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0.xml" ContentType="application/vnd.openxmlformats-officedocument.presentationml.tags+xml"/>
  <Override PartName="/ppt/notesSlides/notesSlide2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32.xml" ContentType="application/vnd.openxmlformats-officedocument.presentationml.notesSlide+xml"/>
  <Override PartName="/ppt/tags/tag120.xml" ContentType="application/vnd.openxmlformats-officedocument.presentationml.tags+xml"/>
  <Override PartName="/ppt/notesSlides/notesSlide3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7.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44.xml" ContentType="application/vnd.openxmlformats-officedocument.presentationml.tags+xml"/>
  <Override PartName="/ppt/notesSlides/notesSlide41.xml" ContentType="application/vnd.openxmlformats-officedocument.presentationml.notesSlide+xml"/>
  <Override PartName="/ppt/tags/tag145.xml" ContentType="application/vnd.openxmlformats-officedocument.presentationml.tags+xml"/>
  <Override PartName="/ppt/notesSlides/notesSlide42.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60" r:id="rId5"/>
  </p:sldMasterIdLst>
  <p:notesMasterIdLst>
    <p:notesMasterId r:id="rId59"/>
  </p:notesMasterIdLst>
  <p:sldIdLst>
    <p:sldId id="275" r:id="rId6"/>
    <p:sldId id="872" r:id="rId7"/>
    <p:sldId id="893" r:id="rId8"/>
    <p:sldId id="894" r:id="rId9"/>
    <p:sldId id="694" r:id="rId10"/>
    <p:sldId id="901" r:id="rId11"/>
    <p:sldId id="339" r:id="rId12"/>
    <p:sldId id="334" r:id="rId13"/>
    <p:sldId id="902" r:id="rId14"/>
    <p:sldId id="371" r:id="rId15"/>
    <p:sldId id="903" r:id="rId16"/>
    <p:sldId id="335" r:id="rId17"/>
    <p:sldId id="342" r:id="rId18"/>
    <p:sldId id="341" r:id="rId19"/>
    <p:sldId id="888" r:id="rId20"/>
    <p:sldId id="355" r:id="rId21"/>
    <p:sldId id="889" r:id="rId22"/>
    <p:sldId id="904" r:id="rId23"/>
    <p:sldId id="884" r:id="rId24"/>
    <p:sldId id="695" r:id="rId25"/>
    <p:sldId id="905" r:id="rId26"/>
    <p:sldId id="878" r:id="rId27"/>
    <p:sldId id="879" r:id="rId28"/>
    <p:sldId id="372" r:id="rId29"/>
    <p:sldId id="906" r:id="rId30"/>
    <p:sldId id="880" r:id="rId31"/>
    <p:sldId id="881" r:id="rId32"/>
    <p:sldId id="882" r:id="rId33"/>
    <p:sldId id="907" r:id="rId34"/>
    <p:sldId id="890" r:id="rId35"/>
    <p:sldId id="908" r:id="rId36"/>
    <p:sldId id="885" r:id="rId37"/>
    <p:sldId id="696" r:id="rId38"/>
    <p:sldId id="909" r:id="rId39"/>
    <p:sldId id="267" r:id="rId40"/>
    <p:sldId id="910" r:id="rId41"/>
    <p:sldId id="383" r:id="rId42"/>
    <p:sldId id="897" r:id="rId43"/>
    <p:sldId id="892" r:id="rId44"/>
    <p:sldId id="911" r:id="rId45"/>
    <p:sldId id="886" r:id="rId46"/>
    <p:sldId id="697" r:id="rId47"/>
    <p:sldId id="914" r:id="rId48"/>
    <p:sldId id="346" r:id="rId49"/>
    <p:sldId id="912" r:id="rId50"/>
    <p:sldId id="913" r:id="rId51"/>
    <p:sldId id="898" r:id="rId52"/>
    <p:sldId id="899" r:id="rId53"/>
    <p:sldId id="891" r:id="rId54"/>
    <p:sldId id="915" r:id="rId55"/>
    <p:sldId id="887" r:id="rId56"/>
    <p:sldId id="895" r:id="rId57"/>
    <p:sldId id="258" r:id="rId58"/>
  </p:sldIdLst>
  <p:sldSz cx="9144000" cy="5143500" type="screen16x9"/>
  <p:notesSz cx="6858000" cy="9144000"/>
  <p:defaultTextStyle>
    <a:defPPr>
      <a:defRPr lang="fr-FR"/>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3" userDrawn="1">
          <p15:clr>
            <a:srgbClr val="A4A3A4"/>
          </p15:clr>
        </p15:guide>
        <p15:guide id="2" pos="290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Éliane Auger" initials="ÉA" lastIdx="2" clrIdx="0">
    <p:extLst>
      <p:ext uri="{19B8F6BF-5375-455C-9EA6-DF929625EA0E}">
        <p15:presenceInfo xmlns:p15="http://schemas.microsoft.com/office/powerpoint/2012/main" userId="Éliane Auger" providerId="None"/>
      </p:ext>
    </p:extLst>
  </p:cmAuthor>
  <p:cmAuthor id="2" name="Dagenais Fannie" initials="DF" lastIdx="27" clrIdx="1">
    <p:extLst>
      <p:ext uri="{19B8F6BF-5375-455C-9EA6-DF929625EA0E}">
        <p15:presenceInfo xmlns:p15="http://schemas.microsoft.com/office/powerpoint/2012/main" userId="S::f.dagenais@tout-petits.org::1fb5ace3-a84f-4d6d-95c2-75c3db25e997" providerId="AD"/>
      </p:ext>
    </p:extLst>
  </p:cmAuthor>
  <p:cmAuthor id="3" name="Denault Marilou" initials="DM" lastIdx="5" clrIdx="2">
    <p:extLst>
      <p:ext uri="{19B8F6BF-5375-455C-9EA6-DF929625EA0E}">
        <p15:presenceInfo xmlns:p15="http://schemas.microsoft.com/office/powerpoint/2012/main" userId="S::m.denault@tout-petits.org::7b70df40-6756-4715-a25b-b68e252867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341"/>
    <a:srgbClr val="5EBCC2"/>
    <a:srgbClr val="CB1B39"/>
    <a:srgbClr val="FFC700"/>
    <a:srgbClr val="3D3E40"/>
    <a:srgbClr val="8C97A6"/>
    <a:srgbClr val="C0C0C0"/>
    <a:srgbClr val="B44A5E"/>
    <a:srgbClr val="38383A"/>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43F9A-DF30-4341-9919-CD7AB0FB6E8D}" v="5" dt="2021-11-12T03:50:00.94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95"/>
    <p:restoredTop sz="80151" autoAdjust="0"/>
  </p:normalViewPr>
  <p:slideViewPr>
    <p:cSldViewPr snapToGrid="0">
      <p:cViewPr varScale="1">
        <p:scale>
          <a:sx n="120" d="100"/>
          <a:sy n="120" d="100"/>
        </p:scale>
        <p:origin x="3258" y="108"/>
      </p:cViewPr>
      <p:guideLst>
        <p:guide orient="horz" pos="463"/>
        <p:guide pos="290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ault Marilou" userId="7b70df40-6756-4715-a25b-b68e252867d1" providerId="ADAL" clId="{C1B43F9A-DF30-4341-9919-CD7AB0FB6E8D}"/>
    <pc:docChg chg="undo custSel modSld">
      <pc:chgData name="Denault Marilou" userId="7b70df40-6756-4715-a25b-b68e252867d1" providerId="ADAL" clId="{C1B43F9A-DF30-4341-9919-CD7AB0FB6E8D}" dt="2021-11-15T20:34:50.299" v="13" actId="20577"/>
      <pc:docMkLst>
        <pc:docMk/>
      </pc:docMkLst>
      <pc:sldChg chg="modSp mod">
        <pc:chgData name="Denault Marilou" userId="7b70df40-6756-4715-a25b-b68e252867d1" providerId="ADAL" clId="{C1B43F9A-DF30-4341-9919-CD7AB0FB6E8D}" dt="2021-11-15T19:32:50.174" v="3" actId="6549"/>
        <pc:sldMkLst>
          <pc:docMk/>
          <pc:sldMk cId="883700258" sldId="887"/>
        </pc:sldMkLst>
        <pc:spChg chg="mod">
          <ac:chgData name="Denault Marilou" userId="7b70df40-6756-4715-a25b-b68e252867d1" providerId="ADAL" clId="{C1B43F9A-DF30-4341-9919-CD7AB0FB6E8D}" dt="2021-11-15T19:32:50.174" v="3" actId="6549"/>
          <ac:spMkLst>
            <pc:docMk/>
            <pc:sldMk cId="883700258" sldId="887"/>
            <ac:spMk id="9" creationId="{1E43D944-53E6-418A-A331-9456EA4BADFD}"/>
          </ac:spMkLst>
        </pc:spChg>
      </pc:sldChg>
      <pc:sldChg chg="modSp mod">
        <pc:chgData name="Denault Marilou" userId="7b70df40-6756-4715-a25b-b68e252867d1" providerId="ADAL" clId="{C1B43F9A-DF30-4341-9919-CD7AB0FB6E8D}" dt="2021-11-15T20:34:50.299" v="13" actId="20577"/>
        <pc:sldMkLst>
          <pc:docMk/>
          <pc:sldMk cId="2103422684" sldId="913"/>
        </pc:sldMkLst>
        <pc:spChg chg="mod">
          <ac:chgData name="Denault Marilou" userId="7b70df40-6756-4715-a25b-b68e252867d1" providerId="ADAL" clId="{C1B43F9A-DF30-4341-9919-CD7AB0FB6E8D}" dt="2021-11-15T20:34:50.299" v="13" actId="20577"/>
          <ac:spMkLst>
            <pc:docMk/>
            <pc:sldMk cId="2103422684" sldId="913"/>
            <ac:spMk id="5" creationId="{12A07C7E-0015-4561-84DF-A26E8E005D1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spPr>
            <a:solidFill>
              <a:schemeClr val="tx1">
                <a:lumMod val="75000"/>
                <a:lumOff val="25000"/>
              </a:schemeClr>
            </a:solidFill>
          </c:spPr>
          <c:dPt>
            <c:idx val="0"/>
            <c:bubble3D val="0"/>
            <c:spPr>
              <a:solidFill>
                <a:srgbClr val="CB1B39"/>
              </a:solidFill>
              <a:ln w="19050">
                <a:solidFill>
                  <a:schemeClr val="lt1"/>
                </a:solidFill>
              </a:ln>
              <a:effectLst/>
            </c:spPr>
            <c:extLst>
              <c:ext xmlns:c16="http://schemas.microsoft.com/office/drawing/2014/chart" uri="{C3380CC4-5D6E-409C-BE32-E72D297353CC}">
                <c16:uniqueId val="{00000001-C702-439B-9A53-A3BB135C5C60}"/>
              </c:ext>
            </c:extLst>
          </c:dPt>
          <c:dPt>
            <c:idx val="1"/>
            <c:bubble3D val="0"/>
            <c:spPr>
              <a:solidFill>
                <a:srgbClr val="404040"/>
              </a:solidFill>
              <a:ln w="19050">
                <a:solidFill>
                  <a:schemeClr val="lt1"/>
                </a:solidFill>
              </a:ln>
              <a:effectLst/>
            </c:spPr>
            <c:extLst>
              <c:ext xmlns:c16="http://schemas.microsoft.com/office/drawing/2014/chart" uri="{C3380CC4-5D6E-409C-BE32-E72D297353CC}">
                <c16:uniqueId val="{00000002-0D17-43AD-9E24-E515BF76FD62}"/>
              </c:ext>
            </c:extLst>
          </c:dPt>
          <c:cat>
            <c:strRef>
              <c:f>Feuil1!$A$2:$A$3</c:f>
              <c:strCache>
                <c:ptCount val="2"/>
                <c:pt idx="0">
                  <c:v>1er trim.</c:v>
                </c:pt>
                <c:pt idx="1">
                  <c:v>2e trim.</c:v>
                </c:pt>
              </c:strCache>
            </c:strRef>
          </c:cat>
          <c:val>
            <c:numRef>
              <c:f>Feuil1!$B$2:$B$3</c:f>
              <c:numCache>
                <c:formatCode>General</c:formatCode>
                <c:ptCount val="2"/>
                <c:pt idx="0">
                  <c:v>40</c:v>
                </c:pt>
                <c:pt idx="1">
                  <c:v>60</c:v>
                </c:pt>
              </c:numCache>
            </c:numRef>
          </c:val>
          <c:extLst>
            <c:ext xmlns:c16="http://schemas.microsoft.com/office/drawing/2014/chart" uri="{C3380CC4-5D6E-409C-BE32-E72D297353CC}">
              <c16:uniqueId val="{00000000-0D17-43AD-9E24-E515BF76FD6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spPr>
            <a:solidFill>
              <a:srgbClr val="CB1B39"/>
            </a:solidFill>
          </c:spPr>
          <c:dPt>
            <c:idx val="0"/>
            <c:bubble3D val="0"/>
            <c:spPr>
              <a:solidFill>
                <a:srgbClr val="CB1B39"/>
              </a:solidFill>
              <a:ln w="19050">
                <a:solidFill>
                  <a:schemeClr val="lt1"/>
                </a:solidFill>
              </a:ln>
              <a:effectLst/>
            </c:spPr>
            <c:extLst>
              <c:ext xmlns:c16="http://schemas.microsoft.com/office/drawing/2014/chart" uri="{C3380CC4-5D6E-409C-BE32-E72D297353CC}">
                <c16:uniqueId val="{00000001-074C-4D66-A10E-F88CDFBEE1B2}"/>
              </c:ext>
            </c:extLst>
          </c:dPt>
          <c:dPt>
            <c:idx val="1"/>
            <c:bubble3D val="0"/>
            <c:spPr>
              <a:solidFill>
                <a:srgbClr val="404040"/>
              </a:solidFill>
              <a:ln w="19050">
                <a:solidFill>
                  <a:schemeClr val="lt1"/>
                </a:solidFill>
              </a:ln>
              <a:effectLst/>
            </c:spPr>
            <c:extLst>
              <c:ext xmlns:c16="http://schemas.microsoft.com/office/drawing/2014/chart" uri="{C3380CC4-5D6E-409C-BE32-E72D297353CC}">
                <c16:uniqueId val="{00000003-074C-4D66-A10E-F88CDFBEE1B2}"/>
              </c:ext>
            </c:extLst>
          </c:dPt>
          <c:cat>
            <c:strRef>
              <c:f>Feuil1!$A$2:$A$3</c:f>
              <c:strCache>
                <c:ptCount val="2"/>
                <c:pt idx="0">
                  <c:v>1er trim.</c:v>
                </c:pt>
                <c:pt idx="1">
                  <c:v>2e trim.</c:v>
                </c:pt>
              </c:strCache>
            </c:strRef>
          </c:cat>
          <c:val>
            <c:numRef>
              <c:f>Feuil1!$B$2:$B$3</c:f>
              <c:numCache>
                <c:formatCode>General</c:formatCode>
                <c:ptCount val="2"/>
                <c:pt idx="0">
                  <c:v>52</c:v>
                </c:pt>
                <c:pt idx="1">
                  <c:v>48</c:v>
                </c:pt>
              </c:numCache>
            </c:numRef>
          </c:val>
          <c:extLst>
            <c:ext xmlns:c16="http://schemas.microsoft.com/office/drawing/2014/chart" uri="{C3380CC4-5D6E-409C-BE32-E72D297353CC}">
              <c16:uniqueId val="{00000004-074C-4D66-A10E-F88CDFBEE1B2}"/>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E16CA-7882-4778-9355-D0C3DFC6F09B}" type="datetimeFigureOut">
              <a:rPr lang="fr-CA" smtClean="0"/>
              <a:t>2021-11-15</a:t>
            </a:fld>
            <a:endParaRPr lang="fr-CA"/>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8A8AE7-27F8-41C0-B288-C91D28AF44B5}" type="slidenum">
              <a:rPr lang="fr-CA" smtClean="0"/>
              <a:t>‹N°›</a:t>
            </a:fld>
            <a:endParaRPr lang="fr-CA"/>
          </a:p>
        </p:txBody>
      </p:sp>
    </p:spTree>
    <p:extLst>
      <p:ext uri="{BB962C8B-B14F-4D97-AF65-F5344CB8AC3E}">
        <p14:creationId xmlns:p14="http://schemas.microsoft.com/office/powerpoint/2010/main" val="1348891273"/>
      </p:ext>
    </p:extLst>
  </p:cSld>
  <p:clrMap bg1="lt1" tx1="dk1" bg2="lt2" tx2="dk2" accent1="accent1" accent2="accent2" accent3="accent3" accent4="accent4" accent5="accent5" accent6="accent6" hlink="hlink" folHlink="folHlink"/>
  <p:notesStyle>
    <a:lvl1pPr marL="0" algn="l" defTabSz="914153" rtl="0" eaLnBrk="1" latinLnBrk="0" hangingPunct="1">
      <a:defRPr sz="1200" kern="1200">
        <a:solidFill>
          <a:schemeClr val="tx1"/>
        </a:solidFill>
        <a:latin typeface="+mn-lt"/>
        <a:ea typeface="+mn-ea"/>
        <a:cs typeface="+mn-cs"/>
      </a:defRPr>
    </a:lvl1pPr>
    <a:lvl2pPr marL="457070" algn="l" defTabSz="914153" rtl="0" eaLnBrk="1" latinLnBrk="0" hangingPunct="1">
      <a:defRPr sz="1200" kern="1200">
        <a:solidFill>
          <a:schemeClr val="tx1"/>
        </a:solidFill>
        <a:latin typeface="+mn-lt"/>
        <a:ea typeface="+mn-ea"/>
        <a:cs typeface="+mn-cs"/>
      </a:defRPr>
    </a:lvl2pPr>
    <a:lvl3pPr marL="914153" algn="l" defTabSz="914153" rtl="0" eaLnBrk="1" latinLnBrk="0" hangingPunct="1">
      <a:defRPr sz="1200" kern="1200">
        <a:solidFill>
          <a:schemeClr val="tx1"/>
        </a:solidFill>
        <a:latin typeface="+mn-lt"/>
        <a:ea typeface="+mn-ea"/>
        <a:cs typeface="+mn-cs"/>
      </a:defRPr>
    </a:lvl3pPr>
    <a:lvl4pPr marL="1371226" algn="l" defTabSz="914153" rtl="0" eaLnBrk="1" latinLnBrk="0" hangingPunct="1">
      <a:defRPr sz="1200" kern="1200">
        <a:solidFill>
          <a:schemeClr val="tx1"/>
        </a:solidFill>
        <a:latin typeface="+mn-lt"/>
        <a:ea typeface="+mn-ea"/>
        <a:cs typeface="+mn-cs"/>
      </a:defRPr>
    </a:lvl4pPr>
    <a:lvl5pPr marL="1828304" algn="l" defTabSz="914153" rtl="0" eaLnBrk="1" latinLnBrk="0" hangingPunct="1">
      <a:defRPr sz="1200" kern="1200">
        <a:solidFill>
          <a:schemeClr val="tx1"/>
        </a:solidFill>
        <a:latin typeface="+mn-lt"/>
        <a:ea typeface="+mn-ea"/>
        <a:cs typeface="+mn-cs"/>
      </a:defRPr>
    </a:lvl5pPr>
    <a:lvl6pPr marL="2285373" algn="l" defTabSz="914153" rtl="0" eaLnBrk="1" latinLnBrk="0" hangingPunct="1">
      <a:defRPr sz="1200" kern="1200">
        <a:solidFill>
          <a:schemeClr val="tx1"/>
        </a:solidFill>
        <a:latin typeface="+mn-lt"/>
        <a:ea typeface="+mn-ea"/>
        <a:cs typeface="+mn-cs"/>
      </a:defRPr>
    </a:lvl6pPr>
    <a:lvl7pPr marL="2742443" algn="l" defTabSz="914153" rtl="0" eaLnBrk="1" latinLnBrk="0" hangingPunct="1">
      <a:defRPr sz="1200" kern="1200">
        <a:solidFill>
          <a:schemeClr val="tx1"/>
        </a:solidFill>
        <a:latin typeface="+mn-lt"/>
        <a:ea typeface="+mn-ea"/>
        <a:cs typeface="+mn-cs"/>
      </a:defRPr>
    </a:lvl7pPr>
    <a:lvl8pPr marL="3199520" algn="l" defTabSz="914153" rtl="0" eaLnBrk="1" latinLnBrk="0" hangingPunct="1">
      <a:defRPr sz="1200" kern="1200">
        <a:solidFill>
          <a:schemeClr val="tx1"/>
        </a:solidFill>
        <a:latin typeface="+mn-lt"/>
        <a:ea typeface="+mn-ea"/>
        <a:cs typeface="+mn-cs"/>
      </a:defRPr>
    </a:lvl8pPr>
    <a:lvl9pPr marL="3656594" algn="l" defTabSz="914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quebec.ca/sante/conseils-et-prevention/vaccination/vaccin-hepatite-a-et-hepatite-b" TargetMode="External"/><Relationship Id="rId3" Type="http://schemas.openxmlformats.org/officeDocument/2006/relationships/hyperlink" Target="https://www.quebec.ca/sante/conseils-et-prevention/vaccination/vaccins-combines-dcat-hb-vpi-hib-ou-dcat-vpi-hib" TargetMode="External"/><Relationship Id="rId7" Type="http://schemas.openxmlformats.org/officeDocument/2006/relationships/hyperlink" Target="https://www.quebec.ca/sante/conseils-et-prevention/vaccination/vaccin-combine-rougeole-rubeole-oreillons-et-varicell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quebec.ca/sante/conseils-et-prevention/vaccination/vaccin-conjugue-meningocoque-de-serogroupe-c" TargetMode="External"/><Relationship Id="rId5" Type="http://schemas.openxmlformats.org/officeDocument/2006/relationships/hyperlink" Target="https://www.quebec.ca/sante/conseils-et-prevention/vaccination/vaccin-rotavirus" TargetMode="External"/><Relationship Id="rId10" Type="http://schemas.openxmlformats.org/officeDocument/2006/relationships/hyperlink" Target="https://www.quebec.ca/sante/conseils-et-prevention/vaccination/vaccin-varicelle" TargetMode="External"/><Relationship Id="rId4" Type="http://schemas.openxmlformats.org/officeDocument/2006/relationships/hyperlink" Target="https://www.quebec.ca/sante/conseils-et-prevention/vaccination/vaccin-conjugue-pneumocoque" TargetMode="External"/><Relationship Id="rId9" Type="http://schemas.openxmlformats.org/officeDocument/2006/relationships/hyperlink" Target="https://www.quebec.ca/sante/conseils-et-prevention/vaccination/vaccin-combine-rougeole-rubeole-et-oreillons-rro"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2</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3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265"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13</a:t>
            </a:fld>
            <a:endParaRPr lang="fr-CA"/>
          </a:p>
        </p:txBody>
      </p:sp>
    </p:spTree>
    <p:extLst>
      <p:ext uri="{BB962C8B-B14F-4D97-AF65-F5344CB8AC3E}">
        <p14:creationId xmlns:p14="http://schemas.microsoft.com/office/powerpoint/2010/main" val="365626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dirty="0">
                <a:effectLst/>
                <a:latin typeface="Calibri" panose="020F0502020204030204" pitchFamily="34" charset="0"/>
                <a:ea typeface="Calibri" panose="020F0502020204030204" pitchFamily="34" charset="0"/>
                <a:cs typeface="Arial" panose="020B0604020202020204" pitchFamily="34" charset="0"/>
              </a:rPr>
              <a:t>Plusieurs facteurs pourraient être en cause relativement à l’augmentation du taux de naissance par césarienne. Les données du Portrait ne nous permettent pas de nous prononcer à cet effet. </a:t>
            </a:r>
            <a:r>
              <a:rPr lang="fr-CA" sz="1200" u="sng" dirty="0">
                <a:solidFill>
                  <a:srgbClr val="008080"/>
                </a:solidFill>
                <a:effectLst/>
                <a:latin typeface="Calibri" panose="020F0502020204030204" pitchFamily="34" charset="0"/>
                <a:ea typeface="Calibri" panose="020F0502020204030204" pitchFamily="34" charset="0"/>
                <a:cs typeface="Arial" panose="020B0604020202020204" pitchFamily="34" charset="0"/>
              </a:rPr>
              <a:t>Cela dit, parmi les hypothèses formulées identifiées par les chercheurs, il y a le fait que les mères ont leurs enfants plus tard. </a:t>
            </a:r>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14</a:t>
            </a:fld>
            <a:endParaRPr lang="fr-CA"/>
          </a:p>
        </p:txBody>
      </p:sp>
    </p:spTree>
    <p:extLst>
      <p:ext uri="{BB962C8B-B14F-4D97-AF65-F5344CB8AC3E}">
        <p14:creationId xmlns:p14="http://schemas.microsoft.com/office/powerpoint/2010/main" val="161727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sz="1800"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La violence conjugale est une mesure de la violence subie par la mère de la part d'un partenaire amoureux ou d'un ex-partenaire amoureux. Pour la violence conjugale durant la période périnatale, c'est la violence subie par la mère biologique lorsqu'elle était enceinte ou avant le 2e anniversaire de l'enfant. </a:t>
            </a:r>
            <a:endParaRPr lang="fr-CA" dirty="0"/>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15</a:t>
            </a:fld>
            <a:endParaRPr lang="fr-CA"/>
          </a:p>
        </p:txBody>
      </p:sp>
    </p:spTree>
    <p:extLst>
      <p:ext uri="{BB962C8B-B14F-4D97-AF65-F5344CB8AC3E}">
        <p14:creationId xmlns:p14="http://schemas.microsoft.com/office/powerpoint/2010/main" val="412498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dirty="0">
                <a:solidFill>
                  <a:srgbClr val="242424"/>
                </a:solidFill>
                <a:effectLst/>
                <a:latin typeface="Segoe UI" panose="020B0502040204020203" pitchFamily="34" charset="0"/>
              </a:rPr>
              <a:t>Violence conjugale pour des mères monoparentales : contradictoire ? </a:t>
            </a:r>
          </a:p>
          <a:p>
            <a:pPr algn="just"/>
            <a:r>
              <a:rPr lang="fr-CA" sz="1800"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La violence conjugale est une mesure de la violence subie par la mère de la part d'un partenaire amoureux ou d'un ex-partenaire amoureux. Pour la violence conjugale durant la période périnatale, c'est la violence subie par la mère biologique lorsqu'elle était enceinte ou avant le 2e anniversaire de l'enfant. Elle peut être séparée depuis (et donc au moment de l'enquête), mais avoir subi cette violence avant la séparation, durant la période de séparation, et même après. La séparation peut occasionner toutes sortes d'actes de violence: attaques physiques, dénigrement, suivre l'ex-conjointe dans ses déplacements, la texter à de multiples reprises, </a:t>
            </a:r>
            <a:r>
              <a:rPr lang="fr-CA" sz="180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etc.</a:t>
            </a:r>
            <a:r>
              <a:rPr lang="fr-CA" sz="1800" dirty="0">
                <a:solidFill>
                  <a:schemeClr val="tx1"/>
                </a:solidFill>
                <a:effectLst/>
                <a:latin typeface="Calibri" panose="020F0502020204030204" pitchFamily="34" charset="0"/>
                <a:ea typeface="Times New Roman" panose="02020603050405020304" pitchFamily="18" charset="0"/>
                <a:cs typeface="+mn-cs"/>
              </a:rPr>
              <a:t> </a:t>
            </a:r>
            <a:r>
              <a:rPr lang="fr-CA" sz="180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Ainsi</a:t>
            </a:r>
            <a:r>
              <a:rPr lang="fr-CA" sz="1800"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même si à première vue la donnée peut sembler contradictoire, il s'agit de violence subie soit au moment qu'elle vivait ou était en couple avec l'ex-conjoint (durant la période périnatale de l'enfant), soit après la séparation, alors qu'elle était en famille monoparentale (toujours durant la période périnatale de l'enfant).</a:t>
            </a:r>
            <a:endParaRPr lang="fr-CA" sz="1800" dirty="0">
              <a:effectLst/>
              <a:latin typeface="Calibri" panose="020F0502020204030204" pitchFamily="34" charset="0"/>
              <a:ea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16</a:t>
            </a:fld>
            <a:endParaRPr lang="fr-CA"/>
          </a:p>
        </p:txBody>
      </p:sp>
    </p:spTree>
    <p:extLst>
      <p:ext uri="{BB962C8B-B14F-4D97-AF65-F5344CB8AC3E}">
        <p14:creationId xmlns:p14="http://schemas.microsoft.com/office/powerpoint/2010/main" val="120138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18</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327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u="none" strike="noStrike" baseline="0" dirty="0">
                <a:solidFill>
                  <a:srgbClr val="000000"/>
                </a:solidFill>
                <a:latin typeface="Raleway" panose="020B0503030101060003" pitchFamily="34" charset="0"/>
              </a:rPr>
              <a:t>Exemples de mesures visant à améliorer les conditions de vie des femmes enceintes issues de milieux socioéconomiques </a:t>
            </a:r>
            <a:r>
              <a:rPr lang="fr-CA" sz="1800" b="0" i="0" u="none" strike="noStrike" baseline="0" dirty="0">
                <a:solidFill>
                  <a:srgbClr val="000000"/>
                </a:solidFill>
                <a:latin typeface="Raleway" panose="020B0503030101060003" pitchFamily="34" charset="0"/>
              </a:rPr>
              <a:t>: suivi </a:t>
            </a:r>
            <a:r>
              <a:rPr lang="fr-CA" sz="1800" b="0" i="0" u="none" strike="noStrike" baseline="0" dirty="0" err="1">
                <a:solidFill>
                  <a:srgbClr val="000000"/>
                </a:solidFill>
                <a:latin typeface="Raleway" panose="020B0503030101060003" pitchFamily="34" charset="0"/>
              </a:rPr>
              <a:t>Olo</a:t>
            </a:r>
            <a:r>
              <a:rPr lang="fr-CA" sz="1800" b="0" i="0" u="none" strike="noStrike" baseline="0" dirty="0">
                <a:solidFill>
                  <a:srgbClr val="000000"/>
                </a:solidFill>
                <a:latin typeface="Raleway" panose="020B0503030101060003" pitchFamily="34" charset="0"/>
              </a:rPr>
              <a:t>, modèle de la Maison Bleue, le programme SIPPE, soutien financier comme le programme L’Envol</a:t>
            </a:r>
            <a:r>
              <a:rPr lang="fr-CA" sz="1800" b="1" i="0" u="none" strike="noStrike" baseline="0" dirty="0">
                <a:solidFill>
                  <a:srgbClr val="000000"/>
                </a:solidFill>
                <a:latin typeface="Raleway" panose="020B0503030101060003" pitchFamily="34" charset="0"/>
              </a:rPr>
              <a:t> </a:t>
            </a:r>
            <a:r>
              <a:rPr lang="fr-CA" sz="1800" b="0" i="0" u="none" strike="noStrike" baseline="0" dirty="0">
                <a:solidFill>
                  <a:srgbClr val="000000"/>
                </a:solidFill>
                <a:latin typeface="Raleway" panose="020B0503030101060003" pitchFamily="34" charset="0"/>
              </a:rPr>
              <a:t>qui</a:t>
            </a:r>
            <a:r>
              <a:rPr lang="fr-CA" sz="1800" b="1" i="0" u="none" strike="noStrike" baseline="0" dirty="0">
                <a:solidFill>
                  <a:srgbClr val="000000"/>
                </a:solidFill>
                <a:latin typeface="Raleway" panose="020B0503030101060003" pitchFamily="34" charset="0"/>
              </a:rPr>
              <a:t> </a:t>
            </a:r>
            <a:r>
              <a:rPr lang="fr-CA" sz="1800" b="0" i="0" u="none" strike="noStrike" baseline="0" dirty="0">
                <a:solidFill>
                  <a:srgbClr val="000000"/>
                </a:solidFill>
                <a:latin typeface="Raleway" panose="020B0503030101060003" pitchFamily="34" charset="0"/>
              </a:rPr>
              <a:t>permet d’offrir un logement subventionné à de jeunes mères vivant seules avec leurs enfants et qui entreprennent ou poursuivent un projet scolaire ou professionnel. Ces mesures ont bien démontré leurs effets positifs sur la santé du bébé à naître, tant sur le poids à la naissance que sur les taux de prématurité et d’allaitement.</a:t>
            </a:r>
          </a:p>
          <a:p>
            <a:endParaRPr lang="fr-CA" sz="1800" b="0" i="0" u="none" strike="noStrike" baseline="0" dirty="0">
              <a:solidFill>
                <a:srgbClr val="000000"/>
              </a:solidFill>
              <a:latin typeface="Raleway" panose="020B0503030101060003" pitchFamily="34" charset="0"/>
            </a:endParaRPr>
          </a:p>
          <a:p>
            <a:pPr algn="l"/>
            <a:r>
              <a:rPr lang="fr-CA" sz="1800" b="1" i="0" u="none" strike="noStrike" baseline="0" dirty="0">
                <a:solidFill>
                  <a:srgbClr val="000000"/>
                </a:solidFill>
                <a:latin typeface="Raleway" panose="020B0503030101060003" pitchFamily="34" charset="0"/>
              </a:rPr>
              <a:t>Exemples de mesures pour que l’espace public soit favorable à l’allaitement : </a:t>
            </a:r>
          </a:p>
          <a:p>
            <a:pPr marL="285750" indent="-285750" algn="l">
              <a:buFontTx/>
              <a:buChar char="-"/>
            </a:pPr>
            <a:r>
              <a:rPr lang="fr-CA" sz="1800" b="0" i="0" u="none" strike="noStrike" baseline="0" dirty="0">
                <a:solidFill>
                  <a:srgbClr val="000000"/>
                </a:solidFill>
                <a:latin typeface="Raleway" panose="020B0503030101060003" pitchFamily="34" charset="0"/>
              </a:rPr>
              <a:t>adopter des résolutions municipales qui protègent et encouragent l’allaitement dans toutes les installations publiques.</a:t>
            </a:r>
          </a:p>
          <a:p>
            <a:pPr marL="285750" indent="-285750" algn="l">
              <a:buFontTx/>
              <a:buChar char="-"/>
            </a:pPr>
            <a:r>
              <a:rPr lang="fr-CA" sz="1800" b="0" i="0" u="none" strike="noStrike" baseline="0" dirty="0">
                <a:solidFill>
                  <a:srgbClr val="000000"/>
                </a:solidFill>
                <a:latin typeface="Raleway" panose="020B0503030101060003" pitchFamily="34" charset="0"/>
              </a:rPr>
              <a:t>valoriser et soutenir des groupes d’entraide en allaitement sur un territoire contribuent à faire connaître l’ampleur des ressources communautaires en allaitement. </a:t>
            </a:r>
          </a:p>
          <a:p>
            <a:pPr marL="285750" indent="-285750" algn="l">
              <a:buFontTx/>
              <a:buChar char="-"/>
            </a:pPr>
            <a:r>
              <a:rPr lang="fr-CA" sz="1800" b="0" i="0" u="none" strike="noStrike" baseline="0" dirty="0">
                <a:solidFill>
                  <a:srgbClr val="000000"/>
                </a:solidFill>
                <a:latin typeface="Raleway" panose="020B0503030101060003" pitchFamily="34" charset="0"/>
              </a:rPr>
              <a:t>Mettre en place une route du lait où un ensemble de commerçants et d’organismes encouragent et appuient l’allaitement dans les lieux publics contribue à normaliser le geste dans la population</a:t>
            </a:r>
            <a:r>
              <a:rPr lang="fr-CA" sz="1800" b="1" i="0" u="none" strike="noStrike" baseline="0" dirty="0">
                <a:solidFill>
                  <a:srgbClr val="000000"/>
                </a:solidFill>
                <a:latin typeface="Raleway" panose="020B0503030101060003" pitchFamily="34" charset="0"/>
              </a:rPr>
              <a:t>.</a:t>
            </a:r>
            <a:endParaRPr lang="fr-CA" sz="1800" b="0" i="0" u="none" strike="noStrike" baseline="0" dirty="0">
              <a:solidFill>
                <a:srgbClr val="000000"/>
              </a:solidFill>
              <a:latin typeface="Raleway" panose="020B0503030101060003" pitchFamily="34" charset="0"/>
            </a:endParaRPr>
          </a:p>
          <a:p>
            <a:endParaRPr lang="fr-CA" sz="1800" b="0" i="0" u="none" strike="noStrike" baseline="0" dirty="0">
              <a:solidFill>
                <a:srgbClr val="000000"/>
              </a:solidFill>
              <a:latin typeface="Raleway" panose="020B0503030101060003" pitchFamily="34" charset="0"/>
            </a:endParaRPr>
          </a:p>
          <a:p>
            <a:endParaRPr lang="fr-CA" sz="1800" b="0" i="0" u="none" strike="noStrike" baseline="0" dirty="0">
              <a:solidFill>
                <a:srgbClr val="000000"/>
              </a:solidFill>
              <a:latin typeface="Raleway" panose="020B0503030101060003" pitchFamily="34" charset="0"/>
            </a:endParaRPr>
          </a:p>
          <a:p>
            <a:endParaRPr lang="fr-CA" sz="1800" b="0" i="0" u="none" strike="noStrike" baseline="0" dirty="0">
              <a:solidFill>
                <a:srgbClr val="000000"/>
              </a:solidFill>
              <a:latin typeface="Raleway" panose="020B0503030101060003"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19</a:t>
            </a:fld>
            <a:endParaRPr lang="fr-CA"/>
          </a:p>
        </p:txBody>
      </p:sp>
    </p:spTree>
    <p:extLst>
      <p:ext uri="{BB962C8B-B14F-4D97-AF65-F5344CB8AC3E}">
        <p14:creationId xmlns:p14="http://schemas.microsoft.com/office/powerpoint/2010/main" val="82947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21</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599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153" rtl="0" eaLnBrk="1" fontAlgn="auto" latinLnBrk="0" hangingPunct="1">
              <a:lnSpc>
                <a:spcPct val="115000"/>
              </a:lnSpc>
              <a:spcBef>
                <a:spcPts val="1620"/>
              </a:spcBef>
              <a:spcAft>
                <a:spcPts val="1620"/>
              </a:spcAft>
              <a:buClrTx/>
              <a:buSzTx/>
              <a:buFontTx/>
              <a:buNone/>
              <a:tabLst/>
              <a:defRPr/>
            </a:pPr>
            <a:r>
              <a:rPr lang="fr-CA" sz="1800" b="1" u="sng" dirty="0">
                <a:solidFill>
                  <a:srgbClr val="0078B5"/>
                </a:solidFill>
                <a:effectLst/>
                <a:latin typeface="Open Sans" panose="020B0606030504020204" pitchFamily="34" charset="0"/>
                <a:ea typeface="Times New Roman" panose="02020603050405020304" pitchFamily="18" charset="0"/>
                <a:cs typeface="Times New Roman" panose="02020603050405020304" pitchFamily="18" charset="0"/>
              </a:rPr>
              <a:t>Liste des vaccins du calendrier de vaccination recommandé par le Programme québécois d’immunisation pour les enfants de 2 mois à 18 mois</a:t>
            </a:r>
          </a:p>
          <a:p>
            <a:pPr>
              <a:lnSpc>
                <a:spcPct val="115000"/>
              </a:lnSpc>
              <a:spcBef>
                <a:spcPts val="1620"/>
              </a:spcBef>
              <a:spcAft>
                <a:spcPts val="1620"/>
              </a:spcAft>
            </a:pPr>
            <a:endParaRPr lang="fr-CA" sz="1800" b="0" u="none" dirty="0">
              <a:solidFill>
                <a:srgbClr val="CB1B39"/>
              </a:solidFill>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153" rtl="0" eaLnBrk="1" fontAlgn="auto" latinLnBrk="0" hangingPunct="1">
              <a:lnSpc>
                <a:spcPct val="115000"/>
              </a:lnSpc>
              <a:spcBef>
                <a:spcPts val="1620"/>
              </a:spcBef>
              <a:spcAft>
                <a:spcPts val="1620"/>
              </a:spcAft>
              <a:buClrTx/>
              <a:buSzTx/>
              <a:buFontTx/>
              <a:buNone/>
              <a:tabLst/>
              <a:defRPr/>
            </a:pPr>
            <a:r>
              <a:rPr lang="fr-CA" sz="1800" b="0" i="0" dirty="0">
                <a:solidFill>
                  <a:srgbClr val="30343D"/>
                </a:solidFill>
                <a:effectLst/>
                <a:latin typeface="Open Sans" panose="020B0606030504020204" pitchFamily="34" charset="0"/>
              </a:rPr>
              <a:t>À la suite des recommandations du Comité sur l’immunisation du Québec, le calendrier de vaccination a été modifié pour les enfants nés à partir du 1</a:t>
            </a:r>
            <a:r>
              <a:rPr lang="fr-CA" sz="1800" b="0" i="0" baseline="30000" dirty="0">
                <a:solidFill>
                  <a:srgbClr val="30343D"/>
                </a:solidFill>
                <a:effectLst/>
                <a:latin typeface="Open Sans" panose="020B0606030504020204" pitchFamily="34" charset="0"/>
              </a:rPr>
              <a:t>er</a:t>
            </a:r>
            <a:r>
              <a:rPr lang="fr-CA" sz="1800" b="0" i="0" dirty="0">
                <a:solidFill>
                  <a:srgbClr val="30343D"/>
                </a:solidFill>
                <a:effectLst/>
                <a:latin typeface="Open Sans" panose="020B0606030504020204" pitchFamily="34" charset="0"/>
              </a:rPr>
              <a:t> juin 2019. Les changements apportés visent à simplifier le calendrier de vaccination tout en assurant une protection optimale pour les enfants.</a:t>
            </a:r>
          </a:p>
          <a:p>
            <a:pPr>
              <a:lnSpc>
                <a:spcPct val="115000"/>
              </a:lnSpc>
              <a:spcBef>
                <a:spcPts val="1620"/>
              </a:spcBef>
              <a:spcAft>
                <a:spcPts val="1620"/>
              </a:spcAft>
            </a:pPr>
            <a:endParaRPr lang="fr-CA" sz="1800" b="0" u="none" dirty="0">
              <a:solidFill>
                <a:srgbClr val="CB1B39"/>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15000"/>
              </a:lnSpc>
              <a:spcBef>
                <a:spcPts val="1620"/>
              </a:spcBef>
              <a:spcAft>
                <a:spcPts val="1620"/>
              </a:spcAft>
            </a:pPr>
            <a:r>
              <a:rPr lang="fr-CA" sz="1800" b="1" u="none"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rPr>
              <a:t>Enfants nés à partir du 1</a:t>
            </a:r>
            <a:r>
              <a:rPr lang="fr-CA" sz="1800" b="1" u="none" baseline="30000"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rPr>
              <a:t>er</a:t>
            </a:r>
            <a:r>
              <a:rPr lang="fr-CA" sz="1800" b="1" u="none"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rPr>
              <a:t> juin 2019 :</a:t>
            </a:r>
          </a:p>
          <a:p>
            <a:pPr>
              <a:lnSpc>
                <a:spcPct val="115000"/>
              </a:lnSpc>
              <a:spcBef>
                <a:spcPts val="1620"/>
              </a:spcBef>
              <a:spcAft>
                <a:spcPts val="1620"/>
              </a:spcAft>
            </a:pPr>
            <a:endParaRPr lang="fr-CA" sz="1800" b="1" u="none"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1800" b="0" i="0" u="sng" dirty="0">
                <a:solidFill>
                  <a:srgbClr val="095797"/>
                </a:solidFill>
                <a:effectLst/>
                <a:latin typeface="Open Sans" panose="020B0606030504020204" pitchFamily="34" charset="0"/>
                <a:hlinkClick r:id="rId3"/>
              </a:rPr>
              <a:t>Diphtérie-coqueluche-tétanos-hépatite B-polio-Hib</a:t>
            </a:r>
            <a:endParaRPr lang="fr-CA" sz="1800" b="0" i="0" u="sng"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1800" b="0" i="0" u="sng" dirty="0">
                <a:solidFill>
                  <a:srgbClr val="095797"/>
                </a:solidFill>
                <a:effectLst/>
                <a:latin typeface="Open Sans" panose="020B0606030504020204" pitchFamily="34" charset="0"/>
                <a:hlinkClick r:id="rId3"/>
              </a:rPr>
              <a:t>Diphtérie-coqueluche-tétanos-polio-Hib</a:t>
            </a:r>
            <a:endParaRPr lang="fr-CA" sz="1800" b="0" i="0" u="sng"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1800" b="0" i="0" u="none" strike="noStrike" dirty="0">
                <a:solidFill>
                  <a:srgbClr val="3374CC"/>
                </a:solidFill>
                <a:effectLst/>
                <a:latin typeface="Open Sans" panose="020B0606030504020204" pitchFamily="34" charset="0"/>
                <a:hlinkClick r:id="rId4"/>
              </a:rPr>
              <a:t>Pneumocoque</a:t>
            </a:r>
            <a:endParaRPr lang="fr-CA" sz="1800"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1800" b="0" i="0" u="none" strike="noStrike" dirty="0">
                <a:solidFill>
                  <a:srgbClr val="3374CC"/>
                </a:solidFill>
                <a:effectLst/>
                <a:latin typeface="Open Sans" panose="020B0606030504020204" pitchFamily="34" charset="0"/>
                <a:hlinkClick r:id="rId5"/>
              </a:rPr>
              <a:t>Rotavirus</a:t>
            </a:r>
            <a:endParaRPr lang="fr-CA" sz="1800"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1800" b="0" i="0" u="sng" dirty="0">
                <a:solidFill>
                  <a:srgbClr val="095797"/>
                </a:solidFill>
                <a:effectLst/>
                <a:latin typeface="Open Sans" panose="020B0606030504020204" pitchFamily="34" charset="0"/>
                <a:hlinkClick r:id="rId6"/>
              </a:rPr>
              <a:t>Méningocoque C</a:t>
            </a:r>
            <a:endParaRPr lang="fr-CA" sz="1800"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2800" b="0" i="0" u="none" strike="noStrike" dirty="0">
                <a:solidFill>
                  <a:srgbClr val="3374CC"/>
                </a:solidFill>
                <a:effectLst/>
                <a:latin typeface="Open Sans" panose="020B0606030504020204" pitchFamily="34" charset="0"/>
                <a:hlinkClick r:id="rId7"/>
              </a:rPr>
              <a:t>Rougeole-rubéole-oreillons-varicelle</a:t>
            </a:r>
            <a:endParaRPr lang="fr-CA" sz="1800"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sz="2800" b="0" i="0" u="sng" dirty="0">
                <a:solidFill>
                  <a:srgbClr val="095797"/>
                </a:solidFill>
                <a:effectLst/>
                <a:latin typeface="Open Sans" panose="020B0606030504020204" pitchFamily="34" charset="0"/>
                <a:hlinkClick r:id="rId8"/>
              </a:rPr>
              <a:t>Hépatite A-hépatite B</a:t>
            </a:r>
            <a:endParaRPr lang="fr-CA" sz="1800" b="0" dirty="0">
              <a:solidFill>
                <a:srgbClr val="0078B5"/>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0" indent="0">
              <a:lnSpc>
                <a:spcPct val="115000"/>
              </a:lnSpc>
              <a:spcBef>
                <a:spcPts val="1620"/>
              </a:spcBef>
              <a:spcAft>
                <a:spcPts val="1620"/>
              </a:spcAft>
              <a:buFontTx/>
              <a:buNone/>
            </a:pPr>
            <a:endParaRPr lang="fr-CA" sz="1800" b="1" dirty="0">
              <a:solidFill>
                <a:srgbClr val="0078B5"/>
              </a:solidFill>
              <a:effectLst/>
              <a:latin typeface="Open Sans" panose="020B0606030504020204" pitchFamily="34" charset="0"/>
              <a:ea typeface="Times New Roman" panose="02020603050405020304" pitchFamily="18" charset="0"/>
              <a:cs typeface="Times New Roman" panose="02020603050405020304" pitchFamily="18" charset="0"/>
            </a:endParaRPr>
          </a:p>
          <a:p>
            <a:pPr>
              <a:lnSpc>
                <a:spcPct val="115000"/>
              </a:lnSpc>
              <a:spcBef>
                <a:spcPts val="1620"/>
              </a:spcBef>
              <a:spcAft>
                <a:spcPts val="1620"/>
              </a:spcAft>
            </a:pPr>
            <a:r>
              <a:rPr lang="fr-CA" sz="1200" b="1" u="none"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rPr>
              <a:t>Enfants nés avant le 1</a:t>
            </a:r>
            <a:r>
              <a:rPr lang="fr-CA" sz="1200" b="1" u="none" baseline="30000"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rPr>
              <a:t>er</a:t>
            </a:r>
            <a:r>
              <a:rPr lang="fr-CA" sz="1200" b="1" u="none"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rPr>
              <a:t> juin 2019 :</a:t>
            </a:r>
          </a:p>
          <a:p>
            <a:pPr>
              <a:lnSpc>
                <a:spcPct val="115000"/>
              </a:lnSpc>
              <a:spcBef>
                <a:spcPts val="1620"/>
              </a:spcBef>
              <a:spcAft>
                <a:spcPts val="1620"/>
              </a:spcAft>
            </a:pPr>
            <a:endParaRPr lang="fr-CA" sz="1200" b="1" u="none" dirty="0">
              <a:solidFill>
                <a:srgbClr val="CB1B39"/>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sng" dirty="0">
                <a:solidFill>
                  <a:srgbClr val="095797"/>
                </a:solidFill>
                <a:effectLst/>
                <a:latin typeface="Open Sans" panose="020B0606030504020204" pitchFamily="34" charset="0"/>
                <a:hlinkClick r:id="rId3"/>
              </a:rPr>
              <a:t>Diphtérie-coqueluche-tétanos-hépatite B-polio-Hib</a:t>
            </a:r>
            <a:endParaRPr lang="fr-CA" b="0" i="0" u="sng"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sng" dirty="0">
                <a:solidFill>
                  <a:srgbClr val="095797"/>
                </a:solidFill>
                <a:effectLst/>
                <a:latin typeface="Open Sans" panose="020B0606030504020204" pitchFamily="34" charset="0"/>
                <a:hlinkClick r:id="rId3"/>
              </a:rPr>
              <a:t>Diphtérie-coqueluche-tétanos-polio-Hib</a:t>
            </a:r>
            <a:endParaRPr lang="fr-CA" b="0" i="0" u="sng"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none" strike="noStrike" dirty="0">
                <a:solidFill>
                  <a:srgbClr val="3374CC"/>
                </a:solidFill>
                <a:effectLst/>
                <a:latin typeface="Open Sans" panose="020B0606030504020204" pitchFamily="34" charset="0"/>
                <a:hlinkClick r:id="rId4"/>
              </a:rPr>
              <a:t>Pneumocoque</a:t>
            </a:r>
            <a:endParaRPr lang="fr-CA"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none" strike="noStrike" dirty="0">
                <a:solidFill>
                  <a:srgbClr val="3374CC"/>
                </a:solidFill>
                <a:effectLst/>
                <a:latin typeface="Open Sans" panose="020B0606030504020204" pitchFamily="34" charset="0"/>
                <a:hlinkClick r:id="rId5"/>
              </a:rPr>
              <a:t>Rotavirus</a:t>
            </a:r>
            <a:endParaRPr lang="fr-CA"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sng" dirty="0">
                <a:solidFill>
                  <a:srgbClr val="095797"/>
                </a:solidFill>
                <a:effectLst/>
                <a:latin typeface="Open Sans" panose="020B0606030504020204" pitchFamily="34" charset="0"/>
                <a:hlinkClick r:id="rId6"/>
              </a:rPr>
              <a:t>Méningocoque C</a:t>
            </a:r>
            <a:endParaRPr lang="fr-CA"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sng" dirty="0">
                <a:solidFill>
                  <a:srgbClr val="095797"/>
                </a:solidFill>
                <a:effectLst/>
                <a:latin typeface="Open Sans" panose="020B0606030504020204" pitchFamily="34" charset="0"/>
                <a:hlinkClick r:id="rId9"/>
              </a:rPr>
              <a:t>Rougeole-rubéole-oreillons</a:t>
            </a:r>
            <a:endParaRPr lang="fr-CA" b="0" i="0" u="sng" strike="noStrike" dirty="0">
              <a:solidFill>
                <a:srgbClr val="095797"/>
              </a:solidFill>
              <a:effectLst/>
              <a:latin typeface="Open Sans" panose="020B0606030504020204" pitchFamily="34" charset="0"/>
            </a:endParaRPr>
          </a:p>
          <a:p>
            <a:pPr marL="171450" marR="0" lvl="0" indent="-171450" algn="l" defTabSz="914153" rtl="0" eaLnBrk="1" fontAlgn="auto" latinLnBrk="0" hangingPunct="1">
              <a:lnSpc>
                <a:spcPct val="115000"/>
              </a:lnSpc>
              <a:spcBef>
                <a:spcPts val="1620"/>
              </a:spcBef>
              <a:spcAft>
                <a:spcPts val="1620"/>
              </a:spcAft>
              <a:buClrTx/>
              <a:buSzTx/>
              <a:buFontTx/>
              <a:buChar char="-"/>
              <a:tabLst/>
              <a:defRPr/>
            </a:pPr>
            <a:r>
              <a:rPr lang="fr-CA" b="0" i="0" u="sng" dirty="0">
                <a:solidFill>
                  <a:srgbClr val="095797"/>
                </a:solidFill>
                <a:effectLst/>
                <a:latin typeface="Open Sans" panose="020B0606030504020204" pitchFamily="34" charset="0"/>
                <a:hlinkClick r:id="rId10"/>
              </a:rPr>
              <a:t>Varicelle</a:t>
            </a:r>
            <a:endParaRPr lang="en-CA" sz="1200" dirty="0">
              <a:solidFill>
                <a:srgbClr val="30343D"/>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285750" indent="-285750">
              <a:lnSpc>
                <a:spcPct val="115000"/>
              </a:lnSpc>
              <a:spcBef>
                <a:spcPts val="1620"/>
              </a:spcBef>
              <a:spcAft>
                <a:spcPts val="1620"/>
              </a:spcAft>
              <a:buFontTx/>
              <a:buChar char="-"/>
            </a:pPr>
            <a:endParaRPr lang="fr-CA" sz="1200" b="0" dirty="0">
              <a:solidFill>
                <a:srgbClr val="0078B5"/>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0" indent="0">
              <a:lnSpc>
                <a:spcPct val="115000"/>
              </a:lnSpc>
              <a:spcBef>
                <a:spcPts val="1620"/>
              </a:spcBef>
              <a:spcAft>
                <a:spcPts val="1620"/>
              </a:spcAft>
              <a:buFontTx/>
              <a:buNone/>
            </a:pPr>
            <a:endParaRPr lang="fr-CA" sz="1800" b="1" dirty="0">
              <a:solidFill>
                <a:srgbClr val="0078B5"/>
              </a:solidFill>
              <a:effectLst/>
              <a:latin typeface="Open Sans" panose="020B060603050402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22</a:t>
            </a:fld>
            <a:endParaRPr lang="fr-CA"/>
          </a:p>
        </p:txBody>
      </p:sp>
    </p:spTree>
    <p:extLst>
      <p:ext uri="{BB962C8B-B14F-4D97-AF65-F5344CB8AC3E}">
        <p14:creationId xmlns:p14="http://schemas.microsoft.com/office/powerpoint/2010/main" val="2248785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23</a:t>
            </a:fld>
            <a:endParaRPr lang="fr-CA"/>
          </a:p>
        </p:txBody>
      </p:sp>
    </p:spTree>
    <p:extLst>
      <p:ext uri="{BB962C8B-B14F-4D97-AF65-F5344CB8AC3E}">
        <p14:creationId xmlns:p14="http://schemas.microsoft.com/office/powerpoint/2010/main" val="38235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24</a:t>
            </a:fld>
            <a:endParaRPr lang="fr-CA">
              <a:solidFill>
                <a:prstClr val="black"/>
              </a:solidFill>
            </a:endParaRPr>
          </a:p>
        </p:txBody>
      </p:sp>
    </p:spTree>
    <p:extLst>
      <p:ext uri="{BB962C8B-B14F-4D97-AF65-F5344CB8AC3E}">
        <p14:creationId xmlns:p14="http://schemas.microsoft.com/office/powerpoint/2010/main" val="23005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noProof="0"/>
              <a:t>Le Portrait de l’Observatoire des tout-petits permet d’évaluer comment la santé et le développement des enfants âgés de 0 à 5 ans au Québec ont évolué depuis la parution du Portrait sur le même thème en 2017, et plus largement au cours des dix, parfois 20 dernières années. Il met de l’avant de bonnes nouvelles ainsi que des éléments à surveiller, dont plusieurs ont été exacerbés par la pandémie. </a:t>
            </a:r>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4</a:t>
            </a:fld>
            <a:endParaRPr lang="fr-CA"/>
          </a:p>
        </p:txBody>
      </p:sp>
    </p:spTree>
    <p:extLst>
      <p:ext uri="{BB962C8B-B14F-4D97-AF65-F5344CB8AC3E}">
        <p14:creationId xmlns:p14="http://schemas.microsoft.com/office/powerpoint/2010/main" val="426207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25</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54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800" b="1" i="0" u="none" strike="noStrike" baseline="0" dirty="0">
                <a:solidFill>
                  <a:srgbClr val="000000"/>
                </a:solidFill>
                <a:latin typeface="Raleway ExtraBold" panose="020B0903030101060003" pitchFamily="34" charset="0"/>
              </a:rPr>
              <a:t>DIRECTIVES CANADIENNES EN MATIÈRE D’ACTIVITÉ PHYSIQUE SUR 24 HEURES </a:t>
            </a:r>
            <a:endParaRPr lang="fr-CA" sz="1800" b="0" i="0" u="none" strike="noStrike" baseline="0" dirty="0">
              <a:solidFill>
                <a:srgbClr val="000000"/>
              </a:solidFill>
              <a:latin typeface="Raleway ExtraBold" panose="020B0903030101060003" pitchFamily="34" charset="0"/>
            </a:endParaRPr>
          </a:p>
          <a:p>
            <a:r>
              <a:rPr lang="fr-CA" sz="1800" b="1" i="0" u="none" strike="noStrike" baseline="0" dirty="0">
                <a:solidFill>
                  <a:srgbClr val="000000"/>
                </a:solidFill>
                <a:latin typeface="Raleway" panose="020B0503030101060003" pitchFamily="34" charset="0"/>
              </a:rPr>
              <a:t>Pour les enfants de moins de 1 an </a:t>
            </a:r>
            <a:r>
              <a:rPr lang="fr-CA" sz="1800" b="0" i="0" u="none" strike="noStrike" baseline="0" dirty="0">
                <a:solidFill>
                  <a:srgbClr val="000000"/>
                </a:solidFill>
                <a:latin typeface="Raleway" panose="020B0503030101060003" pitchFamily="34" charset="0"/>
              </a:rPr>
              <a:t>Être physiquement actifs plusieurs fois de diverses manières. </a:t>
            </a:r>
          </a:p>
          <a:p>
            <a:r>
              <a:rPr lang="fr-CA" sz="1800" b="1" i="0" u="none" strike="noStrike" baseline="0" dirty="0">
                <a:solidFill>
                  <a:srgbClr val="000000"/>
                </a:solidFill>
                <a:latin typeface="Raleway" panose="020B0503030101060003" pitchFamily="34" charset="0"/>
              </a:rPr>
              <a:t>Pour les enfants de 1 à 2 ans </a:t>
            </a:r>
            <a:r>
              <a:rPr lang="fr-CA" sz="1800" b="0" i="0" u="none" strike="noStrike" baseline="0" dirty="0">
                <a:solidFill>
                  <a:srgbClr val="000000"/>
                </a:solidFill>
                <a:latin typeface="Raleway" panose="020B0503030101060003" pitchFamily="34" charset="0"/>
              </a:rPr>
              <a:t>Au moins 180 minutes réparties au cours de la journée d’activités physiques de types et d’intensités variés comprenant du jeu énergique. </a:t>
            </a:r>
          </a:p>
          <a:p>
            <a:r>
              <a:rPr lang="fr-CA" sz="1800" b="1" i="0" u="none" strike="noStrike" baseline="0" dirty="0">
                <a:solidFill>
                  <a:srgbClr val="000000"/>
                </a:solidFill>
                <a:latin typeface="Raleway" panose="020B0503030101060003" pitchFamily="34" charset="0"/>
              </a:rPr>
              <a:t>Pour les enfants de 3 à 4 ans </a:t>
            </a:r>
            <a:r>
              <a:rPr lang="fr-CA" sz="1800" b="0" i="0" u="none" strike="noStrike" baseline="0" dirty="0">
                <a:solidFill>
                  <a:srgbClr val="000000"/>
                </a:solidFill>
                <a:latin typeface="Raleway" panose="020B0503030101060003" pitchFamily="34" charset="0"/>
              </a:rPr>
              <a:t>Au moins 180 minutes d’activités physiques variées réparties au cours de la journée, dont au moins 60 minutes de jeu énergique. </a:t>
            </a:r>
          </a:p>
          <a:p>
            <a:r>
              <a:rPr lang="fr-CA" sz="1800" b="1" i="0" u="none" strike="noStrike" baseline="0" dirty="0">
                <a:solidFill>
                  <a:srgbClr val="000000"/>
                </a:solidFill>
                <a:latin typeface="Raleway" panose="020B0503030101060003" pitchFamily="34" charset="0"/>
              </a:rPr>
              <a:t>Pour les enfants de 5 ans </a:t>
            </a:r>
            <a:r>
              <a:rPr lang="fr-CA" sz="1800" b="0" i="0" u="none" strike="noStrike" baseline="0" dirty="0">
                <a:solidFill>
                  <a:srgbClr val="000000"/>
                </a:solidFill>
                <a:latin typeface="Raleway" panose="020B0503030101060003" pitchFamily="34" charset="0"/>
              </a:rPr>
              <a:t>Au moins 60 minutes par jour d’activités physiques d’intensité moyenne à élevée comprenant une variété d’activités aérobiques. Des activités physiques d’intensité élevée et des activités pour renforcer les muscles et les os devraient être intégrées au moins 3 jours par semaine. </a:t>
            </a:r>
          </a:p>
          <a:p>
            <a:endParaRPr lang="fr-CA" sz="1800" b="0" i="0" u="none" strike="noStrike" baseline="0" dirty="0">
              <a:solidFill>
                <a:srgbClr val="000000"/>
              </a:solidFill>
              <a:latin typeface="Raleway" panose="020B0503030101060003" pitchFamily="34" charset="0"/>
            </a:endParaRPr>
          </a:p>
          <a:p>
            <a:r>
              <a:rPr lang="fr-CA" sz="1800" b="1" i="0" u="none" strike="noStrike" baseline="0" dirty="0">
                <a:solidFill>
                  <a:srgbClr val="000000"/>
                </a:solidFill>
                <a:latin typeface="Raleway ExtraBold" panose="020B0903030101060003" pitchFamily="34" charset="0"/>
              </a:rPr>
              <a:t>DIRECTIVES CANADIENNES EN MATIÈRE DE TEMPS D’ÉCRAN SUR 24 HEURES </a:t>
            </a:r>
            <a:endParaRPr lang="fr-CA" sz="1800" b="0" i="0" u="none" strike="noStrike" baseline="0" dirty="0">
              <a:solidFill>
                <a:srgbClr val="000000"/>
              </a:solidFill>
              <a:latin typeface="Raleway ExtraBold" panose="020B0903030101060003" pitchFamily="34" charset="0"/>
            </a:endParaRPr>
          </a:p>
          <a:p>
            <a:r>
              <a:rPr lang="fr-CA" sz="1800" b="1" i="0" u="none" strike="noStrike" baseline="0" dirty="0">
                <a:solidFill>
                  <a:srgbClr val="000000"/>
                </a:solidFill>
                <a:latin typeface="Raleway" panose="020B0503030101060003" pitchFamily="34" charset="0"/>
              </a:rPr>
              <a:t>Pour les enfants de moins de 2 ans </a:t>
            </a:r>
            <a:r>
              <a:rPr lang="fr-CA" sz="1800" b="0" i="0" u="none" strike="noStrike" baseline="0" dirty="0">
                <a:solidFill>
                  <a:srgbClr val="000000"/>
                </a:solidFill>
                <a:latin typeface="Raleway" panose="020B0503030101060003" pitchFamily="34" charset="0"/>
              </a:rPr>
              <a:t>Passer du temps devant un écran n’est pas recommandé. </a:t>
            </a:r>
          </a:p>
          <a:p>
            <a:r>
              <a:rPr lang="fr-CA" sz="1800" b="1" i="0" u="none" strike="noStrike" baseline="0" dirty="0">
                <a:solidFill>
                  <a:srgbClr val="000000"/>
                </a:solidFill>
                <a:latin typeface="Raleway" panose="020B0503030101060003" pitchFamily="34" charset="0"/>
              </a:rPr>
              <a:t>Pour les enfants de 2 à 4 ans </a:t>
            </a:r>
            <a:r>
              <a:rPr lang="fr-CA" sz="1800" b="0" i="0" u="none" strike="noStrike" baseline="0" dirty="0">
                <a:solidFill>
                  <a:srgbClr val="000000"/>
                </a:solidFill>
                <a:latin typeface="Raleway" panose="020B0503030101060003" pitchFamily="34" charset="0"/>
              </a:rPr>
              <a:t>Le temps sédentaire passé devant un écran devrait être limité à une heure. </a:t>
            </a:r>
          </a:p>
          <a:p>
            <a:r>
              <a:rPr lang="fr-CA" sz="1800" b="1" i="0" u="none" strike="noStrike" baseline="0" dirty="0">
                <a:solidFill>
                  <a:srgbClr val="000000"/>
                </a:solidFill>
                <a:latin typeface="Raleway" panose="020B0503030101060003" pitchFamily="34" charset="0"/>
              </a:rPr>
              <a:t>Pour les enfants de 5 ans </a:t>
            </a:r>
            <a:r>
              <a:rPr lang="fr-CA" sz="1800" b="0" i="0" u="none" strike="noStrike" baseline="0" dirty="0">
                <a:solidFill>
                  <a:srgbClr val="000000"/>
                </a:solidFill>
                <a:latin typeface="Raleway" panose="020B0503030101060003" pitchFamily="34" charset="0"/>
              </a:rPr>
              <a:t>Le temps sédentaire passé devant un écran devrait être limité à 2 heures</a:t>
            </a:r>
            <a:r>
              <a:rPr lang="fr-CA" sz="1800" b="1" i="0" u="none" strike="noStrike" baseline="0" dirty="0">
                <a:solidFill>
                  <a:srgbClr val="000000"/>
                </a:solidFill>
                <a:latin typeface="Raleway" panose="020B0503030101060003" pitchFamily="34" charset="0"/>
              </a:rPr>
              <a:t> </a:t>
            </a:r>
            <a:endParaRPr lang="fr-CA" sz="1800"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26</a:t>
            </a:fld>
            <a:endParaRPr lang="fr-CA"/>
          </a:p>
        </p:txBody>
      </p:sp>
    </p:spTree>
    <p:extLst>
      <p:ext uri="{BB962C8B-B14F-4D97-AF65-F5344CB8AC3E}">
        <p14:creationId xmlns:p14="http://schemas.microsoft.com/office/powerpoint/2010/main" val="429448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27</a:t>
            </a:fld>
            <a:endParaRPr lang="fr-CA">
              <a:solidFill>
                <a:prstClr val="black"/>
              </a:solidFill>
            </a:endParaRPr>
          </a:p>
        </p:txBody>
      </p:sp>
    </p:spTree>
    <p:extLst>
      <p:ext uri="{BB962C8B-B14F-4D97-AF65-F5344CB8AC3E}">
        <p14:creationId xmlns:p14="http://schemas.microsoft.com/office/powerpoint/2010/main" val="772070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28</a:t>
            </a:fld>
            <a:endParaRPr lang="fr-CA"/>
          </a:p>
        </p:txBody>
      </p:sp>
    </p:spTree>
    <p:extLst>
      <p:ext uri="{BB962C8B-B14F-4D97-AF65-F5344CB8AC3E}">
        <p14:creationId xmlns:p14="http://schemas.microsoft.com/office/powerpoint/2010/main" val="1865872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29</a:t>
            </a:fld>
            <a:endParaRPr lang="fr-CA"/>
          </a:p>
        </p:txBody>
      </p:sp>
    </p:spTree>
    <p:extLst>
      <p:ext uri="{BB962C8B-B14F-4D97-AF65-F5344CB8AC3E}">
        <p14:creationId xmlns:p14="http://schemas.microsoft.com/office/powerpoint/2010/main" val="76591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31</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56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450"/>
              </a:spcBef>
              <a:buFont typeface="Arial"/>
              <a:buNone/>
            </a:pPr>
            <a:r>
              <a:rPr lang="fr-CA" dirty="0"/>
              <a:t>- Le modèle de </a:t>
            </a:r>
            <a:r>
              <a:rPr lang="fr-CA" b="1" dirty="0"/>
              <a:t>pédiatrie sociale en communauté </a:t>
            </a:r>
            <a:r>
              <a:rPr lang="fr-CA" dirty="0"/>
              <a:t>est une approche de santé globale qui vise à dépister, réduire ou éliminer les « </a:t>
            </a:r>
            <a:r>
              <a:rPr lang="fr-CA" dirty="0" err="1"/>
              <a:t>stresseurs</a:t>
            </a:r>
            <a:r>
              <a:rPr lang="fr-CA" dirty="0"/>
              <a:t> » qui compromettent le développement et le bien-être de l’enfant. La collaboration entre les différentes disciplines de la santé et entre les professionnels est aussi une approche qui permet de faciliter l’accès à un suivi médical pour les tout-petits.</a:t>
            </a:r>
            <a:endParaRPr lang="en-US" dirty="0"/>
          </a:p>
          <a:p>
            <a:endParaRPr lang="fr-CA" sz="4000" dirty="0">
              <a:solidFill>
                <a:srgbClr val="2C3E50"/>
              </a:solidFill>
              <a:latin typeface="Open Sans"/>
              <a:ea typeface="Open Sans"/>
              <a:cs typeface="Open Sans"/>
            </a:endParaRPr>
          </a:p>
          <a:p>
            <a:r>
              <a:rPr lang="fr-CA" sz="4000" b="0" i="0" dirty="0">
                <a:solidFill>
                  <a:srgbClr val="2C3E50"/>
                </a:solidFill>
                <a:effectLst/>
                <a:latin typeface="Open Sans"/>
                <a:ea typeface="Open Sans"/>
                <a:cs typeface="Open Sans"/>
              </a:rPr>
              <a:t>- Le Programme </a:t>
            </a:r>
            <a:r>
              <a:rPr lang="fr-CA" sz="4000" b="1" i="0" dirty="0">
                <a:solidFill>
                  <a:srgbClr val="2C3E50"/>
                </a:solidFill>
                <a:effectLst/>
                <a:latin typeface="Open Sans"/>
                <a:ea typeface="Open Sans"/>
                <a:cs typeface="Open Sans"/>
              </a:rPr>
              <a:t>EMMIE</a:t>
            </a:r>
            <a:r>
              <a:rPr lang="fr-CA" sz="4000" b="0" i="0" dirty="0">
                <a:solidFill>
                  <a:srgbClr val="2C3E50"/>
                </a:solidFill>
                <a:effectLst/>
                <a:latin typeface="Open Sans"/>
                <a:ea typeface="Open Sans"/>
                <a:cs typeface="Open Sans"/>
              </a:rPr>
              <a:t> est un programme provincial de promotion de la vaccination basé sur l’</a:t>
            </a:r>
            <a:r>
              <a:rPr lang="fr-CA" sz="4000" b="1" i="0" dirty="0">
                <a:solidFill>
                  <a:srgbClr val="2C3E50"/>
                </a:solidFill>
                <a:effectLst/>
                <a:latin typeface="Open Sans"/>
                <a:ea typeface="Open Sans"/>
                <a:cs typeface="Open Sans"/>
              </a:rPr>
              <a:t>E</a:t>
            </a:r>
            <a:r>
              <a:rPr lang="fr-CA" sz="4000" b="0" i="0" dirty="0">
                <a:solidFill>
                  <a:srgbClr val="2C3E50"/>
                </a:solidFill>
                <a:effectLst/>
                <a:latin typeface="Open Sans"/>
                <a:ea typeface="Open Sans"/>
                <a:cs typeface="Open Sans"/>
              </a:rPr>
              <a:t>ntretien </a:t>
            </a:r>
            <a:r>
              <a:rPr lang="fr-CA" sz="4000" b="1" i="0" dirty="0">
                <a:solidFill>
                  <a:srgbClr val="2C3E50"/>
                </a:solidFill>
                <a:effectLst/>
                <a:latin typeface="Open Sans"/>
                <a:ea typeface="Open Sans"/>
                <a:cs typeface="Open Sans"/>
              </a:rPr>
              <a:t>M</a:t>
            </a:r>
            <a:r>
              <a:rPr lang="fr-CA" sz="4000" b="0" i="0" dirty="0">
                <a:solidFill>
                  <a:srgbClr val="2C3E50"/>
                </a:solidFill>
                <a:effectLst/>
                <a:latin typeface="Open Sans"/>
                <a:ea typeface="Open Sans"/>
                <a:cs typeface="Open Sans"/>
              </a:rPr>
              <a:t>otivationnel en </a:t>
            </a:r>
            <a:r>
              <a:rPr lang="fr-CA" sz="4000" b="1" i="0" dirty="0">
                <a:solidFill>
                  <a:srgbClr val="2C3E50"/>
                </a:solidFill>
                <a:effectLst/>
                <a:latin typeface="Open Sans"/>
                <a:ea typeface="Open Sans"/>
                <a:cs typeface="Open Sans"/>
              </a:rPr>
              <a:t>M</a:t>
            </a:r>
            <a:r>
              <a:rPr lang="fr-CA" sz="4000" b="0" i="0" dirty="0">
                <a:solidFill>
                  <a:srgbClr val="2C3E50"/>
                </a:solidFill>
                <a:effectLst/>
                <a:latin typeface="Open Sans"/>
                <a:ea typeface="Open Sans"/>
                <a:cs typeface="Open Sans"/>
              </a:rPr>
              <a:t>aternité pour l’</a:t>
            </a:r>
            <a:r>
              <a:rPr lang="fr-CA" sz="4000" b="1" i="0" dirty="0">
                <a:solidFill>
                  <a:srgbClr val="2C3E50"/>
                </a:solidFill>
                <a:effectLst/>
                <a:latin typeface="Open Sans"/>
                <a:ea typeface="Open Sans"/>
                <a:cs typeface="Open Sans"/>
              </a:rPr>
              <a:t>I</a:t>
            </a:r>
            <a:r>
              <a:rPr lang="fr-CA" sz="4000" b="0" i="0" dirty="0">
                <a:solidFill>
                  <a:srgbClr val="2C3E50"/>
                </a:solidFill>
                <a:effectLst/>
                <a:latin typeface="Open Sans"/>
                <a:ea typeface="Open Sans"/>
                <a:cs typeface="Open Sans"/>
              </a:rPr>
              <a:t>mmunisation des </a:t>
            </a:r>
            <a:r>
              <a:rPr lang="fr-CA" sz="4000" b="1" i="0" dirty="0">
                <a:solidFill>
                  <a:srgbClr val="2C3E50"/>
                </a:solidFill>
                <a:effectLst/>
                <a:latin typeface="Open Sans"/>
                <a:ea typeface="Open Sans"/>
                <a:cs typeface="Open Sans"/>
              </a:rPr>
              <a:t>E</a:t>
            </a:r>
            <a:r>
              <a:rPr lang="fr-CA" sz="4000" b="0" i="0" dirty="0">
                <a:solidFill>
                  <a:srgbClr val="2C3E50"/>
                </a:solidFill>
                <a:effectLst/>
                <a:latin typeface="Open Sans"/>
                <a:ea typeface="Open Sans"/>
                <a:cs typeface="Open Sans"/>
              </a:rPr>
              <a:t>nfants (EMMIE). </a:t>
            </a:r>
            <a:r>
              <a:rPr lang="fr-CA" sz="2800" b="0" i="0" dirty="0">
                <a:solidFill>
                  <a:srgbClr val="2C3E50"/>
                </a:solidFill>
                <a:effectLst/>
                <a:latin typeface="Open Sans"/>
                <a:ea typeface="Open Sans"/>
                <a:cs typeface="Open Sans"/>
              </a:rPr>
              <a:t>La </a:t>
            </a:r>
            <a:r>
              <a:rPr lang="fr-CA" sz="2800" b="1" i="0" dirty="0">
                <a:solidFill>
                  <a:srgbClr val="2C3E50"/>
                </a:solidFill>
                <a:effectLst/>
                <a:latin typeface="Open Sans"/>
                <a:ea typeface="Open Sans"/>
                <a:cs typeface="Open Sans"/>
              </a:rPr>
              <a:t>vision </a:t>
            </a:r>
            <a:r>
              <a:rPr lang="fr-CA" sz="2800" b="0" i="0" dirty="0">
                <a:solidFill>
                  <a:srgbClr val="2C3E50"/>
                </a:solidFill>
                <a:effectLst/>
                <a:latin typeface="Open Sans"/>
                <a:ea typeface="Open Sans"/>
                <a:cs typeface="Open Sans"/>
              </a:rPr>
              <a:t>du Programme EMMIE est d’offrir à tous les nouveaux parents, lors du séjour en maternité, un échange ouvert sur la vaccination </a:t>
            </a:r>
            <a:r>
              <a:rPr lang="fr-CA" sz="4000" b="0" i="0" dirty="0">
                <a:solidFill>
                  <a:srgbClr val="2C3E50"/>
                </a:solidFill>
                <a:effectLst/>
                <a:latin typeface="Open Sans"/>
                <a:ea typeface="Open Sans"/>
                <a:cs typeface="Open Sans"/>
              </a:rPr>
              <a:t>d’une durée d’environ 20 minutes </a:t>
            </a:r>
            <a:r>
              <a:rPr lang="fr-CA" sz="2800" b="0" i="0" dirty="0">
                <a:solidFill>
                  <a:srgbClr val="2C3E50"/>
                </a:solidFill>
                <a:effectLst/>
                <a:latin typeface="Open Sans"/>
                <a:ea typeface="Open Sans"/>
                <a:cs typeface="Open Sans"/>
              </a:rPr>
              <a:t>permettant de les soutenir dans leur décision de faire vacciner leur enfant; ceci, afin de lui offrir la meilleure protection tout en augmentant la couverture vaccinale auprès de l’ensemble des enfants au Québec</a:t>
            </a:r>
            <a:endParaRPr lang="fr-CA" dirty="0"/>
          </a:p>
          <a:p>
            <a:endParaRPr lang="fr-CA" sz="2800" b="0" i="0" dirty="0">
              <a:solidFill>
                <a:srgbClr val="2C3E50"/>
              </a:solidFill>
              <a:effectLst/>
              <a:latin typeface="Open Sans" panose="020B0606030504020204" pitchFamily="34" charset="0"/>
            </a:endParaRPr>
          </a:p>
          <a:p>
            <a:pPr algn="l" fontAlgn="base"/>
            <a:r>
              <a:rPr lang="fr-CA" b="0" i="0" dirty="0">
                <a:solidFill>
                  <a:srgbClr val="333333"/>
                </a:solidFill>
                <a:effectLst/>
                <a:latin typeface="Verdana" panose="020B0604030504040204" pitchFamily="34" charset="0"/>
              </a:rPr>
              <a:t>- Le cadre de référence </a:t>
            </a:r>
            <a:r>
              <a:rPr lang="fr-CA" b="1" i="0" dirty="0">
                <a:solidFill>
                  <a:srgbClr val="333333"/>
                </a:solidFill>
                <a:effectLst/>
                <a:latin typeface="Verdana" panose="020B0604030504040204" pitchFamily="34" charset="0"/>
              </a:rPr>
              <a:t>Gazelle et Potiron </a:t>
            </a:r>
            <a:r>
              <a:rPr lang="fr-CA" b="0" i="0" u="none" dirty="0">
                <a:solidFill>
                  <a:srgbClr val="333333"/>
                </a:solidFill>
                <a:effectLst/>
                <a:latin typeface="Verdana" panose="020B0604030504040204" pitchFamily="34" charset="0"/>
              </a:rPr>
              <a:t>propose </a:t>
            </a:r>
            <a:r>
              <a:rPr lang="fr-CA" b="0" i="0" u="none" dirty="0">
                <a:solidFill>
                  <a:srgbClr val="006684"/>
                </a:solidFill>
                <a:effectLst/>
                <a:latin typeface="Verdana" panose="020B0604030504040204" pitchFamily="34" charset="0"/>
              </a:rPr>
              <a:t>des orientations </a:t>
            </a:r>
            <a:r>
              <a:rPr lang="fr-CA" b="0" i="0" dirty="0">
                <a:solidFill>
                  <a:srgbClr val="333333"/>
                </a:solidFill>
                <a:effectLst/>
                <a:latin typeface="Verdana" panose="020B0604030504040204" pitchFamily="34" charset="0"/>
              </a:rPr>
              <a:t>dont l’application permettra aux tout-petits de :</a:t>
            </a:r>
          </a:p>
          <a:p>
            <a:pPr marL="171450" indent="-171450" algn="l" fontAlgn="base">
              <a:buFont typeface="Arial" panose="020B0604020202020204" pitchFamily="34" charset="0"/>
              <a:buChar char="•"/>
            </a:pPr>
            <a:r>
              <a:rPr lang="fr-CA" b="0" i="0" dirty="0">
                <a:solidFill>
                  <a:srgbClr val="333333"/>
                </a:solidFill>
                <a:effectLst/>
                <a:latin typeface="Verdana" panose="020B0604030504040204" pitchFamily="34" charset="0"/>
              </a:rPr>
              <a:t>bouger quotidiennement à l’intérieur comme à l’extérieur, </a:t>
            </a:r>
          </a:p>
          <a:p>
            <a:pPr marL="171450" indent="-171450" algn="l" fontAlgn="base">
              <a:buFont typeface="Arial" panose="020B0604020202020204" pitchFamily="34" charset="0"/>
              <a:buChar char="•"/>
            </a:pPr>
            <a:r>
              <a:rPr lang="fr-CA" b="0" i="0" dirty="0">
                <a:solidFill>
                  <a:srgbClr val="333333"/>
                </a:solidFill>
                <a:effectLst/>
                <a:latin typeface="Verdana" panose="020B0604030504040204" pitchFamily="34" charset="0"/>
              </a:rPr>
              <a:t>d’amorcer des jeux où ils seront physiquement actifs,</a:t>
            </a:r>
          </a:p>
          <a:p>
            <a:pPr marL="171450" indent="-171450" algn="l" fontAlgn="base">
              <a:buFont typeface="Arial" panose="020B0604020202020204" pitchFamily="34" charset="0"/>
              <a:buChar char="•"/>
            </a:pPr>
            <a:r>
              <a:rPr lang="fr-CA" b="0" i="0" dirty="0">
                <a:solidFill>
                  <a:srgbClr val="333333"/>
                </a:solidFill>
                <a:effectLst/>
                <a:latin typeface="Verdana" panose="020B0604030504040204" pitchFamily="34" charset="0"/>
              </a:rPr>
              <a:t>de vivre des expériences diversifiées, plaisantes et qui respectent leur stade de développement,</a:t>
            </a:r>
          </a:p>
          <a:p>
            <a:pPr marL="171450" indent="-171450" algn="l" fontAlgn="base">
              <a:buFont typeface="Arial" panose="020B0604020202020204" pitchFamily="34" charset="0"/>
              <a:buChar char="•"/>
            </a:pPr>
            <a:r>
              <a:rPr lang="fr-CA" b="0" i="0" dirty="0">
                <a:solidFill>
                  <a:srgbClr val="333333"/>
                </a:solidFill>
                <a:effectLst/>
                <a:latin typeface="Verdana" panose="020B0604030504040204" pitchFamily="34" charset="0"/>
              </a:rPr>
              <a:t>d’offrir des repas et des collations de qualité nutritive élevée,</a:t>
            </a:r>
          </a:p>
          <a:p>
            <a:pPr marL="171450" indent="-171450" algn="l" fontAlgn="base">
              <a:buFont typeface="Arial" panose="020B0604020202020204" pitchFamily="34" charset="0"/>
              <a:buChar char="•"/>
            </a:pPr>
            <a:r>
              <a:rPr lang="fr-CA" b="0" i="0" dirty="0">
                <a:solidFill>
                  <a:srgbClr val="333333"/>
                </a:solidFill>
                <a:effectLst/>
                <a:latin typeface="Verdana" panose="020B0604030504040204" pitchFamily="34" charset="0"/>
              </a:rPr>
              <a:t>de faire découvrir aux enfants une variété d’aliments afin d’éveiller leur goût, le tout dans un contexte de repas agréable favorisant une relation saine avec la nourriture.</a:t>
            </a:r>
          </a:p>
          <a:p>
            <a:pPr marL="171450" indent="-171450" algn="l" fontAlgn="base">
              <a:buFont typeface="Arial" panose="020B0604020202020204" pitchFamily="34" charset="0"/>
              <a:buChar char="•"/>
            </a:pPr>
            <a:endParaRPr lang="fr-CA" b="0" i="0" dirty="0">
              <a:solidFill>
                <a:srgbClr val="333333"/>
              </a:solidFill>
              <a:effectLst/>
              <a:latin typeface="Verdana" panose="020B0604030504040204" pitchFamily="34" charset="0"/>
            </a:endParaRPr>
          </a:p>
          <a:p>
            <a:pPr marL="0" indent="0" algn="l" fontAlgn="base">
              <a:buFont typeface="Arial" panose="020B0604020202020204" pitchFamily="34" charset="0"/>
              <a:buNone/>
            </a:pPr>
            <a:r>
              <a:rPr lang="fr-CA" sz="1200" b="0" dirty="0">
                <a:solidFill>
                  <a:prstClr val="black"/>
                </a:solidFill>
                <a:latin typeface="Raleway" panose="020B0003030101060003" pitchFamily="34" charset="0"/>
              </a:rPr>
              <a:t>- </a:t>
            </a:r>
            <a:r>
              <a:rPr lang="fr-CA" sz="1200" b="1" dirty="0">
                <a:solidFill>
                  <a:prstClr val="black"/>
                </a:solidFill>
                <a:latin typeface="Raleway" panose="020B0003030101060003" pitchFamily="34" charset="0"/>
              </a:rPr>
              <a:t>Aménagements sécuritaires et propices à l’activité physique dans les municipalités </a:t>
            </a:r>
            <a:r>
              <a:rPr lang="fr-CA" sz="1200" b="0" dirty="0">
                <a:solidFill>
                  <a:prstClr val="black"/>
                </a:solidFill>
                <a:latin typeface="Raleway" panose="020B0003030101060003" pitchFamily="34" charset="0"/>
              </a:rPr>
              <a:t>: parc adaptés aux enfants à besoins particuliers, </a:t>
            </a:r>
            <a:r>
              <a:rPr lang="fr-CA" sz="1200" b="0" dirty="0" err="1">
                <a:solidFill>
                  <a:prstClr val="black"/>
                </a:solidFill>
                <a:latin typeface="Raleway" panose="020B0003030101060003" pitchFamily="34" charset="0"/>
              </a:rPr>
              <a:t>trottibus</a:t>
            </a:r>
            <a:r>
              <a:rPr lang="fr-CA" sz="1200" b="0" dirty="0">
                <a:solidFill>
                  <a:prstClr val="black"/>
                </a:solidFill>
                <a:latin typeface="Raleway" panose="020B0003030101060003" pitchFamily="34" charset="0"/>
              </a:rPr>
              <a:t> (bénévoles qui accompagnent </a:t>
            </a:r>
            <a:r>
              <a:rPr lang="fr-CA" sz="1800" b="0" i="0" u="none" strike="noStrike" baseline="0" dirty="0">
                <a:solidFill>
                  <a:srgbClr val="000000"/>
                </a:solidFill>
                <a:latin typeface="Raleway" panose="020B0503030101060003" pitchFamily="34" charset="0"/>
              </a:rPr>
              <a:t>les écoliers dès la maternelle pour faciliter les déplacements à pied des enfants en toute sécurité).</a:t>
            </a:r>
            <a:endParaRPr lang="fr-CA" b="0" i="0" dirty="0">
              <a:solidFill>
                <a:srgbClr val="333333"/>
              </a:solidFill>
              <a:effectLst/>
              <a:latin typeface="Verdana" panose="020B060403050404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32</a:t>
            </a:fld>
            <a:endParaRPr lang="fr-CA"/>
          </a:p>
        </p:txBody>
      </p:sp>
    </p:spTree>
    <p:extLst>
      <p:ext uri="{BB962C8B-B14F-4D97-AF65-F5344CB8AC3E}">
        <p14:creationId xmlns:p14="http://schemas.microsoft.com/office/powerpoint/2010/main" val="4279465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FA84-0FF2-4DBA-B52B-2873022ED3BF}" type="slidenum">
              <a:rPr lang="fr-CA" smtClean="0">
                <a:solidFill>
                  <a:prstClr val="black"/>
                </a:solidFill>
              </a:rPr>
              <a:pPr/>
              <a:t>33</a:t>
            </a:fld>
            <a:endParaRPr lang="fr-CA">
              <a:solidFill>
                <a:prstClr val="black"/>
              </a:solidFill>
            </a:endParaRPr>
          </a:p>
        </p:txBody>
      </p:sp>
    </p:spTree>
    <p:extLst>
      <p:ext uri="{BB962C8B-B14F-4D97-AF65-F5344CB8AC3E}">
        <p14:creationId xmlns:p14="http://schemas.microsoft.com/office/powerpoint/2010/main" val="1868195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34</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429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35</a:t>
            </a:fld>
            <a:endParaRPr lang="fr-CA"/>
          </a:p>
        </p:txBody>
      </p:sp>
    </p:spTree>
    <p:extLst>
      <p:ext uri="{BB962C8B-B14F-4D97-AF65-F5344CB8AC3E}">
        <p14:creationId xmlns:p14="http://schemas.microsoft.com/office/powerpoint/2010/main" val="73090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6</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04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36</a:t>
            </a:fld>
            <a:endParaRPr lang="fr-CA">
              <a:solidFill>
                <a:prstClr val="black"/>
              </a:solidFill>
            </a:endParaRPr>
          </a:p>
        </p:txBody>
      </p:sp>
    </p:spTree>
    <p:extLst>
      <p:ext uri="{BB962C8B-B14F-4D97-AF65-F5344CB8AC3E}">
        <p14:creationId xmlns:p14="http://schemas.microsoft.com/office/powerpoint/2010/main" val="1779680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37</a:t>
            </a:fld>
            <a:endParaRPr lang="fr-CA">
              <a:solidFill>
                <a:prstClr val="black"/>
              </a:solidFill>
            </a:endParaRPr>
          </a:p>
        </p:txBody>
      </p:sp>
    </p:spTree>
    <p:extLst>
      <p:ext uri="{BB962C8B-B14F-4D97-AF65-F5344CB8AC3E}">
        <p14:creationId xmlns:p14="http://schemas.microsoft.com/office/powerpoint/2010/main" val="772070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40</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563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41</a:t>
            </a:fld>
            <a:endParaRPr lang="fr-CA"/>
          </a:p>
        </p:txBody>
      </p:sp>
    </p:spTree>
    <p:extLst>
      <p:ext uri="{BB962C8B-B14F-4D97-AF65-F5344CB8AC3E}">
        <p14:creationId xmlns:p14="http://schemas.microsoft.com/office/powerpoint/2010/main" val="3979288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FA84-0FF2-4DBA-B52B-2873022ED3BF}" type="slidenum">
              <a:rPr lang="fr-CA" smtClean="0">
                <a:solidFill>
                  <a:prstClr val="black"/>
                </a:solidFill>
              </a:rPr>
              <a:pPr/>
              <a:t>42</a:t>
            </a:fld>
            <a:endParaRPr lang="fr-CA">
              <a:solidFill>
                <a:prstClr val="black"/>
              </a:solidFill>
            </a:endParaRPr>
          </a:p>
        </p:txBody>
      </p:sp>
    </p:spTree>
    <p:extLst>
      <p:ext uri="{BB962C8B-B14F-4D97-AF65-F5344CB8AC3E}">
        <p14:creationId xmlns:p14="http://schemas.microsoft.com/office/powerpoint/2010/main" val="279986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43</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71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enfants dont les parents sont plus faiblement scolarisés : i.e. </a:t>
            </a:r>
            <a:r>
              <a:rPr lang="fr-CA" sz="1800" b="0" i="0" u="none" strike="noStrike" baseline="0" dirty="0">
                <a:solidFill>
                  <a:srgbClr val="000000"/>
                </a:solidFill>
                <a:latin typeface="Raleway" panose="020B0503030101060003" pitchFamily="34" charset="0"/>
              </a:rPr>
              <a:t>sans diplôme ou avec un diplôme d’études secondaires comme plus haut diplôme.</a:t>
            </a:r>
            <a:endParaRPr lang="fr-CA" dirty="0"/>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45</a:t>
            </a:fld>
            <a:endParaRPr lang="fr-CA"/>
          </a:p>
        </p:txBody>
      </p:sp>
    </p:spTree>
    <p:extLst>
      <p:ext uri="{BB962C8B-B14F-4D97-AF65-F5344CB8AC3E}">
        <p14:creationId xmlns:p14="http://schemas.microsoft.com/office/powerpoint/2010/main" val="1185882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cs typeface="Times New Roman" panose="02020603050405020304" pitchFamily="18" charset="0"/>
              </a:rPr>
              <a:t>- Comme il est normal qu’un tout-petit présente un certain niveau d’inattention ou d’hyperactivité, les symptômes doivent être sévères, inhabituels pour l’âge de l’enfant, persistants et perturber son fonctionnement. D’ailleurs, le diagnostic de TDAH/TDA avant l’âge de 6 ans est difficile, et les cliniciens sont habituellement très prudents avant de le poser en jeune âge.</a:t>
            </a: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 Pour le trouble du spectre de l'autisme par exemple, le diagnostic peut se faire avant 3 ans lorsque les signes sont clairs. </a:t>
            </a:r>
            <a:endParaRPr lang="fr-CA" dirty="0"/>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46</a:t>
            </a:fld>
            <a:endParaRPr lang="fr-CA"/>
          </a:p>
        </p:txBody>
      </p:sp>
    </p:spTree>
    <p:extLst>
      <p:ext uri="{BB962C8B-B14F-4D97-AF65-F5344CB8AC3E}">
        <p14:creationId xmlns:p14="http://schemas.microsoft.com/office/powerpoint/2010/main" val="87494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algn="l"/>
            <a:endParaRPr lang="fr-CA" b="0"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47</a:t>
            </a:fld>
            <a:endParaRPr lang="fr-CA">
              <a:solidFill>
                <a:prstClr val="black"/>
              </a:solidFill>
            </a:endParaRPr>
          </a:p>
        </p:txBody>
      </p:sp>
    </p:spTree>
    <p:extLst>
      <p:ext uri="{BB962C8B-B14F-4D97-AF65-F5344CB8AC3E}">
        <p14:creationId xmlns:p14="http://schemas.microsoft.com/office/powerpoint/2010/main" val="3304936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48</a:t>
            </a:fld>
            <a:endParaRPr lang="fr-CA">
              <a:solidFill>
                <a:prstClr val="black"/>
              </a:solidFill>
            </a:endParaRPr>
          </a:p>
        </p:txBody>
      </p:sp>
    </p:spTree>
    <p:extLst>
      <p:ext uri="{BB962C8B-B14F-4D97-AF65-F5344CB8AC3E}">
        <p14:creationId xmlns:p14="http://schemas.microsoft.com/office/powerpoint/2010/main" val="367916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7</a:t>
            </a:fld>
            <a:endParaRPr lang="fr-CA"/>
          </a:p>
        </p:txBody>
      </p:sp>
    </p:spTree>
    <p:extLst>
      <p:ext uri="{BB962C8B-B14F-4D97-AF65-F5344CB8AC3E}">
        <p14:creationId xmlns:p14="http://schemas.microsoft.com/office/powerpoint/2010/main" val="155050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50</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784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51</a:t>
            </a:fld>
            <a:endParaRPr lang="fr-CA"/>
          </a:p>
        </p:txBody>
      </p:sp>
    </p:spTree>
    <p:extLst>
      <p:ext uri="{BB962C8B-B14F-4D97-AF65-F5344CB8AC3E}">
        <p14:creationId xmlns:p14="http://schemas.microsoft.com/office/powerpoint/2010/main" val="1570596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C8A8AE7-27F8-41C0-B288-C91D28AF44B5}" type="slidenum">
              <a:rPr lang="fr-CA" smtClean="0"/>
              <a:t>52</a:t>
            </a:fld>
            <a:endParaRPr lang="fr-CA"/>
          </a:p>
        </p:txBody>
      </p:sp>
    </p:spTree>
    <p:extLst>
      <p:ext uri="{BB962C8B-B14F-4D97-AF65-F5344CB8AC3E}">
        <p14:creationId xmlns:p14="http://schemas.microsoft.com/office/powerpoint/2010/main" val="276468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8</a:t>
            </a:fld>
            <a:endParaRPr lang="fr-CA"/>
          </a:p>
        </p:txBody>
      </p:sp>
    </p:spTree>
    <p:extLst>
      <p:ext uri="{BB962C8B-B14F-4D97-AF65-F5344CB8AC3E}">
        <p14:creationId xmlns:p14="http://schemas.microsoft.com/office/powerpoint/2010/main" val="334720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9</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089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solidFill>
                  <a:prstClr val="black"/>
                </a:solidFill>
              </a:rPr>
              <a:pPr/>
              <a:t>10</a:t>
            </a:fld>
            <a:endParaRPr lang="fr-CA">
              <a:solidFill>
                <a:prstClr val="black"/>
              </a:solidFill>
            </a:endParaRPr>
          </a:p>
        </p:txBody>
      </p:sp>
    </p:spTree>
    <p:extLst>
      <p:ext uri="{BB962C8B-B14F-4D97-AF65-F5344CB8AC3E}">
        <p14:creationId xmlns:p14="http://schemas.microsoft.com/office/powerpoint/2010/main" val="406225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B8E87206-6B90-4BCA-8EA0-0CDAD7C421C8}" type="slidenum">
              <a:rPr kumimoji="0" lang="fr-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2" rtl="0" eaLnBrk="1" fontAlgn="auto" latinLnBrk="0" hangingPunct="1">
                <a:lnSpc>
                  <a:spcPct val="100000"/>
                </a:lnSpc>
                <a:spcBef>
                  <a:spcPts val="0"/>
                </a:spcBef>
                <a:spcAft>
                  <a:spcPts val="0"/>
                </a:spcAft>
                <a:buClrTx/>
                <a:buSzTx/>
                <a:buFontTx/>
                <a:buNone/>
                <a:tabLst/>
                <a:defRPr/>
              </a:pPr>
              <a:t>11</a:t>
            </a:fld>
            <a:endParaRPr kumimoji="0" lang="fr-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36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8C8A8AE7-27F8-41C0-B288-C91D28AF44B5}" type="slidenum">
              <a:rPr lang="fr-CA" smtClean="0"/>
              <a:t>12</a:t>
            </a:fld>
            <a:endParaRPr lang="fr-CA"/>
          </a:p>
        </p:txBody>
      </p:sp>
    </p:spTree>
    <p:extLst>
      <p:ext uri="{BB962C8B-B14F-4D97-AF65-F5344CB8AC3E}">
        <p14:creationId xmlns:p14="http://schemas.microsoft.com/office/powerpoint/2010/main" val="334720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30"/>
            <a:ext cx="7772400" cy="1102519"/>
          </a:xfrm>
        </p:spPr>
        <p:txBody>
          <a:bodyPr/>
          <a:lstStyle/>
          <a:p>
            <a:r>
              <a:rPr lang="fr-FR"/>
              <a:t>Modifiez le style du titre</a:t>
            </a:r>
            <a:endParaRPr lang="fr-CA"/>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D416D55A-2611-4CBD-9CCD-478E8CB5ED1E}" type="datetimeFigureOut">
              <a:rPr lang="fr-CA" smtClean="0"/>
              <a:t>2021-11-15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165914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D416D55A-2611-4CBD-9CCD-478E8CB5ED1E}" type="datetimeFigureOut">
              <a:rPr lang="fr-CA" smtClean="0"/>
              <a:t>2021-11-15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545386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80"/>
            <a:ext cx="2057400" cy="4388644"/>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05980"/>
            <a:ext cx="601980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D416D55A-2611-4CBD-9CCD-478E8CB5ED1E}" type="datetimeFigureOut">
              <a:rPr lang="fr-CA" smtClean="0"/>
              <a:t>2021-11-15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111780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533" indent="0" algn="ctr">
              <a:buNone/>
              <a:defRPr sz="1500"/>
            </a:lvl2pPr>
            <a:lvl3pPr marL="685103" indent="0" algn="ctr">
              <a:buNone/>
              <a:defRPr sz="1400"/>
            </a:lvl3pPr>
            <a:lvl4pPr marL="1027655" indent="0" algn="ctr">
              <a:buNone/>
              <a:defRPr sz="1200"/>
            </a:lvl4pPr>
            <a:lvl5pPr marL="1370206" indent="0" algn="ctr">
              <a:buNone/>
              <a:defRPr sz="1200"/>
            </a:lvl5pPr>
            <a:lvl6pPr marL="1712777" indent="0" algn="ctr">
              <a:buNone/>
              <a:defRPr sz="1200"/>
            </a:lvl6pPr>
            <a:lvl7pPr marL="2055308" indent="0" algn="ctr">
              <a:buNone/>
              <a:defRPr sz="1200"/>
            </a:lvl7pPr>
            <a:lvl8pPr marL="2397840" indent="0" algn="ctr">
              <a:buNone/>
              <a:defRPr sz="1200"/>
            </a:lvl8pPr>
            <a:lvl9pPr marL="2740373" indent="0" algn="ctr">
              <a:buNone/>
              <a:defRPr sz="12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55702853-3EA1-4BDE-A4CF-4216FC7992C8}" type="datetime1">
              <a:rPr lang="fr-CA" smtClean="0">
                <a:solidFill>
                  <a:prstClr val="black">
                    <a:tint val="75000"/>
                  </a:prstClr>
                </a:solidFill>
              </a:rPr>
              <a:pPr/>
              <a:t>2021-11-15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8489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DEBABE7-62E6-44CA-B464-89352398F5BC}" type="datetime1">
              <a:rPr lang="fr-CA" smtClean="0">
                <a:solidFill>
                  <a:prstClr val="black">
                    <a:tint val="75000"/>
                  </a:prstClr>
                </a:solidFill>
              </a:rPr>
              <a:pPr/>
              <a:t>2021-11-15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12580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51"/>
            <a:ext cx="7886700" cy="2139553"/>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3442105"/>
            <a:ext cx="7886700" cy="1125140"/>
          </a:xfrm>
        </p:spPr>
        <p:txBody>
          <a:bodyPr/>
          <a:lstStyle>
            <a:lvl1pPr marL="0" indent="0">
              <a:buNone/>
              <a:defRPr sz="1800">
                <a:solidFill>
                  <a:schemeClr val="tx1">
                    <a:tint val="75000"/>
                  </a:schemeClr>
                </a:solidFill>
              </a:defRPr>
            </a:lvl1pPr>
            <a:lvl2pPr marL="342533" indent="0">
              <a:buNone/>
              <a:defRPr sz="1500">
                <a:solidFill>
                  <a:schemeClr val="tx1">
                    <a:tint val="75000"/>
                  </a:schemeClr>
                </a:solidFill>
              </a:defRPr>
            </a:lvl2pPr>
            <a:lvl3pPr marL="685103" indent="0">
              <a:buNone/>
              <a:defRPr sz="1400">
                <a:solidFill>
                  <a:schemeClr val="tx1">
                    <a:tint val="75000"/>
                  </a:schemeClr>
                </a:solidFill>
              </a:defRPr>
            </a:lvl3pPr>
            <a:lvl4pPr marL="1027655" indent="0">
              <a:buNone/>
              <a:defRPr sz="1200">
                <a:solidFill>
                  <a:schemeClr val="tx1">
                    <a:tint val="75000"/>
                  </a:schemeClr>
                </a:solidFill>
              </a:defRPr>
            </a:lvl4pPr>
            <a:lvl5pPr marL="1370206" indent="0">
              <a:buNone/>
              <a:defRPr sz="1200">
                <a:solidFill>
                  <a:schemeClr val="tx1">
                    <a:tint val="75000"/>
                  </a:schemeClr>
                </a:solidFill>
              </a:defRPr>
            </a:lvl5pPr>
            <a:lvl6pPr marL="1712777" indent="0">
              <a:buNone/>
              <a:defRPr sz="1200">
                <a:solidFill>
                  <a:schemeClr val="tx1">
                    <a:tint val="75000"/>
                  </a:schemeClr>
                </a:solidFill>
              </a:defRPr>
            </a:lvl6pPr>
            <a:lvl7pPr marL="2055308" indent="0">
              <a:buNone/>
              <a:defRPr sz="1200">
                <a:solidFill>
                  <a:schemeClr val="tx1">
                    <a:tint val="75000"/>
                  </a:schemeClr>
                </a:solidFill>
              </a:defRPr>
            </a:lvl7pPr>
            <a:lvl8pPr marL="2397840" indent="0">
              <a:buNone/>
              <a:defRPr sz="1200">
                <a:solidFill>
                  <a:schemeClr val="tx1">
                    <a:tint val="75000"/>
                  </a:schemeClr>
                </a:solidFill>
              </a:defRPr>
            </a:lvl8pPr>
            <a:lvl9pPr marL="2740373"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1AD943F-7049-4AF3-8A67-0E183D7702BF}" type="datetime1">
              <a:rPr lang="fr-CA" smtClean="0">
                <a:solidFill>
                  <a:prstClr val="black">
                    <a:tint val="75000"/>
                  </a:prstClr>
                </a:solidFill>
              </a:rPr>
              <a:pPr/>
              <a:t>2021-11-15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094496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E3921F96-70ED-4D6C-898F-45227CFA5977}" type="datetime1">
              <a:rPr lang="fr-CA" smtClean="0">
                <a:solidFill>
                  <a:prstClr val="black">
                    <a:tint val="75000"/>
                  </a:prstClr>
                </a:solidFill>
              </a:rPr>
              <a:pPr/>
              <a:t>2021-11-15</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217533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7"/>
            <a:ext cx="7886700" cy="994172"/>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533" indent="0">
              <a:buNone/>
              <a:defRPr sz="1500" b="1"/>
            </a:lvl2pPr>
            <a:lvl3pPr marL="685103" indent="0">
              <a:buNone/>
              <a:defRPr sz="1400" b="1"/>
            </a:lvl3pPr>
            <a:lvl4pPr marL="1027655" indent="0">
              <a:buNone/>
              <a:defRPr sz="1200" b="1"/>
            </a:lvl4pPr>
            <a:lvl5pPr marL="1370206" indent="0">
              <a:buNone/>
              <a:defRPr sz="1200" b="1"/>
            </a:lvl5pPr>
            <a:lvl6pPr marL="1712777" indent="0">
              <a:buNone/>
              <a:defRPr sz="1200" b="1"/>
            </a:lvl6pPr>
            <a:lvl7pPr marL="2055308" indent="0">
              <a:buNone/>
              <a:defRPr sz="1200" b="1"/>
            </a:lvl7pPr>
            <a:lvl8pPr marL="2397840" indent="0">
              <a:buNone/>
              <a:defRPr sz="1200" b="1"/>
            </a:lvl8pPr>
            <a:lvl9pPr marL="2740373"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2" y="1260872"/>
            <a:ext cx="3887391" cy="617934"/>
          </a:xfrm>
        </p:spPr>
        <p:txBody>
          <a:bodyPr anchor="b"/>
          <a:lstStyle>
            <a:lvl1pPr marL="0" indent="0">
              <a:buNone/>
              <a:defRPr sz="1800" b="1"/>
            </a:lvl1pPr>
            <a:lvl2pPr marL="342533" indent="0">
              <a:buNone/>
              <a:defRPr sz="1500" b="1"/>
            </a:lvl2pPr>
            <a:lvl3pPr marL="685103" indent="0">
              <a:buNone/>
              <a:defRPr sz="1400" b="1"/>
            </a:lvl3pPr>
            <a:lvl4pPr marL="1027655" indent="0">
              <a:buNone/>
              <a:defRPr sz="1200" b="1"/>
            </a:lvl4pPr>
            <a:lvl5pPr marL="1370206" indent="0">
              <a:buNone/>
              <a:defRPr sz="1200" b="1"/>
            </a:lvl5pPr>
            <a:lvl6pPr marL="1712777" indent="0">
              <a:buNone/>
              <a:defRPr sz="1200" b="1"/>
            </a:lvl6pPr>
            <a:lvl7pPr marL="2055308" indent="0">
              <a:buNone/>
              <a:defRPr sz="1200" b="1"/>
            </a:lvl7pPr>
            <a:lvl8pPr marL="2397840" indent="0">
              <a:buNone/>
              <a:defRPr sz="1200" b="1"/>
            </a:lvl8pPr>
            <a:lvl9pPr marL="2740373"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2" y="1878806"/>
            <a:ext cx="3887391"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CF0012B1-06B6-453B-B82D-8678D784C7EC}" type="datetime1">
              <a:rPr lang="fr-CA" smtClean="0">
                <a:solidFill>
                  <a:prstClr val="black">
                    <a:tint val="75000"/>
                  </a:prstClr>
                </a:solidFill>
              </a:rPr>
              <a:pPr/>
              <a:t>2021-11-15</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60419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6A49F5E8-3572-4A1D-91F1-392834F11F92}" type="datetime1">
              <a:rPr lang="fr-CA" smtClean="0">
                <a:solidFill>
                  <a:prstClr val="black">
                    <a:tint val="75000"/>
                  </a:prstClr>
                </a:solidFill>
              </a:rPr>
              <a:pPr/>
              <a:t>2021-11-15</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531627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3056B1-4CC1-4305-99ED-6ECD306CA61C}" type="datetime1">
              <a:rPr lang="fr-CA" smtClean="0">
                <a:solidFill>
                  <a:prstClr val="black">
                    <a:tint val="75000"/>
                  </a:prstClr>
                </a:solidFill>
              </a:rPr>
              <a:pPr/>
              <a:t>2021-11-15</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81806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74059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1543052"/>
            <a:ext cx="2949178" cy="2858691"/>
          </a:xfrm>
        </p:spPr>
        <p:txBody>
          <a:bodyPr/>
          <a:lstStyle>
            <a:lvl1pPr marL="0" indent="0">
              <a:buNone/>
              <a:defRPr sz="1200"/>
            </a:lvl1pPr>
            <a:lvl2pPr marL="342533" indent="0">
              <a:buNone/>
              <a:defRPr sz="1100"/>
            </a:lvl2pPr>
            <a:lvl3pPr marL="685103" indent="0">
              <a:buNone/>
              <a:defRPr sz="900"/>
            </a:lvl3pPr>
            <a:lvl4pPr marL="1027655" indent="0">
              <a:buNone/>
              <a:defRPr sz="800"/>
            </a:lvl4pPr>
            <a:lvl5pPr marL="1370206" indent="0">
              <a:buNone/>
              <a:defRPr sz="800"/>
            </a:lvl5pPr>
            <a:lvl6pPr marL="1712777" indent="0">
              <a:buNone/>
              <a:defRPr sz="800"/>
            </a:lvl6pPr>
            <a:lvl7pPr marL="2055308" indent="0">
              <a:buNone/>
              <a:defRPr sz="800"/>
            </a:lvl7pPr>
            <a:lvl8pPr marL="2397840" indent="0">
              <a:buNone/>
              <a:defRPr sz="800"/>
            </a:lvl8pPr>
            <a:lvl9pPr marL="2740373" indent="0">
              <a:buNone/>
              <a:defRPr sz="8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3FF8AA9-48A6-4D86-ADDF-1C6877E050CA}" type="datetime1">
              <a:rPr lang="fr-CA" smtClean="0">
                <a:solidFill>
                  <a:prstClr val="black">
                    <a:tint val="75000"/>
                  </a:prstClr>
                </a:solidFill>
              </a:rPr>
              <a:pPr/>
              <a:t>2021-11-15</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68656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D416D55A-2611-4CBD-9CCD-478E8CB5ED1E}" type="datetimeFigureOut">
              <a:rPr lang="fr-CA" smtClean="0"/>
              <a:t>2021-11-15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1182183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740599"/>
            <a:ext cx="4629150" cy="3655219"/>
          </a:xfrm>
        </p:spPr>
        <p:txBody>
          <a:bodyPr/>
          <a:lstStyle>
            <a:lvl1pPr marL="0" indent="0">
              <a:buNone/>
              <a:defRPr sz="2400"/>
            </a:lvl1pPr>
            <a:lvl2pPr marL="342533" indent="0">
              <a:buNone/>
              <a:defRPr sz="2100"/>
            </a:lvl2pPr>
            <a:lvl3pPr marL="685103" indent="0">
              <a:buNone/>
              <a:defRPr sz="1800"/>
            </a:lvl3pPr>
            <a:lvl4pPr marL="1027655" indent="0">
              <a:buNone/>
              <a:defRPr sz="1500"/>
            </a:lvl4pPr>
            <a:lvl5pPr marL="1370206" indent="0">
              <a:buNone/>
              <a:defRPr sz="1500"/>
            </a:lvl5pPr>
            <a:lvl6pPr marL="1712777" indent="0">
              <a:buNone/>
              <a:defRPr sz="1500"/>
            </a:lvl6pPr>
            <a:lvl7pPr marL="2055308" indent="0">
              <a:buNone/>
              <a:defRPr sz="1500"/>
            </a:lvl7pPr>
            <a:lvl8pPr marL="2397840" indent="0">
              <a:buNone/>
              <a:defRPr sz="1500"/>
            </a:lvl8pPr>
            <a:lvl9pPr marL="2740373" indent="0">
              <a:buNone/>
              <a:defRPr sz="1500"/>
            </a:lvl9pPr>
          </a:lstStyle>
          <a:p>
            <a:endParaRPr lang="fr-CA"/>
          </a:p>
        </p:txBody>
      </p:sp>
      <p:sp>
        <p:nvSpPr>
          <p:cNvPr id="4" name="Espace réservé du texte 3"/>
          <p:cNvSpPr>
            <a:spLocks noGrp="1"/>
          </p:cNvSpPr>
          <p:nvPr>
            <p:ph type="body" sz="half" idx="2"/>
          </p:nvPr>
        </p:nvSpPr>
        <p:spPr>
          <a:xfrm>
            <a:off x="629841" y="1543052"/>
            <a:ext cx="2949178" cy="2858691"/>
          </a:xfrm>
        </p:spPr>
        <p:txBody>
          <a:bodyPr/>
          <a:lstStyle>
            <a:lvl1pPr marL="0" indent="0">
              <a:buNone/>
              <a:defRPr sz="1200"/>
            </a:lvl1pPr>
            <a:lvl2pPr marL="342533" indent="0">
              <a:buNone/>
              <a:defRPr sz="1100"/>
            </a:lvl2pPr>
            <a:lvl3pPr marL="685103" indent="0">
              <a:buNone/>
              <a:defRPr sz="900"/>
            </a:lvl3pPr>
            <a:lvl4pPr marL="1027655" indent="0">
              <a:buNone/>
              <a:defRPr sz="800"/>
            </a:lvl4pPr>
            <a:lvl5pPr marL="1370206" indent="0">
              <a:buNone/>
              <a:defRPr sz="800"/>
            </a:lvl5pPr>
            <a:lvl6pPr marL="1712777" indent="0">
              <a:buNone/>
              <a:defRPr sz="800"/>
            </a:lvl6pPr>
            <a:lvl7pPr marL="2055308" indent="0">
              <a:buNone/>
              <a:defRPr sz="800"/>
            </a:lvl7pPr>
            <a:lvl8pPr marL="2397840" indent="0">
              <a:buNone/>
              <a:defRPr sz="800"/>
            </a:lvl8pPr>
            <a:lvl9pPr marL="2740373" indent="0">
              <a:buNone/>
              <a:defRPr sz="8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0C412EE-819E-4133-9A61-E83C7632272C}" type="datetime1">
              <a:rPr lang="fr-CA" smtClean="0">
                <a:solidFill>
                  <a:prstClr val="black">
                    <a:tint val="75000"/>
                  </a:prstClr>
                </a:solidFill>
              </a:rPr>
              <a:pPr/>
              <a:t>2021-11-15</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707588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3EB3C2D-58A4-4991-9AD7-916DB0B60FE6}" type="datetime1">
              <a:rPr lang="fr-CA" smtClean="0">
                <a:solidFill>
                  <a:prstClr val="black">
                    <a:tint val="75000"/>
                  </a:prstClr>
                </a:solidFill>
              </a:rPr>
              <a:pPr/>
              <a:t>2021-11-15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315349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273866"/>
            <a:ext cx="1971675" cy="4358879"/>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2" y="273866"/>
            <a:ext cx="5800725" cy="435887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F1695EFA-9C73-4331-930F-593922DD5959}" type="datetime1">
              <a:rPr lang="fr-CA" smtClean="0">
                <a:solidFill>
                  <a:prstClr val="black">
                    <a:tint val="75000"/>
                  </a:prstClr>
                </a:solidFill>
              </a:rPr>
              <a:pPr/>
              <a:t>2021-11-15</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43457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D416D55A-2611-4CBD-9CCD-478E8CB5ED1E}" type="datetimeFigureOut">
              <a:rPr lang="fr-CA" smtClean="0"/>
              <a:t>2021-11-15</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16979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D416D55A-2611-4CBD-9CCD-478E8CB5ED1E}" type="datetimeFigureOut">
              <a:rPr lang="fr-CA" smtClean="0"/>
              <a:t>2021-11-15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408341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D416D55A-2611-4CBD-9CCD-478E8CB5ED1E}" type="datetimeFigureOut">
              <a:rPr lang="fr-CA" smtClean="0"/>
              <a:t>2021-11-15</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110659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D416D55A-2611-4CBD-9CCD-478E8CB5ED1E}" type="datetimeFigureOut">
              <a:rPr lang="fr-CA" smtClean="0"/>
              <a:t>2021-11-15</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411002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416D55A-2611-4CBD-9CCD-478E8CB5ED1E}" type="datetimeFigureOut">
              <a:rPr lang="fr-CA" smtClean="0"/>
              <a:t>2021-11-15</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138361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7"/>
            <a:ext cx="3008313" cy="871538"/>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416D55A-2611-4CBD-9CCD-478E8CB5ED1E}" type="datetimeFigureOut">
              <a:rPr lang="fr-CA" smtClean="0"/>
              <a:t>2021-11-15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342937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fr-CA"/>
          </a:p>
        </p:txBody>
      </p:sp>
      <p:sp>
        <p:nvSpPr>
          <p:cNvPr id="4" name="Espace réservé du texte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416D55A-2611-4CBD-9CCD-478E8CB5ED1E}" type="datetimeFigureOut">
              <a:rPr lang="fr-CA" smtClean="0"/>
              <a:t>2021-11-15</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728A5C50-E6E0-44C8-95C2-B7E3725108E5}" type="slidenum">
              <a:rPr lang="fr-CA" smtClean="0"/>
              <a:t>‹N°›</a:t>
            </a:fld>
            <a:endParaRPr lang="fr-CA"/>
          </a:p>
        </p:txBody>
      </p:sp>
    </p:spTree>
    <p:extLst>
      <p:ext uri="{BB962C8B-B14F-4D97-AF65-F5344CB8AC3E}">
        <p14:creationId xmlns:p14="http://schemas.microsoft.com/office/powerpoint/2010/main" val="8957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fld id="{D416D55A-2611-4CBD-9CCD-478E8CB5ED1E}" type="datetimeFigureOut">
              <a:rPr lang="fr-CA" smtClean="0"/>
              <a:t>2021-11-15</a:t>
            </a:fld>
            <a:endParaRPr lang="fr-CA"/>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fld id="{728A5C50-E6E0-44C8-95C2-B7E3725108E5}" type="slidenum">
              <a:rPr lang="fr-CA" smtClean="0"/>
              <a:t>‹N°›</a:t>
            </a:fld>
            <a:endParaRPr lang="fr-CA"/>
          </a:p>
        </p:txBody>
      </p:sp>
    </p:spTree>
    <p:extLst>
      <p:ext uri="{BB962C8B-B14F-4D97-AF65-F5344CB8AC3E}">
        <p14:creationId xmlns:p14="http://schemas.microsoft.com/office/powerpoint/2010/main" val="1521139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7"/>
            <a:ext cx="7886700" cy="994172"/>
          </a:xfrm>
          <a:prstGeom prst="rect">
            <a:avLst/>
          </a:prstGeom>
        </p:spPr>
        <p:txBody>
          <a:bodyPr vert="horz" lIns="68519" tIns="34289" rIns="68519" bIns="34289"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369219"/>
            <a:ext cx="7886700" cy="3263504"/>
          </a:xfrm>
          <a:prstGeom prst="rect">
            <a:avLst/>
          </a:prstGeom>
        </p:spPr>
        <p:txBody>
          <a:bodyPr vert="horz" lIns="68519" tIns="34289" rIns="68519" bIns="34289"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4767270"/>
            <a:ext cx="2057400" cy="273844"/>
          </a:xfrm>
          <a:prstGeom prst="rect">
            <a:avLst/>
          </a:prstGeom>
        </p:spPr>
        <p:txBody>
          <a:bodyPr vert="horz" lIns="68519" tIns="34289" rIns="68519" bIns="34289" rtlCol="0" anchor="ctr"/>
          <a:lstStyle>
            <a:lvl1pPr algn="l">
              <a:defRPr sz="900">
                <a:solidFill>
                  <a:schemeClr val="tx1">
                    <a:tint val="75000"/>
                  </a:schemeClr>
                </a:solidFill>
              </a:defRPr>
            </a:lvl1pPr>
          </a:lstStyle>
          <a:p>
            <a:pPr defTabSz="685103"/>
            <a:fld id="{6163A81A-2086-4508-AE49-8A2B3254D4C5}" type="datetime1">
              <a:rPr lang="fr-CA" smtClean="0">
                <a:solidFill>
                  <a:prstClr val="black">
                    <a:tint val="75000"/>
                  </a:prstClr>
                </a:solidFill>
              </a:rPr>
              <a:pPr defTabSz="685103"/>
              <a:t>2021-11-15</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028950" y="4767270"/>
            <a:ext cx="3086100" cy="273844"/>
          </a:xfrm>
          <a:prstGeom prst="rect">
            <a:avLst/>
          </a:prstGeom>
        </p:spPr>
        <p:txBody>
          <a:bodyPr vert="horz" lIns="68519" tIns="34289" rIns="68519" bIns="34289" rtlCol="0" anchor="ctr"/>
          <a:lstStyle>
            <a:lvl1pPr algn="ctr">
              <a:defRPr sz="900">
                <a:solidFill>
                  <a:schemeClr val="tx1">
                    <a:tint val="75000"/>
                  </a:schemeClr>
                </a:solidFill>
              </a:defRPr>
            </a:lvl1pPr>
          </a:lstStyle>
          <a:p>
            <a:pPr defTabSz="685103"/>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457950" y="4767270"/>
            <a:ext cx="2057400" cy="273844"/>
          </a:xfrm>
          <a:prstGeom prst="rect">
            <a:avLst/>
          </a:prstGeom>
        </p:spPr>
        <p:txBody>
          <a:bodyPr vert="horz" lIns="68519" tIns="34289" rIns="68519" bIns="34289" rtlCol="0" anchor="ctr"/>
          <a:lstStyle>
            <a:lvl1pPr algn="r">
              <a:defRPr sz="900">
                <a:solidFill>
                  <a:schemeClr val="tx1">
                    <a:tint val="75000"/>
                  </a:schemeClr>
                </a:solidFill>
              </a:defRPr>
            </a:lvl1pPr>
          </a:lstStyle>
          <a:p>
            <a:pPr defTabSz="685103"/>
            <a:fld id="{189DF131-12C1-4EAC-8253-9E1DD4322B24}" type="slidenum">
              <a:rPr lang="fr-CA" smtClean="0">
                <a:solidFill>
                  <a:prstClr val="black">
                    <a:tint val="75000"/>
                  </a:prstClr>
                </a:solidFill>
              </a:rPr>
              <a:pPr defTabSz="685103"/>
              <a:t>‹N°›</a:t>
            </a:fld>
            <a:endParaRPr lang="fr-CA">
              <a:solidFill>
                <a:prstClr val="black">
                  <a:tint val="75000"/>
                </a:prstClr>
              </a:solidFill>
            </a:endParaRPr>
          </a:p>
        </p:txBody>
      </p:sp>
    </p:spTree>
    <p:extLst>
      <p:ext uri="{BB962C8B-B14F-4D97-AF65-F5344CB8AC3E}">
        <p14:creationId xmlns:p14="http://schemas.microsoft.com/office/powerpoint/2010/main" val="237622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10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86" indent="-171286" algn="l" defTabSz="68510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57" indent="-171286" algn="l" defTabSz="68510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388" indent="-171286" algn="l" defTabSz="68510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920"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453"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023"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575"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126"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697"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fr-FR"/>
      </a:defPPr>
      <a:lvl1pPr marL="0" algn="l" defTabSz="685103" rtl="0" eaLnBrk="1" latinLnBrk="0" hangingPunct="1">
        <a:defRPr sz="1400" kern="1200">
          <a:solidFill>
            <a:schemeClr val="tx1"/>
          </a:solidFill>
          <a:latin typeface="+mn-lt"/>
          <a:ea typeface="+mn-ea"/>
          <a:cs typeface="+mn-cs"/>
        </a:defRPr>
      </a:lvl1pPr>
      <a:lvl2pPr marL="342533" algn="l" defTabSz="685103" rtl="0" eaLnBrk="1" latinLnBrk="0" hangingPunct="1">
        <a:defRPr sz="1400" kern="1200">
          <a:solidFill>
            <a:schemeClr val="tx1"/>
          </a:solidFill>
          <a:latin typeface="+mn-lt"/>
          <a:ea typeface="+mn-ea"/>
          <a:cs typeface="+mn-cs"/>
        </a:defRPr>
      </a:lvl2pPr>
      <a:lvl3pPr marL="685103" algn="l" defTabSz="685103" rtl="0" eaLnBrk="1" latinLnBrk="0" hangingPunct="1">
        <a:defRPr sz="1400" kern="1200">
          <a:solidFill>
            <a:schemeClr val="tx1"/>
          </a:solidFill>
          <a:latin typeface="+mn-lt"/>
          <a:ea typeface="+mn-ea"/>
          <a:cs typeface="+mn-cs"/>
        </a:defRPr>
      </a:lvl3pPr>
      <a:lvl4pPr marL="1027655" algn="l" defTabSz="685103" rtl="0" eaLnBrk="1" latinLnBrk="0" hangingPunct="1">
        <a:defRPr sz="1400" kern="1200">
          <a:solidFill>
            <a:schemeClr val="tx1"/>
          </a:solidFill>
          <a:latin typeface="+mn-lt"/>
          <a:ea typeface="+mn-ea"/>
          <a:cs typeface="+mn-cs"/>
        </a:defRPr>
      </a:lvl4pPr>
      <a:lvl5pPr marL="1370206" algn="l" defTabSz="685103" rtl="0" eaLnBrk="1" latinLnBrk="0" hangingPunct="1">
        <a:defRPr sz="1400" kern="1200">
          <a:solidFill>
            <a:schemeClr val="tx1"/>
          </a:solidFill>
          <a:latin typeface="+mn-lt"/>
          <a:ea typeface="+mn-ea"/>
          <a:cs typeface="+mn-cs"/>
        </a:defRPr>
      </a:lvl5pPr>
      <a:lvl6pPr marL="1712777" algn="l" defTabSz="685103" rtl="0" eaLnBrk="1" latinLnBrk="0" hangingPunct="1">
        <a:defRPr sz="1400" kern="1200">
          <a:solidFill>
            <a:schemeClr val="tx1"/>
          </a:solidFill>
          <a:latin typeface="+mn-lt"/>
          <a:ea typeface="+mn-ea"/>
          <a:cs typeface="+mn-cs"/>
        </a:defRPr>
      </a:lvl6pPr>
      <a:lvl7pPr marL="2055308" algn="l" defTabSz="685103" rtl="0" eaLnBrk="1" latinLnBrk="0" hangingPunct="1">
        <a:defRPr sz="1400" kern="1200">
          <a:solidFill>
            <a:schemeClr val="tx1"/>
          </a:solidFill>
          <a:latin typeface="+mn-lt"/>
          <a:ea typeface="+mn-ea"/>
          <a:cs typeface="+mn-cs"/>
        </a:defRPr>
      </a:lvl7pPr>
      <a:lvl8pPr marL="2397840" algn="l" defTabSz="685103" rtl="0" eaLnBrk="1" latinLnBrk="0" hangingPunct="1">
        <a:defRPr sz="1400" kern="1200">
          <a:solidFill>
            <a:schemeClr val="tx1"/>
          </a:solidFill>
          <a:latin typeface="+mn-lt"/>
          <a:ea typeface="+mn-ea"/>
          <a:cs typeface="+mn-cs"/>
        </a:defRPr>
      </a:lvl8pPr>
      <a:lvl9pPr marL="2740373" algn="l" defTabSz="68510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18.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19.xml"/><Relationship Id="rId7"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notesSlide" Target="../notesSlides/notesSlide10.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6.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s>
</file>

<file path=ppt/slides/_rels/slide1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1.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27.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17.xml"/><Relationship Id="rId5" Type="http://schemas.openxmlformats.org/officeDocument/2006/relationships/slideLayout" Target="../slideLayouts/slideLayout17.xml"/><Relationship Id="rId4" Type="http://schemas.openxmlformats.org/officeDocument/2006/relationships/tags" Target="../tags/tag48.xml"/></Relationships>
</file>

<file path=ppt/slides/_rels/slide23.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28.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notesSlide" Target="../notesSlides/notesSlide18.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17.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61.xml"/><Relationship Id="rId7" Type="http://schemas.openxmlformats.org/officeDocument/2006/relationships/slideLayout" Target="../slideLayouts/slideLayout13.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image" Target="../media/image31.svg"/><Relationship Id="rId3" Type="http://schemas.openxmlformats.org/officeDocument/2006/relationships/tags" Target="../tags/tag67.xml"/><Relationship Id="rId21" Type="http://schemas.openxmlformats.org/officeDocument/2006/relationships/tags" Target="../tags/tag85.xml"/><Relationship Id="rId34" Type="http://schemas.openxmlformats.org/officeDocument/2006/relationships/image" Target="../media/image38.png"/><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image" Target="../media/image30.png"/><Relationship Id="rId33" Type="http://schemas.openxmlformats.org/officeDocument/2006/relationships/image" Target="../media/image37.svg"/><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image" Target="../media/image34.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chart" Target="../charts/chart1.xml"/><Relationship Id="rId32" Type="http://schemas.openxmlformats.org/officeDocument/2006/relationships/image" Target="../media/image36.svg"/><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notesSlide" Target="../notesSlides/notesSlide21.xml"/><Relationship Id="rId28" Type="http://schemas.openxmlformats.org/officeDocument/2006/relationships/image" Target="../media/image33.svg"/><Relationship Id="rId10" Type="http://schemas.openxmlformats.org/officeDocument/2006/relationships/tags" Target="../tags/tag74.xml"/><Relationship Id="rId19" Type="http://schemas.openxmlformats.org/officeDocument/2006/relationships/tags" Target="../tags/tag83.xml"/><Relationship Id="rId31" Type="http://schemas.openxmlformats.org/officeDocument/2006/relationships/chart" Target="../charts/chart2.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slideLayout" Target="../slideLayouts/slideLayout17.xml"/><Relationship Id="rId27" Type="http://schemas.openxmlformats.org/officeDocument/2006/relationships/image" Target="../media/image32.png"/><Relationship Id="rId30" Type="http://schemas.openxmlformats.org/officeDocument/2006/relationships/image" Target="../media/image35.svg"/><Relationship Id="rId35" Type="http://schemas.openxmlformats.org/officeDocument/2006/relationships/image" Target="../media/image39.sv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88.xml"/><Relationship Id="rId7" Type="http://schemas.openxmlformats.org/officeDocument/2006/relationships/slideLayout" Target="../slideLayouts/slideLayout13.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40.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23.xml"/><Relationship Id="rId5" Type="http://schemas.openxmlformats.org/officeDocument/2006/relationships/slideLayout" Target="../slideLayouts/slideLayout17.xml"/><Relationship Id="rId4" Type="http://schemas.openxmlformats.org/officeDocument/2006/relationships/tags" Target="../tags/tag95.xml"/></Relationships>
</file>

<file path=ppt/slides/_rels/slide29.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41.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notesSlide" Target="../notesSlides/notesSlide24.xml"/><Relationship Id="rId5" Type="http://schemas.openxmlformats.org/officeDocument/2006/relationships/slideLayout" Target="../slideLayouts/slideLayout17.xml"/><Relationship Id="rId4" Type="http://schemas.openxmlformats.org/officeDocument/2006/relationships/tags" Target="../tags/tag9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00.xml"/></Relationships>
</file>

<file path=ppt/slides/_rels/slide33.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11.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43.jpeg"/><Relationship Id="rId5" Type="http://schemas.openxmlformats.org/officeDocument/2006/relationships/notesSlide" Target="../notesSlides/notesSlide27.xml"/><Relationship Id="rId4"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44.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tags" Target="../tags/tag107.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10.xml"/><Relationship Id="rId7" Type="http://schemas.openxmlformats.org/officeDocument/2006/relationships/notesSlide" Target="../notesSlides/notesSlide3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tags" Target="../tags/tag111.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15.xml"/><Relationship Id="rId7" Type="http://schemas.openxmlformats.org/officeDocument/2006/relationships/notesSlide" Target="../notesSlides/notesSlide31.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2.xml"/><Relationship Id="rId5" Type="http://schemas.openxmlformats.org/officeDocument/2006/relationships/tags" Target="../tags/tag117.xml"/><Relationship Id="rId4" Type="http://schemas.openxmlformats.org/officeDocument/2006/relationships/tags" Target="../tags/tag11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9.xml"/><Relationship Id="rId1" Type="http://schemas.openxmlformats.org/officeDocument/2006/relationships/tags" Target="../tags/tag118.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20.xml"/></Relationships>
</file>

<file path=ppt/slides/_rels/slide42.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11.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47.jpeg"/><Relationship Id="rId5" Type="http://schemas.openxmlformats.org/officeDocument/2006/relationships/notesSlide" Target="../notesSlides/notesSlide34.xml"/><Relationship Id="rId4"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49.sv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48.png"/><Relationship Id="rId5" Type="http://schemas.openxmlformats.org/officeDocument/2006/relationships/slideLayout" Target="../slideLayouts/slideLayout6.xml"/><Relationship Id="rId4" Type="http://schemas.openxmlformats.org/officeDocument/2006/relationships/tags" Target="../tags/tag12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50.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notesSlide" Target="../notesSlides/notesSlide37.xml"/><Relationship Id="rId5" Type="http://schemas.openxmlformats.org/officeDocument/2006/relationships/slideLayout" Target="../slideLayouts/slideLayout6.xml"/><Relationship Id="rId4" Type="http://schemas.openxmlformats.org/officeDocument/2006/relationships/tags" Target="../tags/tag133.xml"/></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36.xml"/><Relationship Id="rId7" Type="http://schemas.openxmlformats.org/officeDocument/2006/relationships/notesSlide" Target="../notesSlides/notesSlide38.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tags" Target="../tags/tag137.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41.xml"/><Relationship Id="rId7" Type="http://schemas.openxmlformats.org/officeDocument/2006/relationships/notesSlide" Target="../notesSlides/notesSlide39.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Layout" Target="../slideLayouts/slideLayout2.xml"/><Relationship Id="rId5" Type="http://schemas.openxmlformats.org/officeDocument/2006/relationships/tags" Target="../tags/tag143.xml"/><Relationship Id="rId4" Type="http://schemas.openxmlformats.org/officeDocument/2006/relationships/tags" Target="../tags/tag14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4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145.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48.xml"/><Relationship Id="rId7" Type="http://schemas.openxmlformats.org/officeDocument/2006/relationships/hyperlink" Target="https://www.linkedin.com/company/observatoire-des-tout-petits" TargetMode="Externa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hyperlink" Target="https://twitter.com/Tout_petits" TargetMode="External"/><Relationship Id="rId5" Type="http://schemas.openxmlformats.org/officeDocument/2006/relationships/hyperlink" Target="https://www.facebook.com/observatoiredestoutpetits" TargetMode="Externa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2.xml"/><Relationship Id="rId7" Type="http://schemas.openxmlformats.org/officeDocument/2006/relationships/image" Target="../media/image13.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5.xml"/><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5.xml"/><Relationship Id="rId5" Type="http://schemas.openxmlformats.org/officeDocument/2006/relationships/slideLayout" Target="../slideLayouts/slideLayout6.xml"/><Relationship Id="rId10" Type="http://schemas.openxmlformats.org/officeDocument/2006/relationships/image" Target="../media/image18.svg"/><Relationship Id="rId4" Type="http://schemas.openxmlformats.org/officeDocument/2006/relationships/tags" Target="../tags/tag16.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F14A5E3-C458-4D14-92E8-E6E914A23E45}"/>
              </a:ext>
            </a:extLst>
          </p:cNvPr>
          <p:cNvPicPr>
            <a:picLocks noChangeAspect="1"/>
          </p:cNvPicPr>
          <p:nvPr/>
        </p:nvPicPr>
        <p:blipFill>
          <a:blip r:embed="rId6" cstate="print">
            <a:extLst>
              <a:ext uri="{28A0092B-C50C-407E-A947-70E740481C1C}">
                <a14:useLocalDpi xmlns:a14="http://schemas.microsoft.com/office/drawing/2010/main" val="0"/>
              </a:ext>
            </a:extLst>
          </a:blip>
          <a:srcRect t="7631" b="7631"/>
          <a:stretch/>
        </p:blipFill>
        <p:spPr>
          <a:xfrm>
            <a:off x="0" y="10909"/>
            <a:ext cx="9144001" cy="5143500"/>
          </a:xfrm>
          <a:prstGeom prst="rect">
            <a:avLst/>
          </a:prstGeom>
        </p:spPr>
      </p:pic>
      <p:pic>
        <p:nvPicPr>
          <p:cNvPr id="13" name="Image 12"/>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93682" y="4217984"/>
            <a:ext cx="2641980" cy="823130"/>
          </a:xfrm>
          <a:prstGeom prst="rect">
            <a:avLst/>
          </a:prstGeom>
        </p:spPr>
      </p:pic>
      <p:sp>
        <p:nvSpPr>
          <p:cNvPr id="7" name="Rectangle 6"/>
          <p:cNvSpPr/>
          <p:nvPr>
            <p:custDataLst>
              <p:tags r:id="rId2"/>
            </p:custDataLst>
          </p:nvPr>
        </p:nvSpPr>
        <p:spPr>
          <a:xfrm>
            <a:off x="5442649" y="2470974"/>
            <a:ext cx="3467569" cy="20591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17" tIns="34289" rIns="68517" bIns="34289" rtlCol="0" anchor="ctr"/>
          <a:lstStyle/>
          <a:p>
            <a:pPr algn="ctr" defTabSz="685086"/>
            <a:endParaRPr lang="fr-CA" sz="1400">
              <a:solidFill>
                <a:prstClr val="white"/>
              </a:solidFill>
            </a:endParaRPr>
          </a:p>
        </p:txBody>
      </p:sp>
      <p:sp>
        <p:nvSpPr>
          <p:cNvPr id="6" name="Titre 1"/>
          <p:cNvSpPr txBox="1">
            <a:spLocks/>
          </p:cNvSpPr>
          <p:nvPr>
            <p:custDataLst>
              <p:tags r:id="rId3"/>
            </p:custDataLst>
          </p:nvPr>
        </p:nvSpPr>
        <p:spPr>
          <a:xfrm>
            <a:off x="5502549" y="2686050"/>
            <a:ext cx="3347768" cy="1139885"/>
          </a:xfrm>
          <a:prstGeom prst="rect">
            <a:avLst/>
          </a:prstGeom>
        </p:spPr>
        <p:txBody>
          <a:bodyPr lIns="68507" tIns="34289" rIns="68507" bIns="3428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2000" b="1" i="1" dirty="0">
                <a:latin typeface="Raleway" panose="020B0503030101060003" pitchFamily="34" charset="0"/>
                <a:cs typeface="Gotham Bold" pitchFamily="50" charset="0"/>
              </a:rPr>
              <a:t>Comment se portent les tout-petits au Québec?</a:t>
            </a:r>
          </a:p>
          <a:p>
            <a:r>
              <a:rPr lang="fr-CA" sz="2000" i="1" dirty="0">
                <a:latin typeface="Raleway" panose="020B0503030101060003" pitchFamily="34" charset="0"/>
                <a:cs typeface="Gotham Bold" pitchFamily="50" charset="0"/>
              </a:rPr>
              <a:t>Portrait 2021</a:t>
            </a:r>
          </a:p>
          <a:p>
            <a:endParaRPr lang="fr-CA" sz="2000" dirty="0">
              <a:latin typeface="Raleway" panose="020B0503030101060003" pitchFamily="34" charset="0"/>
              <a:cs typeface="Gotham Bold" pitchFamily="50" charset="0"/>
            </a:endParaRPr>
          </a:p>
          <a:p>
            <a:r>
              <a:rPr lang="fr-CA" sz="1600" dirty="0">
                <a:latin typeface="Raleway" panose="020B0503030101060003" pitchFamily="34" charset="0"/>
                <a:cs typeface="Gotham Bold" pitchFamily="50" charset="0"/>
              </a:rPr>
              <a:t>16 novembre 2021</a:t>
            </a:r>
          </a:p>
        </p:txBody>
      </p:sp>
      <p:sp>
        <p:nvSpPr>
          <p:cNvPr id="4" name="Espace réservé du numéro de diapositive 3"/>
          <p:cNvSpPr>
            <a:spLocks noGrp="1"/>
          </p:cNvSpPr>
          <p:nvPr>
            <p:ph type="sldNum" sz="quarter" idx="12"/>
            <p:custDataLst>
              <p:tags r:id="rId4"/>
            </p:custDataLst>
          </p:nvPr>
        </p:nvSpPr>
        <p:spPr/>
        <p:txBody>
          <a:bodyPr/>
          <a:lstStyle/>
          <a:p>
            <a:fld id="{189DF131-12C1-4EAC-8253-9E1DD4322B24}" type="slidenum">
              <a:rPr lang="fr-CA" smtClean="0">
                <a:solidFill>
                  <a:prstClr val="black">
                    <a:tint val="75000"/>
                  </a:prstClr>
                </a:solidFill>
              </a:rPr>
              <a:pPr/>
              <a:t>1</a:t>
            </a:fld>
            <a:endParaRPr lang="fr-CA" dirty="0">
              <a:solidFill>
                <a:prstClr val="black">
                  <a:tint val="75000"/>
                </a:prstClr>
              </a:solidFill>
            </a:endParaRPr>
          </a:p>
        </p:txBody>
      </p:sp>
    </p:spTree>
    <p:extLst>
      <p:ext uri="{BB962C8B-B14F-4D97-AF65-F5344CB8AC3E}">
        <p14:creationId xmlns:p14="http://schemas.microsoft.com/office/powerpoint/2010/main" val="17418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10</a:t>
            </a:fld>
            <a:endParaRPr lang="fr-CA">
              <a:solidFill>
                <a:prstClr val="black">
                  <a:tint val="75000"/>
                </a:prstClr>
              </a:solidFill>
            </a:endParaRPr>
          </a:p>
        </p:txBody>
      </p:sp>
      <p:pic>
        <p:nvPicPr>
          <p:cNvPr id="3" name="Image 2">
            <a:extLst>
              <a:ext uri="{FF2B5EF4-FFF2-40B4-BE49-F238E27FC236}">
                <a16:creationId xmlns:a16="http://schemas.microsoft.com/office/drawing/2014/main" id="{196A8971-7277-46ED-866D-DE3C4AF9250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6706198" y="2699340"/>
            <a:ext cx="2161355" cy="2161355"/>
          </a:xfrm>
          <a:prstGeom prst="rect">
            <a:avLst/>
          </a:prstGeom>
        </p:spPr>
      </p:pic>
      <p:sp>
        <p:nvSpPr>
          <p:cNvPr id="6" name="Rectangle 5">
            <a:extLst>
              <a:ext uri="{FF2B5EF4-FFF2-40B4-BE49-F238E27FC236}">
                <a16:creationId xmlns:a16="http://schemas.microsoft.com/office/drawing/2014/main" id="{EC9FA0B9-B776-4941-AAB7-D19347EA6B25}"/>
              </a:ext>
            </a:extLst>
          </p:cNvPr>
          <p:cNvSpPr/>
          <p:nvPr>
            <p:custDataLst>
              <p:tags r:id="rId3"/>
            </p:custDataLst>
          </p:nvPr>
        </p:nvSpPr>
        <p:spPr>
          <a:xfrm>
            <a:off x="180753" y="174170"/>
            <a:ext cx="8771861" cy="4796973"/>
          </a:xfrm>
          <a:prstGeom prst="rect">
            <a:avLst/>
          </a:prstGeom>
          <a:noFill/>
          <a:ln w="82550">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re 1">
            <a:extLst>
              <a:ext uri="{FF2B5EF4-FFF2-40B4-BE49-F238E27FC236}">
                <a16:creationId xmlns:a16="http://schemas.microsoft.com/office/drawing/2014/main" id="{AB13F3AB-DD80-4EF6-BB44-DD16A5E04FD8}"/>
              </a:ext>
            </a:extLst>
          </p:cNvPr>
          <p:cNvSpPr>
            <a:spLocks noGrp="1"/>
          </p:cNvSpPr>
          <p:nvPr>
            <p:ph type="title"/>
            <p:custDataLst>
              <p:tags r:id="rId4"/>
            </p:custDataLst>
          </p:nvPr>
        </p:nvSpPr>
        <p:spPr>
          <a:xfrm>
            <a:off x="493713" y="195721"/>
            <a:ext cx="8229600" cy="857250"/>
          </a:xfrm>
        </p:spPr>
        <p:txBody>
          <a:bodyPr>
            <a:normAutofit/>
          </a:bodyPr>
          <a:lstStyle/>
          <a:p>
            <a:r>
              <a:rPr lang="fr-CA" sz="2400" b="1" dirty="0">
                <a:latin typeface="Raleway" pitchFamily="2" charset="0"/>
              </a:rPr>
              <a:t>COVID-19</a:t>
            </a:r>
          </a:p>
        </p:txBody>
      </p:sp>
      <p:sp>
        <p:nvSpPr>
          <p:cNvPr id="9" name="Espace réservé du contenu 2">
            <a:extLst>
              <a:ext uri="{FF2B5EF4-FFF2-40B4-BE49-F238E27FC236}">
                <a16:creationId xmlns:a16="http://schemas.microsoft.com/office/drawing/2014/main" id="{8BFCF143-AFDD-460E-9759-8C55AC71A8F7}"/>
              </a:ext>
            </a:extLst>
          </p:cNvPr>
          <p:cNvSpPr txBox="1">
            <a:spLocks/>
          </p:cNvSpPr>
          <p:nvPr>
            <p:custDataLst>
              <p:tags r:id="rId5"/>
            </p:custDataLst>
          </p:nvPr>
        </p:nvSpPr>
        <p:spPr>
          <a:xfrm>
            <a:off x="658123" y="1086888"/>
            <a:ext cx="7907100" cy="1357272"/>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fr-CA" sz="1800">
                <a:effectLst/>
                <a:latin typeface="Raleway" pitchFamily="2" charset="0"/>
                <a:ea typeface="Calibri" panose="020F0502020204030204" pitchFamily="34" charset="0"/>
                <a:cs typeface="Times New Roman" panose="02020603050405020304" pitchFamily="18" charset="0"/>
              </a:rPr>
              <a:t>Le </a:t>
            </a:r>
            <a:r>
              <a:rPr lang="fr-CA" sz="1800" b="1">
                <a:effectLst/>
                <a:latin typeface="Raleway" pitchFamily="2" charset="0"/>
                <a:ea typeface="Calibri" panose="020F0502020204030204" pitchFamily="34" charset="0"/>
                <a:cs typeface="Times New Roman" panose="02020603050405020304" pitchFamily="18" charset="0"/>
              </a:rPr>
              <a:t>risque de transmission </a:t>
            </a:r>
            <a:r>
              <a:rPr lang="fr-CA" sz="1800">
                <a:effectLst/>
                <a:latin typeface="Raleway" pitchFamily="2" charset="0"/>
                <a:ea typeface="Calibri" panose="020F0502020204030204" pitchFamily="34" charset="0"/>
                <a:cs typeface="Times New Roman" panose="02020603050405020304" pitchFamily="18" charset="0"/>
              </a:rPr>
              <a:t>de l’infection à la COVID-19 de la femme enceinte vers son nouveau-né est </a:t>
            </a:r>
            <a:r>
              <a:rPr lang="fr-CA" sz="1800" b="1">
                <a:effectLst/>
                <a:latin typeface="Raleway" pitchFamily="2" charset="0"/>
                <a:ea typeface="Calibri" panose="020F0502020204030204" pitchFamily="34" charset="0"/>
                <a:cs typeface="Times New Roman" panose="02020603050405020304" pitchFamily="18" charset="0"/>
              </a:rPr>
              <a:t>faible</a:t>
            </a:r>
            <a:r>
              <a:rPr lang="fr-CA" sz="1800">
                <a:effectLst/>
                <a:latin typeface="Raleway" pitchFamily="2" charset="0"/>
                <a:ea typeface="Calibri" panose="020F0502020204030204" pitchFamily="34" charset="0"/>
                <a:cs typeface="Times New Roman" panose="02020603050405020304" pitchFamily="18" charset="0"/>
              </a:rPr>
              <a:t>, soit entre 1,5 % et 5 %, ce qui inclut les nouveau-nés asymptomatiques ou qui n’ont que peu de symptômes. Les données indiquent également que le virus affecte peu les nouveau-nés.</a:t>
            </a:r>
          </a:p>
        </p:txBody>
      </p:sp>
      <p:sp>
        <p:nvSpPr>
          <p:cNvPr id="10" name="Espace réservé du contenu 2">
            <a:extLst>
              <a:ext uri="{FF2B5EF4-FFF2-40B4-BE49-F238E27FC236}">
                <a16:creationId xmlns:a16="http://schemas.microsoft.com/office/drawing/2014/main" id="{7BFAE22B-86C2-4D14-BC1E-71566FF81BCD}"/>
              </a:ext>
            </a:extLst>
          </p:cNvPr>
          <p:cNvSpPr txBox="1">
            <a:spLocks/>
          </p:cNvSpPr>
          <p:nvPr>
            <p:custDataLst>
              <p:tags r:id="rId6"/>
            </p:custDataLst>
          </p:nvPr>
        </p:nvSpPr>
        <p:spPr>
          <a:xfrm>
            <a:off x="577050" y="2590581"/>
            <a:ext cx="5880900" cy="1475556"/>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fr-CA" sz="1800" b="1">
                <a:effectLst/>
                <a:latin typeface="Raleway" pitchFamily="2" charset="0"/>
                <a:ea typeface="Calibri" panose="020F0502020204030204" pitchFamily="34" charset="0"/>
                <a:cs typeface="Times New Roman" panose="02020603050405020304" pitchFamily="18" charset="0"/>
              </a:rPr>
              <a:t>Aucun virus viable </a:t>
            </a:r>
            <a:r>
              <a:rPr lang="fr-CA" sz="1800">
                <a:effectLst/>
                <a:latin typeface="Raleway" pitchFamily="2" charset="0"/>
                <a:ea typeface="Calibri" panose="020F0502020204030204" pitchFamily="34" charset="0"/>
                <a:cs typeface="Times New Roman" panose="02020603050405020304" pitchFamily="18" charset="0"/>
              </a:rPr>
              <a:t>de la COVID-19 n’a été détecté dans le lait maternel. Les </a:t>
            </a:r>
            <a:r>
              <a:rPr lang="fr-CA" sz="1800" b="1">
                <a:effectLst/>
                <a:latin typeface="Raleway" pitchFamily="2" charset="0"/>
                <a:ea typeface="Calibri" panose="020F0502020204030204" pitchFamily="34" charset="0"/>
                <a:cs typeface="Times New Roman" panose="02020603050405020304" pitchFamily="18" charset="0"/>
              </a:rPr>
              <a:t>anticorps maternels contre la maladie </a:t>
            </a:r>
            <a:r>
              <a:rPr lang="fr-CA" sz="1800">
                <a:effectLst/>
                <a:latin typeface="Raleway" pitchFamily="2" charset="0"/>
                <a:ea typeface="Calibri" panose="020F0502020204030204" pitchFamily="34" charset="0"/>
                <a:cs typeface="Times New Roman" panose="02020603050405020304" pitchFamily="18" charset="0"/>
              </a:rPr>
              <a:t>se retrouvent dans le lait maternel et peuvent ainsi protéger le bébé. La situation est la même si les anticorps sont développés à la suite de l’infection naturelle ou suite à la vaccination.</a:t>
            </a:r>
          </a:p>
        </p:txBody>
      </p:sp>
    </p:spTree>
    <p:extLst>
      <p:ext uri="{BB962C8B-B14F-4D97-AF65-F5344CB8AC3E}">
        <p14:creationId xmlns:p14="http://schemas.microsoft.com/office/powerpoint/2010/main" val="297301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700">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703707" y="2008692"/>
            <a:ext cx="7536180" cy="670696"/>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lang="fr-CA" sz="1800" b="1" dirty="0">
                <a:effectLst/>
                <a:latin typeface="Calibri" panose="020F0502020204030204" pitchFamily="34" charset="0"/>
                <a:ea typeface="Calibri" panose="020F0502020204030204" pitchFamily="34" charset="0"/>
                <a:cs typeface="Arial" panose="020B0604020202020204" pitchFamily="34" charset="0"/>
              </a:rPr>
              <a:t>Le Portrait nous révèle toutefois que des éléments entourant la période de la grossesse et la naissance des tout-petits demeurent préoccupants</a:t>
            </a: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127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C476D1A-4289-4B03-8767-B39D45AD9FDF}"/>
              </a:ext>
            </a:extLst>
          </p:cNvPr>
          <p:cNvSpPr>
            <a:spLocks noGrp="1"/>
          </p:cNvSpPr>
          <p:nvPr>
            <p:ph type="title"/>
            <p:custDataLst>
              <p:tags r:id="rId1"/>
            </p:custDataLst>
          </p:nvPr>
        </p:nvSpPr>
        <p:spPr>
          <a:xfrm>
            <a:off x="457200" y="205979"/>
            <a:ext cx="8229600" cy="857250"/>
          </a:xfrm>
        </p:spPr>
        <p:txBody>
          <a:bodyPr>
            <a:normAutofit/>
          </a:bodyPr>
          <a:lstStyle/>
          <a:p>
            <a:r>
              <a:rPr lang="fr-CA" sz="2400" b="1" dirty="0">
                <a:latin typeface="Raleway" pitchFamily="2" charset="0"/>
              </a:rPr>
              <a:t>Allaitement</a:t>
            </a:r>
          </a:p>
        </p:txBody>
      </p:sp>
      <p:sp>
        <p:nvSpPr>
          <p:cNvPr id="15" name="Espace réservé du contenu 2">
            <a:extLst>
              <a:ext uri="{FF2B5EF4-FFF2-40B4-BE49-F238E27FC236}">
                <a16:creationId xmlns:a16="http://schemas.microsoft.com/office/drawing/2014/main" id="{FD7B6502-914A-4895-998B-3A5FDDD177F4}"/>
              </a:ext>
            </a:extLst>
          </p:cNvPr>
          <p:cNvSpPr txBox="1">
            <a:spLocks/>
          </p:cNvSpPr>
          <p:nvPr/>
        </p:nvSpPr>
        <p:spPr>
          <a:xfrm>
            <a:off x="2422342" y="882436"/>
            <a:ext cx="5678288" cy="1483843"/>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2000">
                <a:solidFill>
                  <a:prstClr val="black"/>
                </a:solidFill>
                <a:latin typeface="Raleway" panose="020B0003030101060003" pitchFamily="34" charset="0"/>
              </a:rPr>
              <a:t>Environ </a:t>
            </a:r>
            <a:r>
              <a:rPr lang="fr-CA" sz="4400" b="1">
                <a:solidFill>
                  <a:srgbClr val="FFC700"/>
                </a:solidFill>
                <a:latin typeface="Raleway" panose="020B0003030101060003" pitchFamily="34" charset="0"/>
              </a:rPr>
              <a:t>89 %</a:t>
            </a:r>
            <a:r>
              <a:rPr lang="fr-CA" sz="2000" b="1">
                <a:solidFill>
                  <a:srgbClr val="FFC700"/>
                </a:solidFill>
                <a:latin typeface="Raleway" panose="020B0003030101060003" pitchFamily="34" charset="0"/>
              </a:rPr>
              <a:t> </a:t>
            </a:r>
            <a:r>
              <a:rPr lang="fr-CA" sz="2000">
                <a:solidFill>
                  <a:prstClr val="black"/>
                </a:solidFill>
                <a:latin typeface="Raleway" panose="020B0003030101060003" pitchFamily="34" charset="0"/>
              </a:rPr>
              <a:t>des mères ont allaité ou tenté d’allaiter leur dernier enfant, selon les données de 2017-2018.</a:t>
            </a:r>
          </a:p>
        </p:txBody>
      </p:sp>
      <p:sp>
        <p:nvSpPr>
          <p:cNvPr id="7" name="Espace réservé du contenu 2">
            <a:extLst>
              <a:ext uri="{FF2B5EF4-FFF2-40B4-BE49-F238E27FC236}">
                <a16:creationId xmlns:a16="http://schemas.microsoft.com/office/drawing/2014/main" id="{E14899B7-7D1E-4CF0-AE4D-ADAB2D6839FE}"/>
              </a:ext>
            </a:extLst>
          </p:cNvPr>
          <p:cNvSpPr txBox="1">
            <a:spLocks/>
          </p:cNvSpPr>
          <p:nvPr>
            <p:custDataLst>
              <p:tags r:id="rId2"/>
            </p:custDataLst>
          </p:nvPr>
        </p:nvSpPr>
        <p:spPr>
          <a:xfrm>
            <a:off x="1029970" y="2526780"/>
            <a:ext cx="7324725" cy="1421326"/>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1200"/>
              </a:spcBef>
              <a:spcAft>
                <a:spcPts val="800"/>
              </a:spcAft>
              <a:buNone/>
            </a:pPr>
            <a:r>
              <a:rPr lang="fr-CA" sz="1600" dirty="0">
                <a:effectLst/>
                <a:latin typeface="Raleway" pitchFamily="2" charset="0"/>
                <a:ea typeface="Calibri" panose="020F0502020204030204" pitchFamily="34" charset="0"/>
                <a:cs typeface="Arial" panose="020B0604020202020204" pitchFamily="34" charset="0"/>
              </a:rPr>
              <a:t>Malgré l’augmentation de la proportion de mères qui ont allaité ou tenté d’allaiter leur dernier enfant</a:t>
            </a:r>
            <a:r>
              <a:rPr lang="fr-CA" sz="1600" b="1" dirty="0">
                <a:effectLst/>
                <a:latin typeface="Raleway" pitchFamily="2" charset="0"/>
                <a:ea typeface="Calibri" panose="020F0502020204030204" pitchFamily="34" charset="0"/>
                <a:cs typeface="Arial" panose="020B0604020202020204" pitchFamily="34" charset="0"/>
              </a:rPr>
              <a:t>, plusieurs d’entre elles cessent l’allaitement dans les premiers mois. </a:t>
            </a:r>
            <a:r>
              <a:rPr lang="fr-CA" sz="1600" dirty="0">
                <a:effectLst/>
                <a:latin typeface="Raleway" pitchFamily="2" charset="0"/>
                <a:ea typeface="Calibri" panose="020F0502020204030204" pitchFamily="34" charset="0"/>
                <a:cs typeface="Arial" panose="020B0604020202020204" pitchFamily="34" charset="0"/>
              </a:rPr>
              <a:t>En effet, 95,3 % des mères qui ont initié l’allaitement allaitaient leur enfant à 1 semaine de vie, mais cette proportion baisse à 76,1 % à 1 mois et à 56,4 % à 6 mois.</a:t>
            </a:r>
          </a:p>
        </p:txBody>
      </p:sp>
      <p:sp>
        <p:nvSpPr>
          <p:cNvPr id="8" name="Rectangle 7">
            <a:extLst>
              <a:ext uri="{FF2B5EF4-FFF2-40B4-BE49-F238E27FC236}">
                <a16:creationId xmlns:a16="http://schemas.microsoft.com/office/drawing/2014/main" id="{801DF4C7-E866-4F3F-8BF2-73019792BDF8}"/>
              </a:ext>
            </a:extLst>
          </p:cNvPr>
          <p:cNvSpPr/>
          <p:nvPr>
            <p:custDataLst>
              <p:tags r:id="rId3"/>
            </p:custDataLst>
          </p:nvPr>
        </p:nvSpPr>
        <p:spPr>
          <a:xfrm>
            <a:off x="646882" y="2366279"/>
            <a:ext cx="7923261" cy="1781928"/>
          </a:xfrm>
          <a:prstGeom prst="rect">
            <a:avLst/>
          </a:prstGeom>
          <a:noFill/>
          <a:ln>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837B6DA6-B89E-4E02-A8B9-97E926E2044D}"/>
              </a:ext>
            </a:extLst>
          </p:cNvPr>
          <p:cNvSpPr txBox="1"/>
          <p:nvPr/>
        </p:nvSpPr>
        <p:spPr>
          <a:xfrm>
            <a:off x="624840" y="4204106"/>
            <a:ext cx="7945303" cy="646331"/>
          </a:xfrm>
          <a:prstGeom prst="rect">
            <a:avLst/>
          </a:prstGeom>
          <a:noFill/>
        </p:spPr>
        <p:txBody>
          <a:bodyPr wrap="square">
            <a:spAutoFit/>
          </a:bodyPr>
          <a:lstStyle/>
          <a:p>
            <a:pPr algn="ctr"/>
            <a:r>
              <a:rPr lang="fr-CA" sz="1200" b="0" i="0" dirty="0">
                <a:solidFill>
                  <a:srgbClr val="000000"/>
                </a:solidFill>
                <a:effectLst/>
                <a:latin typeface="Raleway" panose="020B0503030101060003" pitchFamily="34" charset="0"/>
              </a:rPr>
              <a:t> Rappelons que l’OMS recommande de nourrir les bébés exclusivement avec du lait maternel durant les six premiers mois de leur vie. Les données du Portrait pourraient signifier que certaines mères auraient besoin d’être davantage soutenues dans leur allaitement.</a:t>
            </a:r>
            <a:endParaRPr lang="fr-CA" sz="1200" dirty="0"/>
          </a:p>
        </p:txBody>
      </p:sp>
      <p:pic>
        <p:nvPicPr>
          <p:cNvPr id="5" name="Image 4">
            <a:extLst>
              <a:ext uri="{FF2B5EF4-FFF2-40B4-BE49-F238E27FC236}">
                <a16:creationId xmlns:a16="http://schemas.microsoft.com/office/drawing/2014/main" id="{0C76B342-FD0A-4F34-BAA9-0B60726F3523}"/>
              </a:ext>
            </a:extLst>
          </p:cNvPr>
          <p:cNvPicPr>
            <a:picLocks noChangeAspect="1"/>
          </p:cNvPicPr>
          <p:nvPr/>
        </p:nvPicPr>
        <p:blipFill>
          <a:blip r:embed="rId6"/>
          <a:stretch>
            <a:fillRect/>
          </a:stretch>
        </p:blipFill>
        <p:spPr>
          <a:xfrm>
            <a:off x="457200" y="566491"/>
            <a:ext cx="1822198" cy="1781929"/>
          </a:xfrm>
          <a:prstGeom prst="rect">
            <a:avLst/>
          </a:prstGeom>
        </p:spPr>
      </p:pic>
    </p:spTree>
    <p:extLst>
      <p:ext uri="{BB962C8B-B14F-4D97-AF65-F5344CB8AC3E}">
        <p14:creationId xmlns:p14="http://schemas.microsoft.com/office/powerpoint/2010/main" val="130261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F75D56-A1BA-4E38-8D79-11767670DA27}"/>
              </a:ext>
            </a:extLst>
          </p:cNvPr>
          <p:cNvSpPr/>
          <p:nvPr>
            <p:custDataLst>
              <p:tags r:id="rId1"/>
            </p:custDataLst>
          </p:nvPr>
        </p:nvSpPr>
        <p:spPr>
          <a:xfrm>
            <a:off x="152400" y="3403189"/>
            <a:ext cx="8862060" cy="1618391"/>
          </a:xfrm>
          <a:prstGeom prst="rect">
            <a:avLst/>
          </a:prstGeom>
          <a:noFill/>
          <a:ln>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itre 1">
            <a:extLst>
              <a:ext uri="{FF2B5EF4-FFF2-40B4-BE49-F238E27FC236}">
                <a16:creationId xmlns:a16="http://schemas.microsoft.com/office/drawing/2014/main" id="{961C8474-D72D-494E-9855-EF10DD9B6F78}"/>
              </a:ext>
            </a:extLst>
          </p:cNvPr>
          <p:cNvSpPr>
            <a:spLocks noGrp="1"/>
          </p:cNvSpPr>
          <p:nvPr>
            <p:ph type="title"/>
            <p:custDataLst>
              <p:tags r:id="rId2"/>
            </p:custDataLst>
          </p:nvPr>
        </p:nvSpPr>
        <p:spPr>
          <a:xfrm>
            <a:off x="457200" y="201770"/>
            <a:ext cx="8229600" cy="857250"/>
          </a:xfrm>
        </p:spPr>
        <p:txBody>
          <a:bodyPr>
            <a:normAutofit/>
          </a:bodyPr>
          <a:lstStyle/>
          <a:p>
            <a:r>
              <a:rPr lang="fr-CA" sz="2400" b="1" dirty="0">
                <a:latin typeface="Raleway" pitchFamily="2" charset="0"/>
              </a:rPr>
              <a:t>Naissances prématurées</a:t>
            </a:r>
          </a:p>
        </p:txBody>
      </p:sp>
      <p:sp>
        <p:nvSpPr>
          <p:cNvPr id="7" name="Titre 1">
            <a:extLst>
              <a:ext uri="{FF2B5EF4-FFF2-40B4-BE49-F238E27FC236}">
                <a16:creationId xmlns:a16="http://schemas.microsoft.com/office/drawing/2014/main" id="{C24DBACB-64B3-48D4-BBAA-CB4DF49E87A5}"/>
              </a:ext>
            </a:extLst>
          </p:cNvPr>
          <p:cNvSpPr txBox="1">
            <a:spLocks/>
          </p:cNvSpPr>
          <p:nvPr>
            <p:custDataLst>
              <p:tags r:id="rId3"/>
            </p:custDataLst>
          </p:nvPr>
        </p:nvSpPr>
        <p:spPr>
          <a:xfrm>
            <a:off x="5176639" y="2084093"/>
            <a:ext cx="2386608" cy="857250"/>
          </a:xfrm>
          <a:prstGeom prst="rect">
            <a:avLst/>
          </a:prstGeom>
        </p:spPr>
        <p:txBody>
          <a:bodyPr vert="horz" lIns="91418" tIns="45709" rIns="91418" bIns="45709" rtlCol="0" anchor="ctr">
            <a:no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b="1" dirty="0">
                <a:solidFill>
                  <a:srgbClr val="FFC700"/>
                </a:solidFill>
                <a:latin typeface="Raleway" pitchFamily="2" charset="0"/>
              </a:rPr>
              <a:t>7,4 %</a:t>
            </a:r>
          </a:p>
        </p:txBody>
      </p:sp>
      <p:sp>
        <p:nvSpPr>
          <p:cNvPr id="8" name="Titre 1">
            <a:extLst>
              <a:ext uri="{FF2B5EF4-FFF2-40B4-BE49-F238E27FC236}">
                <a16:creationId xmlns:a16="http://schemas.microsoft.com/office/drawing/2014/main" id="{5F681D03-7F6B-433E-8FD5-458AFC8E1D72}"/>
              </a:ext>
            </a:extLst>
          </p:cNvPr>
          <p:cNvSpPr txBox="1">
            <a:spLocks/>
          </p:cNvSpPr>
          <p:nvPr>
            <p:custDataLst>
              <p:tags r:id="rId4"/>
            </p:custDataLst>
          </p:nvPr>
        </p:nvSpPr>
        <p:spPr>
          <a:xfrm>
            <a:off x="1529891" y="2084093"/>
            <a:ext cx="2386608" cy="857250"/>
          </a:xfrm>
          <a:prstGeom prst="rect">
            <a:avLst/>
          </a:prstGeom>
        </p:spPr>
        <p:txBody>
          <a:bodyPr vert="horz" lIns="91418" tIns="45709" rIns="91418" bIns="45709" rtlCol="0" anchor="ctr">
            <a:no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b="1" dirty="0">
                <a:solidFill>
                  <a:srgbClr val="FFC700"/>
                </a:solidFill>
                <a:latin typeface="Raleway" pitchFamily="2" charset="0"/>
              </a:rPr>
              <a:t>7,6 %</a:t>
            </a:r>
          </a:p>
        </p:txBody>
      </p:sp>
      <p:sp>
        <p:nvSpPr>
          <p:cNvPr id="9" name="Espace réservé du contenu 2">
            <a:extLst>
              <a:ext uri="{FF2B5EF4-FFF2-40B4-BE49-F238E27FC236}">
                <a16:creationId xmlns:a16="http://schemas.microsoft.com/office/drawing/2014/main" id="{0F26D296-5ED5-4F15-8739-83296C817227}"/>
              </a:ext>
            </a:extLst>
          </p:cNvPr>
          <p:cNvSpPr txBox="1">
            <a:spLocks/>
          </p:cNvSpPr>
          <p:nvPr>
            <p:custDataLst>
              <p:tags r:id="rId5"/>
            </p:custDataLst>
          </p:nvPr>
        </p:nvSpPr>
        <p:spPr>
          <a:xfrm>
            <a:off x="1086697" y="1184327"/>
            <a:ext cx="7056784" cy="857250"/>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dirty="0">
                <a:solidFill>
                  <a:prstClr val="black"/>
                </a:solidFill>
                <a:latin typeface="Raleway" panose="020B0003030101060003" pitchFamily="34" charset="0"/>
              </a:rPr>
              <a:t>Au Québec, en 10 ans, la proportion de bébés nés avant d’avoir complété 37 semaines de grossesse est passée de</a:t>
            </a:r>
            <a:endParaRPr lang="fr-CA" sz="2000" b="1" dirty="0">
              <a:solidFill>
                <a:prstClr val="black"/>
              </a:solidFill>
              <a:latin typeface="Raleway" panose="020B0003030101060003" pitchFamily="34" charset="0"/>
            </a:endParaRPr>
          </a:p>
        </p:txBody>
      </p:sp>
      <p:sp>
        <p:nvSpPr>
          <p:cNvPr id="10" name="Flèche : droite 9">
            <a:extLst>
              <a:ext uri="{FF2B5EF4-FFF2-40B4-BE49-F238E27FC236}">
                <a16:creationId xmlns:a16="http://schemas.microsoft.com/office/drawing/2014/main" id="{494F350E-4ED6-46B5-BA04-DEE737A18A73}"/>
              </a:ext>
            </a:extLst>
          </p:cNvPr>
          <p:cNvSpPr/>
          <p:nvPr>
            <p:custDataLst>
              <p:tags r:id="rId6"/>
            </p:custDataLst>
          </p:nvPr>
        </p:nvSpPr>
        <p:spPr>
          <a:xfrm>
            <a:off x="3808487" y="2012907"/>
            <a:ext cx="1584176" cy="1028649"/>
          </a:xfrm>
          <a:prstGeom prst="rightArrow">
            <a:avLst/>
          </a:prstGeom>
          <a:solidFill>
            <a:srgbClr val="FFE893">
              <a:alpha val="5473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Espace réservé du contenu 2">
            <a:extLst>
              <a:ext uri="{FF2B5EF4-FFF2-40B4-BE49-F238E27FC236}">
                <a16:creationId xmlns:a16="http://schemas.microsoft.com/office/drawing/2014/main" id="{4682566B-3DA8-4584-9939-2C0E5A09A7AC}"/>
              </a:ext>
            </a:extLst>
          </p:cNvPr>
          <p:cNvSpPr txBox="1">
            <a:spLocks/>
          </p:cNvSpPr>
          <p:nvPr>
            <p:custDataLst>
              <p:tags r:id="rId7"/>
            </p:custDataLst>
          </p:nvPr>
        </p:nvSpPr>
        <p:spPr>
          <a:xfrm>
            <a:off x="2139077" y="2851756"/>
            <a:ext cx="1168235" cy="50063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b="1">
                <a:solidFill>
                  <a:srgbClr val="FFC700"/>
                </a:solidFill>
                <a:latin typeface="Raleway" panose="020B0003030101060003" pitchFamily="34" charset="0"/>
              </a:rPr>
              <a:t>en 2008 </a:t>
            </a:r>
          </a:p>
        </p:txBody>
      </p:sp>
      <p:sp>
        <p:nvSpPr>
          <p:cNvPr id="12" name="Espace réservé du contenu 2">
            <a:extLst>
              <a:ext uri="{FF2B5EF4-FFF2-40B4-BE49-F238E27FC236}">
                <a16:creationId xmlns:a16="http://schemas.microsoft.com/office/drawing/2014/main" id="{09F93C4B-173A-48AB-8DFC-BEA7A5108836}"/>
              </a:ext>
            </a:extLst>
          </p:cNvPr>
          <p:cNvSpPr txBox="1">
            <a:spLocks/>
          </p:cNvSpPr>
          <p:nvPr>
            <p:custDataLst>
              <p:tags r:id="rId8"/>
            </p:custDataLst>
          </p:nvPr>
        </p:nvSpPr>
        <p:spPr>
          <a:xfrm>
            <a:off x="5829843" y="2851756"/>
            <a:ext cx="1080199" cy="50063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b="1">
                <a:solidFill>
                  <a:srgbClr val="FFC700"/>
                </a:solidFill>
                <a:latin typeface="Raleway" panose="020B0003030101060003" pitchFamily="34" charset="0"/>
              </a:rPr>
              <a:t>en 2019 </a:t>
            </a:r>
          </a:p>
        </p:txBody>
      </p:sp>
      <p:sp>
        <p:nvSpPr>
          <p:cNvPr id="13" name="Espace réservé du contenu 2">
            <a:extLst>
              <a:ext uri="{FF2B5EF4-FFF2-40B4-BE49-F238E27FC236}">
                <a16:creationId xmlns:a16="http://schemas.microsoft.com/office/drawing/2014/main" id="{E8915491-90AF-47FF-B613-3CEBE6D8B248}"/>
              </a:ext>
            </a:extLst>
          </p:cNvPr>
          <p:cNvSpPr txBox="1">
            <a:spLocks/>
          </p:cNvSpPr>
          <p:nvPr>
            <p:custDataLst>
              <p:tags r:id="rId9"/>
            </p:custDataLst>
          </p:nvPr>
        </p:nvSpPr>
        <p:spPr>
          <a:xfrm>
            <a:off x="4237882" y="2270291"/>
            <a:ext cx="553619" cy="434301"/>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b="1">
                <a:solidFill>
                  <a:srgbClr val="FFC700"/>
                </a:solidFill>
                <a:latin typeface="Raleway" panose="020B0003030101060003" pitchFamily="34" charset="0"/>
              </a:rPr>
              <a:t>à</a:t>
            </a:r>
            <a:endParaRPr lang="fr-CA" sz="2400" b="1">
              <a:solidFill>
                <a:srgbClr val="FFC700"/>
              </a:solidFill>
              <a:latin typeface="Raleway" panose="020B0003030101060003" pitchFamily="34" charset="0"/>
            </a:endParaRPr>
          </a:p>
        </p:txBody>
      </p:sp>
      <p:sp>
        <p:nvSpPr>
          <p:cNvPr id="15" name="Espace réservé du contenu 2">
            <a:extLst>
              <a:ext uri="{FF2B5EF4-FFF2-40B4-BE49-F238E27FC236}">
                <a16:creationId xmlns:a16="http://schemas.microsoft.com/office/drawing/2014/main" id="{3D3BC775-3FAE-4AA6-A878-193B55FC9329}"/>
              </a:ext>
            </a:extLst>
          </p:cNvPr>
          <p:cNvSpPr txBox="1">
            <a:spLocks/>
          </p:cNvSpPr>
          <p:nvPr>
            <p:custDataLst>
              <p:tags r:id="rId10"/>
            </p:custDataLst>
          </p:nvPr>
        </p:nvSpPr>
        <p:spPr>
          <a:xfrm>
            <a:off x="1212292" y="3575927"/>
            <a:ext cx="6792441" cy="87471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dirty="0">
                <a:solidFill>
                  <a:prstClr val="black"/>
                </a:solidFill>
                <a:latin typeface="Raleway" panose="020B0003030101060003" pitchFamily="34" charset="0"/>
              </a:rPr>
              <a:t>Bien que cette proportion demeure relativement stable depuis 2009, le </a:t>
            </a:r>
            <a:r>
              <a:rPr lang="fr-CA" sz="2000" b="1" dirty="0">
                <a:solidFill>
                  <a:prstClr val="black"/>
                </a:solidFill>
                <a:latin typeface="Raleway" panose="020B0003030101060003" pitchFamily="34" charset="0"/>
              </a:rPr>
              <a:t>taux de prématurité demeure supérieur à celui mesuré au début des années 1980</a:t>
            </a:r>
            <a:r>
              <a:rPr lang="fr-CA" sz="2000" dirty="0">
                <a:solidFill>
                  <a:prstClr val="black"/>
                </a:solidFill>
                <a:latin typeface="Raleway" panose="020B0003030101060003" pitchFamily="34" charset="0"/>
              </a:rPr>
              <a:t>. </a:t>
            </a:r>
            <a:r>
              <a:rPr lang="fr-CA" sz="2000" b="1" dirty="0">
                <a:solidFill>
                  <a:prstClr val="black"/>
                </a:solidFill>
                <a:latin typeface="Raleway" panose="020B0003030101060003" pitchFamily="34" charset="0"/>
              </a:rPr>
              <a:t>En 1980, il était de 5,6 %.</a:t>
            </a:r>
          </a:p>
        </p:txBody>
      </p:sp>
    </p:spTree>
    <p:extLst>
      <p:ext uri="{BB962C8B-B14F-4D97-AF65-F5344CB8AC3E}">
        <p14:creationId xmlns:p14="http://schemas.microsoft.com/office/powerpoint/2010/main" val="3397073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3FF1178-608C-40B9-A415-AF11F00B4882}"/>
              </a:ext>
            </a:extLst>
          </p:cNvPr>
          <p:cNvSpPr>
            <a:spLocks noGrp="1"/>
          </p:cNvSpPr>
          <p:nvPr>
            <p:ph type="title"/>
            <p:custDataLst>
              <p:tags r:id="rId1"/>
            </p:custDataLst>
          </p:nvPr>
        </p:nvSpPr>
        <p:spPr>
          <a:xfrm>
            <a:off x="493712" y="209473"/>
            <a:ext cx="8229600" cy="857250"/>
          </a:xfrm>
        </p:spPr>
        <p:txBody>
          <a:bodyPr>
            <a:normAutofit/>
          </a:bodyPr>
          <a:lstStyle/>
          <a:p>
            <a:r>
              <a:rPr lang="fr-CA" sz="2400" b="1">
                <a:latin typeface="Raleway" pitchFamily="2" charset="0"/>
              </a:rPr>
              <a:t>Accouchement par césarienne</a:t>
            </a:r>
          </a:p>
        </p:txBody>
      </p:sp>
      <p:sp>
        <p:nvSpPr>
          <p:cNvPr id="7" name="Espace réservé du contenu 2">
            <a:extLst>
              <a:ext uri="{FF2B5EF4-FFF2-40B4-BE49-F238E27FC236}">
                <a16:creationId xmlns:a16="http://schemas.microsoft.com/office/drawing/2014/main" id="{587E737C-AB63-44D9-A8A0-3E4599D761C2}"/>
              </a:ext>
            </a:extLst>
          </p:cNvPr>
          <p:cNvSpPr txBox="1">
            <a:spLocks/>
          </p:cNvSpPr>
          <p:nvPr>
            <p:custDataLst>
              <p:tags r:id="rId2"/>
            </p:custDataLst>
          </p:nvPr>
        </p:nvSpPr>
        <p:spPr>
          <a:xfrm>
            <a:off x="1153277" y="3313310"/>
            <a:ext cx="6910471" cy="1133732"/>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1200"/>
              </a:spcBef>
              <a:spcAft>
                <a:spcPts val="800"/>
              </a:spcAft>
              <a:buNone/>
            </a:pPr>
            <a:r>
              <a:rPr lang="fr-CA" sz="1600" i="0" dirty="0">
                <a:solidFill>
                  <a:srgbClr val="000000"/>
                </a:solidFill>
                <a:effectLst/>
                <a:latin typeface="Raleway" pitchFamily="2" charset="0"/>
                <a:ea typeface="Calibri" panose="020F0502020204030204" pitchFamily="34" charset="0"/>
                <a:cs typeface="Arial" panose="020B0604020202020204" pitchFamily="34" charset="0"/>
              </a:rPr>
              <a:t>Le taux d’accouchement par césarienne </a:t>
            </a:r>
            <a:r>
              <a:rPr lang="fr-CA" sz="1600" b="1" i="0" dirty="0">
                <a:solidFill>
                  <a:srgbClr val="000000"/>
                </a:solidFill>
                <a:effectLst/>
                <a:latin typeface="Raleway" pitchFamily="2" charset="0"/>
                <a:ea typeface="Calibri" panose="020F0502020204030204" pitchFamily="34" charset="0"/>
                <a:cs typeface="Arial" panose="020B0604020202020204" pitchFamily="34" charset="0"/>
              </a:rPr>
              <a:t>a augmenté de façon progressive, passant de 20,9 % en 2002 à 25,5 % en 2018</a:t>
            </a:r>
            <a:r>
              <a:rPr lang="fr-CA" sz="1600" i="0" dirty="0">
                <a:solidFill>
                  <a:srgbClr val="000000"/>
                </a:solidFill>
                <a:effectLst/>
                <a:latin typeface="Raleway" pitchFamily="2" charset="0"/>
                <a:ea typeface="Calibri" panose="020F0502020204030204" pitchFamily="34" charset="0"/>
                <a:cs typeface="Arial" panose="020B0604020202020204" pitchFamily="34" charset="0"/>
              </a:rPr>
              <a:t>. </a:t>
            </a:r>
            <a:r>
              <a:rPr lang="fr-CA" sz="1600" dirty="0">
                <a:effectLst/>
                <a:latin typeface="Raleway" pitchFamily="2" charset="0"/>
                <a:ea typeface="Calibri" panose="020F0502020204030204" pitchFamily="34" charset="0"/>
                <a:cs typeface="Arial" panose="020B0604020202020204" pitchFamily="34" charset="0"/>
              </a:rPr>
              <a:t>L’OMS recommande d’ailleurs de s’assurer que le taux de césariennes demeure </a:t>
            </a:r>
            <a:r>
              <a:rPr lang="fr-CA" sz="1600" b="1" dirty="0">
                <a:effectLst/>
                <a:latin typeface="Raleway" pitchFamily="2" charset="0"/>
                <a:ea typeface="Calibri" panose="020F0502020204030204" pitchFamily="34" charset="0"/>
                <a:cs typeface="Arial" panose="020B0604020202020204" pitchFamily="34" charset="0"/>
              </a:rPr>
              <a:t>entre 10 et 15 % au sein d’une population.</a:t>
            </a:r>
          </a:p>
        </p:txBody>
      </p:sp>
      <p:sp>
        <p:nvSpPr>
          <p:cNvPr id="8" name="Rectangle 7">
            <a:extLst>
              <a:ext uri="{FF2B5EF4-FFF2-40B4-BE49-F238E27FC236}">
                <a16:creationId xmlns:a16="http://schemas.microsoft.com/office/drawing/2014/main" id="{A7822F3C-960D-4FD0-9241-A9E6E93ABF20}"/>
              </a:ext>
            </a:extLst>
          </p:cNvPr>
          <p:cNvSpPr/>
          <p:nvPr>
            <p:custDataLst>
              <p:tags r:id="rId3"/>
            </p:custDataLst>
          </p:nvPr>
        </p:nvSpPr>
        <p:spPr>
          <a:xfrm>
            <a:off x="646882" y="3083578"/>
            <a:ext cx="7923261" cy="1593197"/>
          </a:xfrm>
          <a:prstGeom prst="rect">
            <a:avLst/>
          </a:prstGeom>
          <a:noFill/>
          <a:ln>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C8C55F99-E9A9-40E2-AA7A-B38133B8F1BA}"/>
              </a:ext>
            </a:extLst>
          </p:cNvPr>
          <p:cNvPicPr>
            <a:picLocks noChangeAspect="1"/>
          </p:cNvPicPr>
          <p:nvPr/>
        </p:nvPicPr>
        <p:blipFill>
          <a:blip r:embed="rId6"/>
          <a:stretch>
            <a:fillRect/>
          </a:stretch>
        </p:blipFill>
        <p:spPr>
          <a:xfrm>
            <a:off x="292753" y="1066723"/>
            <a:ext cx="2620333" cy="2005061"/>
          </a:xfrm>
          <a:prstGeom prst="rect">
            <a:avLst/>
          </a:prstGeom>
        </p:spPr>
      </p:pic>
      <p:sp>
        <p:nvSpPr>
          <p:cNvPr id="9" name="Espace réservé du contenu 2">
            <a:extLst>
              <a:ext uri="{FF2B5EF4-FFF2-40B4-BE49-F238E27FC236}">
                <a16:creationId xmlns:a16="http://schemas.microsoft.com/office/drawing/2014/main" id="{5A1BF312-69B3-4E6A-B4AB-7A28DA9741BA}"/>
              </a:ext>
            </a:extLst>
          </p:cNvPr>
          <p:cNvSpPr txBox="1">
            <a:spLocks/>
          </p:cNvSpPr>
          <p:nvPr/>
        </p:nvSpPr>
        <p:spPr>
          <a:xfrm>
            <a:off x="2968173" y="1296455"/>
            <a:ext cx="5296979" cy="1474350"/>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4400" b="1" dirty="0">
                <a:solidFill>
                  <a:srgbClr val="FFC700"/>
                </a:solidFill>
                <a:latin typeface="Raleway" panose="020B0003030101060003" pitchFamily="34" charset="0"/>
              </a:rPr>
              <a:t>25,5 % </a:t>
            </a:r>
            <a:r>
              <a:rPr lang="fr-CA" sz="2000" dirty="0">
                <a:solidFill>
                  <a:prstClr val="black"/>
                </a:solidFill>
                <a:latin typeface="Raleway" panose="020B0003030101060003" pitchFamily="34" charset="0"/>
              </a:rPr>
              <a:t>des accouchements ont </a:t>
            </a:r>
            <a:br>
              <a:rPr lang="fr-CA" sz="2000" dirty="0">
                <a:solidFill>
                  <a:prstClr val="black"/>
                </a:solidFill>
                <a:latin typeface="Raleway" panose="020B0003030101060003" pitchFamily="34" charset="0"/>
              </a:rPr>
            </a:br>
            <a:r>
              <a:rPr lang="fr-CA" sz="2000" dirty="0">
                <a:solidFill>
                  <a:prstClr val="black"/>
                </a:solidFill>
                <a:latin typeface="Raleway" panose="020B0003030101060003" pitchFamily="34" charset="0"/>
              </a:rPr>
              <a:t>eu lieu par césarienne au Québec en 2018.</a:t>
            </a:r>
            <a:endParaRPr lang="fr-CA" sz="2000" b="1" dirty="0">
              <a:solidFill>
                <a:prstClr val="black"/>
              </a:solidFill>
              <a:latin typeface="Raleway" panose="020B0003030101060003" pitchFamily="34" charset="0"/>
            </a:endParaRPr>
          </a:p>
        </p:txBody>
      </p:sp>
    </p:spTree>
    <p:extLst>
      <p:ext uri="{BB962C8B-B14F-4D97-AF65-F5344CB8AC3E}">
        <p14:creationId xmlns:p14="http://schemas.microsoft.com/office/powerpoint/2010/main" val="124068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C05AA44-EA5A-48AB-BA34-564BE30A2B52}"/>
              </a:ext>
            </a:extLst>
          </p:cNvPr>
          <p:cNvPicPr>
            <a:picLocks noChangeAspect="1"/>
          </p:cNvPicPr>
          <p:nvPr/>
        </p:nvPicPr>
        <p:blipFill>
          <a:blip r:embed="rId3"/>
          <a:stretch>
            <a:fillRect/>
          </a:stretch>
        </p:blipFill>
        <p:spPr>
          <a:xfrm>
            <a:off x="0" y="776983"/>
            <a:ext cx="9144000" cy="3589534"/>
          </a:xfrm>
          <a:prstGeom prst="rect">
            <a:avLst/>
          </a:prstGeom>
        </p:spPr>
      </p:pic>
      <p:sp>
        <p:nvSpPr>
          <p:cNvPr id="5" name="Ellipse 4">
            <a:extLst>
              <a:ext uri="{FF2B5EF4-FFF2-40B4-BE49-F238E27FC236}">
                <a16:creationId xmlns:a16="http://schemas.microsoft.com/office/drawing/2014/main" id="{0CD40AD2-052A-4485-896C-838776401D51}"/>
              </a:ext>
            </a:extLst>
          </p:cNvPr>
          <p:cNvSpPr/>
          <p:nvPr/>
        </p:nvSpPr>
        <p:spPr>
          <a:xfrm>
            <a:off x="8672513" y="2961084"/>
            <a:ext cx="471487" cy="450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a:extLst>
              <a:ext uri="{FF2B5EF4-FFF2-40B4-BE49-F238E27FC236}">
                <a16:creationId xmlns:a16="http://schemas.microsoft.com/office/drawing/2014/main" id="{65D331DE-3AAF-4E0C-A5C1-AB2C60AAB91C}"/>
              </a:ext>
            </a:extLst>
          </p:cNvPr>
          <p:cNvSpPr/>
          <p:nvPr/>
        </p:nvSpPr>
        <p:spPr>
          <a:xfrm>
            <a:off x="6136482" y="3293270"/>
            <a:ext cx="395288" cy="450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707580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AD515D2-A36B-4F35-9640-0089C0F7DD3A}"/>
              </a:ext>
            </a:extLst>
          </p:cNvPr>
          <p:cNvPicPr>
            <a:picLocks noChangeAspect="1"/>
          </p:cNvPicPr>
          <p:nvPr/>
        </p:nvPicPr>
        <p:blipFill>
          <a:blip r:embed="rId5"/>
          <a:stretch>
            <a:fillRect/>
          </a:stretch>
        </p:blipFill>
        <p:spPr>
          <a:xfrm>
            <a:off x="541109" y="938917"/>
            <a:ext cx="2472870" cy="2013410"/>
          </a:xfrm>
          <a:prstGeom prst="rect">
            <a:avLst/>
          </a:prstGeom>
        </p:spPr>
      </p:pic>
      <p:sp>
        <p:nvSpPr>
          <p:cNvPr id="3" name="Titre 1">
            <a:extLst>
              <a:ext uri="{FF2B5EF4-FFF2-40B4-BE49-F238E27FC236}">
                <a16:creationId xmlns:a16="http://schemas.microsoft.com/office/drawing/2014/main" id="{1CF06610-C903-4643-90EC-BE23B496DC3D}"/>
              </a:ext>
            </a:extLst>
          </p:cNvPr>
          <p:cNvSpPr>
            <a:spLocks noGrp="1"/>
          </p:cNvSpPr>
          <p:nvPr>
            <p:ph type="title"/>
            <p:custDataLst>
              <p:tags r:id="rId1"/>
            </p:custDataLst>
          </p:nvPr>
        </p:nvSpPr>
        <p:spPr>
          <a:xfrm>
            <a:off x="504824" y="201770"/>
            <a:ext cx="8229600" cy="857250"/>
          </a:xfrm>
        </p:spPr>
        <p:txBody>
          <a:bodyPr>
            <a:noAutofit/>
          </a:bodyPr>
          <a:lstStyle/>
          <a:p>
            <a:r>
              <a:rPr lang="fr-CA" sz="2400" b="1" dirty="0">
                <a:latin typeface="Raleway" pitchFamily="2" charset="0"/>
              </a:rPr>
              <a:t>Mères ayant subi de la violence durant leur grossesse</a:t>
            </a:r>
          </a:p>
        </p:txBody>
      </p:sp>
      <p:sp>
        <p:nvSpPr>
          <p:cNvPr id="9" name="Espace réservé du contenu 2">
            <a:extLst>
              <a:ext uri="{FF2B5EF4-FFF2-40B4-BE49-F238E27FC236}">
                <a16:creationId xmlns:a16="http://schemas.microsoft.com/office/drawing/2014/main" id="{1E43D944-53E6-418A-A331-9456EA4BADFD}"/>
              </a:ext>
            </a:extLst>
          </p:cNvPr>
          <p:cNvSpPr txBox="1">
            <a:spLocks/>
          </p:cNvSpPr>
          <p:nvPr/>
        </p:nvSpPr>
        <p:spPr>
          <a:xfrm>
            <a:off x="2832255" y="1213495"/>
            <a:ext cx="5542489" cy="160912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Bef>
                <a:spcPts val="1200"/>
              </a:spcBef>
              <a:spcAft>
                <a:spcPts val="800"/>
              </a:spcAft>
              <a:buFont typeface="Symbol" panose="05050102010706020507" pitchFamily="18" charset="2"/>
              <a:buChar char=""/>
            </a:pPr>
            <a:r>
              <a:rPr lang="fr-CA" sz="1600" b="1" dirty="0">
                <a:latin typeface="Raleway" pitchFamily="2" charset="0"/>
              </a:rPr>
              <a:t>60 %</a:t>
            </a:r>
            <a:r>
              <a:rPr lang="fr-CA" sz="1600" dirty="0">
                <a:latin typeface="Raleway" pitchFamily="2" charset="0"/>
              </a:rPr>
              <a:t> des mères victimes de violence conjugale </a:t>
            </a:r>
            <a:br>
              <a:rPr lang="fr-CA" sz="1600" dirty="0">
                <a:latin typeface="Raleway" pitchFamily="2" charset="0"/>
              </a:rPr>
            </a:br>
            <a:r>
              <a:rPr lang="fr-CA" sz="1600" dirty="0">
                <a:latin typeface="Raleway" pitchFamily="2" charset="0"/>
              </a:rPr>
              <a:t>ont un niveau de </a:t>
            </a:r>
            <a:r>
              <a:rPr lang="fr-CA" sz="1600" b="1" dirty="0">
                <a:latin typeface="Raleway" pitchFamily="2" charset="0"/>
              </a:rPr>
              <a:t>stress élevé dans la conciliation </a:t>
            </a:r>
            <a:br>
              <a:rPr lang="fr-CA" sz="1600" b="1" dirty="0">
                <a:latin typeface="Raleway" pitchFamily="2" charset="0"/>
              </a:rPr>
            </a:br>
            <a:r>
              <a:rPr lang="fr-CA" sz="1600" b="1" dirty="0">
                <a:latin typeface="Raleway" pitchFamily="2" charset="0"/>
              </a:rPr>
              <a:t>des obligations familiales et extrafamiliales</a:t>
            </a:r>
            <a:r>
              <a:rPr lang="fr-CA" sz="1600" dirty="0">
                <a:latin typeface="Raleway" pitchFamily="2" charset="0"/>
              </a:rPr>
              <a:t>.​</a:t>
            </a:r>
          </a:p>
          <a:p>
            <a:pPr marL="342900" lvl="0" indent="-342900">
              <a:lnSpc>
                <a:spcPct val="107000"/>
              </a:lnSpc>
              <a:spcBef>
                <a:spcPts val="1200"/>
              </a:spcBef>
              <a:spcAft>
                <a:spcPts val="1200"/>
              </a:spcAft>
              <a:buFont typeface="Symbol" panose="05050102010706020507" pitchFamily="18" charset="2"/>
              <a:buChar char=""/>
            </a:pPr>
            <a:r>
              <a:rPr lang="fr-CA" sz="1600" b="1" dirty="0">
                <a:latin typeface="Raleway" pitchFamily="2" charset="0"/>
              </a:rPr>
              <a:t>44% </a:t>
            </a:r>
            <a:r>
              <a:rPr lang="fr-CA" sz="1600" dirty="0">
                <a:latin typeface="Raleway" pitchFamily="2" charset="0"/>
              </a:rPr>
              <a:t>des mères victimes de violence conjugale sont </a:t>
            </a:r>
            <a:br>
              <a:rPr lang="fr-CA" sz="1600" dirty="0">
                <a:latin typeface="Raleway" pitchFamily="2" charset="0"/>
              </a:rPr>
            </a:br>
            <a:r>
              <a:rPr lang="fr-CA" sz="1600" dirty="0">
                <a:latin typeface="Raleway" pitchFamily="2" charset="0"/>
              </a:rPr>
              <a:t>à la tête d’une </a:t>
            </a:r>
            <a:r>
              <a:rPr lang="fr-CA" sz="1600" b="1" dirty="0">
                <a:latin typeface="Raleway" pitchFamily="2" charset="0"/>
              </a:rPr>
              <a:t>famille monoparentale</a:t>
            </a:r>
            <a:r>
              <a:rPr lang="fr-CA" sz="1600" dirty="0">
                <a:latin typeface="Raleway" pitchFamily="2" charset="0"/>
              </a:rPr>
              <a:t>.​</a:t>
            </a:r>
          </a:p>
        </p:txBody>
      </p:sp>
      <p:grpSp>
        <p:nvGrpSpPr>
          <p:cNvPr id="16" name="Groupe 15">
            <a:extLst>
              <a:ext uri="{FF2B5EF4-FFF2-40B4-BE49-F238E27FC236}">
                <a16:creationId xmlns:a16="http://schemas.microsoft.com/office/drawing/2014/main" id="{8BA400F2-540E-46BB-A969-A5CD893D363E}"/>
              </a:ext>
            </a:extLst>
          </p:cNvPr>
          <p:cNvGrpSpPr/>
          <p:nvPr>
            <p:custDataLst>
              <p:tags r:id="rId2"/>
            </p:custDataLst>
          </p:nvPr>
        </p:nvGrpSpPr>
        <p:grpSpPr>
          <a:xfrm>
            <a:off x="751657" y="3197878"/>
            <a:ext cx="7735117" cy="1593197"/>
            <a:chOff x="646882" y="3083578"/>
            <a:chExt cx="7735117" cy="1593197"/>
          </a:xfrm>
        </p:grpSpPr>
        <p:sp>
          <p:nvSpPr>
            <p:cNvPr id="12" name="Espace réservé du contenu 2">
              <a:extLst>
                <a:ext uri="{FF2B5EF4-FFF2-40B4-BE49-F238E27FC236}">
                  <a16:creationId xmlns:a16="http://schemas.microsoft.com/office/drawing/2014/main" id="{8BFEA0DA-854D-4559-AE45-4A51C9DCF777}"/>
                </a:ext>
              </a:extLst>
            </p:cNvPr>
            <p:cNvSpPr txBox="1">
              <a:spLocks/>
            </p:cNvSpPr>
            <p:nvPr/>
          </p:nvSpPr>
          <p:spPr>
            <a:xfrm>
              <a:off x="952500" y="3313310"/>
              <a:ext cx="5924549" cy="1133732"/>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fr-CA" sz="1600">
                  <a:effectLst/>
                  <a:latin typeface="Raleway" pitchFamily="2" charset="0"/>
                  <a:ea typeface="Calibri" panose="020F0502020204030204" pitchFamily="34" charset="0"/>
                  <a:cs typeface="Arial" panose="020B0604020202020204" pitchFamily="34" charset="0"/>
                </a:rPr>
                <a:t>Pendant la pandémie de COVID-19, une </a:t>
              </a:r>
              <a:r>
                <a:rPr lang="fr-CA" sz="1600" b="1">
                  <a:effectLst/>
                  <a:latin typeface="Raleway" pitchFamily="2" charset="0"/>
                  <a:ea typeface="Calibri" panose="020F0502020204030204" pitchFamily="34" charset="0"/>
                  <a:cs typeface="Arial" panose="020B0604020202020204" pitchFamily="34" charset="0"/>
                </a:rPr>
                <a:t>augmentation substantielle de la violence conjugale </a:t>
              </a:r>
              <a:r>
                <a:rPr lang="fr-CA" sz="1600">
                  <a:effectLst/>
                  <a:latin typeface="Raleway" pitchFamily="2" charset="0"/>
                  <a:ea typeface="Calibri" panose="020F0502020204030204" pitchFamily="34" charset="0"/>
                  <a:cs typeface="Arial" panose="020B0604020202020204" pitchFamily="34" charset="0"/>
                </a:rPr>
                <a:t>a été observée dans plusieurs pays, ainsi qu’au Québec.</a:t>
              </a:r>
              <a:r>
                <a:rPr lang="fr-CA" sz="1600">
                  <a:effectLst/>
                  <a:latin typeface="Raleway" pitchFamily="2" charset="0"/>
                </a:rPr>
                <a:t> </a:t>
              </a:r>
              <a:r>
                <a:rPr lang="fr-CA" sz="1600" b="0" i="0">
                  <a:effectLst/>
                  <a:latin typeface="Raleway" pitchFamily="2" charset="0"/>
                </a:rPr>
                <a:t>Pour l’instant, nous ne disposons toutefois pas de données sur les femmes enceintes en ayant subi.</a:t>
              </a:r>
              <a:endParaRPr lang="fr-CA" sz="1600">
                <a:effectLst/>
                <a:latin typeface="Raleway" pitchFamily="2"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5FD8E15-6E93-4299-A7C3-3348558609C5}"/>
                </a:ext>
              </a:extLst>
            </p:cNvPr>
            <p:cNvSpPr/>
            <p:nvPr/>
          </p:nvSpPr>
          <p:spPr>
            <a:xfrm>
              <a:off x="646882" y="3083578"/>
              <a:ext cx="7735117" cy="1593197"/>
            </a:xfrm>
            <a:prstGeom prst="rect">
              <a:avLst/>
            </a:prstGeom>
            <a:noFill/>
            <a:ln>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 name="Image 14">
              <a:extLst>
                <a:ext uri="{FF2B5EF4-FFF2-40B4-BE49-F238E27FC236}">
                  <a16:creationId xmlns:a16="http://schemas.microsoft.com/office/drawing/2014/main" id="{B8A4C553-2DFB-4F75-A84B-040530C14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2391" y="3140621"/>
              <a:ext cx="1479109" cy="1479109"/>
            </a:xfrm>
            <a:prstGeom prst="rect">
              <a:avLst/>
            </a:prstGeom>
          </p:spPr>
        </p:pic>
      </p:grpSp>
    </p:spTree>
    <p:extLst>
      <p:ext uri="{BB962C8B-B14F-4D97-AF65-F5344CB8AC3E}">
        <p14:creationId xmlns:p14="http://schemas.microsoft.com/office/powerpoint/2010/main" val="361499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a:extLst>
              <a:ext uri="{FF2B5EF4-FFF2-40B4-BE49-F238E27FC236}">
                <a16:creationId xmlns:a16="http://schemas.microsoft.com/office/drawing/2014/main" id="{8D68DB0C-E6B6-417D-A586-EBF318C923D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5238" b="5238"/>
          <a:stretch/>
        </p:blipFill>
        <p:spPr>
          <a:xfrm>
            <a:off x="-1123" y="0"/>
            <a:ext cx="9143980" cy="5142539"/>
          </a:xfrm>
          <a:prstGeom prst="rect">
            <a:avLst/>
          </a:prstGeom>
          <a:effectLst/>
        </p:spPr>
      </p:pic>
      <p:sp>
        <p:nvSpPr>
          <p:cNvPr id="12" name="Titre 1">
            <a:extLst>
              <a:ext uri="{FF2B5EF4-FFF2-40B4-BE49-F238E27FC236}">
                <a16:creationId xmlns:a16="http://schemas.microsoft.com/office/drawing/2014/main" id="{11737C6B-ED7F-498F-AA55-23B9C6D972C6}"/>
              </a:ext>
            </a:extLst>
          </p:cNvPr>
          <p:cNvSpPr>
            <a:spLocks noGrp="1"/>
          </p:cNvSpPr>
          <p:nvPr>
            <p:ph type="title"/>
          </p:nvPr>
        </p:nvSpPr>
        <p:spPr>
          <a:xfrm>
            <a:off x="1141867" y="-179786"/>
            <a:ext cx="6858000" cy="2175389"/>
          </a:xfrm>
        </p:spPr>
        <p:txBody>
          <a:bodyPr vert="horz" lIns="91440" tIns="45720" rIns="91440" bIns="45720" rtlCol="0" anchor="b">
            <a:normAutofit/>
          </a:bodyPr>
          <a:lstStyle/>
          <a:p>
            <a:pPr defTabSz="914400">
              <a:lnSpc>
                <a:spcPct val="90000"/>
              </a:lnSpc>
            </a:pPr>
            <a:r>
              <a:rPr lang="fr-CA" sz="6000">
                <a:solidFill>
                  <a:srgbClr val="FFFFFF"/>
                </a:solidFill>
                <a:latin typeface="Raleway" panose="020B0503030101060003" pitchFamily="34" charset="0"/>
              </a:rPr>
              <a:t>Pistes de solution</a:t>
            </a:r>
          </a:p>
        </p:txBody>
      </p:sp>
    </p:spTree>
    <p:extLst>
      <p:ext uri="{BB962C8B-B14F-4D97-AF65-F5344CB8AC3E}">
        <p14:creationId xmlns:p14="http://schemas.microsoft.com/office/powerpoint/2010/main" val="312334998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700">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675786" y="1715525"/>
            <a:ext cx="7536180" cy="1954253"/>
          </a:xfrm>
          <a:prstGeom prst="rect">
            <a:avLst/>
          </a:prstGeom>
          <a:noFill/>
        </p:spPr>
        <p:txBody>
          <a:bodyPr wrap="square">
            <a:spAutoFit/>
          </a:bodyPr>
          <a:lstStyle/>
          <a:p>
            <a:pPr algn="ctr">
              <a:lnSpc>
                <a:spcPct val="107000"/>
              </a:lnSpc>
              <a:spcAft>
                <a:spcPts val="800"/>
              </a:spcAf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Nous disposons de leviers collectifs pour agir sur les conditions </a:t>
            </a:r>
            <a:r>
              <a:rPr lang="fr-CA" b="1" dirty="0">
                <a:solidFill>
                  <a:prstClr val="black"/>
                </a:solidFill>
                <a:latin typeface="Raleway" panose="020B0503030101060003" pitchFamily="34" charset="0"/>
                <a:cs typeface="Times New Roman" panose="02020603050405020304" pitchFamily="18" charset="0"/>
              </a:rPr>
              <a:t>dans lesquelles se déroulent la grossesse et la naissance des tout-petits, qui ont été démontrés efficaces ou se sont avérés prometteurs par la pratique sur le terrain ou la recherche scientifique au Québec ou à l’international.</a:t>
            </a:r>
          </a:p>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Voici quelques exemples :</a:t>
            </a:r>
          </a:p>
        </p:txBody>
      </p:sp>
    </p:spTree>
    <p:extLst>
      <p:ext uri="{BB962C8B-B14F-4D97-AF65-F5344CB8AC3E}">
        <p14:creationId xmlns:p14="http://schemas.microsoft.com/office/powerpoint/2010/main" val="3439914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700">
            <a:alpha val="9719"/>
          </a:srgb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CF06610-C903-4643-90EC-BE23B496DC3D}"/>
              </a:ext>
            </a:extLst>
          </p:cNvPr>
          <p:cNvSpPr>
            <a:spLocks noGrp="1"/>
          </p:cNvSpPr>
          <p:nvPr>
            <p:ph type="title"/>
            <p:custDataLst>
              <p:tags r:id="rId1"/>
            </p:custDataLst>
          </p:nvPr>
        </p:nvSpPr>
        <p:spPr>
          <a:xfrm>
            <a:off x="457200" y="153856"/>
            <a:ext cx="8229600" cy="548640"/>
          </a:xfrm>
          <a:noFill/>
        </p:spPr>
        <p:txBody>
          <a:bodyPr>
            <a:noAutofit/>
          </a:bodyPr>
          <a:lstStyle/>
          <a:p>
            <a:r>
              <a:rPr lang="fr-CA" sz="2400" b="1" dirty="0">
                <a:latin typeface="Raleway" pitchFamily="2" charset="0"/>
              </a:rPr>
              <a:t>Pistes de solution</a:t>
            </a:r>
          </a:p>
        </p:txBody>
      </p:sp>
      <p:sp>
        <p:nvSpPr>
          <p:cNvPr id="9" name="Espace réservé du contenu 2">
            <a:extLst>
              <a:ext uri="{FF2B5EF4-FFF2-40B4-BE49-F238E27FC236}">
                <a16:creationId xmlns:a16="http://schemas.microsoft.com/office/drawing/2014/main" id="{1E43D944-53E6-418A-A331-9456EA4BADFD}"/>
              </a:ext>
            </a:extLst>
          </p:cNvPr>
          <p:cNvSpPr txBox="1">
            <a:spLocks/>
          </p:cNvSpPr>
          <p:nvPr/>
        </p:nvSpPr>
        <p:spPr>
          <a:xfrm>
            <a:off x="189032" y="797578"/>
            <a:ext cx="8612503" cy="4068263"/>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buClr>
                <a:srgbClr val="FFC700"/>
              </a:buClr>
              <a:buSzPct val="100000"/>
            </a:pPr>
            <a:r>
              <a:rPr lang="fr-CA" sz="1150" dirty="0">
                <a:latin typeface="Raleway"/>
              </a:rPr>
              <a:t>Les mesures visant à </a:t>
            </a:r>
            <a:r>
              <a:rPr lang="fr-CA" sz="1150" b="1" dirty="0">
                <a:latin typeface="Raleway"/>
              </a:rPr>
              <a:t>améliorer les conditions de vie </a:t>
            </a:r>
            <a:r>
              <a:rPr lang="fr-CA" sz="1150" dirty="0">
                <a:latin typeface="Raleway"/>
              </a:rPr>
              <a:t>des femmes enceintes issues de milieux socioéconomiques défavorisés et à leur offrir du soutien ont bien démontré leurs effets sur la santé du bébé à naître (ex.: suivis </a:t>
            </a:r>
            <a:r>
              <a:rPr lang="fr-CA" sz="1150" dirty="0" err="1">
                <a:latin typeface="Raleway"/>
              </a:rPr>
              <a:t>Olo</a:t>
            </a:r>
            <a:r>
              <a:rPr lang="fr-CA" sz="1150" dirty="0">
                <a:latin typeface="Raleway"/>
              </a:rPr>
              <a:t> et SIPPE, modèle en périnatalité sociale de la Maison Bleue, Dispensaire diététique de Montréal, etc.).</a:t>
            </a:r>
          </a:p>
          <a:p>
            <a:pPr>
              <a:lnSpc>
                <a:spcPct val="100000"/>
              </a:lnSpc>
              <a:spcBef>
                <a:spcPts val="450"/>
              </a:spcBef>
              <a:buClr>
                <a:srgbClr val="FFC700"/>
              </a:buClr>
              <a:buSzPct val="100000"/>
            </a:pPr>
            <a:endParaRPr lang="fr-CA" sz="900" dirty="0">
              <a:latin typeface="Raleway" panose="020B0003030101060003" pitchFamily="34" charset="0"/>
            </a:endParaRPr>
          </a:p>
          <a:p>
            <a:pPr>
              <a:lnSpc>
                <a:spcPct val="100000"/>
              </a:lnSpc>
              <a:spcBef>
                <a:spcPts val="450"/>
              </a:spcBef>
              <a:buClr>
                <a:srgbClr val="FFC700"/>
              </a:buClr>
              <a:buSzPct val="100000"/>
            </a:pPr>
            <a:r>
              <a:rPr lang="fr-CA" sz="1150" dirty="0">
                <a:latin typeface="Raleway"/>
              </a:rPr>
              <a:t>La mise en place d’un </a:t>
            </a:r>
            <a:r>
              <a:rPr lang="fr-CA" sz="1150" b="1" dirty="0">
                <a:latin typeface="Raleway"/>
              </a:rPr>
              <a:t>avis de grossesse </a:t>
            </a:r>
            <a:r>
              <a:rPr lang="fr-CA" sz="1150" dirty="0">
                <a:latin typeface="Raleway"/>
              </a:rPr>
              <a:t>permet de mieux rejoindre les tout-petits vulnérables en entrant en contact </a:t>
            </a:r>
            <a:br>
              <a:rPr lang="fr-CA" sz="1150" dirty="0">
                <a:latin typeface="Raleway"/>
              </a:rPr>
            </a:br>
            <a:r>
              <a:rPr lang="fr-CA" sz="1150" dirty="0">
                <a:latin typeface="Raleway"/>
              </a:rPr>
              <a:t>avec leur famille dès la grossesse. La mise en place d’un avis de grossesse permet au médecin traitant ou à la sage-femme d’orienter systématiquement une femme enceinte vers l’établissement de santé de son territoire où elle pourra avoir accès à certains services prénataux.</a:t>
            </a:r>
          </a:p>
          <a:p>
            <a:pPr>
              <a:lnSpc>
                <a:spcPct val="100000"/>
              </a:lnSpc>
              <a:spcBef>
                <a:spcPts val="450"/>
              </a:spcBef>
              <a:buClr>
                <a:srgbClr val="FFC700"/>
              </a:buClr>
              <a:buSzPct val="100000"/>
            </a:pPr>
            <a:endParaRPr lang="fr-CA" sz="900" dirty="0">
              <a:latin typeface="Raleway" panose="020B0003030101060003" pitchFamily="34" charset="0"/>
            </a:endParaRPr>
          </a:p>
          <a:p>
            <a:pPr>
              <a:lnSpc>
                <a:spcPct val="100000"/>
              </a:lnSpc>
              <a:spcBef>
                <a:spcPts val="450"/>
              </a:spcBef>
              <a:buClr>
                <a:srgbClr val="FFC700"/>
              </a:buClr>
              <a:buSzPct val="100000"/>
            </a:pPr>
            <a:r>
              <a:rPr lang="fr-CA" sz="1150" dirty="0">
                <a:latin typeface="Raleway"/>
              </a:rPr>
              <a:t>Faire en sorte que les femmes se </a:t>
            </a:r>
            <a:r>
              <a:rPr lang="fr-CA" sz="1150" b="1" dirty="0">
                <a:latin typeface="Raleway"/>
              </a:rPr>
              <a:t>sentent à l’aise d’allaiter </a:t>
            </a:r>
            <a:r>
              <a:rPr lang="fr-CA" sz="1150" dirty="0">
                <a:latin typeface="Raleway"/>
              </a:rPr>
              <a:t>dans </a:t>
            </a:r>
            <a:r>
              <a:rPr lang="fr-CA" sz="1150" b="1" dirty="0">
                <a:latin typeface="Raleway"/>
              </a:rPr>
              <a:t>l’espace public </a:t>
            </a:r>
            <a:r>
              <a:rPr lang="fr-CA" sz="1150" dirty="0">
                <a:latin typeface="Raleway"/>
              </a:rPr>
              <a:t>est une bonne façon de les soutenir. Les </a:t>
            </a:r>
            <a:r>
              <a:rPr lang="fr-CA" sz="1150" b="1" dirty="0">
                <a:latin typeface="Raleway"/>
              </a:rPr>
              <a:t>municipalités</a:t>
            </a:r>
            <a:r>
              <a:rPr lang="fr-CA" sz="1150" dirty="0">
                <a:latin typeface="Raleway"/>
              </a:rPr>
              <a:t> peuvent y contribuer en prenant une résolution en ce sens. Le </a:t>
            </a:r>
            <a:r>
              <a:rPr lang="fr-CA" sz="1150" b="1" dirty="0">
                <a:latin typeface="Raleway"/>
              </a:rPr>
              <a:t>rehaussement et l'harmonisation de la formation initiale en allaitement </a:t>
            </a:r>
            <a:r>
              <a:rPr lang="fr-CA" sz="1150" dirty="0">
                <a:latin typeface="Raleway"/>
              </a:rPr>
              <a:t>contribue au renforcement des compétences des professionnels de la santé et permet un meilleur soutien des femmes qui veulent allaiter.</a:t>
            </a:r>
          </a:p>
          <a:p>
            <a:pPr>
              <a:lnSpc>
                <a:spcPct val="100000"/>
              </a:lnSpc>
              <a:spcBef>
                <a:spcPts val="450"/>
              </a:spcBef>
              <a:buClr>
                <a:srgbClr val="FFC700"/>
              </a:buClr>
              <a:buSzPct val="100000"/>
            </a:pPr>
            <a:endParaRPr lang="fr-CA" sz="900" dirty="0">
              <a:ea typeface="+mn-lt"/>
              <a:cs typeface="+mn-lt"/>
            </a:endParaRPr>
          </a:p>
          <a:p>
            <a:pPr>
              <a:lnSpc>
                <a:spcPct val="100000"/>
              </a:lnSpc>
              <a:spcBef>
                <a:spcPts val="450"/>
              </a:spcBef>
              <a:buClr>
                <a:srgbClr val="FFC700"/>
              </a:buClr>
              <a:buSzPct val="100000"/>
            </a:pPr>
            <a:r>
              <a:rPr lang="fr-CA" sz="1150" b="1" dirty="0">
                <a:latin typeface="Raleway"/>
              </a:rPr>
              <a:t>L’étude QUARISMA </a:t>
            </a:r>
            <a:r>
              <a:rPr lang="fr-CA" sz="1150" dirty="0">
                <a:latin typeface="Raleway"/>
              </a:rPr>
              <a:t>réalisée dans 32 hôpitaux québécois entre 2008 et 2011 a démontré que la </a:t>
            </a:r>
            <a:r>
              <a:rPr lang="fr-CA" sz="1150" b="1" dirty="0">
                <a:latin typeface="Raleway"/>
              </a:rPr>
              <a:t>formation</a:t>
            </a:r>
            <a:r>
              <a:rPr lang="fr-CA" sz="1150" dirty="0">
                <a:latin typeface="Raleway"/>
              </a:rPr>
              <a:t> des professionnels qui pratiquent des accouchements et </a:t>
            </a:r>
            <a:r>
              <a:rPr lang="fr-CA" sz="1150" b="1" dirty="0">
                <a:latin typeface="Raleway"/>
              </a:rPr>
              <a:t>l’autoévaluation</a:t>
            </a:r>
            <a:r>
              <a:rPr lang="fr-CA" sz="1150" dirty="0">
                <a:latin typeface="Raleway"/>
              </a:rPr>
              <a:t> de la pratique clinique étaient efficaces </a:t>
            </a:r>
            <a:br>
              <a:rPr lang="fr-CA" sz="1150" dirty="0">
                <a:latin typeface="Raleway"/>
              </a:rPr>
            </a:br>
            <a:r>
              <a:rPr lang="fr-CA" sz="1150" dirty="0">
                <a:latin typeface="Raleway"/>
              </a:rPr>
              <a:t>pour réduire les taux de césariennes de façon sécuritaire. Par ailleurs, selon un rapport produit par l’Institut national d’excellence en santé et en services sociaux (INESSS), un </a:t>
            </a:r>
            <a:r>
              <a:rPr lang="fr-CA" sz="1150" b="1" dirty="0">
                <a:latin typeface="Raleway"/>
              </a:rPr>
              <a:t>accompagnement individuel de la mère pendant le travail </a:t>
            </a:r>
            <a:br>
              <a:rPr lang="fr-CA" sz="1150" b="1" dirty="0">
                <a:latin typeface="Raleway"/>
              </a:rPr>
            </a:br>
            <a:r>
              <a:rPr lang="fr-CA" sz="1150" b="1" dirty="0">
                <a:latin typeface="Raleway"/>
              </a:rPr>
              <a:t>et l’accouchement </a:t>
            </a:r>
            <a:r>
              <a:rPr lang="fr-CA" sz="1150" dirty="0">
                <a:latin typeface="Raleway"/>
              </a:rPr>
              <a:t>constitue un levier pour réduire efficacement les interventions obstétricales dans leur ensemble, </a:t>
            </a:r>
            <a:br>
              <a:rPr lang="fr-CA" sz="1150" dirty="0">
                <a:latin typeface="Raleway"/>
              </a:rPr>
            </a:br>
            <a:r>
              <a:rPr lang="fr-CA" sz="1150" dirty="0">
                <a:latin typeface="Raleway"/>
              </a:rPr>
              <a:t>ce qui contribue aussi à une meilleure réussite de l’allaitement.</a:t>
            </a:r>
          </a:p>
        </p:txBody>
      </p:sp>
    </p:spTree>
    <p:extLst>
      <p:ext uri="{BB962C8B-B14F-4D97-AF65-F5344CB8AC3E}">
        <p14:creationId xmlns:p14="http://schemas.microsoft.com/office/powerpoint/2010/main" val="223987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1B39">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2796A29A-3A38-4243-9D20-B5BD4BC97659}"/>
              </a:ext>
            </a:extLst>
          </p:cNvPr>
          <p:cNvSpPr txBox="1"/>
          <p:nvPr/>
        </p:nvSpPr>
        <p:spPr>
          <a:xfrm>
            <a:off x="802767" y="654238"/>
            <a:ext cx="7536180" cy="3835024"/>
          </a:xfrm>
          <a:prstGeom prst="rect">
            <a:avLst/>
          </a:prstGeom>
          <a:noFill/>
        </p:spPr>
        <p:txBody>
          <a:bodyPr wrap="square">
            <a:spAutoFit/>
          </a:bodyPr>
          <a:lstStyle/>
          <a:p>
            <a:pPr algn="ctr">
              <a:lnSpc>
                <a:spcPct val="107000"/>
              </a:lnSpc>
              <a:spcAft>
                <a:spcPts val="800"/>
              </a:spcAft>
            </a:pPr>
            <a:r>
              <a:rPr lang="fr-CA" sz="1800" dirty="0">
                <a:effectLst/>
                <a:latin typeface="Raleway" panose="020B0503030101060003" pitchFamily="34" charset="0"/>
                <a:ea typeface="Calibri" panose="020F0502020204030204" pitchFamily="34" charset="0"/>
                <a:cs typeface="Times New Roman" panose="02020603050405020304" pitchFamily="18" charset="0"/>
              </a:rPr>
              <a:t>Le présent document répertorie les sections </a:t>
            </a:r>
            <a:r>
              <a:rPr lang="fr-CA" sz="1800" i="1" dirty="0">
                <a:effectLst/>
                <a:latin typeface="Raleway" panose="020B0503030101060003" pitchFamily="34" charset="0"/>
                <a:ea typeface="Calibri" panose="020F0502020204030204" pitchFamily="34" charset="0"/>
                <a:cs typeface="Times New Roman" panose="02020603050405020304" pitchFamily="18" charset="0"/>
              </a:rPr>
              <a:t>En bref</a:t>
            </a:r>
            <a:r>
              <a:rPr lang="fr-CA" sz="1800" dirty="0">
                <a:effectLst/>
                <a:latin typeface="Raleway" panose="020B0503030101060003" pitchFamily="34" charset="0"/>
                <a:ea typeface="Calibri" panose="020F0502020204030204" pitchFamily="34" charset="0"/>
                <a:cs typeface="Times New Roman" panose="02020603050405020304" pitchFamily="18" charset="0"/>
              </a:rPr>
              <a:t> des quatre différents blocs du Portrait 2021 de l’Observatoire des tout-petits (OTP). Vous y trouverez donc des statistiques portant sur la </a:t>
            </a:r>
            <a:r>
              <a:rPr lang="fr-CA" sz="1800" b="1" dirty="0">
                <a:effectLst/>
                <a:latin typeface="Raleway" panose="020B0503030101060003" pitchFamily="34" charset="0"/>
                <a:ea typeface="Calibri" panose="020F0502020204030204" pitchFamily="34" charset="0"/>
                <a:cs typeface="Times New Roman" panose="02020603050405020304" pitchFamily="18" charset="0"/>
              </a:rPr>
              <a:t>santé physique</a:t>
            </a:r>
            <a:r>
              <a:rPr lang="fr-CA" sz="1800" dirty="0">
                <a:effectLst/>
                <a:latin typeface="Raleway" panose="020B0503030101060003" pitchFamily="34" charset="0"/>
                <a:ea typeface="Calibri" panose="020F0502020204030204" pitchFamily="34" charset="0"/>
                <a:cs typeface="Times New Roman" panose="02020603050405020304" pitchFamily="18" charset="0"/>
              </a:rPr>
              <a:t> et </a:t>
            </a:r>
            <a:r>
              <a:rPr lang="fr-CA" sz="1800" b="1" dirty="0">
                <a:effectLst/>
                <a:latin typeface="Raleway" panose="020B0503030101060003" pitchFamily="34" charset="0"/>
                <a:ea typeface="Calibri" panose="020F0502020204030204" pitchFamily="34" charset="0"/>
                <a:cs typeface="Times New Roman" panose="02020603050405020304" pitchFamily="18" charset="0"/>
              </a:rPr>
              <a:t>mentale</a:t>
            </a:r>
            <a:r>
              <a:rPr lang="fr-CA" sz="1800" dirty="0">
                <a:effectLst/>
                <a:latin typeface="Raleway" panose="020B0503030101060003" pitchFamily="34" charset="0"/>
                <a:ea typeface="Calibri" panose="020F0502020204030204" pitchFamily="34" charset="0"/>
                <a:cs typeface="Times New Roman" panose="02020603050405020304" pitchFamily="18" charset="0"/>
              </a:rPr>
              <a:t> des enfants âgés de 0 à 5 ans au Québec, sur leur </a:t>
            </a:r>
            <a:r>
              <a:rPr lang="fr-CA" sz="1800" b="1" dirty="0">
                <a:effectLst/>
                <a:latin typeface="Raleway" panose="020B0503030101060003" pitchFamily="34" charset="0"/>
                <a:ea typeface="Calibri" panose="020F0502020204030204" pitchFamily="34" charset="0"/>
                <a:cs typeface="Times New Roman" panose="02020603050405020304" pitchFamily="18" charset="0"/>
              </a:rPr>
              <a:t>développement</a:t>
            </a:r>
            <a:r>
              <a:rPr lang="fr-CA" sz="1800" dirty="0">
                <a:effectLst/>
                <a:latin typeface="Raleway" panose="020B0503030101060003" pitchFamily="34" charset="0"/>
                <a:ea typeface="Calibri" panose="020F0502020204030204" pitchFamily="34" charset="0"/>
                <a:cs typeface="Times New Roman" panose="02020603050405020304" pitchFamily="18" charset="0"/>
              </a:rPr>
              <a:t> ainsi que sur les différents aspects entourant la </a:t>
            </a:r>
            <a:r>
              <a:rPr lang="fr-CA" sz="1800" b="1" dirty="0">
                <a:effectLst/>
                <a:latin typeface="Raleway" panose="020B0503030101060003" pitchFamily="34" charset="0"/>
                <a:ea typeface="Calibri" panose="020F0502020204030204" pitchFamily="34" charset="0"/>
                <a:cs typeface="Times New Roman" panose="02020603050405020304" pitchFamily="18" charset="0"/>
              </a:rPr>
              <a:t>grossesse et la naissance</a:t>
            </a:r>
            <a:r>
              <a:rPr lang="fr-CA" sz="1800" dirty="0">
                <a:effectLst/>
                <a:latin typeface="Raleway" panose="020B0503030101060003" pitchFamily="34" charset="0"/>
                <a:ea typeface="Calibri" panose="020F0502020204030204" pitchFamily="34" charset="0"/>
                <a:cs typeface="Times New Roman" panose="02020603050405020304" pitchFamily="18" charset="0"/>
              </a:rPr>
              <a:t>. Certaines données en lien avec la COVID-19 sont également répertoriées dans cette fiche technique afin de de présenter les </a:t>
            </a:r>
            <a:r>
              <a:rPr lang="fr-CA" sz="1800" b="1" dirty="0">
                <a:effectLst/>
                <a:latin typeface="Raleway" panose="020B0503030101060003" pitchFamily="34" charset="0"/>
                <a:ea typeface="Calibri" panose="020F0502020204030204" pitchFamily="34" charset="0"/>
                <a:cs typeface="Times New Roman" panose="02020603050405020304" pitchFamily="18" charset="0"/>
              </a:rPr>
              <a:t>effets de la pandémie dans la vie des tout-petits et de leur famille</a:t>
            </a:r>
            <a:r>
              <a:rPr lang="fr-CA" sz="1800" dirty="0">
                <a:effectLst/>
                <a:latin typeface="Raleway" panose="020B0503030101060003" pitchFamily="34" charset="0"/>
                <a:ea typeface="Calibri" panose="020F0502020204030204" pitchFamily="34" charset="0"/>
                <a:cs typeface="Times New Roman" panose="02020603050405020304" pitchFamily="18" charset="0"/>
              </a:rPr>
              <a:t>. Des </a:t>
            </a:r>
            <a:r>
              <a:rPr lang="fr-CA" sz="1800" b="1" dirty="0">
                <a:effectLst/>
                <a:latin typeface="Raleway" panose="020B0503030101060003" pitchFamily="34" charset="0"/>
                <a:ea typeface="Calibri" panose="020F0502020204030204" pitchFamily="34" charset="0"/>
                <a:cs typeface="Times New Roman" panose="02020603050405020304" pitchFamily="18" charset="0"/>
              </a:rPr>
              <a:t>pistes de solutions et des leviers collectifs</a:t>
            </a:r>
            <a:r>
              <a:rPr lang="fr-CA" sz="1800" dirty="0">
                <a:effectLst/>
                <a:latin typeface="Raleway" panose="020B0503030101060003" pitchFamily="34" charset="0"/>
                <a:ea typeface="Calibri" panose="020F0502020204030204" pitchFamily="34" charset="0"/>
                <a:cs typeface="Times New Roman" panose="02020603050405020304" pitchFamily="18" charset="0"/>
              </a:rPr>
              <a:t> ont aussi été identifiés, et ce, pour chacun des blocs du Portrait.</a:t>
            </a:r>
          </a:p>
          <a:p>
            <a:pPr algn="ctr">
              <a:lnSpc>
                <a:spcPct val="107000"/>
              </a:lnSpc>
              <a:spcAft>
                <a:spcPts val="800"/>
              </a:spcAft>
            </a:pPr>
            <a:endParaRPr lang="fr-CA" dirty="0">
              <a:latin typeface="Raleway" panose="020B0503030101060003"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800" b="1" dirty="0">
                <a:solidFill>
                  <a:srgbClr val="CB1B39"/>
                </a:solidFill>
                <a:effectLst/>
                <a:latin typeface="Raleway" panose="020B0503030101060003" pitchFamily="34" charset="0"/>
                <a:ea typeface="Calibri" panose="020F0502020204030204" pitchFamily="34" charset="0"/>
                <a:cs typeface="Times New Roman" panose="02020603050405020304" pitchFamily="18" charset="0"/>
              </a:rPr>
              <a:t>Ces informations sont sous embargo jusqu’au 16 novembre 2021.</a:t>
            </a:r>
          </a:p>
        </p:txBody>
      </p:sp>
    </p:spTree>
    <p:extLst>
      <p:ext uri="{BB962C8B-B14F-4D97-AF65-F5344CB8AC3E}">
        <p14:creationId xmlns:p14="http://schemas.microsoft.com/office/powerpoint/2010/main" val="315803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1E9E4-45EC-4ECC-863A-049BADA7B94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97E200E0-C92B-4E7F-BC5D-C382233B8823}"/>
              </a:ext>
            </a:extLst>
          </p:cNvPr>
          <p:cNvSpPr/>
          <p:nvPr>
            <p:custDataLst>
              <p:tags r:id="rId2"/>
            </p:custDataLst>
          </p:nvPr>
        </p:nvSpPr>
        <p:spPr>
          <a:xfrm>
            <a:off x="7664157" y="4876006"/>
            <a:ext cx="1202252" cy="8079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25" b="1">
                <a:solidFill>
                  <a:prstClr val="black"/>
                </a:solidFill>
                <a:latin typeface="Raleway"/>
                <a:cs typeface="Raleway"/>
              </a:rPr>
              <a:t>©Fondation Lucie et André Chagnon</a:t>
            </a:r>
          </a:p>
        </p:txBody>
      </p:sp>
      <p:pic>
        <p:nvPicPr>
          <p:cNvPr id="7" name="Image 6" descr="Logo-Boservatoiredestoutpetits.png">
            <a:extLst>
              <a:ext uri="{FF2B5EF4-FFF2-40B4-BE49-F238E27FC236}">
                <a16:creationId xmlns:a16="http://schemas.microsoft.com/office/drawing/2014/main" id="{5C09ACC6-A0F1-4799-8EC7-8B407C125163}"/>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7664157" y="4588023"/>
            <a:ext cx="920050" cy="233770"/>
          </a:xfrm>
          <a:prstGeom prst="rect">
            <a:avLst/>
          </a:prstGeom>
        </p:spPr>
      </p:pic>
      <p:sp>
        <p:nvSpPr>
          <p:cNvPr id="2" name="ZoneTexte 1">
            <a:extLst>
              <a:ext uri="{FF2B5EF4-FFF2-40B4-BE49-F238E27FC236}">
                <a16:creationId xmlns:a16="http://schemas.microsoft.com/office/drawing/2014/main" id="{45D4E448-5DBB-4BAC-B2A8-2AA8FE7610CF}"/>
              </a:ext>
            </a:extLst>
          </p:cNvPr>
          <p:cNvSpPr txBox="1"/>
          <p:nvPr/>
        </p:nvSpPr>
        <p:spPr>
          <a:xfrm>
            <a:off x="4837248" y="3343493"/>
            <a:ext cx="2163846" cy="707886"/>
          </a:xfrm>
          <a:prstGeom prst="rect">
            <a:avLst/>
          </a:prstGeom>
          <a:noFill/>
        </p:spPr>
        <p:txBody>
          <a:bodyPr wrap="square" rtlCol="0">
            <a:spAutoFit/>
          </a:bodyPr>
          <a:lstStyle/>
          <a:p>
            <a:r>
              <a:rPr lang="fr-CA" sz="4000" b="1" dirty="0">
                <a:solidFill>
                  <a:schemeClr val="bg1"/>
                </a:solidFill>
                <a:latin typeface="Source Sans Pro" panose="020B0503030403020204" pitchFamily="34" charset="0"/>
              </a:rPr>
              <a:t>EN BREF</a:t>
            </a:r>
          </a:p>
        </p:txBody>
      </p:sp>
    </p:spTree>
    <p:extLst>
      <p:ext uri="{BB962C8B-B14F-4D97-AF65-F5344CB8AC3E}">
        <p14:creationId xmlns:p14="http://schemas.microsoft.com/office/powerpoint/2010/main" val="223086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1B39">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703707" y="2008692"/>
            <a:ext cx="7536180" cy="666208"/>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Les tout-petits se portent mieux qu’il y a 10 ans pour certains aspects de leur santé physique.</a:t>
            </a:r>
          </a:p>
        </p:txBody>
      </p:sp>
    </p:spTree>
    <p:extLst>
      <p:ext uri="{BB962C8B-B14F-4D97-AF65-F5344CB8AC3E}">
        <p14:creationId xmlns:p14="http://schemas.microsoft.com/office/powerpoint/2010/main" val="20910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96FE2D-EE55-4137-9EE8-EC4D7613B132}"/>
              </a:ext>
            </a:extLst>
          </p:cNvPr>
          <p:cNvPicPr>
            <a:picLocks noChangeAspect="1"/>
          </p:cNvPicPr>
          <p:nvPr/>
        </p:nvPicPr>
        <p:blipFill rotWithShape="1">
          <a:blip r:embed="rId7"/>
          <a:srcRect b="2348"/>
          <a:stretch/>
        </p:blipFill>
        <p:spPr>
          <a:xfrm>
            <a:off x="692237" y="1021884"/>
            <a:ext cx="2705478" cy="2316349"/>
          </a:xfrm>
          <a:prstGeom prst="rect">
            <a:avLst/>
          </a:prstGeom>
        </p:spPr>
      </p:pic>
      <p:sp>
        <p:nvSpPr>
          <p:cNvPr id="8" name="Titre 1">
            <a:extLst>
              <a:ext uri="{FF2B5EF4-FFF2-40B4-BE49-F238E27FC236}">
                <a16:creationId xmlns:a16="http://schemas.microsoft.com/office/drawing/2014/main" id="{C3DB3BC1-2F06-49C9-BCDD-9141B578C834}"/>
              </a:ext>
            </a:extLst>
          </p:cNvPr>
          <p:cNvSpPr>
            <a:spLocks noGrp="1"/>
          </p:cNvSpPr>
          <p:nvPr>
            <p:ph type="title"/>
            <p:custDataLst>
              <p:tags r:id="rId1"/>
            </p:custDataLst>
          </p:nvPr>
        </p:nvSpPr>
        <p:spPr>
          <a:xfrm>
            <a:off x="498108" y="218845"/>
            <a:ext cx="8229600" cy="857250"/>
          </a:xfrm>
        </p:spPr>
        <p:txBody>
          <a:bodyPr>
            <a:normAutofit/>
          </a:bodyPr>
          <a:lstStyle/>
          <a:p>
            <a:pPr algn="ctr"/>
            <a:r>
              <a:rPr lang="fr-CA" sz="2400" b="1" dirty="0">
                <a:latin typeface="Raleway" pitchFamily="2" charset="0"/>
              </a:rPr>
              <a:t>Immunisation</a:t>
            </a:r>
          </a:p>
        </p:txBody>
      </p:sp>
      <p:sp>
        <p:nvSpPr>
          <p:cNvPr id="9" name="Rectangle 8">
            <a:extLst>
              <a:ext uri="{FF2B5EF4-FFF2-40B4-BE49-F238E27FC236}">
                <a16:creationId xmlns:a16="http://schemas.microsoft.com/office/drawing/2014/main" id="{40A0E939-65E0-40AE-9A8F-F31F322FE74B}"/>
              </a:ext>
            </a:extLst>
          </p:cNvPr>
          <p:cNvSpPr/>
          <p:nvPr>
            <p:custDataLst>
              <p:tags r:id="rId2"/>
            </p:custDataLst>
          </p:nvPr>
        </p:nvSpPr>
        <p:spPr>
          <a:xfrm>
            <a:off x="889000" y="3352746"/>
            <a:ext cx="7439025" cy="1168453"/>
          </a:xfrm>
          <a:prstGeom prst="rect">
            <a:avLst/>
          </a:prstGeom>
          <a:noFill/>
          <a:ln w="25400">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space réservé du contenu 2">
            <a:extLst>
              <a:ext uri="{FF2B5EF4-FFF2-40B4-BE49-F238E27FC236}">
                <a16:creationId xmlns:a16="http://schemas.microsoft.com/office/drawing/2014/main" id="{1A61C824-2324-416E-A385-8EC5CDD2FCB7}"/>
              </a:ext>
            </a:extLst>
          </p:cNvPr>
          <p:cNvSpPr txBox="1">
            <a:spLocks/>
          </p:cNvSpPr>
          <p:nvPr>
            <p:custDataLst>
              <p:tags r:id="rId3"/>
            </p:custDataLst>
          </p:nvPr>
        </p:nvSpPr>
        <p:spPr>
          <a:xfrm>
            <a:off x="1212292" y="3528989"/>
            <a:ext cx="6792441" cy="87471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1600" dirty="0">
                <a:solidFill>
                  <a:prstClr val="black"/>
                </a:solidFill>
                <a:latin typeface="Raleway" panose="020B0003030101060003" pitchFamily="34" charset="0"/>
              </a:rPr>
              <a:t>Dans les deux cas, il s’agit d’une </a:t>
            </a:r>
            <a:r>
              <a:rPr lang="fr-CA" sz="1600" b="1" dirty="0">
                <a:solidFill>
                  <a:prstClr val="black"/>
                </a:solidFill>
                <a:latin typeface="Raleway" panose="020B0003030101060003" pitchFamily="34" charset="0"/>
              </a:rPr>
              <a:t>augmentation significative </a:t>
            </a:r>
            <a:br>
              <a:rPr lang="fr-CA" sz="1600" b="1" dirty="0">
                <a:solidFill>
                  <a:prstClr val="black"/>
                </a:solidFill>
                <a:latin typeface="Raleway" panose="020B0003030101060003" pitchFamily="34" charset="0"/>
              </a:rPr>
            </a:br>
            <a:r>
              <a:rPr lang="fr-CA" sz="1600" dirty="0">
                <a:solidFill>
                  <a:prstClr val="black"/>
                </a:solidFill>
                <a:latin typeface="Raleway" panose="020B0003030101060003" pitchFamily="34" charset="0"/>
              </a:rPr>
              <a:t>de la proportion d’enfants ayant une couverture vaccinale complète comparativement à la proportion observée en 2006.</a:t>
            </a:r>
          </a:p>
        </p:txBody>
      </p:sp>
      <p:sp>
        <p:nvSpPr>
          <p:cNvPr id="6" name="Espace réservé du contenu 2">
            <a:extLst>
              <a:ext uri="{FF2B5EF4-FFF2-40B4-BE49-F238E27FC236}">
                <a16:creationId xmlns:a16="http://schemas.microsoft.com/office/drawing/2014/main" id="{63DCE1F3-DF21-490D-9053-D054B9DAD089}"/>
              </a:ext>
            </a:extLst>
          </p:cNvPr>
          <p:cNvSpPr txBox="1">
            <a:spLocks/>
          </p:cNvSpPr>
          <p:nvPr>
            <p:custDataLst>
              <p:tags r:id="rId4"/>
            </p:custDataLst>
          </p:nvPr>
        </p:nvSpPr>
        <p:spPr>
          <a:xfrm>
            <a:off x="3125738" y="1189165"/>
            <a:ext cx="5362310" cy="1800779"/>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4400" b="1" dirty="0">
                <a:solidFill>
                  <a:srgbClr val="CB1B39"/>
                </a:solidFill>
                <a:latin typeface="Raleway"/>
              </a:rPr>
              <a:t>97 % </a:t>
            </a:r>
            <a:r>
              <a:rPr lang="fr-CA" sz="2000" dirty="0">
                <a:solidFill>
                  <a:srgbClr val="000000"/>
                </a:solidFill>
                <a:latin typeface="Raleway"/>
                <a:ea typeface="+mn-lt"/>
                <a:cs typeface="+mn-lt"/>
              </a:rPr>
              <a:t>d</a:t>
            </a:r>
            <a:r>
              <a:rPr lang="fr-CA" sz="2000" dirty="0">
                <a:solidFill>
                  <a:srgbClr val="000000"/>
                </a:solidFill>
                <a:latin typeface="Raleway"/>
              </a:rPr>
              <a:t>es</a:t>
            </a:r>
            <a:r>
              <a:rPr lang="fr-CA" sz="2000" dirty="0">
                <a:latin typeface="Raleway"/>
              </a:rPr>
              <a:t> enfants de 1 an et </a:t>
            </a:r>
            <a:r>
              <a:rPr lang="fr-CA" sz="4400" b="1" dirty="0">
                <a:solidFill>
                  <a:srgbClr val="CB1B39"/>
                </a:solidFill>
                <a:latin typeface="Raleway"/>
              </a:rPr>
              <a:t>92 % </a:t>
            </a:r>
            <a:r>
              <a:rPr lang="fr-CA" sz="2000" dirty="0">
                <a:latin typeface="Raleway"/>
              </a:rPr>
              <a:t>des enfants de 2 ans avaient reçu en 2019 tous les vaccins recommandés par le Programme d’immunisation québécois. </a:t>
            </a:r>
            <a:endParaRPr lang="fr-CA" sz="2000" dirty="0">
              <a:solidFill>
                <a:prstClr val="black"/>
              </a:solidFill>
              <a:latin typeface="Raleway" panose="020B0003030101060003" pitchFamily="34" charset="0"/>
            </a:endParaRPr>
          </a:p>
          <a:p>
            <a:pPr marL="0" indent="0">
              <a:lnSpc>
                <a:spcPct val="100000"/>
              </a:lnSpc>
              <a:spcBef>
                <a:spcPts val="450"/>
              </a:spcBef>
              <a:buClr>
                <a:srgbClr val="D9232D"/>
              </a:buClr>
              <a:buSzPct val="100000"/>
              <a:buNone/>
            </a:pPr>
            <a:endParaRPr lang="fr-CA" sz="2000" dirty="0">
              <a:solidFill>
                <a:prstClr val="black"/>
              </a:solidFill>
              <a:latin typeface="Raleway" panose="020B0003030101060003" pitchFamily="34" charset="0"/>
            </a:endParaRPr>
          </a:p>
        </p:txBody>
      </p:sp>
    </p:spTree>
    <p:extLst>
      <p:ext uri="{BB962C8B-B14F-4D97-AF65-F5344CB8AC3E}">
        <p14:creationId xmlns:p14="http://schemas.microsoft.com/office/powerpoint/2010/main" val="2707974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2">
            <a:extLst>
              <a:ext uri="{FF2B5EF4-FFF2-40B4-BE49-F238E27FC236}">
                <a16:creationId xmlns:a16="http://schemas.microsoft.com/office/drawing/2014/main" id="{027EC892-9AD4-4E4D-94BE-254BE9E194AE}"/>
              </a:ext>
            </a:extLst>
          </p:cNvPr>
          <p:cNvSpPr txBox="1">
            <a:spLocks/>
          </p:cNvSpPr>
          <p:nvPr>
            <p:custDataLst>
              <p:tags r:id="rId1"/>
            </p:custDataLst>
          </p:nvPr>
        </p:nvSpPr>
        <p:spPr>
          <a:xfrm>
            <a:off x="2610492" y="2667833"/>
            <a:ext cx="6212978" cy="458269"/>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dirty="0">
                <a:solidFill>
                  <a:prstClr val="black"/>
                </a:solidFill>
                <a:latin typeface="Raleway" panose="020B0003030101060003" pitchFamily="34" charset="0"/>
              </a:rPr>
              <a:t>(hospitalisations pour 100 000 enfants de 0 à 4 ans)</a:t>
            </a:r>
          </a:p>
        </p:txBody>
      </p:sp>
      <p:sp>
        <p:nvSpPr>
          <p:cNvPr id="17" name="Titre 1">
            <a:extLst>
              <a:ext uri="{FF2B5EF4-FFF2-40B4-BE49-F238E27FC236}">
                <a16:creationId xmlns:a16="http://schemas.microsoft.com/office/drawing/2014/main" id="{4FDB0FCF-F5DD-41D5-A333-CA420E6DDFD4}"/>
              </a:ext>
            </a:extLst>
          </p:cNvPr>
          <p:cNvSpPr>
            <a:spLocks noGrp="1"/>
          </p:cNvSpPr>
          <p:nvPr>
            <p:ph type="title"/>
            <p:custDataLst>
              <p:tags r:id="rId2"/>
            </p:custDataLst>
          </p:nvPr>
        </p:nvSpPr>
        <p:spPr>
          <a:xfrm>
            <a:off x="498108" y="204331"/>
            <a:ext cx="8229600" cy="857250"/>
          </a:xfrm>
        </p:spPr>
        <p:txBody>
          <a:bodyPr>
            <a:normAutofit/>
          </a:bodyPr>
          <a:lstStyle/>
          <a:p>
            <a:pPr algn="ctr"/>
            <a:r>
              <a:rPr lang="fr-CA" sz="2400" b="1">
                <a:latin typeface="Raleway" pitchFamily="2" charset="0"/>
              </a:rPr>
              <a:t>Asthme</a:t>
            </a:r>
          </a:p>
        </p:txBody>
      </p:sp>
      <p:grpSp>
        <p:nvGrpSpPr>
          <p:cNvPr id="4" name="Group 3">
            <a:extLst>
              <a:ext uri="{FF2B5EF4-FFF2-40B4-BE49-F238E27FC236}">
                <a16:creationId xmlns:a16="http://schemas.microsoft.com/office/drawing/2014/main" id="{613D306E-A1F6-EE42-B30A-DA008405F69A}"/>
              </a:ext>
            </a:extLst>
          </p:cNvPr>
          <p:cNvGrpSpPr/>
          <p:nvPr/>
        </p:nvGrpSpPr>
        <p:grpSpPr>
          <a:xfrm>
            <a:off x="2373454" y="1373572"/>
            <a:ext cx="2386608" cy="1286969"/>
            <a:chOff x="2373454" y="1373572"/>
            <a:chExt cx="2386608" cy="1286969"/>
          </a:xfrm>
        </p:grpSpPr>
        <p:sp>
          <p:nvSpPr>
            <p:cNvPr id="19" name="Titre 1">
              <a:extLst>
                <a:ext uri="{FF2B5EF4-FFF2-40B4-BE49-F238E27FC236}">
                  <a16:creationId xmlns:a16="http://schemas.microsoft.com/office/drawing/2014/main" id="{400775B4-05F9-4DA9-9CDB-6CAEE79B227F}"/>
                </a:ext>
              </a:extLst>
            </p:cNvPr>
            <p:cNvSpPr txBox="1">
              <a:spLocks/>
            </p:cNvSpPr>
            <p:nvPr>
              <p:custDataLst>
                <p:tags r:id="rId9"/>
              </p:custDataLst>
            </p:nvPr>
          </p:nvSpPr>
          <p:spPr>
            <a:xfrm>
              <a:off x="2373454" y="1373572"/>
              <a:ext cx="2386608" cy="857250"/>
            </a:xfrm>
            <a:prstGeom prst="rect">
              <a:avLst/>
            </a:prstGeom>
          </p:spPr>
          <p:txBody>
            <a:bodyPr vert="horz" lIns="91418" tIns="45709" rIns="91418" bIns="45709" rtlCol="0" anchor="ctr">
              <a:no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b="1" dirty="0">
                  <a:solidFill>
                    <a:srgbClr val="CB1B39"/>
                  </a:solidFill>
                  <a:latin typeface="Raleway" pitchFamily="2" charset="0"/>
                </a:rPr>
                <a:t>324</a:t>
              </a:r>
            </a:p>
          </p:txBody>
        </p:sp>
        <p:sp>
          <p:nvSpPr>
            <p:cNvPr id="21" name="Espace réservé du contenu 2">
              <a:extLst>
                <a:ext uri="{FF2B5EF4-FFF2-40B4-BE49-F238E27FC236}">
                  <a16:creationId xmlns:a16="http://schemas.microsoft.com/office/drawing/2014/main" id="{1774337C-A60D-41FD-8F0B-3161EC733549}"/>
                </a:ext>
              </a:extLst>
            </p:cNvPr>
            <p:cNvSpPr txBox="1">
              <a:spLocks/>
            </p:cNvSpPr>
            <p:nvPr>
              <p:custDataLst>
                <p:tags r:id="rId10"/>
              </p:custDataLst>
            </p:nvPr>
          </p:nvSpPr>
          <p:spPr>
            <a:xfrm>
              <a:off x="2614282" y="2159907"/>
              <a:ext cx="1892803" cy="50063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b="1" dirty="0">
                  <a:solidFill>
                    <a:srgbClr val="CB1B39"/>
                  </a:solidFill>
                  <a:latin typeface="Raleway" panose="020B0003030101060003" pitchFamily="34" charset="0"/>
                </a:rPr>
                <a:t>en 2008-2011 </a:t>
              </a:r>
            </a:p>
          </p:txBody>
        </p:sp>
      </p:grpSp>
      <p:grpSp>
        <p:nvGrpSpPr>
          <p:cNvPr id="6" name="Group 5">
            <a:extLst>
              <a:ext uri="{FF2B5EF4-FFF2-40B4-BE49-F238E27FC236}">
                <a16:creationId xmlns:a16="http://schemas.microsoft.com/office/drawing/2014/main" id="{181D83F2-D84B-2543-968E-25F22D3F4FC6}"/>
              </a:ext>
            </a:extLst>
          </p:cNvPr>
          <p:cNvGrpSpPr/>
          <p:nvPr/>
        </p:nvGrpSpPr>
        <p:grpSpPr>
          <a:xfrm>
            <a:off x="4563432" y="1373572"/>
            <a:ext cx="1434132" cy="1028649"/>
            <a:chOff x="4603187" y="1373572"/>
            <a:chExt cx="1584176" cy="1028649"/>
          </a:xfrm>
        </p:grpSpPr>
        <p:sp>
          <p:nvSpPr>
            <p:cNvPr id="20" name="Flèche : droite 19">
              <a:extLst>
                <a:ext uri="{FF2B5EF4-FFF2-40B4-BE49-F238E27FC236}">
                  <a16:creationId xmlns:a16="http://schemas.microsoft.com/office/drawing/2014/main" id="{A0B6C411-204C-4F4C-9F40-7E64A56BFF17}"/>
                </a:ext>
              </a:extLst>
            </p:cNvPr>
            <p:cNvSpPr/>
            <p:nvPr>
              <p:custDataLst>
                <p:tags r:id="rId7"/>
              </p:custDataLst>
            </p:nvPr>
          </p:nvSpPr>
          <p:spPr>
            <a:xfrm>
              <a:off x="4603187" y="1373572"/>
              <a:ext cx="1584176" cy="1028649"/>
            </a:xfrm>
            <a:prstGeom prst="rightArrow">
              <a:avLst/>
            </a:prstGeom>
            <a:solidFill>
              <a:srgbClr val="CB1B39">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space réservé du contenu 2">
              <a:extLst>
                <a:ext uri="{FF2B5EF4-FFF2-40B4-BE49-F238E27FC236}">
                  <a16:creationId xmlns:a16="http://schemas.microsoft.com/office/drawing/2014/main" id="{06427A48-4761-4B5F-9384-814BC1213242}"/>
                </a:ext>
              </a:extLst>
            </p:cNvPr>
            <p:cNvSpPr txBox="1">
              <a:spLocks/>
            </p:cNvSpPr>
            <p:nvPr>
              <p:custDataLst>
                <p:tags r:id="rId8"/>
              </p:custDataLst>
            </p:nvPr>
          </p:nvSpPr>
          <p:spPr>
            <a:xfrm>
              <a:off x="5032582" y="1645470"/>
              <a:ext cx="553619" cy="434301"/>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b="1" dirty="0">
                  <a:solidFill>
                    <a:srgbClr val="CB1B39"/>
                  </a:solidFill>
                  <a:latin typeface="Raleway" panose="020B0003030101060003" pitchFamily="34" charset="0"/>
                </a:rPr>
                <a:t>à</a:t>
              </a:r>
              <a:endParaRPr lang="fr-CA" sz="2400" b="1" dirty="0">
                <a:solidFill>
                  <a:srgbClr val="CB1B39"/>
                </a:solidFill>
                <a:latin typeface="Raleway" panose="020B0003030101060003" pitchFamily="34" charset="0"/>
              </a:endParaRPr>
            </a:p>
          </p:txBody>
        </p:sp>
      </p:grpSp>
      <p:grpSp>
        <p:nvGrpSpPr>
          <p:cNvPr id="5" name="Group 4">
            <a:extLst>
              <a:ext uri="{FF2B5EF4-FFF2-40B4-BE49-F238E27FC236}">
                <a16:creationId xmlns:a16="http://schemas.microsoft.com/office/drawing/2014/main" id="{2EB228DE-D1BD-9048-BB40-0BD782067302}"/>
              </a:ext>
            </a:extLst>
          </p:cNvPr>
          <p:cNvGrpSpPr/>
          <p:nvPr/>
        </p:nvGrpSpPr>
        <p:grpSpPr>
          <a:xfrm>
            <a:off x="5716981" y="1365569"/>
            <a:ext cx="2386608" cy="1286969"/>
            <a:chOff x="5864243" y="1365569"/>
            <a:chExt cx="2386608" cy="1286969"/>
          </a:xfrm>
        </p:grpSpPr>
        <p:sp>
          <p:nvSpPr>
            <p:cNvPr id="24" name="Titre 1">
              <a:extLst>
                <a:ext uri="{FF2B5EF4-FFF2-40B4-BE49-F238E27FC236}">
                  <a16:creationId xmlns:a16="http://schemas.microsoft.com/office/drawing/2014/main" id="{9F5B4785-AB05-42BB-A8BD-3D3AD07CC9CC}"/>
                </a:ext>
              </a:extLst>
            </p:cNvPr>
            <p:cNvSpPr txBox="1">
              <a:spLocks/>
            </p:cNvSpPr>
            <p:nvPr>
              <p:custDataLst>
                <p:tags r:id="rId5"/>
              </p:custDataLst>
            </p:nvPr>
          </p:nvSpPr>
          <p:spPr>
            <a:xfrm>
              <a:off x="5864243" y="1365569"/>
              <a:ext cx="2386608" cy="857250"/>
            </a:xfrm>
            <a:prstGeom prst="rect">
              <a:avLst/>
            </a:prstGeom>
          </p:spPr>
          <p:txBody>
            <a:bodyPr vert="horz" lIns="91418" tIns="45709" rIns="91418" bIns="45709" rtlCol="0" anchor="ctr">
              <a:no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b="1" dirty="0">
                  <a:solidFill>
                    <a:srgbClr val="CB1B39"/>
                  </a:solidFill>
                  <a:latin typeface="Raleway" pitchFamily="2" charset="0"/>
                </a:rPr>
                <a:t>182</a:t>
              </a:r>
            </a:p>
          </p:txBody>
        </p:sp>
        <p:sp>
          <p:nvSpPr>
            <p:cNvPr id="27" name="Espace réservé du contenu 2">
              <a:extLst>
                <a:ext uri="{FF2B5EF4-FFF2-40B4-BE49-F238E27FC236}">
                  <a16:creationId xmlns:a16="http://schemas.microsoft.com/office/drawing/2014/main" id="{B64B1C2A-4C0D-45E4-B9A5-2D747FD1FF51}"/>
                </a:ext>
              </a:extLst>
            </p:cNvPr>
            <p:cNvSpPr txBox="1">
              <a:spLocks/>
            </p:cNvSpPr>
            <p:nvPr>
              <p:custDataLst>
                <p:tags r:id="rId6"/>
              </p:custDataLst>
            </p:nvPr>
          </p:nvSpPr>
          <p:spPr>
            <a:xfrm>
              <a:off x="6105071" y="2151904"/>
              <a:ext cx="1892803" cy="500634"/>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2000" b="1" dirty="0">
                  <a:solidFill>
                    <a:srgbClr val="CB1B39"/>
                  </a:solidFill>
                  <a:latin typeface="Raleway" panose="020B0003030101060003" pitchFamily="34" charset="0"/>
                </a:rPr>
                <a:t>en 2014-2017 </a:t>
              </a:r>
            </a:p>
          </p:txBody>
        </p:sp>
      </p:grpSp>
      <p:sp>
        <p:nvSpPr>
          <p:cNvPr id="28" name="Rectangle 27">
            <a:extLst>
              <a:ext uri="{FF2B5EF4-FFF2-40B4-BE49-F238E27FC236}">
                <a16:creationId xmlns:a16="http://schemas.microsoft.com/office/drawing/2014/main" id="{A5875497-73D9-4412-B647-376B5EF05F97}"/>
              </a:ext>
            </a:extLst>
          </p:cNvPr>
          <p:cNvSpPr/>
          <p:nvPr>
            <p:custDataLst>
              <p:tags r:id="rId3"/>
            </p:custDataLst>
          </p:nvPr>
        </p:nvSpPr>
        <p:spPr>
          <a:xfrm>
            <a:off x="349008" y="3249097"/>
            <a:ext cx="8306381" cy="1459957"/>
          </a:xfrm>
          <a:prstGeom prst="rect">
            <a:avLst/>
          </a:prstGeom>
          <a:noFill/>
          <a:ln w="25400">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space réservé du contenu 2">
            <a:extLst>
              <a:ext uri="{FF2B5EF4-FFF2-40B4-BE49-F238E27FC236}">
                <a16:creationId xmlns:a16="http://schemas.microsoft.com/office/drawing/2014/main" id="{CA4F3045-5F44-4111-A93B-66C34766899F}"/>
              </a:ext>
            </a:extLst>
          </p:cNvPr>
          <p:cNvSpPr txBox="1">
            <a:spLocks/>
          </p:cNvSpPr>
          <p:nvPr>
            <p:custDataLst>
              <p:tags r:id="rId4"/>
            </p:custDataLst>
          </p:nvPr>
        </p:nvSpPr>
        <p:spPr>
          <a:xfrm>
            <a:off x="1105977" y="3534509"/>
            <a:ext cx="6792441" cy="999665"/>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1600" dirty="0">
                <a:effectLst/>
                <a:latin typeface="Raleway" pitchFamily="2" charset="0"/>
                <a:ea typeface="Calibri" panose="020F0502020204030204" pitchFamily="34" charset="0"/>
                <a:cs typeface="Arial" panose="020B0604020202020204" pitchFamily="34" charset="0"/>
              </a:rPr>
              <a:t>Les hospitalisations pour asthme ont diminué significativement </a:t>
            </a:r>
            <a:br>
              <a:rPr lang="fr-CA" sz="1600" dirty="0">
                <a:effectLst/>
                <a:latin typeface="Raleway" pitchFamily="2" charset="0"/>
                <a:ea typeface="Calibri" panose="020F0502020204030204" pitchFamily="34" charset="0"/>
                <a:cs typeface="Arial" panose="020B0604020202020204" pitchFamily="34" charset="0"/>
              </a:rPr>
            </a:br>
            <a:r>
              <a:rPr lang="fr-CA" sz="1600" dirty="0">
                <a:effectLst/>
                <a:latin typeface="Raleway" pitchFamily="2" charset="0"/>
                <a:ea typeface="Calibri" panose="020F0502020204030204" pitchFamily="34" charset="0"/>
                <a:cs typeface="Arial" panose="020B0604020202020204" pitchFamily="34" charset="0"/>
              </a:rPr>
              <a:t>de 2008 à 2014 chez les enfants de 0 à 4 ans pour ensuite </a:t>
            </a:r>
            <a:br>
              <a:rPr lang="fr-CA" sz="1600" dirty="0">
                <a:effectLst/>
                <a:latin typeface="Raleway" pitchFamily="2" charset="0"/>
                <a:ea typeface="Calibri" panose="020F0502020204030204" pitchFamily="34" charset="0"/>
                <a:cs typeface="Arial" panose="020B0604020202020204" pitchFamily="34" charset="0"/>
              </a:rPr>
            </a:br>
            <a:r>
              <a:rPr lang="fr-CA" sz="1600" b="1" dirty="0">
                <a:effectLst/>
                <a:latin typeface="Raleway" pitchFamily="2" charset="0"/>
                <a:ea typeface="Calibri" panose="020F0502020204030204" pitchFamily="34" charset="0"/>
                <a:cs typeface="Arial" panose="020B0604020202020204" pitchFamily="34" charset="0"/>
              </a:rPr>
              <a:t>demeurer stables jusqu’en 2017.</a:t>
            </a:r>
            <a:endParaRPr lang="fr-CA" sz="1600" b="1" dirty="0">
              <a:solidFill>
                <a:prstClr val="black"/>
              </a:solidFill>
              <a:latin typeface="Raleway" pitchFamily="2" charset="0"/>
            </a:endParaRPr>
          </a:p>
        </p:txBody>
      </p:sp>
      <p:pic>
        <p:nvPicPr>
          <p:cNvPr id="3" name="Picture 2" descr="A picture containing text, sign, vector graphics&#10;&#10;Description automatically generated">
            <a:extLst>
              <a:ext uri="{FF2B5EF4-FFF2-40B4-BE49-F238E27FC236}">
                <a16:creationId xmlns:a16="http://schemas.microsoft.com/office/drawing/2014/main" id="{B36E25F4-4AAF-C14F-94E1-DA216D5CB9C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3010" y="1109158"/>
            <a:ext cx="1694925" cy="1694925"/>
          </a:xfrm>
          <a:prstGeom prst="rect">
            <a:avLst/>
          </a:prstGeom>
        </p:spPr>
      </p:pic>
    </p:spTree>
    <p:extLst>
      <p:ext uri="{BB962C8B-B14F-4D97-AF65-F5344CB8AC3E}">
        <p14:creationId xmlns:p14="http://schemas.microsoft.com/office/powerpoint/2010/main" val="1486463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24</a:t>
            </a:fld>
            <a:endParaRPr lang="fr-CA">
              <a:solidFill>
                <a:prstClr val="black">
                  <a:tint val="75000"/>
                </a:prstClr>
              </a:solidFill>
            </a:endParaRPr>
          </a:p>
        </p:txBody>
      </p:sp>
      <p:sp>
        <p:nvSpPr>
          <p:cNvPr id="6" name="Rectangle 5">
            <a:extLst>
              <a:ext uri="{FF2B5EF4-FFF2-40B4-BE49-F238E27FC236}">
                <a16:creationId xmlns:a16="http://schemas.microsoft.com/office/drawing/2014/main" id="{EC9FA0B9-B776-4941-AAB7-D19347EA6B25}"/>
              </a:ext>
            </a:extLst>
          </p:cNvPr>
          <p:cNvSpPr/>
          <p:nvPr>
            <p:custDataLst>
              <p:tags r:id="rId2"/>
            </p:custDataLst>
          </p:nvPr>
        </p:nvSpPr>
        <p:spPr>
          <a:xfrm>
            <a:off x="180753" y="166914"/>
            <a:ext cx="8771861" cy="4804229"/>
          </a:xfrm>
          <a:prstGeom prst="rect">
            <a:avLst/>
          </a:prstGeom>
          <a:noFill/>
          <a:ln w="82550">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re 1">
            <a:extLst>
              <a:ext uri="{FF2B5EF4-FFF2-40B4-BE49-F238E27FC236}">
                <a16:creationId xmlns:a16="http://schemas.microsoft.com/office/drawing/2014/main" id="{AB13F3AB-DD80-4EF6-BB44-DD16A5E04FD8}"/>
              </a:ext>
            </a:extLst>
          </p:cNvPr>
          <p:cNvSpPr>
            <a:spLocks noGrp="1"/>
          </p:cNvSpPr>
          <p:nvPr>
            <p:ph type="title"/>
            <p:custDataLst>
              <p:tags r:id="rId3"/>
            </p:custDataLst>
          </p:nvPr>
        </p:nvSpPr>
        <p:spPr>
          <a:xfrm>
            <a:off x="493713" y="224749"/>
            <a:ext cx="8229600" cy="857250"/>
          </a:xfrm>
        </p:spPr>
        <p:txBody>
          <a:bodyPr>
            <a:normAutofit/>
          </a:bodyPr>
          <a:lstStyle/>
          <a:p>
            <a:pPr algn="ctr"/>
            <a:r>
              <a:rPr lang="fr-CA" sz="2400" b="1" dirty="0">
                <a:latin typeface="Raleway" pitchFamily="2" charset="0"/>
              </a:rPr>
              <a:t>COVID-19</a:t>
            </a:r>
          </a:p>
        </p:txBody>
      </p:sp>
      <p:sp>
        <p:nvSpPr>
          <p:cNvPr id="9" name="Espace réservé du contenu 2">
            <a:extLst>
              <a:ext uri="{FF2B5EF4-FFF2-40B4-BE49-F238E27FC236}">
                <a16:creationId xmlns:a16="http://schemas.microsoft.com/office/drawing/2014/main" id="{8BFCF143-AFDD-460E-9759-8C55AC71A8F7}"/>
              </a:ext>
            </a:extLst>
          </p:cNvPr>
          <p:cNvSpPr txBox="1">
            <a:spLocks/>
          </p:cNvSpPr>
          <p:nvPr>
            <p:custDataLst>
              <p:tags r:id="rId4"/>
            </p:custDataLst>
          </p:nvPr>
        </p:nvSpPr>
        <p:spPr>
          <a:xfrm>
            <a:off x="837284" y="1117663"/>
            <a:ext cx="7542458" cy="1581677"/>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15000"/>
              </a:lnSpc>
              <a:spcBef>
                <a:spcPts val="1200"/>
              </a:spcBef>
              <a:spcAft>
                <a:spcPts val="1200"/>
              </a:spcAft>
              <a:buNone/>
            </a:pPr>
            <a:r>
              <a:rPr lang="fr-CA" sz="1800">
                <a:effectLst/>
                <a:latin typeface="Raleway" pitchFamily="2" charset="0"/>
                <a:ea typeface="Calibri" panose="020F0502020204030204" pitchFamily="34" charset="0"/>
                <a:cs typeface="Times New Roman" panose="02020603050405020304" pitchFamily="18" charset="0"/>
              </a:rPr>
              <a:t>Le nombre le plus faible de cas de COVID-19 est chez les enfants de moins de 5 ans comparativement aux autres groupes d’âge. De plus, le risque d’être hospitalisé en raison de la COVID-19 chez les enfants est d’environ 0,3 % chez les 0-18 ans et probablement encore plus faible chez les 0-5 ans. </a:t>
            </a:r>
          </a:p>
        </p:txBody>
      </p:sp>
      <p:pic>
        <p:nvPicPr>
          <p:cNvPr id="4" name="Image 3" descr="Une image contenant texte, graphiques vectoriels&#10;&#10;Description générée automatiquement">
            <a:extLst>
              <a:ext uri="{FF2B5EF4-FFF2-40B4-BE49-F238E27FC236}">
                <a16:creationId xmlns:a16="http://schemas.microsoft.com/office/drawing/2014/main" id="{A23EA9BC-C887-4ECA-AD84-DACDC907E9AE}"/>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6681237" y="2699340"/>
            <a:ext cx="2161354" cy="2161354"/>
          </a:xfrm>
          <a:prstGeom prst="rect">
            <a:avLst/>
          </a:prstGeom>
        </p:spPr>
      </p:pic>
      <p:sp>
        <p:nvSpPr>
          <p:cNvPr id="10" name="Espace réservé du contenu 2">
            <a:extLst>
              <a:ext uri="{FF2B5EF4-FFF2-40B4-BE49-F238E27FC236}">
                <a16:creationId xmlns:a16="http://schemas.microsoft.com/office/drawing/2014/main" id="{81BCE27C-6691-4196-904F-E0090CDCD97F}"/>
              </a:ext>
            </a:extLst>
          </p:cNvPr>
          <p:cNvSpPr txBox="1">
            <a:spLocks/>
          </p:cNvSpPr>
          <p:nvPr>
            <p:custDataLst>
              <p:tags r:id="rId6"/>
            </p:custDataLst>
          </p:nvPr>
        </p:nvSpPr>
        <p:spPr>
          <a:xfrm>
            <a:off x="795454" y="2866525"/>
            <a:ext cx="5477755" cy="1826983"/>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15000"/>
              </a:lnSpc>
              <a:spcBef>
                <a:spcPts val="1200"/>
              </a:spcBef>
              <a:spcAft>
                <a:spcPts val="1200"/>
              </a:spcAft>
              <a:buNone/>
            </a:pPr>
            <a:r>
              <a:rPr lang="fr-CA" sz="1800">
                <a:effectLst/>
                <a:latin typeface="Raleway" pitchFamily="2" charset="0"/>
                <a:ea typeface="Calibri" panose="020F0502020204030204" pitchFamily="34" charset="0"/>
                <a:cs typeface="Times New Roman" panose="02020603050405020304" pitchFamily="18" charset="0"/>
              </a:rPr>
              <a:t>À ce jour, aucun décès en raison de la COVID-19 n’a été recensé au Québec chez les enfants de 0 à 5 ans.</a:t>
            </a:r>
          </a:p>
        </p:txBody>
      </p:sp>
    </p:spTree>
    <p:extLst>
      <p:ext uri="{BB962C8B-B14F-4D97-AF65-F5344CB8AC3E}">
        <p14:creationId xmlns:p14="http://schemas.microsoft.com/office/powerpoint/2010/main" val="298720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1B39">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703707" y="2008692"/>
            <a:ext cx="7536180" cy="666208"/>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Certaines données concernant la santé physique des tout-petits sont toutefois à surveiller.</a:t>
            </a:r>
          </a:p>
        </p:txBody>
      </p:sp>
    </p:spTree>
    <p:extLst>
      <p:ext uri="{BB962C8B-B14F-4D97-AF65-F5344CB8AC3E}">
        <p14:creationId xmlns:p14="http://schemas.microsoft.com/office/powerpoint/2010/main" val="2272643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221EFF8-A0B9-4CD6-A134-F8A26C77062D}"/>
              </a:ext>
            </a:extLst>
          </p:cNvPr>
          <p:cNvSpPr>
            <a:spLocks noGrp="1"/>
          </p:cNvSpPr>
          <p:nvPr>
            <p:ph type="title"/>
            <p:custDataLst>
              <p:tags r:id="rId1"/>
            </p:custDataLst>
          </p:nvPr>
        </p:nvSpPr>
        <p:spPr>
          <a:xfrm>
            <a:off x="503035" y="214751"/>
            <a:ext cx="8229600" cy="857250"/>
          </a:xfrm>
        </p:spPr>
        <p:txBody>
          <a:bodyPr>
            <a:normAutofit/>
          </a:bodyPr>
          <a:lstStyle/>
          <a:p>
            <a:pPr algn="ctr"/>
            <a:r>
              <a:rPr lang="fr-CA" sz="2400" b="1" dirty="0">
                <a:latin typeface="Raleway" pitchFamily="2" charset="0"/>
              </a:rPr>
              <a:t>Activité physique et temps d’écran</a:t>
            </a:r>
          </a:p>
        </p:txBody>
      </p:sp>
      <p:sp>
        <p:nvSpPr>
          <p:cNvPr id="8" name="Espace réservé du contenu 2">
            <a:extLst>
              <a:ext uri="{FF2B5EF4-FFF2-40B4-BE49-F238E27FC236}">
                <a16:creationId xmlns:a16="http://schemas.microsoft.com/office/drawing/2014/main" id="{BB1CA70C-A23C-40B8-9DD8-EB4D20F753E7}"/>
              </a:ext>
            </a:extLst>
          </p:cNvPr>
          <p:cNvSpPr txBox="1">
            <a:spLocks/>
          </p:cNvSpPr>
          <p:nvPr>
            <p:custDataLst>
              <p:tags r:id="rId2"/>
            </p:custDataLst>
          </p:nvPr>
        </p:nvSpPr>
        <p:spPr>
          <a:xfrm>
            <a:off x="870866" y="953651"/>
            <a:ext cx="7948028" cy="1100121"/>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600" dirty="0">
                <a:solidFill>
                  <a:prstClr val="black"/>
                </a:solidFill>
                <a:latin typeface="Raleway" panose="020B0003030101060003" pitchFamily="34" charset="0"/>
              </a:rPr>
              <a:t>Selon les données les plus récentes dont nous disposons, </a:t>
            </a:r>
            <a:r>
              <a:rPr lang="fr-CA" sz="3200" b="1" dirty="0">
                <a:solidFill>
                  <a:srgbClr val="CB1B39"/>
                </a:solidFill>
                <a:latin typeface="Raleway" panose="020B0003030101060003" pitchFamily="34" charset="0"/>
              </a:rPr>
              <a:t>40 % </a:t>
            </a:r>
            <a:r>
              <a:rPr lang="fr-CA" sz="1600" dirty="0">
                <a:solidFill>
                  <a:prstClr val="black"/>
                </a:solidFill>
                <a:latin typeface="Raleway" panose="020B0003030101060003" pitchFamily="34" charset="0"/>
              </a:rPr>
              <a:t>des enfants âgés de 3 à 5 ans ne respectaient pas les directives en matière </a:t>
            </a:r>
            <a:r>
              <a:rPr lang="fr-CA" sz="1600" b="1" dirty="0">
                <a:solidFill>
                  <a:srgbClr val="CB1B39"/>
                </a:solidFill>
                <a:latin typeface="Raleway" panose="020B0003030101060003" pitchFamily="34" charset="0"/>
              </a:rPr>
              <a:t>d’activité physique</a:t>
            </a:r>
          </a:p>
        </p:txBody>
      </p:sp>
      <p:grpSp>
        <p:nvGrpSpPr>
          <p:cNvPr id="3" name="Groupe 2">
            <a:extLst>
              <a:ext uri="{FF2B5EF4-FFF2-40B4-BE49-F238E27FC236}">
                <a16:creationId xmlns:a16="http://schemas.microsoft.com/office/drawing/2014/main" id="{8127642C-44A5-4337-8D05-50C6DFC57F4C}"/>
              </a:ext>
            </a:extLst>
          </p:cNvPr>
          <p:cNvGrpSpPr/>
          <p:nvPr>
            <p:custDataLst>
              <p:tags r:id="rId3"/>
            </p:custDataLst>
          </p:nvPr>
        </p:nvGrpSpPr>
        <p:grpSpPr>
          <a:xfrm>
            <a:off x="414666" y="2777308"/>
            <a:ext cx="4145302" cy="2190159"/>
            <a:chOff x="223688" y="2757993"/>
            <a:chExt cx="4145302" cy="2190159"/>
          </a:xfrm>
        </p:grpSpPr>
        <p:graphicFrame>
          <p:nvGraphicFramePr>
            <p:cNvPr id="4" name="Graphique 3">
              <a:extLst>
                <a:ext uri="{FF2B5EF4-FFF2-40B4-BE49-F238E27FC236}">
                  <a16:creationId xmlns:a16="http://schemas.microsoft.com/office/drawing/2014/main" id="{8C56EE6F-E795-4A01-9819-998582CAB9BE}"/>
                </a:ext>
              </a:extLst>
            </p:cNvPr>
            <p:cNvGraphicFramePr/>
            <p:nvPr>
              <p:custDataLst>
                <p:tags r:id="rId14"/>
              </p:custDataLst>
              <p:extLst>
                <p:ext uri="{D42A27DB-BD31-4B8C-83A1-F6EECF244321}">
                  <p14:modId xmlns:p14="http://schemas.microsoft.com/office/powerpoint/2010/main" val="1288729945"/>
                </p:ext>
              </p:extLst>
            </p:nvPr>
          </p:nvGraphicFramePr>
          <p:xfrm>
            <a:off x="1134140" y="2757993"/>
            <a:ext cx="2144232" cy="2190159"/>
          </p:xfrm>
          <a:graphic>
            <a:graphicData uri="http://schemas.openxmlformats.org/drawingml/2006/chart">
              <c:chart xmlns:c="http://schemas.openxmlformats.org/drawingml/2006/chart" xmlns:r="http://schemas.openxmlformats.org/officeDocument/2006/relationships" r:id="rId24"/>
            </a:graphicData>
          </a:graphic>
        </p:graphicFrame>
        <p:pic>
          <p:nvPicPr>
            <p:cNvPr id="10" name="Graphique 9" descr="Contour de visage souriant avec un remplissage uni">
              <a:extLst>
                <a:ext uri="{FF2B5EF4-FFF2-40B4-BE49-F238E27FC236}">
                  <a16:creationId xmlns:a16="http://schemas.microsoft.com/office/drawing/2014/main" id="{CB538E29-912B-4069-B2D1-8398191F8D5D}"/>
                </a:ext>
              </a:extLst>
            </p:cNvPr>
            <p:cNvPicPr>
              <a:picLocks noChangeAspect="1"/>
            </p:cNvPicPr>
            <p:nvPr>
              <p:custDataLst>
                <p:tags r:id="rId15"/>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01434" y="3206389"/>
              <a:ext cx="556908" cy="556908"/>
            </a:xfrm>
            <a:prstGeom prst="rect">
              <a:avLst/>
            </a:prstGeom>
          </p:spPr>
        </p:pic>
        <p:pic>
          <p:nvPicPr>
            <p:cNvPr id="13" name="Graphique 12" descr="Contour de visage triste avec un remplissage uni">
              <a:extLst>
                <a:ext uri="{FF2B5EF4-FFF2-40B4-BE49-F238E27FC236}">
                  <a16:creationId xmlns:a16="http://schemas.microsoft.com/office/drawing/2014/main" id="{0D114A32-2462-49B5-9748-2DCBE0A4286A}"/>
                </a:ext>
              </a:extLst>
            </p:cNvPr>
            <p:cNvPicPr>
              <a:picLocks noChangeAspect="1"/>
            </p:cNvPicPr>
            <p:nvPr>
              <p:custDataLst>
                <p:tags r:id="rId16"/>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369128" y="3206389"/>
              <a:ext cx="556908" cy="556908"/>
            </a:xfrm>
            <a:prstGeom prst="rect">
              <a:avLst/>
            </a:prstGeom>
          </p:spPr>
        </p:pic>
        <p:sp>
          <p:nvSpPr>
            <p:cNvPr id="16" name="Espace réservé du contenu 2">
              <a:extLst>
                <a:ext uri="{FF2B5EF4-FFF2-40B4-BE49-F238E27FC236}">
                  <a16:creationId xmlns:a16="http://schemas.microsoft.com/office/drawing/2014/main" id="{568DE0EF-7227-41A4-813E-E8633B16408F}"/>
                </a:ext>
              </a:extLst>
            </p:cNvPr>
            <p:cNvSpPr txBox="1">
              <a:spLocks/>
            </p:cNvSpPr>
            <p:nvPr>
              <p:custDataLst>
                <p:tags r:id="rId17"/>
              </p:custDataLst>
            </p:nvPr>
          </p:nvSpPr>
          <p:spPr>
            <a:xfrm>
              <a:off x="3275166" y="3763297"/>
              <a:ext cx="1093824" cy="1184855"/>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100">
                  <a:solidFill>
                    <a:prstClr val="black"/>
                  </a:solidFill>
                  <a:latin typeface="Raleway" panose="020B0003030101060003" pitchFamily="34" charset="0"/>
                </a:rPr>
                <a:t>Ne respectent pas les directives en matière d’activité physique </a:t>
              </a:r>
            </a:p>
          </p:txBody>
        </p:sp>
        <p:sp>
          <p:nvSpPr>
            <p:cNvPr id="17" name="Espace réservé du contenu 2">
              <a:extLst>
                <a:ext uri="{FF2B5EF4-FFF2-40B4-BE49-F238E27FC236}">
                  <a16:creationId xmlns:a16="http://schemas.microsoft.com/office/drawing/2014/main" id="{E4EDFDBD-1092-4783-A8FC-C32CEE7B5B46}"/>
                </a:ext>
              </a:extLst>
            </p:cNvPr>
            <p:cNvSpPr txBox="1">
              <a:spLocks/>
            </p:cNvSpPr>
            <p:nvPr>
              <p:custDataLst>
                <p:tags r:id="rId18"/>
              </p:custDataLst>
            </p:nvPr>
          </p:nvSpPr>
          <p:spPr>
            <a:xfrm>
              <a:off x="223688" y="3775967"/>
              <a:ext cx="1093824" cy="964476"/>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100">
                  <a:solidFill>
                    <a:prstClr val="black"/>
                  </a:solidFill>
                  <a:latin typeface="Raleway" panose="020B0003030101060003" pitchFamily="34" charset="0"/>
                </a:rPr>
                <a:t>Respectent les directives en matière d’activité physique </a:t>
              </a:r>
            </a:p>
          </p:txBody>
        </p:sp>
        <p:sp>
          <p:nvSpPr>
            <p:cNvPr id="18" name="ZoneTexte 17">
              <a:extLst>
                <a:ext uri="{FF2B5EF4-FFF2-40B4-BE49-F238E27FC236}">
                  <a16:creationId xmlns:a16="http://schemas.microsoft.com/office/drawing/2014/main" id="{0DA62D88-9817-42D2-B565-C5E4E017BB70}"/>
                </a:ext>
              </a:extLst>
            </p:cNvPr>
            <p:cNvSpPr txBox="1"/>
            <p:nvPr>
              <p:custDataLst>
                <p:tags r:id="rId19"/>
              </p:custDataLst>
            </p:nvPr>
          </p:nvSpPr>
          <p:spPr>
            <a:xfrm>
              <a:off x="1281886" y="3359305"/>
              <a:ext cx="712203" cy="307777"/>
            </a:xfrm>
            <a:prstGeom prst="rect">
              <a:avLst/>
            </a:prstGeom>
            <a:noFill/>
          </p:spPr>
          <p:txBody>
            <a:bodyPr wrap="square" rtlCol="0">
              <a:spAutoFit/>
            </a:bodyPr>
            <a:lstStyle/>
            <a:p>
              <a:r>
                <a:rPr lang="fr-CA" sz="1400" b="1">
                  <a:solidFill>
                    <a:schemeClr val="bg1"/>
                  </a:solidFill>
                  <a:latin typeface="Raleway" pitchFamily="2" charset="0"/>
                </a:rPr>
                <a:t>60%</a:t>
              </a:r>
            </a:p>
          </p:txBody>
        </p:sp>
        <p:sp>
          <p:nvSpPr>
            <p:cNvPr id="19" name="ZoneTexte 18">
              <a:extLst>
                <a:ext uri="{FF2B5EF4-FFF2-40B4-BE49-F238E27FC236}">
                  <a16:creationId xmlns:a16="http://schemas.microsoft.com/office/drawing/2014/main" id="{AD8B62D2-A412-4B94-ABDE-9976E1EFA24F}"/>
                </a:ext>
              </a:extLst>
            </p:cNvPr>
            <p:cNvSpPr txBox="1"/>
            <p:nvPr>
              <p:custDataLst>
                <p:tags r:id="rId20"/>
              </p:custDataLst>
            </p:nvPr>
          </p:nvSpPr>
          <p:spPr>
            <a:xfrm>
              <a:off x="2638464" y="3874667"/>
              <a:ext cx="712203" cy="307777"/>
            </a:xfrm>
            <a:prstGeom prst="rect">
              <a:avLst/>
            </a:prstGeom>
            <a:noFill/>
          </p:spPr>
          <p:txBody>
            <a:bodyPr wrap="square" rtlCol="0">
              <a:spAutoFit/>
            </a:bodyPr>
            <a:lstStyle/>
            <a:p>
              <a:r>
                <a:rPr lang="fr-CA" sz="1400" b="1">
                  <a:solidFill>
                    <a:schemeClr val="bg1"/>
                  </a:solidFill>
                  <a:latin typeface="Raleway" pitchFamily="2" charset="0"/>
                </a:rPr>
                <a:t>40%</a:t>
              </a:r>
            </a:p>
          </p:txBody>
        </p:sp>
        <p:pic>
          <p:nvPicPr>
            <p:cNvPr id="24" name="Graphique 23" descr="Cyclisme avec un remplissage uni">
              <a:extLst>
                <a:ext uri="{FF2B5EF4-FFF2-40B4-BE49-F238E27FC236}">
                  <a16:creationId xmlns:a16="http://schemas.microsoft.com/office/drawing/2014/main" id="{7EB78229-AA73-4414-8912-6A01889B84CF}"/>
                </a:ext>
              </a:extLst>
            </p:cNvPr>
            <p:cNvPicPr>
              <a:picLocks noChangeAspect="1"/>
            </p:cNvPicPr>
            <p:nvPr>
              <p:custDataLst>
                <p:tags r:id="rId21"/>
              </p:custDataLst>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868265" y="3452176"/>
              <a:ext cx="668522" cy="668522"/>
            </a:xfrm>
            <a:prstGeom prst="rect">
              <a:avLst/>
            </a:prstGeom>
          </p:spPr>
        </p:pic>
      </p:grpSp>
      <p:grpSp>
        <p:nvGrpSpPr>
          <p:cNvPr id="2" name="Groupe 1">
            <a:extLst>
              <a:ext uri="{FF2B5EF4-FFF2-40B4-BE49-F238E27FC236}">
                <a16:creationId xmlns:a16="http://schemas.microsoft.com/office/drawing/2014/main" id="{28841FED-8D9E-4012-9D01-09BC16880EBA}"/>
              </a:ext>
            </a:extLst>
          </p:cNvPr>
          <p:cNvGrpSpPr/>
          <p:nvPr>
            <p:custDataLst>
              <p:tags r:id="rId4"/>
            </p:custDataLst>
          </p:nvPr>
        </p:nvGrpSpPr>
        <p:grpSpPr>
          <a:xfrm>
            <a:off x="4731501" y="2777308"/>
            <a:ext cx="4125991" cy="2696112"/>
            <a:chOff x="4763212" y="2756006"/>
            <a:chExt cx="4125991" cy="2696112"/>
          </a:xfrm>
        </p:grpSpPr>
        <p:graphicFrame>
          <p:nvGraphicFramePr>
            <p:cNvPr id="7" name="Graphique 6">
              <a:extLst>
                <a:ext uri="{FF2B5EF4-FFF2-40B4-BE49-F238E27FC236}">
                  <a16:creationId xmlns:a16="http://schemas.microsoft.com/office/drawing/2014/main" id="{48C16FAC-7A90-4831-A7F3-755D343EE348}"/>
                </a:ext>
              </a:extLst>
            </p:cNvPr>
            <p:cNvGraphicFramePr/>
            <p:nvPr>
              <p:custDataLst>
                <p:tags r:id="rId6"/>
              </p:custDataLst>
              <p:extLst>
                <p:ext uri="{D42A27DB-BD31-4B8C-83A1-F6EECF244321}">
                  <p14:modId xmlns:p14="http://schemas.microsoft.com/office/powerpoint/2010/main" val="2588679093"/>
                </p:ext>
              </p:extLst>
            </p:nvPr>
          </p:nvGraphicFramePr>
          <p:xfrm>
            <a:off x="5597286" y="2756006"/>
            <a:ext cx="2144232" cy="2190159"/>
          </p:xfrm>
          <a:graphic>
            <a:graphicData uri="http://schemas.openxmlformats.org/drawingml/2006/chart">
              <c:chart xmlns:c="http://schemas.openxmlformats.org/drawingml/2006/chart" xmlns:r="http://schemas.openxmlformats.org/officeDocument/2006/relationships" r:id="rId31"/>
            </a:graphicData>
          </a:graphic>
        </p:graphicFrame>
        <p:pic>
          <p:nvPicPr>
            <p:cNvPr id="12" name="Graphique 11" descr="Contour de visage souriant avec un remplissage uni">
              <a:extLst>
                <a:ext uri="{FF2B5EF4-FFF2-40B4-BE49-F238E27FC236}">
                  <a16:creationId xmlns:a16="http://schemas.microsoft.com/office/drawing/2014/main" id="{13D4DAA5-E0D6-4283-B20A-0DC8399F4AE9}"/>
                </a:ext>
              </a:extLst>
            </p:cNvPr>
            <p:cNvPicPr>
              <a:picLocks noChangeAspect="1"/>
            </p:cNvPicPr>
            <p:nvPr>
              <p:custDataLst>
                <p:tags r:id="rId7"/>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945712" y="3214401"/>
              <a:ext cx="556908" cy="556908"/>
            </a:xfrm>
            <a:prstGeom prst="rect">
              <a:avLst/>
            </a:prstGeom>
          </p:spPr>
        </p:pic>
        <p:pic>
          <p:nvPicPr>
            <p:cNvPr id="15" name="Graphique 14" descr="Contour de visage triste avec un remplissage uni">
              <a:extLst>
                <a:ext uri="{FF2B5EF4-FFF2-40B4-BE49-F238E27FC236}">
                  <a16:creationId xmlns:a16="http://schemas.microsoft.com/office/drawing/2014/main" id="{ED901E25-611A-464E-A2E2-336197203FF0}"/>
                </a:ext>
              </a:extLst>
            </p:cNvPr>
            <p:cNvPicPr>
              <a:picLocks noChangeAspect="1"/>
            </p:cNvPicPr>
            <p:nvPr>
              <p:custDataLst>
                <p:tags r:id="rId8"/>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897799" y="3220259"/>
              <a:ext cx="556908" cy="556908"/>
            </a:xfrm>
            <a:prstGeom prst="rect">
              <a:avLst/>
            </a:prstGeom>
          </p:spPr>
        </p:pic>
        <p:sp>
          <p:nvSpPr>
            <p:cNvPr id="20" name="ZoneTexte 19">
              <a:extLst>
                <a:ext uri="{FF2B5EF4-FFF2-40B4-BE49-F238E27FC236}">
                  <a16:creationId xmlns:a16="http://schemas.microsoft.com/office/drawing/2014/main" id="{87C58759-12F1-426E-8830-4714F8BAB7D8}"/>
                </a:ext>
              </a:extLst>
            </p:cNvPr>
            <p:cNvSpPr txBox="1"/>
            <p:nvPr>
              <p:custDataLst>
                <p:tags r:id="rId9"/>
              </p:custDataLst>
            </p:nvPr>
          </p:nvSpPr>
          <p:spPr>
            <a:xfrm>
              <a:off x="5748005" y="3354048"/>
              <a:ext cx="712203" cy="307777"/>
            </a:xfrm>
            <a:prstGeom prst="rect">
              <a:avLst/>
            </a:prstGeom>
            <a:noFill/>
          </p:spPr>
          <p:txBody>
            <a:bodyPr wrap="square" rtlCol="0">
              <a:spAutoFit/>
            </a:bodyPr>
            <a:lstStyle/>
            <a:p>
              <a:r>
                <a:rPr lang="fr-CA" sz="1400" b="1">
                  <a:solidFill>
                    <a:schemeClr val="bg1"/>
                  </a:solidFill>
                  <a:latin typeface="Raleway" pitchFamily="2" charset="0"/>
                </a:rPr>
                <a:t>48%</a:t>
              </a:r>
            </a:p>
          </p:txBody>
        </p:sp>
        <p:sp>
          <p:nvSpPr>
            <p:cNvPr id="21" name="ZoneTexte 20">
              <a:extLst>
                <a:ext uri="{FF2B5EF4-FFF2-40B4-BE49-F238E27FC236}">
                  <a16:creationId xmlns:a16="http://schemas.microsoft.com/office/drawing/2014/main" id="{0F5D8C53-820C-4EB7-BCF9-B9ACF7731D61}"/>
                </a:ext>
              </a:extLst>
            </p:cNvPr>
            <p:cNvSpPr txBox="1"/>
            <p:nvPr>
              <p:custDataLst>
                <p:tags r:id="rId10"/>
              </p:custDataLst>
            </p:nvPr>
          </p:nvSpPr>
          <p:spPr>
            <a:xfrm>
              <a:off x="7093113" y="3866133"/>
              <a:ext cx="712203" cy="307777"/>
            </a:xfrm>
            <a:prstGeom prst="rect">
              <a:avLst/>
            </a:prstGeom>
            <a:noFill/>
          </p:spPr>
          <p:txBody>
            <a:bodyPr wrap="square" rtlCol="0">
              <a:spAutoFit/>
            </a:bodyPr>
            <a:lstStyle/>
            <a:p>
              <a:r>
                <a:rPr lang="fr-CA" sz="1400" b="1">
                  <a:solidFill>
                    <a:schemeClr val="bg1"/>
                  </a:solidFill>
                  <a:latin typeface="Raleway" pitchFamily="2" charset="0"/>
                </a:rPr>
                <a:t>52%</a:t>
              </a:r>
            </a:p>
          </p:txBody>
        </p:sp>
        <p:sp>
          <p:nvSpPr>
            <p:cNvPr id="22" name="Espace réservé du contenu 2">
              <a:extLst>
                <a:ext uri="{FF2B5EF4-FFF2-40B4-BE49-F238E27FC236}">
                  <a16:creationId xmlns:a16="http://schemas.microsoft.com/office/drawing/2014/main" id="{F0B3240C-0DBD-4A5D-A9D2-C56CCC250C2D}"/>
                </a:ext>
              </a:extLst>
            </p:cNvPr>
            <p:cNvSpPr txBox="1">
              <a:spLocks/>
            </p:cNvSpPr>
            <p:nvPr>
              <p:custDataLst>
                <p:tags r:id="rId11"/>
              </p:custDataLst>
            </p:nvPr>
          </p:nvSpPr>
          <p:spPr>
            <a:xfrm>
              <a:off x="4763212" y="3771309"/>
              <a:ext cx="1093824" cy="1680809"/>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100">
                  <a:solidFill>
                    <a:prstClr val="black"/>
                  </a:solidFill>
                  <a:latin typeface="Raleway" panose="020B0003030101060003" pitchFamily="34" charset="0"/>
                </a:rPr>
                <a:t>Respectent les directives en matière de temps passé devant un écran</a:t>
              </a:r>
            </a:p>
          </p:txBody>
        </p:sp>
        <p:sp>
          <p:nvSpPr>
            <p:cNvPr id="23" name="Espace réservé du contenu 2">
              <a:extLst>
                <a:ext uri="{FF2B5EF4-FFF2-40B4-BE49-F238E27FC236}">
                  <a16:creationId xmlns:a16="http://schemas.microsoft.com/office/drawing/2014/main" id="{F4C0F300-6742-4B2C-B03B-3659B04BC7A5}"/>
                </a:ext>
              </a:extLst>
            </p:cNvPr>
            <p:cNvSpPr txBox="1">
              <a:spLocks/>
            </p:cNvSpPr>
            <p:nvPr>
              <p:custDataLst>
                <p:tags r:id="rId12"/>
              </p:custDataLst>
            </p:nvPr>
          </p:nvSpPr>
          <p:spPr>
            <a:xfrm>
              <a:off x="7618595" y="3766697"/>
              <a:ext cx="1270608" cy="1680809"/>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100">
                  <a:solidFill>
                    <a:prstClr val="black"/>
                  </a:solidFill>
                  <a:latin typeface="Raleway" panose="020B0003030101060003" pitchFamily="34" charset="0"/>
                </a:rPr>
                <a:t>Ne respectent pas les directives en matière de temps passé devant un écran</a:t>
              </a:r>
            </a:p>
          </p:txBody>
        </p:sp>
        <p:pic>
          <p:nvPicPr>
            <p:cNvPr id="26" name="Graphique 25" descr="Écran avec un remplissage uni">
              <a:extLst>
                <a:ext uri="{FF2B5EF4-FFF2-40B4-BE49-F238E27FC236}">
                  <a16:creationId xmlns:a16="http://schemas.microsoft.com/office/drawing/2014/main" id="{64014485-6BB8-44F9-96FD-AF1A679AE85B}"/>
                </a:ext>
              </a:extLst>
            </p:cNvPr>
            <p:cNvPicPr>
              <a:picLocks noChangeAspect="1"/>
            </p:cNvPicPr>
            <p:nvPr>
              <p:custDataLst>
                <p:tags r:id="rId13"/>
              </p:custDataLst>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352495" y="3503923"/>
              <a:ext cx="664102" cy="664102"/>
            </a:xfrm>
            <a:prstGeom prst="rect">
              <a:avLst/>
            </a:prstGeom>
          </p:spPr>
        </p:pic>
      </p:grpSp>
      <p:sp>
        <p:nvSpPr>
          <p:cNvPr id="25" name="Espace réservé du contenu 2">
            <a:extLst>
              <a:ext uri="{FF2B5EF4-FFF2-40B4-BE49-F238E27FC236}">
                <a16:creationId xmlns:a16="http://schemas.microsoft.com/office/drawing/2014/main" id="{3BDF7B4D-1F35-4B4C-A0F1-95635AE2FC45}"/>
              </a:ext>
            </a:extLst>
          </p:cNvPr>
          <p:cNvSpPr txBox="1">
            <a:spLocks/>
          </p:cNvSpPr>
          <p:nvPr>
            <p:custDataLst>
              <p:tags r:id="rId5"/>
            </p:custDataLst>
          </p:nvPr>
        </p:nvSpPr>
        <p:spPr>
          <a:xfrm>
            <a:off x="909463" y="1668688"/>
            <a:ext cx="7241818" cy="1184856"/>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400" dirty="0">
                <a:latin typeface="Raleway" panose="020B0003030101060003" pitchFamily="34" charset="0"/>
              </a:rPr>
              <a:t>et </a:t>
            </a:r>
            <a:r>
              <a:rPr lang="fr-CA" sz="3200" b="1" dirty="0">
                <a:solidFill>
                  <a:srgbClr val="CB1B39"/>
                </a:solidFill>
                <a:latin typeface="Raleway" panose="020B0003030101060003" pitchFamily="34" charset="0"/>
              </a:rPr>
              <a:t>52 %</a:t>
            </a:r>
            <a:r>
              <a:rPr lang="fr-CA" sz="1600" b="1" dirty="0">
                <a:solidFill>
                  <a:srgbClr val="CB1B39"/>
                </a:solidFill>
                <a:latin typeface="Raleway" panose="020B0003030101060003" pitchFamily="34" charset="0"/>
              </a:rPr>
              <a:t> </a:t>
            </a:r>
            <a:r>
              <a:rPr lang="fr-CA" sz="1600" dirty="0">
                <a:solidFill>
                  <a:prstClr val="black"/>
                </a:solidFill>
                <a:latin typeface="Raleway" panose="020B0003030101060003" pitchFamily="34" charset="0"/>
              </a:rPr>
              <a:t>ne respectaient pas les directives en matière de </a:t>
            </a:r>
            <a:r>
              <a:rPr lang="fr-CA" sz="1600" b="1" dirty="0">
                <a:solidFill>
                  <a:srgbClr val="CB1B39"/>
                </a:solidFill>
                <a:latin typeface="Raleway" panose="020B0003030101060003" pitchFamily="34" charset="0"/>
              </a:rPr>
              <a:t>temps passé devant un écran. </a:t>
            </a:r>
            <a:r>
              <a:rPr lang="fr-CA" sz="1000" dirty="0">
                <a:solidFill>
                  <a:prstClr val="black"/>
                </a:solidFill>
                <a:latin typeface="Raleway" panose="020B0003030101060003" pitchFamily="34" charset="0"/>
              </a:rPr>
              <a:t>(Source : période 2016-2019)</a:t>
            </a:r>
            <a:endParaRPr lang="fr-CA" sz="1600" dirty="0">
              <a:solidFill>
                <a:prstClr val="black"/>
              </a:solidFill>
              <a:latin typeface="Raleway" panose="020B0003030101060003" pitchFamily="34" charset="0"/>
            </a:endParaRPr>
          </a:p>
        </p:txBody>
      </p:sp>
    </p:spTree>
    <p:extLst>
      <p:ext uri="{BB962C8B-B14F-4D97-AF65-F5344CB8AC3E}">
        <p14:creationId xmlns:p14="http://schemas.microsoft.com/office/powerpoint/2010/main" val="2170501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27</a:t>
            </a:fld>
            <a:endParaRPr lang="fr-CA">
              <a:solidFill>
                <a:prstClr val="black">
                  <a:tint val="75000"/>
                </a:prstClr>
              </a:solidFill>
            </a:endParaRPr>
          </a:p>
        </p:txBody>
      </p:sp>
      <p:sp>
        <p:nvSpPr>
          <p:cNvPr id="8" name="Titre 1">
            <a:extLst>
              <a:ext uri="{FF2B5EF4-FFF2-40B4-BE49-F238E27FC236}">
                <a16:creationId xmlns:a16="http://schemas.microsoft.com/office/drawing/2014/main" id="{AB13F3AB-DD80-4EF6-BB44-DD16A5E04FD8}"/>
              </a:ext>
            </a:extLst>
          </p:cNvPr>
          <p:cNvSpPr>
            <a:spLocks noGrp="1"/>
          </p:cNvSpPr>
          <p:nvPr>
            <p:ph type="title"/>
            <p:custDataLst>
              <p:tags r:id="rId2"/>
            </p:custDataLst>
          </p:nvPr>
        </p:nvSpPr>
        <p:spPr>
          <a:xfrm>
            <a:off x="493713" y="224749"/>
            <a:ext cx="8229600" cy="857250"/>
          </a:xfrm>
        </p:spPr>
        <p:txBody>
          <a:bodyPr>
            <a:normAutofit/>
          </a:bodyPr>
          <a:lstStyle/>
          <a:p>
            <a:pPr algn="ctr"/>
            <a:r>
              <a:rPr lang="fr-CA" sz="2400" b="1" dirty="0">
                <a:latin typeface="Raleway" pitchFamily="2" charset="0"/>
              </a:rPr>
              <a:t>COVID-19</a:t>
            </a:r>
          </a:p>
        </p:txBody>
      </p:sp>
      <p:sp>
        <p:nvSpPr>
          <p:cNvPr id="9" name="Espace réservé du contenu 2">
            <a:extLst>
              <a:ext uri="{FF2B5EF4-FFF2-40B4-BE49-F238E27FC236}">
                <a16:creationId xmlns:a16="http://schemas.microsoft.com/office/drawing/2014/main" id="{8BFCF143-AFDD-460E-9759-8C55AC71A8F7}"/>
              </a:ext>
            </a:extLst>
          </p:cNvPr>
          <p:cNvSpPr txBox="1">
            <a:spLocks/>
          </p:cNvSpPr>
          <p:nvPr>
            <p:custDataLst>
              <p:tags r:id="rId3"/>
            </p:custDataLst>
          </p:nvPr>
        </p:nvSpPr>
        <p:spPr>
          <a:xfrm>
            <a:off x="493713" y="1006206"/>
            <a:ext cx="8348878" cy="1826983"/>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1200"/>
              </a:spcBef>
              <a:spcAft>
                <a:spcPts val="1200"/>
              </a:spcAft>
              <a:buNone/>
            </a:pPr>
            <a:r>
              <a:rPr lang="fr-CA" sz="1800" dirty="0">
                <a:latin typeface="Raleway"/>
                <a:ea typeface="Calibri" panose="020F0502020204030204" pitchFamily="34" charset="0"/>
                <a:cs typeface="Times New Roman"/>
              </a:rPr>
              <a:t>Des études menées au Québec et à l’international ont démontré que la </a:t>
            </a:r>
            <a:r>
              <a:rPr lang="fr-CA" sz="1800" dirty="0">
                <a:effectLst/>
                <a:latin typeface="Raleway"/>
                <a:ea typeface="Calibri" panose="020F0502020204030204" pitchFamily="34" charset="0"/>
                <a:cs typeface="Times New Roman"/>
              </a:rPr>
              <a:t>pandémie de COVID-19 est associée à une diminution importante de l’activité physique des enfants de tous âges, à une augmentation des activités sédentaires, et à une détérioration de la qualité de l’alimentation chez les enfants, ainsi qu’à une augmentation de l’insécurité alimentaire, </a:t>
            </a:r>
            <a:r>
              <a:rPr lang="fr-CA" sz="1800" b="1" dirty="0">
                <a:effectLst/>
                <a:latin typeface="Raleway"/>
                <a:ea typeface="Calibri" panose="020F0502020204030204" pitchFamily="34" charset="0"/>
                <a:cs typeface="Times New Roman"/>
              </a:rPr>
              <a:t>tout particulièrement dans les ménages à faible revenu.</a:t>
            </a:r>
            <a:r>
              <a:rPr lang="fr-CA" sz="1800" b="1" dirty="0">
                <a:latin typeface="Raleway"/>
                <a:ea typeface="Calibri" panose="020F0502020204030204" pitchFamily="34" charset="0"/>
                <a:cs typeface="Times New Roman"/>
              </a:rPr>
              <a:t> </a:t>
            </a:r>
            <a:endParaRPr lang="fr-CA" sz="1800" b="1" dirty="0">
              <a:effectLst/>
              <a:latin typeface="Raleway" pitchFamily="2" charset="0"/>
              <a:ea typeface="Calibri" panose="020F0502020204030204" pitchFamily="34" charset="0"/>
              <a:cs typeface="Times New Roman" panose="02020603050405020304" pitchFamily="18" charset="0"/>
            </a:endParaRPr>
          </a:p>
        </p:txBody>
      </p:sp>
      <p:pic>
        <p:nvPicPr>
          <p:cNvPr id="4" name="Image 3" descr="Une image contenant texte, graphiques vectoriels&#10;&#10;Description générée automatiquement">
            <a:extLst>
              <a:ext uri="{FF2B5EF4-FFF2-40B4-BE49-F238E27FC236}">
                <a16:creationId xmlns:a16="http://schemas.microsoft.com/office/drawing/2014/main" id="{A23EA9BC-C887-4ECA-AD84-DACDC907E9AE}"/>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6681237" y="2699340"/>
            <a:ext cx="2161354" cy="2161354"/>
          </a:xfrm>
          <a:prstGeom prst="rect">
            <a:avLst/>
          </a:prstGeom>
        </p:spPr>
      </p:pic>
      <p:sp>
        <p:nvSpPr>
          <p:cNvPr id="11" name="Espace réservé du contenu 2">
            <a:extLst>
              <a:ext uri="{FF2B5EF4-FFF2-40B4-BE49-F238E27FC236}">
                <a16:creationId xmlns:a16="http://schemas.microsoft.com/office/drawing/2014/main" id="{EE3B5B24-D2BF-43EA-823A-64F2B5F22EBC}"/>
              </a:ext>
            </a:extLst>
          </p:cNvPr>
          <p:cNvSpPr txBox="1">
            <a:spLocks/>
          </p:cNvSpPr>
          <p:nvPr>
            <p:custDataLst>
              <p:tags r:id="rId5"/>
            </p:custDataLst>
          </p:nvPr>
        </p:nvSpPr>
        <p:spPr>
          <a:xfrm>
            <a:off x="505584" y="3194503"/>
            <a:ext cx="5850823" cy="1304877"/>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1200"/>
              </a:spcBef>
              <a:spcAft>
                <a:spcPts val="1200"/>
              </a:spcAft>
              <a:buNone/>
            </a:pPr>
            <a:r>
              <a:rPr lang="fr-CA" sz="1800" dirty="0">
                <a:latin typeface="Raleway"/>
                <a:cs typeface="Times New Roman"/>
              </a:rPr>
              <a:t>En contraste, certains changements favorables sur le plan alimentaire ont été observés au sein des familles </a:t>
            </a:r>
            <a:r>
              <a:rPr lang="fr-CA" sz="1800" b="1" dirty="0">
                <a:latin typeface="Raleway"/>
                <a:cs typeface="Times New Roman"/>
              </a:rPr>
              <a:t>mieux nanties</a:t>
            </a:r>
            <a:r>
              <a:rPr lang="fr-CA" sz="1800" dirty="0">
                <a:latin typeface="Raleway"/>
                <a:cs typeface="Times New Roman"/>
              </a:rPr>
              <a:t>, notamment une augmentation du temps moyen passé à cuisiner à la maison.</a:t>
            </a:r>
          </a:p>
        </p:txBody>
      </p:sp>
      <p:sp>
        <p:nvSpPr>
          <p:cNvPr id="10" name="Rectangle 9">
            <a:extLst>
              <a:ext uri="{FF2B5EF4-FFF2-40B4-BE49-F238E27FC236}">
                <a16:creationId xmlns:a16="http://schemas.microsoft.com/office/drawing/2014/main" id="{62C49703-5EEC-7041-BB2B-9E491D0EF58E}"/>
              </a:ext>
            </a:extLst>
          </p:cNvPr>
          <p:cNvSpPr/>
          <p:nvPr>
            <p:custDataLst>
              <p:tags r:id="rId6"/>
            </p:custDataLst>
          </p:nvPr>
        </p:nvSpPr>
        <p:spPr>
          <a:xfrm>
            <a:off x="180753" y="166914"/>
            <a:ext cx="8771861" cy="4804229"/>
          </a:xfrm>
          <a:prstGeom prst="rect">
            <a:avLst/>
          </a:prstGeom>
          <a:noFill/>
          <a:ln w="82550">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75125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D2CB7BE7-6D00-4C43-95F0-EA1E733B5B5E}"/>
              </a:ext>
            </a:extLst>
          </p:cNvPr>
          <p:cNvSpPr>
            <a:spLocks noGrp="1"/>
          </p:cNvSpPr>
          <p:nvPr>
            <p:ph type="title"/>
            <p:custDataLst>
              <p:tags r:id="rId1"/>
            </p:custDataLst>
          </p:nvPr>
        </p:nvSpPr>
        <p:spPr>
          <a:xfrm>
            <a:off x="457200" y="205979"/>
            <a:ext cx="8229600" cy="857250"/>
          </a:xfrm>
        </p:spPr>
        <p:txBody>
          <a:bodyPr>
            <a:normAutofit/>
          </a:bodyPr>
          <a:lstStyle/>
          <a:p>
            <a:pPr algn="ctr"/>
            <a:r>
              <a:rPr lang="fr-CA" sz="2400" b="1">
                <a:latin typeface="Raleway" pitchFamily="2" charset="0"/>
              </a:rPr>
              <a:t>Accès aux soins dentaires</a:t>
            </a:r>
          </a:p>
        </p:txBody>
      </p:sp>
      <p:sp>
        <p:nvSpPr>
          <p:cNvPr id="5" name="Espace réservé du contenu 2">
            <a:extLst>
              <a:ext uri="{FF2B5EF4-FFF2-40B4-BE49-F238E27FC236}">
                <a16:creationId xmlns:a16="http://schemas.microsoft.com/office/drawing/2014/main" id="{9169A127-7F8E-433A-90EB-02BA4A80F28D}"/>
              </a:ext>
            </a:extLst>
          </p:cNvPr>
          <p:cNvSpPr txBox="1">
            <a:spLocks/>
          </p:cNvSpPr>
          <p:nvPr>
            <p:custDataLst>
              <p:tags r:id="rId2"/>
            </p:custDataLst>
          </p:nvPr>
        </p:nvSpPr>
        <p:spPr>
          <a:xfrm>
            <a:off x="2825891" y="1243375"/>
            <a:ext cx="5524021" cy="1958402"/>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2000" dirty="0">
                <a:solidFill>
                  <a:srgbClr val="000000"/>
                </a:solidFill>
                <a:latin typeface="Raleway"/>
                <a:ea typeface="+mn-lt"/>
                <a:cs typeface="+mn-lt"/>
              </a:rPr>
              <a:t>Moins du quart des enfants de 0 à 5 ans ont consulté un dentiste pour un examen dans </a:t>
            </a:r>
            <a:br>
              <a:rPr lang="fr-CA" sz="2000" dirty="0">
                <a:solidFill>
                  <a:srgbClr val="000000"/>
                </a:solidFill>
                <a:latin typeface="Raleway"/>
                <a:ea typeface="+mn-lt"/>
                <a:cs typeface="+mn-lt"/>
              </a:rPr>
            </a:br>
            <a:r>
              <a:rPr lang="fr-CA" sz="2000" dirty="0">
                <a:solidFill>
                  <a:srgbClr val="000000"/>
                </a:solidFill>
                <a:latin typeface="Raleway"/>
                <a:ea typeface="+mn-lt"/>
                <a:cs typeface="+mn-lt"/>
              </a:rPr>
              <a:t>le cadre du programme de soins dentaires </a:t>
            </a:r>
            <a:br>
              <a:rPr lang="fr-CA" sz="2000" dirty="0">
                <a:solidFill>
                  <a:srgbClr val="000000"/>
                </a:solidFill>
                <a:latin typeface="Raleway"/>
                <a:ea typeface="+mn-lt"/>
                <a:cs typeface="+mn-lt"/>
              </a:rPr>
            </a:br>
            <a:r>
              <a:rPr lang="fr-CA" sz="2000" dirty="0">
                <a:solidFill>
                  <a:srgbClr val="000000"/>
                </a:solidFill>
                <a:latin typeface="Raleway"/>
                <a:ea typeface="+mn-lt"/>
                <a:cs typeface="+mn-lt"/>
              </a:rPr>
              <a:t>de la RAMQ en 2020. </a:t>
            </a:r>
            <a:r>
              <a:rPr lang="fr-CA" sz="2000" dirty="0">
                <a:effectLst/>
                <a:latin typeface="Raleway" pitchFamily="2" charset="0"/>
                <a:ea typeface="Calibri" panose="020F0502020204030204" pitchFamily="34" charset="0"/>
                <a:cs typeface="Arial" panose="020B0604020202020204" pitchFamily="34" charset="0"/>
              </a:rPr>
              <a:t>Ce taux est </a:t>
            </a:r>
            <a:r>
              <a:rPr lang="fr-CA" sz="2000" b="1" dirty="0">
                <a:effectLst/>
                <a:latin typeface="Raleway" pitchFamily="2" charset="0"/>
                <a:ea typeface="Calibri" panose="020F0502020204030204" pitchFamily="34" charset="0"/>
                <a:cs typeface="Arial" panose="020B0604020202020204" pitchFamily="34" charset="0"/>
              </a:rPr>
              <a:t>plus bas que ceux de 2016 et 2006 </a:t>
            </a:r>
            <a:r>
              <a:rPr lang="fr-CA" sz="2000" dirty="0">
                <a:effectLst/>
                <a:latin typeface="Raleway" pitchFamily="2" charset="0"/>
                <a:ea typeface="Calibri" panose="020F0502020204030204" pitchFamily="34" charset="0"/>
                <a:cs typeface="Arial" panose="020B0604020202020204" pitchFamily="34" charset="0"/>
              </a:rPr>
              <a:t>(respectivement 30,6 % et 28,3 % des enfants de 0 à 5 ans). </a:t>
            </a:r>
          </a:p>
          <a:p>
            <a:pPr marL="0" indent="0">
              <a:lnSpc>
                <a:spcPct val="100000"/>
              </a:lnSpc>
              <a:spcBef>
                <a:spcPts val="450"/>
              </a:spcBef>
              <a:buClr>
                <a:srgbClr val="D9232D"/>
              </a:buClr>
              <a:buSzPct val="100000"/>
              <a:buNone/>
            </a:pPr>
            <a:endParaRPr lang="fr-CA" sz="2000" dirty="0">
              <a:solidFill>
                <a:prstClr val="black"/>
              </a:solidFill>
              <a:latin typeface="Raleway" panose="020B0003030101060003" pitchFamily="34" charset="0"/>
            </a:endParaRPr>
          </a:p>
        </p:txBody>
      </p:sp>
      <p:sp>
        <p:nvSpPr>
          <p:cNvPr id="8" name="Rectangle 7">
            <a:extLst>
              <a:ext uri="{FF2B5EF4-FFF2-40B4-BE49-F238E27FC236}">
                <a16:creationId xmlns:a16="http://schemas.microsoft.com/office/drawing/2014/main" id="{3F22CDBF-98B0-438C-B63A-A8AEBB374AD6}"/>
              </a:ext>
            </a:extLst>
          </p:cNvPr>
          <p:cNvSpPr/>
          <p:nvPr>
            <p:custDataLst>
              <p:tags r:id="rId3"/>
            </p:custDataLst>
          </p:nvPr>
        </p:nvSpPr>
        <p:spPr>
          <a:xfrm>
            <a:off x="910887" y="3505201"/>
            <a:ext cx="7439025" cy="1287718"/>
          </a:xfrm>
          <a:prstGeom prst="rect">
            <a:avLst/>
          </a:prstGeom>
          <a:noFill/>
          <a:ln w="25400">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contenu 2">
            <a:extLst>
              <a:ext uri="{FF2B5EF4-FFF2-40B4-BE49-F238E27FC236}">
                <a16:creationId xmlns:a16="http://schemas.microsoft.com/office/drawing/2014/main" id="{6AE5BC46-9806-4EAF-8554-B02B8820803F}"/>
              </a:ext>
            </a:extLst>
          </p:cNvPr>
          <p:cNvSpPr txBox="1">
            <a:spLocks/>
          </p:cNvSpPr>
          <p:nvPr>
            <p:custDataLst>
              <p:tags r:id="rId4"/>
            </p:custDataLst>
          </p:nvPr>
        </p:nvSpPr>
        <p:spPr>
          <a:xfrm>
            <a:off x="1175779" y="3685347"/>
            <a:ext cx="6792441" cy="915686"/>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CA" sz="1400" b="1" dirty="0">
                <a:effectLst/>
                <a:latin typeface="Raleway" pitchFamily="2" charset="0"/>
                <a:ea typeface="Calibri" panose="020F0502020204030204" pitchFamily="34" charset="0"/>
                <a:cs typeface="Arial" panose="020B0604020202020204" pitchFamily="34" charset="0"/>
              </a:rPr>
              <a:t>Selon l’Association dentaire canadienne :</a:t>
            </a:r>
          </a:p>
          <a:p>
            <a:pPr>
              <a:lnSpc>
                <a:spcPct val="100000"/>
              </a:lnSpc>
              <a:spcBef>
                <a:spcPts val="0"/>
              </a:spcBef>
              <a:buFontTx/>
              <a:buChar char="-"/>
            </a:pPr>
            <a:r>
              <a:rPr lang="fr-CA" sz="1400" dirty="0">
                <a:effectLst/>
                <a:latin typeface="Raleway" pitchFamily="2" charset="0"/>
                <a:ea typeface="Calibri" panose="020F0502020204030204" pitchFamily="34" charset="0"/>
                <a:cs typeface="Arial" panose="020B0604020202020204" pitchFamily="34" charset="0"/>
              </a:rPr>
              <a:t>la première visite chez le dentiste devrait avoir lieu dans les 6 mois suivant l’éruption de la première dent ou à l’âge d’un an.</a:t>
            </a:r>
          </a:p>
          <a:p>
            <a:pPr marL="0" indent="0">
              <a:lnSpc>
                <a:spcPct val="100000"/>
              </a:lnSpc>
              <a:spcBef>
                <a:spcPts val="0"/>
              </a:spcBef>
              <a:buNone/>
            </a:pPr>
            <a:r>
              <a:rPr lang="fr-CA" sz="1400" dirty="0">
                <a:effectLst/>
                <a:latin typeface="Raleway" pitchFamily="2" charset="0"/>
                <a:ea typeface="Calibri" panose="020F0502020204030204" pitchFamily="34" charset="0"/>
                <a:cs typeface="Arial" panose="020B0604020202020204" pitchFamily="34" charset="0"/>
              </a:rPr>
              <a:t>- un examen tous les six mois permet au dentiste de déceler les problèmes tôt. </a:t>
            </a:r>
          </a:p>
        </p:txBody>
      </p:sp>
      <p:pic>
        <p:nvPicPr>
          <p:cNvPr id="3" name="Image 2">
            <a:extLst>
              <a:ext uri="{FF2B5EF4-FFF2-40B4-BE49-F238E27FC236}">
                <a16:creationId xmlns:a16="http://schemas.microsoft.com/office/drawing/2014/main" id="{7C91C845-AD14-4335-AE98-81F55E3AE0C0}"/>
              </a:ext>
            </a:extLst>
          </p:cNvPr>
          <p:cNvPicPr>
            <a:picLocks noChangeAspect="1"/>
          </p:cNvPicPr>
          <p:nvPr/>
        </p:nvPicPr>
        <p:blipFill>
          <a:blip r:embed="rId7"/>
          <a:stretch>
            <a:fillRect/>
          </a:stretch>
        </p:blipFill>
        <p:spPr>
          <a:xfrm>
            <a:off x="666701" y="765058"/>
            <a:ext cx="1895070" cy="1958401"/>
          </a:xfrm>
          <a:prstGeom prst="rect">
            <a:avLst/>
          </a:prstGeom>
        </p:spPr>
      </p:pic>
      <p:sp>
        <p:nvSpPr>
          <p:cNvPr id="2" name="TextBox 1">
            <a:extLst>
              <a:ext uri="{FF2B5EF4-FFF2-40B4-BE49-F238E27FC236}">
                <a16:creationId xmlns:a16="http://schemas.microsoft.com/office/drawing/2014/main" id="{90E39968-5680-C545-BE6D-69F94859D4C7}"/>
              </a:ext>
            </a:extLst>
          </p:cNvPr>
          <p:cNvSpPr txBox="1"/>
          <p:nvPr/>
        </p:nvSpPr>
        <p:spPr>
          <a:xfrm>
            <a:off x="946489" y="2548750"/>
            <a:ext cx="1781241" cy="984885"/>
          </a:xfrm>
          <a:prstGeom prst="rect">
            <a:avLst/>
          </a:prstGeom>
          <a:noFill/>
        </p:spPr>
        <p:txBody>
          <a:bodyPr wrap="square" rtlCol="0">
            <a:spAutoFit/>
          </a:bodyPr>
          <a:lstStyle/>
          <a:p>
            <a:r>
              <a:rPr lang="fr-CA" sz="4000" b="1" dirty="0">
                <a:solidFill>
                  <a:srgbClr val="CB1B39"/>
                </a:solidFill>
                <a:latin typeface="Raleway"/>
              </a:rPr>
              <a:t>24,2 % </a:t>
            </a:r>
          </a:p>
          <a:p>
            <a:endParaRPr lang="fr-CA" dirty="0"/>
          </a:p>
        </p:txBody>
      </p:sp>
    </p:spTree>
    <p:extLst>
      <p:ext uri="{BB962C8B-B14F-4D97-AF65-F5344CB8AC3E}">
        <p14:creationId xmlns:p14="http://schemas.microsoft.com/office/powerpoint/2010/main" val="3916070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D2CB7BE7-6D00-4C43-95F0-EA1E733B5B5E}"/>
              </a:ext>
            </a:extLst>
          </p:cNvPr>
          <p:cNvSpPr>
            <a:spLocks noGrp="1"/>
          </p:cNvSpPr>
          <p:nvPr>
            <p:ph type="title"/>
            <p:custDataLst>
              <p:tags r:id="rId1"/>
            </p:custDataLst>
          </p:nvPr>
        </p:nvSpPr>
        <p:spPr>
          <a:xfrm>
            <a:off x="156696" y="183229"/>
            <a:ext cx="8229600" cy="857250"/>
          </a:xfrm>
        </p:spPr>
        <p:txBody>
          <a:bodyPr>
            <a:normAutofit/>
          </a:bodyPr>
          <a:lstStyle/>
          <a:p>
            <a:pPr algn="ctr"/>
            <a:r>
              <a:rPr lang="fr-CA" sz="2400" b="1" dirty="0">
                <a:latin typeface="Raleway" pitchFamily="2" charset="0"/>
              </a:rPr>
              <a:t>Médecin de famille</a:t>
            </a:r>
          </a:p>
        </p:txBody>
      </p:sp>
      <p:sp>
        <p:nvSpPr>
          <p:cNvPr id="5" name="Espace réservé du contenu 2">
            <a:extLst>
              <a:ext uri="{FF2B5EF4-FFF2-40B4-BE49-F238E27FC236}">
                <a16:creationId xmlns:a16="http://schemas.microsoft.com/office/drawing/2014/main" id="{9169A127-7F8E-433A-90EB-02BA4A80F28D}"/>
              </a:ext>
            </a:extLst>
          </p:cNvPr>
          <p:cNvSpPr txBox="1">
            <a:spLocks/>
          </p:cNvSpPr>
          <p:nvPr>
            <p:custDataLst>
              <p:tags r:id="rId2"/>
            </p:custDataLst>
          </p:nvPr>
        </p:nvSpPr>
        <p:spPr>
          <a:xfrm>
            <a:off x="2862275" y="1040479"/>
            <a:ext cx="5524021" cy="1958402"/>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2000" dirty="0">
                <a:solidFill>
                  <a:srgbClr val="000000"/>
                </a:solidFill>
                <a:latin typeface="Raleway"/>
                <a:ea typeface="+mn-lt"/>
                <a:cs typeface="+mn-lt"/>
              </a:rPr>
              <a:t>Selon le rapport de la vérificatrice générale du Québec publié en 2020, parmi les 597 484 personnes en attente pour avoir accès à un médecin de famille, 185 237 étaient considérées comme vulnérables, une catégorie qui inclut les femmes enceintes et les enfants de 0 à 2 ans.</a:t>
            </a:r>
            <a:endParaRPr lang="fr-CA" sz="2000" dirty="0">
              <a:solidFill>
                <a:prstClr val="black"/>
              </a:solidFill>
              <a:latin typeface="Raleway" panose="020B0003030101060003" pitchFamily="34" charset="0"/>
            </a:endParaRPr>
          </a:p>
        </p:txBody>
      </p:sp>
      <p:sp>
        <p:nvSpPr>
          <p:cNvPr id="8" name="Rectangle 7">
            <a:extLst>
              <a:ext uri="{FF2B5EF4-FFF2-40B4-BE49-F238E27FC236}">
                <a16:creationId xmlns:a16="http://schemas.microsoft.com/office/drawing/2014/main" id="{3F22CDBF-98B0-438C-B63A-A8AEBB374AD6}"/>
              </a:ext>
            </a:extLst>
          </p:cNvPr>
          <p:cNvSpPr/>
          <p:nvPr>
            <p:custDataLst>
              <p:tags r:id="rId3"/>
            </p:custDataLst>
          </p:nvPr>
        </p:nvSpPr>
        <p:spPr>
          <a:xfrm>
            <a:off x="910887" y="3505201"/>
            <a:ext cx="7439025" cy="1287718"/>
          </a:xfrm>
          <a:prstGeom prst="rect">
            <a:avLst/>
          </a:prstGeom>
          <a:noFill/>
          <a:ln w="25400">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contenu 2">
            <a:extLst>
              <a:ext uri="{FF2B5EF4-FFF2-40B4-BE49-F238E27FC236}">
                <a16:creationId xmlns:a16="http://schemas.microsoft.com/office/drawing/2014/main" id="{6AE5BC46-9806-4EAF-8554-B02B8820803F}"/>
              </a:ext>
            </a:extLst>
          </p:cNvPr>
          <p:cNvSpPr txBox="1">
            <a:spLocks/>
          </p:cNvSpPr>
          <p:nvPr>
            <p:custDataLst>
              <p:tags r:id="rId4"/>
            </p:custDataLst>
          </p:nvPr>
        </p:nvSpPr>
        <p:spPr>
          <a:xfrm>
            <a:off x="961731" y="3720420"/>
            <a:ext cx="7220538" cy="1012863"/>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CA" sz="1400" dirty="0">
                <a:effectLst/>
                <a:latin typeface="Raleway" pitchFamily="2" charset="0"/>
                <a:ea typeface="Calibri" panose="020F0502020204030204" pitchFamily="34" charset="0"/>
                <a:cs typeface="Arial" panose="020B0604020202020204" pitchFamily="34" charset="0"/>
              </a:rPr>
              <a:t>Le délai d’attente pour les personnes considérées comme vulnérables </a:t>
            </a:r>
          </a:p>
          <a:p>
            <a:pPr marL="0" indent="0" algn="ctr">
              <a:lnSpc>
                <a:spcPct val="100000"/>
              </a:lnSpc>
              <a:spcBef>
                <a:spcPts val="0"/>
              </a:spcBef>
              <a:buNone/>
            </a:pPr>
            <a:r>
              <a:rPr lang="fr-CA" sz="1400" dirty="0">
                <a:effectLst/>
                <a:latin typeface="Raleway" pitchFamily="2" charset="0"/>
                <a:ea typeface="Calibri" panose="020F0502020204030204" pitchFamily="34" charset="0"/>
                <a:cs typeface="Arial" panose="020B0604020202020204" pitchFamily="34" charset="0"/>
              </a:rPr>
              <a:t>est passé de 237 à 367 jours. </a:t>
            </a:r>
          </a:p>
          <a:p>
            <a:pPr marL="0" indent="0" algn="ctr">
              <a:lnSpc>
                <a:spcPct val="100000"/>
              </a:lnSpc>
              <a:spcBef>
                <a:spcPts val="0"/>
              </a:spcBef>
              <a:buNone/>
            </a:pPr>
            <a:r>
              <a:rPr lang="fr-CA" sz="1400" dirty="0">
                <a:effectLst/>
                <a:latin typeface="Raleway" pitchFamily="2" charset="0"/>
                <a:ea typeface="Calibri" panose="020F0502020204030204" pitchFamily="34" charset="0"/>
                <a:cs typeface="Arial" panose="020B0604020202020204" pitchFamily="34" charset="0"/>
              </a:rPr>
              <a:t>Pour ces usagers, le délai souhaité est d’au maximum 3 semaines.</a:t>
            </a:r>
          </a:p>
        </p:txBody>
      </p:sp>
      <p:sp>
        <p:nvSpPr>
          <p:cNvPr id="2" name="TextBox 1">
            <a:extLst>
              <a:ext uri="{FF2B5EF4-FFF2-40B4-BE49-F238E27FC236}">
                <a16:creationId xmlns:a16="http://schemas.microsoft.com/office/drawing/2014/main" id="{90E39968-5680-C545-BE6D-69F94859D4C7}"/>
              </a:ext>
            </a:extLst>
          </p:cNvPr>
          <p:cNvSpPr txBox="1"/>
          <p:nvPr/>
        </p:nvSpPr>
        <p:spPr>
          <a:xfrm>
            <a:off x="910887" y="2663200"/>
            <a:ext cx="1405821" cy="630942"/>
          </a:xfrm>
          <a:prstGeom prst="rect">
            <a:avLst/>
          </a:prstGeom>
          <a:noFill/>
        </p:spPr>
        <p:txBody>
          <a:bodyPr wrap="square" rtlCol="0">
            <a:spAutoFit/>
          </a:bodyPr>
          <a:lstStyle/>
          <a:p>
            <a:pPr algn="ctr"/>
            <a:r>
              <a:rPr lang="fr-CA" sz="2400" b="1" dirty="0">
                <a:solidFill>
                  <a:srgbClr val="CB1B39"/>
                </a:solidFill>
                <a:latin typeface="Raleway"/>
              </a:rPr>
              <a:t>185 237  </a:t>
            </a:r>
          </a:p>
          <a:p>
            <a:pPr algn="ctr"/>
            <a:endParaRPr lang="fr-CA" sz="1100" dirty="0"/>
          </a:p>
        </p:txBody>
      </p:sp>
      <p:pic>
        <p:nvPicPr>
          <p:cNvPr id="7" name="Image 6">
            <a:extLst>
              <a:ext uri="{FF2B5EF4-FFF2-40B4-BE49-F238E27FC236}">
                <a16:creationId xmlns:a16="http://schemas.microsoft.com/office/drawing/2014/main" id="{2E7BB9A5-643F-4425-AB5A-787DFC0302F4}"/>
              </a:ext>
            </a:extLst>
          </p:cNvPr>
          <p:cNvPicPr>
            <a:picLocks noChangeAspect="1"/>
          </p:cNvPicPr>
          <p:nvPr/>
        </p:nvPicPr>
        <p:blipFill rotWithShape="1">
          <a:blip r:embed="rId7"/>
          <a:srcRect l="6716"/>
          <a:stretch/>
        </p:blipFill>
        <p:spPr>
          <a:xfrm>
            <a:off x="1012575" y="667068"/>
            <a:ext cx="1202443" cy="1996457"/>
          </a:xfrm>
          <a:prstGeom prst="rect">
            <a:avLst/>
          </a:prstGeom>
        </p:spPr>
      </p:pic>
    </p:spTree>
    <p:extLst>
      <p:ext uri="{BB962C8B-B14F-4D97-AF65-F5344CB8AC3E}">
        <p14:creationId xmlns:p14="http://schemas.microsoft.com/office/powerpoint/2010/main" val="831928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Image 17">
            <a:extLst>
              <a:ext uri="{FF2B5EF4-FFF2-40B4-BE49-F238E27FC236}">
                <a16:creationId xmlns:a16="http://schemas.microsoft.com/office/drawing/2014/main" id="{7B14FA17-1C8B-41E6-A86D-698FACC8906C}"/>
              </a:ext>
            </a:extLst>
          </p:cNvPr>
          <p:cNvPicPr>
            <a:picLocks noChangeAspect="1"/>
          </p:cNvPicPr>
          <p:nvPr/>
        </p:nvPicPr>
        <p:blipFill>
          <a:blip r:embed="rId2" cstate="print">
            <a:extLst>
              <a:ext uri="{28A0092B-C50C-407E-A947-70E740481C1C}">
                <a14:useLocalDpi xmlns:a14="http://schemas.microsoft.com/office/drawing/2010/main" val="0"/>
              </a:ext>
            </a:extLst>
          </a:blip>
          <a:srcRect t="2977" b="2977"/>
          <a:stretch/>
        </p:blipFill>
        <p:spPr>
          <a:xfrm>
            <a:off x="2178638" y="3427200"/>
            <a:ext cx="2491894" cy="1563630"/>
          </a:xfrm>
          <a:prstGeom prst="rect">
            <a:avLst/>
          </a:prstGeom>
        </p:spPr>
      </p:pic>
      <p:pic>
        <p:nvPicPr>
          <p:cNvPr id="10" name="Image 9">
            <a:extLst>
              <a:ext uri="{FF2B5EF4-FFF2-40B4-BE49-F238E27FC236}">
                <a16:creationId xmlns:a16="http://schemas.microsoft.com/office/drawing/2014/main" id="{6C552C58-E396-46B2-8463-D96E990FB4BF}"/>
              </a:ext>
            </a:extLst>
          </p:cNvPr>
          <p:cNvPicPr>
            <a:picLocks noChangeAspect="1"/>
          </p:cNvPicPr>
          <p:nvPr/>
        </p:nvPicPr>
        <p:blipFill rotWithShape="1">
          <a:blip r:embed="rId3"/>
          <a:srcRect l="3084" r="8586" b="2"/>
          <a:stretch/>
        </p:blipFill>
        <p:spPr>
          <a:xfrm>
            <a:off x="4975798" y="127437"/>
            <a:ext cx="2441694" cy="2473971"/>
          </a:xfrm>
          <a:prstGeom prst="rect">
            <a:avLst/>
          </a:prstGeom>
        </p:spPr>
      </p:pic>
      <p:pic>
        <p:nvPicPr>
          <p:cNvPr id="8" name="Image 7">
            <a:extLst>
              <a:ext uri="{FF2B5EF4-FFF2-40B4-BE49-F238E27FC236}">
                <a16:creationId xmlns:a16="http://schemas.microsoft.com/office/drawing/2014/main" id="{118745D8-72DE-48EA-85BF-48EBE9046CE0}"/>
              </a:ext>
            </a:extLst>
          </p:cNvPr>
          <p:cNvPicPr>
            <a:picLocks noChangeAspect="1"/>
          </p:cNvPicPr>
          <p:nvPr/>
        </p:nvPicPr>
        <p:blipFill rotWithShape="1">
          <a:blip r:embed="rId4"/>
          <a:srcRect l="4078" r="5272" b="3"/>
          <a:stretch/>
        </p:blipFill>
        <p:spPr>
          <a:xfrm>
            <a:off x="2178638" y="102206"/>
            <a:ext cx="2494229" cy="2524435"/>
          </a:xfrm>
          <a:prstGeom prst="rect">
            <a:avLst/>
          </a:prstGeom>
        </p:spPr>
      </p:pic>
      <p:sp>
        <p:nvSpPr>
          <p:cNvPr id="4" name="Espace réservé du numéro de diapositive 3">
            <a:extLst>
              <a:ext uri="{FF2B5EF4-FFF2-40B4-BE49-F238E27FC236}">
                <a16:creationId xmlns:a16="http://schemas.microsoft.com/office/drawing/2014/main" id="{6457018C-2ABC-4850-AF72-7A188E158251}"/>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pPr>
            <a:fld id="{189DF131-12C1-4EAC-8253-9E1DD4322B24}" type="slidenum">
              <a:rPr lang="en-US" sz="1200" smtClean="0"/>
              <a:pPr defTabSz="914400">
                <a:lnSpc>
                  <a:spcPct val="90000"/>
                </a:lnSpc>
                <a:spcAft>
                  <a:spcPts val="600"/>
                </a:spcAft>
              </a:pPr>
              <a:t>3</a:t>
            </a:fld>
            <a:endParaRPr lang="en-US" sz="1200"/>
          </a:p>
        </p:txBody>
      </p:sp>
      <p:pic>
        <p:nvPicPr>
          <p:cNvPr id="12" name="Image 11">
            <a:extLst>
              <a:ext uri="{FF2B5EF4-FFF2-40B4-BE49-F238E27FC236}">
                <a16:creationId xmlns:a16="http://schemas.microsoft.com/office/drawing/2014/main" id="{B031B26A-0E8C-4E6F-A47C-25983660ABCA}"/>
              </a:ext>
            </a:extLst>
          </p:cNvPr>
          <p:cNvPicPr>
            <a:picLocks noChangeAspect="1"/>
          </p:cNvPicPr>
          <p:nvPr/>
        </p:nvPicPr>
        <p:blipFill>
          <a:blip r:embed="rId5"/>
          <a:stretch>
            <a:fillRect/>
          </a:stretch>
        </p:blipFill>
        <p:spPr>
          <a:xfrm>
            <a:off x="5051716" y="2792630"/>
            <a:ext cx="2365776" cy="2198200"/>
          </a:xfrm>
          <a:prstGeom prst="rect">
            <a:avLst/>
          </a:prstGeom>
        </p:spPr>
      </p:pic>
      <p:pic>
        <p:nvPicPr>
          <p:cNvPr id="14" name="Image 13">
            <a:extLst>
              <a:ext uri="{FF2B5EF4-FFF2-40B4-BE49-F238E27FC236}">
                <a16:creationId xmlns:a16="http://schemas.microsoft.com/office/drawing/2014/main" id="{30901D1E-100C-4E9F-943E-7E8878DD80D9}"/>
              </a:ext>
            </a:extLst>
          </p:cNvPr>
          <p:cNvPicPr>
            <a:picLocks noChangeAspect="1"/>
          </p:cNvPicPr>
          <p:nvPr/>
        </p:nvPicPr>
        <p:blipFill>
          <a:blip r:embed="rId6"/>
          <a:stretch>
            <a:fillRect/>
          </a:stretch>
        </p:blipFill>
        <p:spPr>
          <a:xfrm>
            <a:off x="2178638" y="2796379"/>
            <a:ext cx="2491894" cy="725794"/>
          </a:xfrm>
          <a:prstGeom prst="rect">
            <a:avLst/>
          </a:prstGeom>
        </p:spPr>
      </p:pic>
      <p:sp>
        <p:nvSpPr>
          <p:cNvPr id="16" name="Triangle isocèle 15">
            <a:extLst>
              <a:ext uri="{FF2B5EF4-FFF2-40B4-BE49-F238E27FC236}">
                <a16:creationId xmlns:a16="http://schemas.microsoft.com/office/drawing/2014/main" id="{E7B9EDA2-3A98-44E5-B996-EE27DFDC2C15}"/>
              </a:ext>
            </a:extLst>
          </p:cNvPr>
          <p:cNvSpPr/>
          <p:nvPr/>
        </p:nvSpPr>
        <p:spPr>
          <a:xfrm rot="10800000">
            <a:off x="3287701" y="3522173"/>
            <a:ext cx="273767" cy="106627"/>
          </a:xfrm>
          <a:prstGeom prst="triangle">
            <a:avLst/>
          </a:prstGeom>
          <a:solidFill>
            <a:srgbClr val="5EBC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86777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509B977A-27E9-49BC-B78B-031825590EED}"/>
              </a:ext>
            </a:extLst>
          </p:cNvPr>
          <p:cNvPicPr>
            <a:picLocks noChangeAspect="1"/>
          </p:cNvPicPr>
          <p:nvPr/>
        </p:nvPicPr>
        <p:blipFill rotWithShape="1">
          <a:blip r:embed="rId2">
            <a:alphaModFix amt="85000"/>
          </a:blip>
          <a:srcRect t="4255"/>
          <a:stretch/>
        </p:blipFill>
        <p:spPr>
          <a:xfrm>
            <a:off x="20" y="10"/>
            <a:ext cx="9143980" cy="5143490"/>
          </a:xfrm>
          <a:prstGeom prst="rect">
            <a:avLst/>
          </a:prstGeom>
        </p:spPr>
      </p:pic>
      <p:sp>
        <p:nvSpPr>
          <p:cNvPr id="2" name="Titre 1">
            <a:extLst>
              <a:ext uri="{FF2B5EF4-FFF2-40B4-BE49-F238E27FC236}">
                <a16:creationId xmlns:a16="http://schemas.microsoft.com/office/drawing/2014/main" id="{DDE9C1A3-05D0-4E8F-84F1-1097C24401CD}"/>
              </a:ext>
            </a:extLst>
          </p:cNvPr>
          <p:cNvSpPr>
            <a:spLocks noGrp="1"/>
          </p:cNvSpPr>
          <p:nvPr>
            <p:ph type="title"/>
          </p:nvPr>
        </p:nvSpPr>
        <p:spPr>
          <a:xfrm>
            <a:off x="1048657" y="1361618"/>
            <a:ext cx="6858000" cy="1210132"/>
          </a:xfrm>
        </p:spPr>
        <p:txBody>
          <a:bodyPr vert="horz" lIns="91440" tIns="45720" rIns="91440" bIns="45720" rtlCol="0" anchor="b">
            <a:normAutofit/>
          </a:bodyPr>
          <a:lstStyle/>
          <a:p>
            <a:pPr algn="ctr" defTabSz="914400"/>
            <a:r>
              <a:rPr lang="fr-CA" sz="5400">
                <a:solidFill>
                  <a:srgbClr val="FFFFFF"/>
                </a:solidFill>
                <a:latin typeface="Raleway" panose="020B0503030101060003" pitchFamily="34" charset="0"/>
              </a:rPr>
              <a:t>Pistes</a:t>
            </a:r>
            <a:r>
              <a:rPr lang="en-US" sz="5400">
                <a:solidFill>
                  <a:srgbClr val="FFFFFF"/>
                </a:solidFill>
                <a:latin typeface="Raleway" panose="020B0503030101060003" pitchFamily="34" charset="0"/>
              </a:rPr>
              <a:t> de solution</a:t>
            </a:r>
          </a:p>
        </p:txBody>
      </p:sp>
      <p:sp>
        <p:nvSpPr>
          <p:cNvPr id="3" name="Espace réservé du numéro de diapositive 2">
            <a:extLst>
              <a:ext uri="{FF2B5EF4-FFF2-40B4-BE49-F238E27FC236}">
                <a16:creationId xmlns:a16="http://schemas.microsoft.com/office/drawing/2014/main" id="{81379045-26E7-45DC-8DDF-0B54AE3C9A2D}"/>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defTabSz="914400">
              <a:spcAft>
                <a:spcPts val="600"/>
              </a:spcAft>
              <a:defRPr/>
            </a:pPr>
            <a:fld id="{189DF131-12C1-4EAC-8253-9E1DD4322B24}" type="slidenum">
              <a:rPr lang="en-US">
                <a:solidFill>
                  <a:srgbClr val="FFFFFF"/>
                </a:solidFill>
                <a:latin typeface="Calibri" panose="020F0502020204030204"/>
              </a:rPr>
              <a:pPr defTabSz="914400">
                <a:spcAft>
                  <a:spcPts val="600"/>
                </a:spcAft>
                <a:defRPr/>
              </a:pPr>
              <a:t>30</a:t>
            </a:fld>
            <a:endParaRPr lang="en-US">
              <a:solidFill>
                <a:srgbClr val="FFFFFF"/>
              </a:solidFill>
              <a:latin typeface="Calibri" panose="020F0502020204030204"/>
            </a:endParaRPr>
          </a:p>
        </p:txBody>
      </p:sp>
    </p:spTree>
    <p:extLst>
      <p:ext uri="{BB962C8B-B14F-4D97-AF65-F5344CB8AC3E}">
        <p14:creationId xmlns:p14="http://schemas.microsoft.com/office/powerpoint/2010/main" val="163044601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B1B39">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734187" y="1094292"/>
            <a:ext cx="7536180" cy="1657890"/>
          </a:xfrm>
          <a:prstGeom prst="rect">
            <a:avLst/>
          </a:prstGeom>
          <a:noFill/>
        </p:spPr>
        <p:txBody>
          <a:bodyPr wrap="square">
            <a:spAutoFit/>
          </a:bodyPr>
          <a:lstStyle/>
          <a:p>
            <a:pPr algn="ctr">
              <a:lnSpc>
                <a:spcPct val="107000"/>
              </a:lnSpc>
              <a:spcAft>
                <a:spcPts val="800"/>
              </a:spcAf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Nous disposons de leviers collectifs pour agir sur la santé physique </a:t>
            </a:r>
            <a:r>
              <a:rPr lang="fr-CA" b="1" dirty="0">
                <a:solidFill>
                  <a:prstClr val="black"/>
                </a:solidFill>
                <a:latin typeface="Raleway" panose="020B0503030101060003" pitchFamily="34" charset="0"/>
                <a:cs typeface="Times New Roman" panose="02020603050405020304" pitchFamily="18" charset="0"/>
              </a:rPr>
              <a:t>des tout-petits. Ces leviers ont été démontrés efficaces ou se sont avérés prometteurs par la pratique sur le terrain ou la recherche scientifique au Québec ou à l’international.</a:t>
            </a:r>
          </a:p>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Voici quelques exemples :</a:t>
            </a:r>
          </a:p>
        </p:txBody>
      </p:sp>
    </p:spTree>
    <p:extLst>
      <p:ext uri="{BB962C8B-B14F-4D97-AF65-F5344CB8AC3E}">
        <p14:creationId xmlns:p14="http://schemas.microsoft.com/office/powerpoint/2010/main" val="113691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1B39">
            <a:alpha val="10301"/>
          </a:srgb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CF06610-C903-4643-90EC-BE23B496DC3D}"/>
              </a:ext>
            </a:extLst>
          </p:cNvPr>
          <p:cNvSpPr>
            <a:spLocks noGrp="1"/>
          </p:cNvSpPr>
          <p:nvPr>
            <p:ph type="title"/>
            <p:custDataLst>
              <p:tags r:id="rId1"/>
            </p:custDataLst>
          </p:nvPr>
        </p:nvSpPr>
        <p:spPr>
          <a:xfrm>
            <a:off x="457198" y="0"/>
            <a:ext cx="8229600" cy="552573"/>
          </a:xfrm>
        </p:spPr>
        <p:txBody>
          <a:bodyPr>
            <a:noAutofit/>
          </a:bodyPr>
          <a:lstStyle/>
          <a:p>
            <a:r>
              <a:rPr lang="fr-CA" sz="2400" b="1" dirty="0">
                <a:latin typeface="Raleway" pitchFamily="2" charset="0"/>
              </a:rPr>
              <a:t>Pistes de solution</a:t>
            </a:r>
          </a:p>
        </p:txBody>
      </p:sp>
      <p:sp>
        <p:nvSpPr>
          <p:cNvPr id="9" name="Espace réservé du contenu 2">
            <a:extLst>
              <a:ext uri="{FF2B5EF4-FFF2-40B4-BE49-F238E27FC236}">
                <a16:creationId xmlns:a16="http://schemas.microsoft.com/office/drawing/2014/main" id="{1E43D944-53E6-418A-A331-9456EA4BADFD}"/>
              </a:ext>
            </a:extLst>
          </p:cNvPr>
          <p:cNvSpPr txBox="1">
            <a:spLocks/>
          </p:cNvSpPr>
          <p:nvPr/>
        </p:nvSpPr>
        <p:spPr>
          <a:xfrm>
            <a:off x="250786" y="471024"/>
            <a:ext cx="8642423" cy="3616630"/>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C00000"/>
              </a:buClr>
              <a:buSzPct val="100000"/>
              <a:buNone/>
            </a:pPr>
            <a:endParaRPr lang="fr-CA" sz="1400" dirty="0">
              <a:solidFill>
                <a:prstClr val="black"/>
              </a:solidFill>
              <a:latin typeface="Raleway" panose="020B0003030101060003" pitchFamily="34" charset="0"/>
            </a:endParaRPr>
          </a:p>
          <a:p>
            <a:pPr>
              <a:buClr>
                <a:srgbClr val="C00000"/>
              </a:buClr>
            </a:pPr>
            <a:r>
              <a:rPr lang="fr-CA" sz="1400" dirty="0">
                <a:latin typeface="Raleway"/>
              </a:rPr>
              <a:t>L’adoption de politiques publiques ou de mesures collectives comme la </a:t>
            </a:r>
            <a:r>
              <a:rPr lang="fr-CA" sz="1400" b="1" dirty="0">
                <a:latin typeface="Raleway"/>
              </a:rPr>
              <a:t>taxation des boissons sucrées </a:t>
            </a:r>
            <a:r>
              <a:rPr lang="fr-CA" sz="1400" dirty="0">
                <a:latin typeface="Raleway"/>
              </a:rPr>
              <a:t>et les </a:t>
            </a:r>
            <a:r>
              <a:rPr lang="fr-CA" sz="1400" b="1" dirty="0">
                <a:latin typeface="Raleway"/>
              </a:rPr>
              <a:t>aménagements sécuritaires et propices à l’activité physique dans les municipalités </a:t>
            </a:r>
            <a:r>
              <a:rPr lang="fr-CA" sz="1400" dirty="0">
                <a:latin typeface="Raleway"/>
              </a:rPr>
              <a:t>favorisent la création d’environnements favorables à la saine alimentation et à un mode de vie physiquement actif.</a:t>
            </a:r>
            <a:endParaRPr lang="en-US" sz="1400" dirty="0">
              <a:ea typeface="+mn-lt"/>
              <a:cs typeface="+mn-lt"/>
            </a:endParaRPr>
          </a:p>
          <a:p>
            <a:pPr>
              <a:buClr>
                <a:srgbClr val="C00000"/>
              </a:buClr>
            </a:pPr>
            <a:r>
              <a:rPr lang="fr-CA" sz="1400" b="1" dirty="0">
                <a:latin typeface="Raleway"/>
              </a:rPr>
              <a:t>Le cadre de référence Gazelle et Potiron</a:t>
            </a:r>
            <a:r>
              <a:rPr lang="fr-CA" sz="1400" dirty="0">
                <a:latin typeface="Raleway"/>
              </a:rPr>
              <a:t> a été développé pour soutenir la création d’environnements favorables à la saine alimentation, au jeu actif et au développement moteur dans les services de garde éducatifs à l’enfance.</a:t>
            </a:r>
          </a:p>
          <a:p>
            <a:pPr>
              <a:buClr>
                <a:srgbClr val="C00000"/>
              </a:buClr>
            </a:pPr>
            <a:r>
              <a:rPr lang="fr-CA" sz="1400" dirty="0">
                <a:latin typeface="Raleway"/>
              </a:rPr>
              <a:t>Le modèle de </a:t>
            </a:r>
            <a:r>
              <a:rPr lang="fr-CA" sz="1400" b="1" dirty="0">
                <a:latin typeface="Raleway"/>
              </a:rPr>
              <a:t>pédiatrie sociale en communauté</a:t>
            </a:r>
            <a:r>
              <a:rPr lang="fr-CA" sz="1400" dirty="0">
                <a:latin typeface="Raleway"/>
              </a:rPr>
              <a:t> est une approche de santé globale qui vise à dépister, réduire ou éliminer les « </a:t>
            </a:r>
            <a:r>
              <a:rPr lang="fr-CA" sz="1400" dirty="0" err="1">
                <a:latin typeface="Raleway"/>
              </a:rPr>
              <a:t>stresseurs</a:t>
            </a:r>
            <a:r>
              <a:rPr lang="fr-CA" sz="1400" dirty="0">
                <a:latin typeface="Raleway"/>
              </a:rPr>
              <a:t> » qui compromettent le développement et le bien-être de l’enfant.</a:t>
            </a:r>
          </a:p>
          <a:p>
            <a:pPr>
              <a:buClr>
                <a:srgbClr val="C00000"/>
              </a:buClr>
            </a:pPr>
            <a:r>
              <a:rPr lang="fr-CA" sz="1400" dirty="0">
                <a:latin typeface="Raleway"/>
              </a:rPr>
              <a:t>En Grande-Bretagne, des </a:t>
            </a:r>
            <a:r>
              <a:rPr lang="fr-CA" sz="1400" b="1" dirty="0">
                <a:latin typeface="Raleway"/>
              </a:rPr>
              <a:t>campagnes de sensibilisation</a:t>
            </a:r>
            <a:r>
              <a:rPr lang="fr-CA" sz="1400" dirty="0">
                <a:latin typeface="Raleway"/>
              </a:rPr>
              <a:t> à la santé buccodentaire ont été mises en place.</a:t>
            </a:r>
          </a:p>
          <a:p>
            <a:pPr>
              <a:buClr>
                <a:srgbClr val="C00000"/>
              </a:buClr>
            </a:pPr>
            <a:r>
              <a:rPr lang="fr-CA" sz="1400" dirty="0">
                <a:latin typeface="Raleway"/>
              </a:rPr>
              <a:t>Par ailleurs, les pays qui offrent une </a:t>
            </a:r>
            <a:r>
              <a:rPr lang="fr-CA" sz="1400" b="1" dirty="0">
                <a:latin typeface="Raleway"/>
              </a:rPr>
              <a:t>couverture universelle des soins dentaires</a:t>
            </a:r>
            <a:r>
              <a:rPr lang="fr-CA" sz="1400" dirty="0">
                <a:latin typeface="Raleway"/>
              </a:rPr>
              <a:t> aux enfants obtiennent de meilleurs résultats dans leur lutte contre la carie dentaire. Or, le programme de couverture des services dentaires de la </a:t>
            </a:r>
            <a:r>
              <a:rPr lang="fr-CA" sz="1400" b="1" dirty="0">
                <a:latin typeface="Raleway"/>
              </a:rPr>
              <a:t>RAMQ</a:t>
            </a:r>
            <a:r>
              <a:rPr lang="fr-CA" sz="1400" dirty="0">
                <a:latin typeface="Raleway"/>
              </a:rPr>
              <a:t> destiné aux enfants de moins de 10 ans </a:t>
            </a:r>
            <a:r>
              <a:rPr lang="fr-CA" sz="1400" b="1" dirty="0">
                <a:latin typeface="Raleway"/>
              </a:rPr>
              <a:t>ne couvre pas les soins préventifs</a:t>
            </a:r>
            <a:r>
              <a:rPr lang="fr-CA" sz="1400" dirty="0">
                <a:latin typeface="Raleway"/>
              </a:rPr>
              <a:t> (nettoyage, application de fluorure, éducation sur les saines habitudes d’hygiène dentaire, par exemple). Pourtant, les </a:t>
            </a:r>
            <a:r>
              <a:rPr lang="fr-CA" sz="1400" b="1" dirty="0">
                <a:latin typeface="Raleway"/>
              </a:rPr>
              <a:t>soins préventifs </a:t>
            </a:r>
            <a:r>
              <a:rPr lang="fr-CA" sz="1400" dirty="0">
                <a:latin typeface="Raleway"/>
              </a:rPr>
              <a:t>jouent un rôle important dans la </a:t>
            </a:r>
            <a:r>
              <a:rPr lang="fr-CA" sz="1400" b="1" dirty="0">
                <a:latin typeface="Raleway"/>
              </a:rPr>
              <a:t>prévention des maladies buccodentaires</a:t>
            </a:r>
            <a:r>
              <a:rPr lang="fr-CA" sz="1400" dirty="0">
                <a:latin typeface="Raleway"/>
              </a:rPr>
              <a:t>. </a:t>
            </a:r>
          </a:p>
        </p:txBody>
      </p:sp>
    </p:spTree>
    <p:extLst>
      <p:ext uri="{BB962C8B-B14F-4D97-AF65-F5344CB8AC3E}">
        <p14:creationId xmlns:p14="http://schemas.microsoft.com/office/powerpoint/2010/main" val="807868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5DB58-B0A9-4996-8BC8-3CBF1F87514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8" y="0"/>
            <a:ext cx="9144000" cy="5143500"/>
          </a:xfrm>
          <a:prstGeom prst="rect">
            <a:avLst/>
          </a:prstGeom>
        </p:spPr>
      </p:pic>
      <p:sp>
        <p:nvSpPr>
          <p:cNvPr id="5" name="Rectangle 4">
            <a:extLst>
              <a:ext uri="{FF2B5EF4-FFF2-40B4-BE49-F238E27FC236}">
                <a16:creationId xmlns:a16="http://schemas.microsoft.com/office/drawing/2014/main" id="{93D969F3-C479-4688-80E2-EB7555B9DEEB}"/>
              </a:ext>
            </a:extLst>
          </p:cNvPr>
          <p:cNvSpPr/>
          <p:nvPr>
            <p:custDataLst>
              <p:tags r:id="rId2"/>
            </p:custDataLst>
          </p:nvPr>
        </p:nvSpPr>
        <p:spPr>
          <a:xfrm>
            <a:off x="7664157" y="4876006"/>
            <a:ext cx="1202252" cy="8079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25" b="1">
                <a:solidFill>
                  <a:prstClr val="black"/>
                </a:solidFill>
                <a:latin typeface="Raleway"/>
                <a:cs typeface="Raleway"/>
              </a:rPr>
              <a:t>©Fondation Lucie et André Chagnon</a:t>
            </a:r>
          </a:p>
        </p:txBody>
      </p:sp>
      <p:pic>
        <p:nvPicPr>
          <p:cNvPr id="8" name="Image 7" descr="Logo-Boservatoiredestoutpetits.png">
            <a:extLst>
              <a:ext uri="{FF2B5EF4-FFF2-40B4-BE49-F238E27FC236}">
                <a16:creationId xmlns:a16="http://schemas.microsoft.com/office/drawing/2014/main" id="{91598BF5-FD10-4830-BFC8-C0A26C7F4281}"/>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7664157" y="4588023"/>
            <a:ext cx="920050" cy="233770"/>
          </a:xfrm>
          <a:prstGeom prst="rect">
            <a:avLst/>
          </a:prstGeom>
        </p:spPr>
      </p:pic>
      <p:sp>
        <p:nvSpPr>
          <p:cNvPr id="6" name="ZoneTexte 5">
            <a:extLst>
              <a:ext uri="{FF2B5EF4-FFF2-40B4-BE49-F238E27FC236}">
                <a16:creationId xmlns:a16="http://schemas.microsoft.com/office/drawing/2014/main" id="{4D07D6FA-274A-4E19-B691-6EEB74EAA10D}"/>
              </a:ext>
            </a:extLst>
          </p:cNvPr>
          <p:cNvSpPr txBox="1"/>
          <p:nvPr/>
        </p:nvSpPr>
        <p:spPr>
          <a:xfrm>
            <a:off x="4648784" y="3357453"/>
            <a:ext cx="2163846" cy="707886"/>
          </a:xfrm>
          <a:prstGeom prst="rect">
            <a:avLst/>
          </a:prstGeom>
          <a:noFill/>
        </p:spPr>
        <p:txBody>
          <a:bodyPr wrap="square" rtlCol="0">
            <a:spAutoFit/>
          </a:bodyPr>
          <a:lstStyle/>
          <a:p>
            <a:r>
              <a:rPr lang="fr-CA" sz="4000" b="1" dirty="0">
                <a:solidFill>
                  <a:schemeClr val="bg1"/>
                </a:solidFill>
                <a:latin typeface="Source Sans Pro" panose="020B0503030403020204" pitchFamily="34" charset="0"/>
              </a:rPr>
              <a:t>EN BREF</a:t>
            </a:r>
          </a:p>
        </p:txBody>
      </p:sp>
    </p:spTree>
    <p:extLst>
      <p:ext uri="{BB962C8B-B14F-4D97-AF65-F5344CB8AC3E}">
        <p14:creationId xmlns:p14="http://schemas.microsoft.com/office/powerpoint/2010/main" val="2576726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EBCC2">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682767" y="2201905"/>
            <a:ext cx="7536180" cy="369845"/>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La santé mentale des tout-petits est à surveiller.</a:t>
            </a:r>
          </a:p>
        </p:txBody>
      </p:sp>
    </p:spTree>
    <p:extLst>
      <p:ext uri="{BB962C8B-B14F-4D97-AF65-F5344CB8AC3E}">
        <p14:creationId xmlns:p14="http://schemas.microsoft.com/office/powerpoint/2010/main" val="495182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2E3294-35DC-4AEF-BC90-133963F30A29}"/>
              </a:ext>
            </a:extLst>
          </p:cNvPr>
          <p:cNvSpPr/>
          <p:nvPr>
            <p:custDataLst>
              <p:tags r:id="rId1"/>
            </p:custDataLst>
          </p:nvPr>
        </p:nvSpPr>
        <p:spPr>
          <a:xfrm>
            <a:off x="611560" y="267494"/>
            <a:ext cx="410445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6103442D-F055-4AF7-9DE1-2A73748CC8E6}"/>
              </a:ext>
            </a:extLst>
          </p:cNvPr>
          <p:cNvSpPr/>
          <p:nvPr>
            <p:custDataLst>
              <p:tags r:id="rId2"/>
            </p:custDataLst>
          </p:nvPr>
        </p:nvSpPr>
        <p:spPr>
          <a:xfrm>
            <a:off x="2339752" y="850003"/>
            <a:ext cx="2975966" cy="2815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contenu 2">
            <a:extLst>
              <a:ext uri="{FF2B5EF4-FFF2-40B4-BE49-F238E27FC236}">
                <a16:creationId xmlns:a16="http://schemas.microsoft.com/office/drawing/2014/main" id="{72D2BB1B-E391-4237-B3CA-0FD0A05A7D72}"/>
              </a:ext>
            </a:extLst>
          </p:cNvPr>
          <p:cNvSpPr txBox="1">
            <a:spLocks/>
          </p:cNvSpPr>
          <p:nvPr>
            <p:custDataLst>
              <p:tags r:id="rId3"/>
            </p:custDataLst>
          </p:nvPr>
        </p:nvSpPr>
        <p:spPr>
          <a:xfrm>
            <a:off x="2663788" y="1668227"/>
            <a:ext cx="5964500" cy="1807046"/>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4400" b="1" dirty="0">
                <a:solidFill>
                  <a:srgbClr val="5EBCC2"/>
                </a:solidFill>
                <a:latin typeface="Raleway" panose="020B0003030101060003" pitchFamily="34" charset="0"/>
              </a:rPr>
              <a:t>1 696 </a:t>
            </a:r>
            <a:r>
              <a:rPr lang="fr-CA" sz="2000" dirty="0">
                <a:solidFill>
                  <a:prstClr val="black"/>
                </a:solidFill>
                <a:latin typeface="Raleway" panose="020B0003030101060003" pitchFamily="34" charset="0"/>
              </a:rPr>
              <a:t>enfants âgés de 1 à 5 ans avaient reçu un diagnostic de troubles </a:t>
            </a:r>
            <a:r>
              <a:rPr lang="fr-CA" sz="2000" dirty="0" err="1">
                <a:solidFill>
                  <a:prstClr val="black"/>
                </a:solidFill>
                <a:latin typeface="Raleway" panose="020B0003030101060003" pitchFamily="34" charset="0"/>
              </a:rPr>
              <a:t>anxio-dépressifs</a:t>
            </a:r>
            <a:r>
              <a:rPr lang="fr-CA" sz="2000" dirty="0">
                <a:solidFill>
                  <a:prstClr val="black"/>
                </a:solidFill>
                <a:latin typeface="Raleway" panose="020B0003030101060003" pitchFamily="34" charset="0"/>
              </a:rPr>
              <a:t> en 2019-2020 au Québec. L</a:t>
            </a:r>
            <a:r>
              <a:rPr lang="fr-CA" sz="2000" dirty="0">
                <a:latin typeface="Raleway" panose="020B0003030101060003" pitchFamily="34" charset="0"/>
              </a:rPr>
              <a:t>es principaux étant la phobie sociale, l’anxiété de séparation, l’anxiété généralisée et la dépression.</a:t>
            </a:r>
          </a:p>
          <a:p>
            <a:pPr marL="0" indent="0">
              <a:lnSpc>
                <a:spcPct val="100000"/>
              </a:lnSpc>
              <a:spcBef>
                <a:spcPts val="450"/>
              </a:spcBef>
              <a:buClr>
                <a:srgbClr val="D9232D"/>
              </a:buClr>
              <a:buSzPct val="100000"/>
              <a:buNone/>
            </a:pPr>
            <a:endParaRPr lang="fr-CA" sz="2000" b="1" dirty="0">
              <a:solidFill>
                <a:prstClr val="black"/>
              </a:solidFill>
              <a:latin typeface="Raleway" panose="020B0003030101060003" pitchFamily="34" charset="0"/>
            </a:endParaRPr>
          </a:p>
        </p:txBody>
      </p:sp>
      <p:sp>
        <p:nvSpPr>
          <p:cNvPr id="4" name="Titre 1">
            <a:extLst>
              <a:ext uri="{FF2B5EF4-FFF2-40B4-BE49-F238E27FC236}">
                <a16:creationId xmlns:a16="http://schemas.microsoft.com/office/drawing/2014/main" id="{B56FD3E1-C93C-43AD-9735-04D929433407}"/>
              </a:ext>
            </a:extLst>
          </p:cNvPr>
          <p:cNvSpPr>
            <a:spLocks noGrp="1"/>
          </p:cNvSpPr>
          <p:nvPr>
            <p:ph type="title"/>
            <p:custDataLst>
              <p:tags r:id="rId4"/>
            </p:custDataLst>
          </p:nvPr>
        </p:nvSpPr>
        <p:spPr>
          <a:xfrm>
            <a:off x="457200" y="205979"/>
            <a:ext cx="8229600" cy="857250"/>
          </a:xfrm>
        </p:spPr>
        <p:txBody>
          <a:bodyPr>
            <a:normAutofit/>
          </a:bodyPr>
          <a:lstStyle/>
          <a:p>
            <a:r>
              <a:rPr lang="fr-CA" sz="2400" b="1">
                <a:latin typeface="Raleway" pitchFamily="2" charset="0"/>
              </a:rPr>
              <a:t>Anxiété et symptômes dépressifs</a:t>
            </a:r>
          </a:p>
        </p:txBody>
      </p:sp>
      <p:pic>
        <p:nvPicPr>
          <p:cNvPr id="12" name="Image 11">
            <a:extLst>
              <a:ext uri="{FF2B5EF4-FFF2-40B4-BE49-F238E27FC236}">
                <a16:creationId xmlns:a16="http://schemas.microsoft.com/office/drawing/2014/main" id="{4AC88F64-04DE-406D-BCC8-3660ECAE87EE}"/>
              </a:ext>
            </a:extLst>
          </p:cNvPr>
          <p:cNvPicPr>
            <a:picLocks noChangeAspect="1"/>
          </p:cNvPicPr>
          <p:nvPr/>
        </p:nvPicPr>
        <p:blipFill>
          <a:blip r:embed="rId7"/>
          <a:stretch>
            <a:fillRect/>
          </a:stretch>
        </p:blipFill>
        <p:spPr>
          <a:xfrm>
            <a:off x="611560" y="1381864"/>
            <a:ext cx="2052228" cy="2366574"/>
          </a:xfrm>
          <a:prstGeom prst="rect">
            <a:avLst/>
          </a:prstGeom>
        </p:spPr>
      </p:pic>
    </p:spTree>
    <p:extLst>
      <p:ext uri="{BB962C8B-B14F-4D97-AF65-F5344CB8AC3E}">
        <p14:creationId xmlns:p14="http://schemas.microsoft.com/office/powerpoint/2010/main" val="1919897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36</a:t>
            </a:fld>
            <a:endParaRPr lang="fr-CA">
              <a:solidFill>
                <a:prstClr val="black">
                  <a:tint val="75000"/>
                </a:prstClr>
              </a:solidFill>
            </a:endParaRPr>
          </a:p>
        </p:txBody>
      </p:sp>
      <p:sp>
        <p:nvSpPr>
          <p:cNvPr id="6" name="Rectangle 5">
            <a:extLst>
              <a:ext uri="{FF2B5EF4-FFF2-40B4-BE49-F238E27FC236}">
                <a16:creationId xmlns:a16="http://schemas.microsoft.com/office/drawing/2014/main" id="{EC9FA0B9-B776-4941-AAB7-D19347EA6B25}"/>
              </a:ext>
            </a:extLst>
          </p:cNvPr>
          <p:cNvSpPr/>
          <p:nvPr>
            <p:custDataLst>
              <p:tags r:id="rId2"/>
            </p:custDataLst>
          </p:nvPr>
        </p:nvSpPr>
        <p:spPr>
          <a:xfrm>
            <a:off x="180753" y="207104"/>
            <a:ext cx="8771861" cy="4722035"/>
          </a:xfrm>
          <a:prstGeom prst="rect">
            <a:avLst/>
          </a:prstGeom>
          <a:noFill/>
          <a:ln w="82550">
            <a:solidFill>
              <a:srgbClr val="5EB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re 1">
            <a:extLst>
              <a:ext uri="{FF2B5EF4-FFF2-40B4-BE49-F238E27FC236}">
                <a16:creationId xmlns:a16="http://schemas.microsoft.com/office/drawing/2014/main" id="{AB13F3AB-DD80-4EF6-BB44-DD16A5E04FD8}"/>
              </a:ext>
            </a:extLst>
          </p:cNvPr>
          <p:cNvSpPr>
            <a:spLocks noGrp="1"/>
          </p:cNvSpPr>
          <p:nvPr>
            <p:ph type="title"/>
            <p:custDataLst>
              <p:tags r:id="rId3"/>
            </p:custDataLst>
          </p:nvPr>
        </p:nvSpPr>
        <p:spPr>
          <a:xfrm>
            <a:off x="451883" y="488517"/>
            <a:ext cx="8229600" cy="857250"/>
          </a:xfrm>
        </p:spPr>
        <p:txBody>
          <a:bodyPr>
            <a:normAutofit/>
          </a:bodyPr>
          <a:lstStyle/>
          <a:p>
            <a:r>
              <a:rPr lang="fr-CA" sz="2400" b="1" dirty="0">
                <a:latin typeface="Raleway" pitchFamily="2" charset="0"/>
              </a:rPr>
              <a:t>COVID-19</a:t>
            </a:r>
          </a:p>
        </p:txBody>
      </p:sp>
      <p:sp>
        <p:nvSpPr>
          <p:cNvPr id="9" name="Espace réservé du contenu 2">
            <a:extLst>
              <a:ext uri="{FF2B5EF4-FFF2-40B4-BE49-F238E27FC236}">
                <a16:creationId xmlns:a16="http://schemas.microsoft.com/office/drawing/2014/main" id="{8BFCF143-AFDD-460E-9759-8C55AC71A8F7}"/>
              </a:ext>
            </a:extLst>
          </p:cNvPr>
          <p:cNvSpPr txBox="1">
            <a:spLocks/>
          </p:cNvSpPr>
          <p:nvPr>
            <p:custDataLst>
              <p:tags r:id="rId4"/>
            </p:custDataLst>
          </p:nvPr>
        </p:nvSpPr>
        <p:spPr>
          <a:xfrm>
            <a:off x="550637" y="1627180"/>
            <a:ext cx="5968825" cy="1575712"/>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1200"/>
              </a:spcBef>
              <a:spcAft>
                <a:spcPts val="1200"/>
              </a:spcAft>
              <a:buNone/>
            </a:pPr>
            <a:r>
              <a:rPr lang="fr-CA" sz="1600" dirty="0">
                <a:effectLst/>
                <a:latin typeface="Raleway"/>
                <a:ea typeface="Calibri" panose="020F0502020204030204" pitchFamily="34" charset="0"/>
                <a:cs typeface="Times New Roman"/>
              </a:rPr>
              <a:t>Les enfants sont parmi ceux dont la santé mentale s’est </a:t>
            </a:r>
            <a:r>
              <a:rPr lang="fr-CA" sz="1600" b="1" dirty="0">
                <a:effectLst/>
                <a:latin typeface="Raleway"/>
                <a:ea typeface="Calibri" panose="020F0502020204030204" pitchFamily="34" charset="0"/>
                <a:cs typeface="Times New Roman"/>
              </a:rPr>
              <a:t>le plus détériorée </a:t>
            </a:r>
            <a:r>
              <a:rPr lang="fr-CA" sz="1600" dirty="0">
                <a:effectLst/>
                <a:latin typeface="Raleway"/>
                <a:ea typeface="Calibri" panose="020F0502020204030204" pitchFamily="34" charset="0"/>
                <a:cs typeface="Times New Roman"/>
              </a:rPr>
              <a:t>durant la pandémie de COVID-19. En effet, on observe depuis le début de la pandémie, selon des études réalisées dans plusieurs pays, une augmentation chez les enfants des</a:t>
            </a:r>
            <a:r>
              <a:rPr lang="fr-CA" sz="1600" b="1" dirty="0">
                <a:effectLst/>
                <a:latin typeface="Raleway"/>
                <a:ea typeface="Calibri" panose="020F0502020204030204" pitchFamily="34" charset="0"/>
                <a:cs typeface="Times New Roman"/>
              </a:rPr>
              <a:t> symptômes anxieux et dépressifs</a:t>
            </a:r>
            <a:r>
              <a:rPr lang="fr-CA" sz="1600" dirty="0">
                <a:effectLst/>
                <a:latin typeface="Raleway"/>
                <a:ea typeface="Calibri" panose="020F0502020204030204" pitchFamily="34" charset="0"/>
                <a:cs typeface="Times New Roman"/>
              </a:rPr>
              <a:t>, une augmentation des </a:t>
            </a:r>
            <a:r>
              <a:rPr lang="fr-CA" sz="1600" b="1" dirty="0">
                <a:effectLst/>
                <a:latin typeface="Raleway"/>
                <a:ea typeface="Calibri" panose="020F0502020204030204" pitchFamily="34" charset="0"/>
                <a:cs typeface="Times New Roman"/>
              </a:rPr>
              <a:t>troubles de comportements</a:t>
            </a:r>
            <a:r>
              <a:rPr lang="fr-CA" sz="1600" dirty="0">
                <a:effectLst/>
                <a:latin typeface="Raleway"/>
                <a:ea typeface="Calibri" panose="020F0502020204030204" pitchFamily="34" charset="0"/>
                <a:cs typeface="Times New Roman"/>
              </a:rPr>
              <a:t>, une diminution des</a:t>
            </a:r>
            <a:r>
              <a:rPr lang="fr-CA" sz="1600" b="1" dirty="0">
                <a:effectLst/>
                <a:latin typeface="Raleway"/>
                <a:ea typeface="Calibri" panose="020F0502020204030204" pitchFamily="34" charset="0"/>
                <a:cs typeface="Times New Roman"/>
              </a:rPr>
              <a:t> capacités d’attention</a:t>
            </a:r>
            <a:r>
              <a:rPr lang="fr-CA" sz="1600" dirty="0">
                <a:effectLst/>
                <a:latin typeface="Raleway"/>
                <a:ea typeface="Calibri" panose="020F0502020204030204" pitchFamily="34" charset="0"/>
                <a:cs typeface="Times New Roman"/>
              </a:rPr>
              <a:t> ainsi qu’une diminution de la </a:t>
            </a:r>
            <a:r>
              <a:rPr lang="fr-CA" sz="1600" b="1" dirty="0">
                <a:effectLst/>
                <a:latin typeface="Raleway"/>
                <a:ea typeface="Calibri" panose="020F0502020204030204" pitchFamily="34" charset="0"/>
                <a:cs typeface="Times New Roman"/>
              </a:rPr>
              <a:t>quantité et de la qualité du sommeil</a:t>
            </a:r>
            <a:r>
              <a:rPr lang="fr-CA" sz="1600" dirty="0">
                <a:effectLst/>
                <a:latin typeface="Raleway"/>
                <a:ea typeface="Calibri" panose="020F0502020204030204" pitchFamily="34" charset="0"/>
                <a:cs typeface="Times New Roman"/>
              </a:rPr>
              <a:t>.  </a:t>
            </a:r>
          </a:p>
        </p:txBody>
      </p:sp>
      <p:pic>
        <p:nvPicPr>
          <p:cNvPr id="4" name="Image 3">
            <a:extLst>
              <a:ext uri="{FF2B5EF4-FFF2-40B4-BE49-F238E27FC236}">
                <a16:creationId xmlns:a16="http://schemas.microsoft.com/office/drawing/2014/main" id="{0DB7B95E-99BC-492F-9EB2-5B0364276C62}"/>
              </a:ext>
            </a:extLst>
          </p:cNvPr>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6316491" y="2344559"/>
            <a:ext cx="2198859" cy="2198859"/>
          </a:xfrm>
          <a:prstGeom prst="rect">
            <a:avLst/>
          </a:prstGeom>
        </p:spPr>
      </p:pic>
    </p:spTree>
    <p:extLst>
      <p:ext uri="{BB962C8B-B14F-4D97-AF65-F5344CB8AC3E}">
        <p14:creationId xmlns:p14="http://schemas.microsoft.com/office/powerpoint/2010/main" val="3476567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37</a:t>
            </a:fld>
            <a:endParaRPr lang="fr-CA">
              <a:solidFill>
                <a:prstClr val="black">
                  <a:tint val="75000"/>
                </a:prstClr>
              </a:solidFill>
            </a:endParaRPr>
          </a:p>
        </p:txBody>
      </p:sp>
      <p:sp>
        <p:nvSpPr>
          <p:cNvPr id="6" name="Rectangle 5">
            <a:extLst>
              <a:ext uri="{FF2B5EF4-FFF2-40B4-BE49-F238E27FC236}">
                <a16:creationId xmlns:a16="http://schemas.microsoft.com/office/drawing/2014/main" id="{EC9FA0B9-B776-4941-AAB7-D19347EA6B25}"/>
              </a:ext>
            </a:extLst>
          </p:cNvPr>
          <p:cNvSpPr/>
          <p:nvPr>
            <p:custDataLst>
              <p:tags r:id="rId2"/>
            </p:custDataLst>
          </p:nvPr>
        </p:nvSpPr>
        <p:spPr>
          <a:xfrm>
            <a:off x="180753" y="207104"/>
            <a:ext cx="8771861" cy="4722035"/>
          </a:xfrm>
          <a:prstGeom prst="rect">
            <a:avLst/>
          </a:prstGeom>
          <a:noFill/>
          <a:ln w="82550">
            <a:solidFill>
              <a:srgbClr val="5EB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re 1">
            <a:extLst>
              <a:ext uri="{FF2B5EF4-FFF2-40B4-BE49-F238E27FC236}">
                <a16:creationId xmlns:a16="http://schemas.microsoft.com/office/drawing/2014/main" id="{AB13F3AB-DD80-4EF6-BB44-DD16A5E04FD8}"/>
              </a:ext>
            </a:extLst>
          </p:cNvPr>
          <p:cNvSpPr>
            <a:spLocks noGrp="1"/>
          </p:cNvSpPr>
          <p:nvPr>
            <p:ph type="title"/>
            <p:custDataLst>
              <p:tags r:id="rId3"/>
            </p:custDataLst>
          </p:nvPr>
        </p:nvSpPr>
        <p:spPr>
          <a:xfrm>
            <a:off x="451883" y="397650"/>
            <a:ext cx="8229600" cy="857250"/>
          </a:xfrm>
        </p:spPr>
        <p:txBody>
          <a:bodyPr>
            <a:normAutofit/>
          </a:bodyPr>
          <a:lstStyle/>
          <a:p>
            <a:r>
              <a:rPr lang="fr-CA" sz="2400" b="1" dirty="0">
                <a:latin typeface="Raleway" pitchFamily="2" charset="0"/>
              </a:rPr>
              <a:t>COVID-19</a:t>
            </a:r>
          </a:p>
        </p:txBody>
      </p:sp>
      <p:pic>
        <p:nvPicPr>
          <p:cNvPr id="4" name="Image 3">
            <a:extLst>
              <a:ext uri="{FF2B5EF4-FFF2-40B4-BE49-F238E27FC236}">
                <a16:creationId xmlns:a16="http://schemas.microsoft.com/office/drawing/2014/main" id="{0DB7B95E-99BC-492F-9EB2-5B0364276C62}"/>
              </a:ext>
            </a:extLst>
          </p:cNvPr>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6337979" y="2220883"/>
            <a:ext cx="2198859" cy="2198859"/>
          </a:xfrm>
          <a:prstGeom prst="rect">
            <a:avLst/>
          </a:prstGeom>
        </p:spPr>
      </p:pic>
      <p:sp>
        <p:nvSpPr>
          <p:cNvPr id="11" name="Espace réservé du contenu 2">
            <a:extLst>
              <a:ext uri="{FF2B5EF4-FFF2-40B4-BE49-F238E27FC236}">
                <a16:creationId xmlns:a16="http://schemas.microsoft.com/office/drawing/2014/main" id="{19B34D4B-992C-42E3-A18D-7BFE3D326402}"/>
              </a:ext>
            </a:extLst>
          </p:cNvPr>
          <p:cNvSpPr txBox="1">
            <a:spLocks/>
          </p:cNvSpPr>
          <p:nvPr>
            <p:custDataLst>
              <p:tags r:id="rId5"/>
            </p:custDataLst>
          </p:nvPr>
        </p:nvSpPr>
        <p:spPr>
          <a:xfrm>
            <a:off x="562099" y="1445446"/>
            <a:ext cx="5775880" cy="2303628"/>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1200"/>
              </a:spcBef>
              <a:spcAft>
                <a:spcPts val="1200"/>
              </a:spcAft>
              <a:buNone/>
            </a:pPr>
            <a:r>
              <a:rPr lang="fr-CA" sz="1600" b="1" dirty="0">
                <a:effectLst/>
                <a:latin typeface="Raleway"/>
                <a:ea typeface="Calibri" panose="020F0502020204030204" pitchFamily="34" charset="0"/>
                <a:cs typeface="Times New Roman"/>
              </a:rPr>
              <a:t>L’accumulation des sources de stress au sein des familles </a:t>
            </a:r>
            <a:r>
              <a:rPr lang="fr-CA" sz="1600" dirty="0">
                <a:effectLst/>
                <a:latin typeface="Raleway"/>
                <a:ea typeface="Calibri" panose="020F0502020204030204" pitchFamily="34" charset="0"/>
                <a:cs typeface="Times New Roman"/>
              </a:rPr>
              <a:t>semble avoir contribué à une augmentation du risque de problèmes de santé mentale chez les enfants durant la pandémie. D’ailleurs, </a:t>
            </a:r>
            <a:r>
              <a:rPr lang="fr-CA" sz="1600" b="1" dirty="0">
                <a:effectLst/>
                <a:latin typeface="Raleway"/>
                <a:ea typeface="Calibri" panose="020F0502020204030204" pitchFamily="34" charset="0"/>
                <a:cs typeface="Times New Roman"/>
              </a:rPr>
              <a:t>l’isolement social est associé à un risque accru de dépressions et de troubles anxieux </a:t>
            </a:r>
            <a:r>
              <a:rPr lang="fr-CA" sz="1600" dirty="0">
                <a:effectLst/>
                <a:latin typeface="Raleway"/>
                <a:ea typeface="Calibri" panose="020F0502020204030204" pitchFamily="34" charset="0"/>
                <a:cs typeface="Times New Roman"/>
              </a:rPr>
              <a:t>durant la période où l’enfant est isolé, mais parfois également des années plus tard. </a:t>
            </a:r>
          </a:p>
          <a:p>
            <a:pPr marL="0" indent="0">
              <a:lnSpc>
                <a:spcPct val="107000"/>
              </a:lnSpc>
              <a:spcBef>
                <a:spcPts val="1200"/>
              </a:spcBef>
              <a:spcAft>
                <a:spcPts val="1200"/>
              </a:spcAft>
              <a:buNone/>
            </a:pPr>
            <a:r>
              <a:rPr lang="fr-CA" sz="1600" dirty="0">
                <a:effectLst/>
                <a:latin typeface="Raleway"/>
                <a:ea typeface="Calibri" panose="020F0502020204030204" pitchFamily="34" charset="0"/>
                <a:cs typeface="Times New Roman"/>
              </a:rPr>
              <a:t>La durée de l’isolement social semble avoir plus d’impact négatif que l’intensité de l’isolement.</a:t>
            </a:r>
          </a:p>
        </p:txBody>
      </p:sp>
    </p:spTree>
    <p:extLst>
      <p:ext uri="{BB962C8B-B14F-4D97-AF65-F5344CB8AC3E}">
        <p14:creationId xmlns:p14="http://schemas.microsoft.com/office/powerpoint/2010/main" val="2613706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E380FC-4B49-4A02-8369-36F4EE50F7B9}"/>
              </a:ext>
            </a:extLst>
          </p:cNvPr>
          <p:cNvSpPr txBox="1">
            <a:spLocks/>
          </p:cNvSpPr>
          <p:nvPr>
            <p:custDataLst>
              <p:tags r:id="rId1"/>
            </p:custDataLst>
          </p:nvPr>
        </p:nvSpPr>
        <p:spPr>
          <a:xfrm>
            <a:off x="893470" y="1092662"/>
            <a:ext cx="7430085" cy="3145509"/>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1600" dirty="0">
                <a:latin typeface="Raleway" pitchFamily="2" charset="0"/>
              </a:rPr>
              <a:t>Par </a:t>
            </a:r>
            <a:r>
              <a:rPr lang="fr-CA" sz="1600" dirty="0">
                <a:effectLst/>
                <a:latin typeface="Raleway" pitchFamily="2" charset="0"/>
                <a:ea typeface="Calibri" panose="020F0502020204030204" pitchFamily="34" charset="0"/>
                <a:cs typeface="Times New Roman" panose="02020603050405020304" pitchFamily="18" charset="0"/>
              </a:rPr>
              <a:t>ailleurs, </a:t>
            </a:r>
            <a:r>
              <a:rPr lang="fr-CA" sz="1600" b="1" dirty="0">
                <a:effectLst/>
                <a:latin typeface="Raleway" pitchFamily="2" charset="0"/>
                <a:ea typeface="Calibri" panose="020F0502020204030204" pitchFamily="34" charset="0"/>
                <a:cs typeface="Times New Roman" panose="02020603050405020304" pitchFamily="18" charset="0"/>
              </a:rPr>
              <a:t>très peu de données sont disponibles </a:t>
            </a:r>
            <a:r>
              <a:rPr lang="fr-CA" sz="1600" dirty="0">
                <a:effectLst/>
                <a:latin typeface="Raleway" pitchFamily="2" charset="0"/>
                <a:ea typeface="Calibri" panose="020F0502020204030204" pitchFamily="34" charset="0"/>
                <a:cs typeface="Times New Roman" panose="02020603050405020304" pitchFamily="18" charset="0"/>
              </a:rPr>
              <a:t>pour évaluer la santé mentale des tout-petits. En effet, les problèmes de santé mentale sont difficiles à détecter chez les tout-petits et peuvent évoluer différemment </a:t>
            </a:r>
            <a:br>
              <a:rPr lang="fr-CA" sz="1600" dirty="0">
                <a:effectLst/>
                <a:latin typeface="Raleway" pitchFamily="2" charset="0"/>
                <a:ea typeface="Calibri" panose="020F0502020204030204" pitchFamily="34" charset="0"/>
                <a:cs typeface="Times New Roman" panose="02020603050405020304" pitchFamily="18" charset="0"/>
              </a:rPr>
            </a:br>
            <a:r>
              <a:rPr lang="fr-CA" sz="1600" dirty="0">
                <a:effectLst/>
                <a:latin typeface="Raleway" pitchFamily="2" charset="0"/>
                <a:ea typeface="Calibri" panose="020F0502020204030204" pitchFamily="34" charset="0"/>
                <a:cs typeface="Times New Roman" panose="02020603050405020304" pitchFamily="18" charset="0"/>
              </a:rPr>
              <a:t>d’un enfant à l’autre. Les professionnels préfèrent donc être prudents et suivent attentivement l’évolution de la situation avant de poser un diagnostic.</a:t>
            </a:r>
          </a:p>
          <a:p>
            <a:pPr marL="0" indent="0" algn="ctr">
              <a:lnSpc>
                <a:spcPct val="100000"/>
              </a:lnSpc>
              <a:spcBef>
                <a:spcPts val="450"/>
              </a:spcBef>
              <a:buClr>
                <a:srgbClr val="D9232D"/>
              </a:buClr>
              <a:buSzPct val="100000"/>
              <a:buNone/>
            </a:pPr>
            <a:endParaRPr lang="fr-CA" sz="1600" dirty="0">
              <a:latin typeface="Raleway" pitchFamily="2" charset="0"/>
              <a:cs typeface="Times New Roman" panose="02020603050405020304" pitchFamily="18" charset="0"/>
            </a:endParaRPr>
          </a:p>
          <a:p>
            <a:pPr marL="0" indent="0" algn="ctr">
              <a:lnSpc>
                <a:spcPct val="100000"/>
              </a:lnSpc>
              <a:spcBef>
                <a:spcPts val="450"/>
              </a:spcBef>
              <a:buClr>
                <a:srgbClr val="D9232D"/>
              </a:buClr>
              <a:buSzPct val="100000"/>
              <a:buNone/>
            </a:pPr>
            <a:endParaRPr lang="fr-CA" sz="1600" dirty="0">
              <a:latin typeface="Raleway" pitchFamily="2" charset="0"/>
              <a:cs typeface="Times New Roman" panose="02020603050405020304" pitchFamily="18" charset="0"/>
            </a:endParaRPr>
          </a:p>
          <a:p>
            <a:pPr marL="0" indent="0" algn="ctr">
              <a:lnSpc>
                <a:spcPct val="100000"/>
              </a:lnSpc>
              <a:spcBef>
                <a:spcPts val="450"/>
              </a:spcBef>
              <a:buClr>
                <a:srgbClr val="D9232D"/>
              </a:buClr>
              <a:buSzPct val="100000"/>
              <a:buNone/>
            </a:pPr>
            <a:r>
              <a:rPr lang="fr-CA" sz="1600" dirty="0">
                <a:latin typeface="Raleway" pitchFamily="2" charset="0"/>
              </a:rPr>
              <a:t>Les problèmes de santé mentale chez les tout-petits sont toutefois </a:t>
            </a:r>
            <a:br>
              <a:rPr lang="fr-CA" sz="1600" dirty="0">
                <a:latin typeface="Raleway" pitchFamily="2" charset="0"/>
              </a:rPr>
            </a:br>
            <a:r>
              <a:rPr lang="fr-CA" sz="1600" b="1" dirty="0">
                <a:latin typeface="Raleway" pitchFamily="2" charset="0"/>
              </a:rPr>
              <a:t>plus fréquents</a:t>
            </a:r>
            <a:r>
              <a:rPr lang="fr-CA" sz="1600" dirty="0">
                <a:latin typeface="Raleway" pitchFamily="2" charset="0"/>
              </a:rPr>
              <a:t> qu’on ne pourrait le croire. Bien qu’on dispose de peu </a:t>
            </a:r>
            <a:br>
              <a:rPr lang="fr-CA" sz="1600" dirty="0">
                <a:latin typeface="Raleway" pitchFamily="2" charset="0"/>
              </a:rPr>
            </a:br>
            <a:r>
              <a:rPr lang="fr-CA" sz="1600" dirty="0">
                <a:latin typeface="Raleway" pitchFamily="2" charset="0"/>
              </a:rPr>
              <a:t>de données à ce sujet chez les enfants de 5 ans et moins, on estime </a:t>
            </a:r>
            <a:br>
              <a:rPr lang="fr-CA" sz="1600" dirty="0">
                <a:latin typeface="Raleway" pitchFamily="2" charset="0"/>
              </a:rPr>
            </a:br>
            <a:r>
              <a:rPr lang="fr-CA" sz="1600" dirty="0">
                <a:latin typeface="Raleway" pitchFamily="2" charset="0"/>
              </a:rPr>
              <a:t>que leur fréquence serait similaire à celle qu’on observe chez les enfants d’âge scolaire.</a:t>
            </a:r>
          </a:p>
        </p:txBody>
      </p:sp>
      <p:sp>
        <p:nvSpPr>
          <p:cNvPr id="4" name="Rectangle 3">
            <a:extLst>
              <a:ext uri="{FF2B5EF4-FFF2-40B4-BE49-F238E27FC236}">
                <a16:creationId xmlns:a16="http://schemas.microsoft.com/office/drawing/2014/main" id="{0FEC3001-7770-4B83-BB03-804EA676EF03}"/>
              </a:ext>
            </a:extLst>
          </p:cNvPr>
          <p:cNvSpPr/>
          <p:nvPr>
            <p:custDataLst>
              <p:tags r:id="rId2"/>
            </p:custDataLst>
          </p:nvPr>
        </p:nvSpPr>
        <p:spPr>
          <a:xfrm>
            <a:off x="524684" y="570586"/>
            <a:ext cx="8151792" cy="4305420"/>
          </a:xfrm>
          <a:prstGeom prst="rect">
            <a:avLst/>
          </a:prstGeom>
          <a:noFill/>
          <a:ln>
            <a:solidFill>
              <a:srgbClr val="4CB1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17044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next to a tree&#10;&#10;Description automatically generated with medium confidence">
            <a:extLst>
              <a:ext uri="{FF2B5EF4-FFF2-40B4-BE49-F238E27FC236}">
                <a16:creationId xmlns:a16="http://schemas.microsoft.com/office/drawing/2014/main" id="{0372EA13-ADD2-6D4D-BB70-D375EFB0DAA5}"/>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18905" t="17000" r="29354" b="39333"/>
          <a:stretch/>
        </p:blipFill>
        <p:spPr>
          <a:xfrm flipH="1">
            <a:off x="-2" y="0"/>
            <a:ext cx="9144002" cy="5143500"/>
          </a:xfrm>
          <a:prstGeom prst="rect">
            <a:avLst/>
          </a:prstGeom>
        </p:spPr>
      </p:pic>
      <p:sp>
        <p:nvSpPr>
          <p:cNvPr id="7" name="Titre 1">
            <a:extLst>
              <a:ext uri="{FF2B5EF4-FFF2-40B4-BE49-F238E27FC236}">
                <a16:creationId xmlns:a16="http://schemas.microsoft.com/office/drawing/2014/main" id="{26114736-ECC5-4065-AFD5-157FBF8A23D1}"/>
              </a:ext>
            </a:extLst>
          </p:cNvPr>
          <p:cNvSpPr>
            <a:spLocks noGrp="1"/>
          </p:cNvSpPr>
          <p:nvPr>
            <p:ph type="title"/>
          </p:nvPr>
        </p:nvSpPr>
        <p:spPr>
          <a:xfrm>
            <a:off x="1357086" y="370114"/>
            <a:ext cx="6861628" cy="1094017"/>
          </a:xfrm>
        </p:spPr>
        <p:txBody>
          <a:bodyPr vert="horz" lIns="91440" tIns="45720" rIns="91440" bIns="45720" rtlCol="0" anchor="b">
            <a:normAutofit/>
          </a:bodyPr>
          <a:lstStyle/>
          <a:p>
            <a:pPr defTabSz="914400">
              <a:lnSpc>
                <a:spcPct val="90000"/>
              </a:lnSpc>
            </a:pPr>
            <a:r>
              <a:rPr lang="fr-CA" sz="6000">
                <a:solidFill>
                  <a:srgbClr val="FFFFFF"/>
                </a:solidFill>
                <a:latin typeface="Raleway" panose="020B0503030101060003" pitchFamily="34" charset="0"/>
              </a:rPr>
              <a:t>Pistes de solution</a:t>
            </a:r>
          </a:p>
        </p:txBody>
      </p:sp>
    </p:spTree>
    <p:extLst>
      <p:ext uri="{BB962C8B-B14F-4D97-AF65-F5344CB8AC3E}">
        <p14:creationId xmlns:p14="http://schemas.microsoft.com/office/powerpoint/2010/main" val="25852681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2E083-090F-4A65-A583-F51FCB60DB24}"/>
              </a:ext>
            </a:extLst>
          </p:cNvPr>
          <p:cNvSpPr>
            <a:spLocks noGrp="1"/>
          </p:cNvSpPr>
          <p:nvPr>
            <p:ph type="title"/>
          </p:nvPr>
        </p:nvSpPr>
        <p:spPr>
          <a:xfrm>
            <a:off x="345404" y="486745"/>
            <a:ext cx="3630083" cy="554083"/>
          </a:xfrm>
        </p:spPr>
        <p:txBody>
          <a:bodyPr>
            <a:normAutofit/>
          </a:bodyPr>
          <a:lstStyle/>
          <a:p>
            <a:pPr algn="ctr"/>
            <a:r>
              <a:rPr lang="fr-CA" sz="2400" b="1" dirty="0">
                <a:solidFill>
                  <a:srgbClr val="82C341"/>
                </a:solidFill>
                <a:latin typeface="Raleway" panose="020B0503030101060003" pitchFamily="34" charset="0"/>
                <a:cs typeface="Calibri Light"/>
              </a:rPr>
              <a:t>Bonnes nouvelles</a:t>
            </a:r>
            <a:endParaRPr lang="fr-CA" sz="2400" b="1" dirty="0">
              <a:solidFill>
                <a:srgbClr val="82C341"/>
              </a:solidFill>
              <a:latin typeface="Raleway" panose="020B0503030101060003" pitchFamily="34" charset="0"/>
            </a:endParaRPr>
          </a:p>
        </p:txBody>
      </p:sp>
      <p:sp>
        <p:nvSpPr>
          <p:cNvPr id="3" name="Espace réservé du contenu 2">
            <a:extLst>
              <a:ext uri="{FF2B5EF4-FFF2-40B4-BE49-F238E27FC236}">
                <a16:creationId xmlns:a16="http://schemas.microsoft.com/office/drawing/2014/main" id="{ED47B10C-14AE-40EC-B4BC-82E33837272E}"/>
              </a:ext>
            </a:extLst>
          </p:cNvPr>
          <p:cNvSpPr>
            <a:spLocks noGrp="1"/>
          </p:cNvSpPr>
          <p:nvPr>
            <p:ph idx="1"/>
          </p:nvPr>
        </p:nvSpPr>
        <p:spPr>
          <a:xfrm>
            <a:off x="446828" y="1163371"/>
            <a:ext cx="3429000" cy="4225798"/>
          </a:xfrm>
        </p:spPr>
        <p:txBody>
          <a:bodyPr vert="horz" lIns="68519" tIns="34289" rIns="68519" bIns="34289" rtlCol="0" anchor="t">
            <a:normAutofit fontScale="47500" lnSpcReduction="20000"/>
          </a:bodyPr>
          <a:lstStyle/>
          <a:p>
            <a:pPr>
              <a:lnSpc>
                <a:spcPct val="120000"/>
              </a:lnSpc>
              <a:spcBef>
                <a:spcPts val="0"/>
              </a:spcBef>
              <a:buClr>
                <a:srgbClr val="82C341"/>
              </a:buClr>
              <a:buFont typeface="Wingdings" panose="05000000000000000000" pitchFamily="2" charset="2"/>
              <a:buChar char="§"/>
            </a:pPr>
            <a:r>
              <a:rPr lang="fr-CA" sz="2400" dirty="0">
                <a:latin typeface="Raleway" panose="020B0003030101060003" pitchFamily="34" charset="0"/>
              </a:rPr>
              <a:t>Le taux de décès à la naissance est très bas et sous la cible fixée par l'OMS. On observe aussi une faible proportion de naissances prématurées.</a:t>
            </a:r>
          </a:p>
          <a:p>
            <a:pPr>
              <a:lnSpc>
                <a:spcPct val="120000"/>
              </a:lnSpc>
              <a:spcBef>
                <a:spcPts val="0"/>
              </a:spcBef>
              <a:buClr>
                <a:srgbClr val="82C341"/>
              </a:buClr>
              <a:buFont typeface="Wingdings" panose="05000000000000000000" pitchFamily="2" charset="2"/>
              <a:buChar char="§"/>
            </a:pPr>
            <a:endParaRPr lang="fr-CA" sz="2400" dirty="0">
              <a:latin typeface="Raleway" panose="020B0003030101060003" pitchFamily="34" charset="0"/>
            </a:endParaRPr>
          </a:p>
          <a:p>
            <a:pPr>
              <a:lnSpc>
                <a:spcPct val="120000"/>
              </a:lnSpc>
              <a:spcBef>
                <a:spcPts val="0"/>
              </a:spcBef>
              <a:buClr>
                <a:srgbClr val="82C341"/>
              </a:buClr>
              <a:buFont typeface="Wingdings" panose="05000000000000000000" pitchFamily="2" charset="2"/>
              <a:buChar char="§"/>
            </a:pPr>
            <a:r>
              <a:rPr lang="fr-CA" sz="2400" dirty="0">
                <a:latin typeface="Raleway" panose="020B0003030101060003" pitchFamily="34" charset="0"/>
              </a:rPr>
              <a:t>Le virus de la COVID-19 affecte peu les nouveau-nés et les enfants en bas âge, et le risque de transmission du virus de la femme enceinte vers le nouveau-né est faible.</a:t>
            </a:r>
          </a:p>
          <a:p>
            <a:pPr>
              <a:lnSpc>
                <a:spcPct val="120000"/>
              </a:lnSpc>
              <a:spcBef>
                <a:spcPts val="0"/>
              </a:spcBef>
              <a:buClr>
                <a:srgbClr val="82C341"/>
              </a:buClr>
              <a:buFont typeface="Wingdings" panose="05000000000000000000" pitchFamily="2" charset="2"/>
              <a:buChar char="§"/>
            </a:pPr>
            <a:endParaRPr lang="fr-CA" sz="2400" dirty="0">
              <a:latin typeface="Raleway" panose="020B0003030101060003" pitchFamily="34" charset="0"/>
            </a:endParaRPr>
          </a:p>
          <a:p>
            <a:pPr>
              <a:lnSpc>
                <a:spcPct val="120000"/>
              </a:lnSpc>
              <a:spcBef>
                <a:spcPts val="0"/>
              </a:spcBef>
              <a:buClr>
                <a:srgbClr val="82C341"/>
              </a:buClr>
              <a:buFont typeface="Wingdings" panose="05000000000000000000" pitchFamily="2" charset="2"/>
              <a:buChar char="§"/>
            </a:pPr>
            <a:r>
              <a:rPr lang="fr-CA" sz="2400" dirty="0">
                <a:latin typeface="Raleway" panose="020B0003030101060003" pitchFamily="34" charset="0"/>
              </a:rPr>
              <a:t>Le risque d'hospitalisation en raison de la COVID-19 est très faible chez les enfants et aucun décès dû à la COVID-19 n'a été recensé chez les enfants de 0 à 5 ans.</a:t>
            </a:r>
          </a:p>
          <a:p>
            <a:pPr>
              <a:lnSpc>
                <a:spcPct val="120000"/>
              </a:lnSpc>
              <a:spcBef>
                <a:spcPts val="0"/>
              </a:spcBef>
              <a:buClr>
                <a:srgbClr val="82C341"/>
              </a:buClr>
              <a:buFont typeface="Wingdings" panose="05000000000000000000" pitchFamily="2" charset="2"/>
              <a:buChar char="§"/>
            </a:pPr>
            <a:endParaRPr lang="fr-CA" sz="2400" dirty="0">
              <a:latin typeface="Raleway" panose="020B0003030101060003" pitchFamily="34" charset="0"/>
            </a:endParaRPr>
          </a:p>
          <a:p>
            <a:pPr>
              <a:lnSpc>
                <a:spcPct val="120000"/>
              </a:lnSpc>
              <a:spcBef>
                <a:spcPts val="0"/>
              </a:spcBef>
              <a:buClr>
                <a:srgbClr val="82C341"/>
              </a:buClr>
              <a:buFont typeface="Wingdings" panose="05000000000000000000" pitchFamily="2" charset="2"/>
              <a:buChar char="§"/>
            </a:pPr>
            <a:r>
              <a:rPr lang="fr-CA" sz="2400" dirty="0">
                <a:latin typeface="Raleway" panose="020B0003030101060003" pitchFamily="34" charset="0"/>
              </a:rPr>
              <a:t>Le succès du programme </a:t>
            </a:r>
            <a:br>
              <a:rPr lang="fr-CA" sz="2400" dirty="0">
                <a:latin typeface="Raleway" panose="020B0003030101060003" pitchFamily="34" charset="0"/>
              </a:rPr>
            </a:br>
            <a:r>
              <a:rPr lang="fr-CA" sz="2400" dirty="0">
                <a:latin typeface="Raleway" panose="020B0003030101060003" pitchFamily="34" charset="0"/>
              </a:rPr>
              <a:t>de vaccination pendant </a:t>
            </a:r>
            <a:br>
              <a:rPr lang="fr-CA" sz="2400" dirty="0">
                <a:latin typeface="Raleway" panose="020B0003030101060003" pitchFamily="34" charset="0"/>
              </a:rPr>
            </a:br>
            <a:r>
              <a:rPr lang="fr-CA" sz="2400" dirty="0">
                <a:latin typeface="Raleway" panose="020B0003030101060003" pitchFamily="34" charset="0"/>
              </a:rPr>
              <a:t>la première année de vie </a:t>
            </a:r>
            <a:br>
              <a:rPr lang="fr-CA" sz="2400" dirty="0">
                <a:latin typeface="Raleway" panose="020B0003030101060003" pitchFamily="34" charset="0"/>
              </a:rPr>
            </a:br>
            <a:r>
              <a:rPr lang="fr-CA" sz="2400" dirty="0">
                <a:latin typeface="Raleway" panose="020B0003030101060003" pitchFamily="34" charset="0"/>
              </a:rPr>
              <a:t>de l'enfant: la grande majorité </a:t>
            </a:r>
            <a:br>
              <a:rPr lang="fr-CA" sz="2400" dirty="0">
                <a:latin typeface="Raleway" panose="020B0003030101060003" pitchFamily="34" charset="0"/>
              </a:rPr>
            </a:br>
            <a:r>
              <a:rPr lang="fr-CA" sz="2400" dirty="0">
                <a:latin typeface="Raleway" panose="020B0003030101060003" pitchFamily="34" charset="0"/>
              </a:rPr>
              <a:t>des enfants ont reçus tous </a:t>
            </a:r>
            <a:br>
              <a:rPr lang="fr-CA" sz="2400" dirty="0">
                <a:latin typeface="Raleway" panose="020B0003030101060003" pitchFamily="34" charset="0"/>
              </a:rPr>
            </a:br>
            <a:r>
              <a:rPr lang="fr-CA" sz="2400" dirty="0">
                <a:latin typeface="Raleway" panose="020B0003030101060003" pitchFamily="34" charset="0"/>
              </a:rPr>
              <a:t>les vaccins recommandés.</a:t>
            </a:r>
          </a:p>
          <a:p>
            <a:pPr>
              <a:buClr>
                <a:srgbClr val="82C341"/>
              </a:buClr>
              <a:buFont typeface="Wingdings" panose="05000000000000000000" pitchFamily="2" charset="2"/>
              <a:buChar char="§"/>
            </a:pPr>
            <a:endParaRPr lang="fr-CA" dirty="0">
              <a:latin typeface="Raleway" panose="020B0503030101060003" pitchFamily="34" charset="0"/>
              <a:cs typeface="Calibri"/>
            </a:endParaRPr>
          </a:p>
        </p:txBody>
      </p:sp>
      <p:sp>
        <p:nvSpPr>
          <p:cNvPr id="6" name="Titre 1">
            <a:extLst>
              <a:ext uri="{FF2B5EF4-FFF2-40B4-BE49-F238E27FC236}">
                <a16:creationId xmlns:a16="http://schemas.microsoft.com/office/drawing/2014/main" id="{A06E666A-B905-464D-94E1-22D9F3694171}"/>
              </a:ext>
            </a:extLst>
          </p:cNvPr>
          <p:cNvSpPr txBox="1">
            <a:spLocks/>
          </p:cNvSpPr>
          <p:nvPr/>
        </p:nvSpPr>
        <p:spPr>
          <a:xfrm>
            <a:off x="4039289" y="486226"/>
            <a:ext cx="4861268" cy="554602"/>
          </a:xfrm>
          <a:prstGeom prst="rect">
            <a:avLst/>
          </a:prstGeom>
        </p:spPr>
        <p:txBody>
          <a:bodyPr vert="horz" lIns="68519" tIns="34289" rIns="68519" bIns="34289" rtlCol="0" anchor="ctr">
            <a:normAutofit/>
          </a:bodyPr>
          <a:lstStyle>
            <a:lvl1pPr algn="l" defTabSz="685103"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CA" sz="2400" b="1" dirty="0">
                <a:solidFill>
                  <a:srgbClr val="CB1B39"/>
                </a:solidFill>
                <a:latin typeface="Raleway" panose="020B0503030101060003" pitchFamily="34" charset="0"/>
                <a:cs typeface="Calibri Light"/>
              </a:rPr>
              <a:t>Éléments préoccupants</a:t>
            </a:r>
            <a:endParaRPr lang="fr-CA" sz="2400" b="1" dirty="0">
              <a:solidFill>
                <a:srgbClr val="CB1B39"/>
              </a:solidFill>
              <a:latin typeface="Raleway" panose="020B0503030101060003" pitchFamily="34" charset="0"/>
            </a:endParaRPr>
          </a:p>
        </p:txBody>
      </p:sp>
      <p:sp>
        <p:nvSpPr>
          <p:cNvPr id="8" name="Espace réservé du contenu 2">
            <a:extLst>
              <a:ext uri="{FF2B5EF4-FFF2-40B4-BE49-F238E27FC236}">
                <a16:creationId xmlns:a16="http://schemas.microsoft.com/office/drawing/2014/main" id="{A47BDF9E-1A60-4729-8BC9-D6128CC5ED88}"/>
              </a:ext>
            </a:extLst>
          </p:cNvPr>
          <p:cNvSpPr txBox="1">
            <a:spLocks/>
          </p:cNvSpPr>
          <p:nvPr/>
        </p:nvSpPr>
        <p:spPr>
          <a:xfrm>
            <a:off x="4362107" y="1163371"/>
            <a:ext cx="4335065" cy="4050900"/>
          </a:xfrm>
          <a:prstGeom prst="rect">
            <a:avLst/>
          </a:prstGeom>
        </p:spPr>
        <p:txBody>
          <a:bodyPr vert="horz" lIns="68519" tIns="34289" rIns="68519" bIns="34289" rtlCol="0" anchor="t">
            <a:noAutofit/>
          </a:bodyPr>
          <a:lstStyle>
            <a:lvl1pPr marL="171286" indent="-171286" algn="l" defTabSz="68510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57" indent="-171286" algn="l" defTabSz="68510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388" indent="-171286" algn="l" defTabSz="68510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920"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453"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023"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575"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126"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697" indent="-171286" algn="l" defTabSz="68510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L'augmentation des taux d'accouchement par césarienne et la difficulté à atteindre les recommandations en matière d'allaitement.</a:t>
            </a:r>
          </a:p>
          <a:p>
            <a:pPr>
              <a:lnSpc>
                <a:spcPct val="100000"/>
              </a:lnSpc>
              <a:spcBef>
                <a:spcPts val="0"/>
              </a:spcBef>
              <a:buClr>
                <a:srgbClr val="CB1B39"/>
              </a:buClr>
              <a:buFont typeface="Wingdings" panose="05000000000000000000" pitchFamily="2" charset="2"/>
              <a:buChar char="§"/>
            </a:pPr>
            <a:endParaRPr lang="fr-CA" sz="1150" dirty="0">
              <a:latin typeface="Raleway" panose="020B0003030101060003" pitchFamily="34" charset="0"/>
            </a:endParaRPr>
          </a:p>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La violence faite aux femmes en période périnatale</a:t>
            </a:r>
          </a:p>
          <a:p>
            <a:pPr>
              <a:lnSpc>
                <a:spcPct val="100000"/>
              </a:lnSpc>
              <a:spcBef>
                <a:spcPts val="0"/>
              </a:spcBef>
              <a:buClr>
                <a:srgbClr val="CB1B39"/>
              </a:buClr>
              <a:buFont typeface="Wingdings" panose="05000000000000000000" pitchFamily="2" charset="2"/>
              <a:buChar char="§"/>
            </a:pPr>
            <a:endParaRPr lang="fr-CA" sz="1150" dirty="0">
              <a:latin typeface="Raleway" panose="020B0003030101060003" pitchFamily="34" charset="0"/>
            </a:endParaRPr>
          </a:p>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La qualité de l'alimentation et le temps écran</a:t>
            </a:r>
          </a:p>
          <a:p>
            <a:pPr>
              <a:lnSpc>
                <a:spcPct val="100000"/>
              </a:lnSpc>
              <a:spcBef>
                <a:spcPts val="0"/>
              </a:spcBef>
              <a:buClr>
                <a:srgbClr val="CB1B39"/>
              </a:buClr>
              <a:buFont typeface="Wingdings" panose="05000000000000000000" pitchFamily="2" charset="2"/>
              <a:buChar char="§"/>
            </a:pPr>
            <a:endParaRPr lang="fr-CA" sz="1150" dirty="0">
              <a:latin typeface="Raleway" panose="020B0003030101060003" pitchFamily="34" charset="0"/>
            </a:endParaRPr>
          </a:p>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La précarité financière et l'insécurité alimentaire </a:t>
            </a:r>
            <a:br>
              <a:rPr lang="fr-CA" sz="1150" dirty="0">
                <a:latin typeface="Raleway" panose="020B0003030101060003" pitchFamily="34" charset="0"/>
              </a:rPr>
            </a:br>
            <a:r>
              <a:rPr lang="fr-CA" sz="1150" dirty="0">
                <a:latin typeface="Raleway" panose="020B0003030101060003" pitchFamily="34" charset="0"/>
              </a:rPr>
              <a:t>vécues par de nombreuses familles</a:t>
            </a:r>
          </a:p>
          <a:p>
            <a:pPr>
              <a:lnSpc>
                <a:spcPct val="100000"/>
              </a:lnSpc>
              <a:spcBef>
                <a:spcPts val="0"/>
              </a:spcBef>
              <a:buClr>
                <a:srgbClr val="CB1B39"/>
              </a:buClr>
              <a:buFont typeface="Wingdings" panose="05000000000000000000" pitchFamily="2" charset="2"/>
              <a:buChar char="§"/>
            </a:pPr>
            <a:endParaRPr lang="fr-CA" sz="1150" dirty="0">
              <a:latin typeface="Raleway" panose="020B0003030101060003" pitchFamily="34" charset="0"/>
            </a:endParaRPr>
          </a:p>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La santé mentale des tout-petits et de leurs parents</a:t>
            </a:r>
          </a:p>
          <a:p>
            <a:pPr>
              <a:lnSpc>
                <a:spcPct val="100000"/>
              </a:lnSpc>
              <a:spcBef>
                <a:spcPts val="0"/>
              </a:spcBef>
              <a:buClr>
                <a:srgbClr val="CB1B39"/>
              </a:buClr>
              <a:buFont typeface="Wingdings" panose="05000000000000000000" pitchFamily="2" charset="2"/>
              <a:buChar char="§"/>
            </a:pPr>
            <a:endParaRPr lang="fr-CA" sz="1150" dirty="0">
              <a:latin typeface="Raleway" panose="020B0003030101060003" pitchFamily="34" charset="0"/>
            </a:endParaRPr>
          </a:p>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La faible proportion de tout-petits qui a visité un dentiste tel que recommandé par l’Association dentaire canadienne.</a:t>
            </a:r>
          </a:p>
          <a:p>
            <a:pPr>
              <a:lnSpc>
                <a:spcPct val="100000"/>
              </a:lnSpc>
              <a:spcBef>
                <a:spcPts val="0"/>
              </a:spcBef>
              <a:buClr>
                <a:srgbClr val="CB1B39"/>
              </a:buClr>
              <a:buFont typeface="Wingdings" panose="05000000000000000000" pitchFamily="2" charset="2"/>
              <a:buChar char="§"/>
            </a:pPr>
            <a:endParaRPr lang="fr-CA" sz="1150" dirty="0">
              <a:latin typeface="Raleway" panose="020B0003030101060003" pitchFamily="34" charset="0"/>
            </a:endParaRPr>
          </a:p>
          <a:p>
            <a:pPr>
              <a:lnSpc>
                <a:spcPct val="100000"/>
              </a:lnSpc>
              <a:spcBef>
                <a:spcPts val="0"/>
              </a:spcBef>
              <a:buClr>
                <a:srgbClr val="CB1B39"/>
              </a:buClr>
              <a:buFont typeface="Wingdings" panose="05000000000000000000" pitchFamily="2" charset="2"/>
              <a:buChar char="§"/>
            </a:pPr>
            <a:r>
              <a:rPr lang="fr-CA" sz="1150" dirty="0">
                <a:latin typeface="Raleway" panose="020B0003030101060003" pitchFamily="34" charset="0"/>
              </a:rPr>
              <a:t>Le nombre non négligeable d'enfants qui ont des besoins particuliers auxquels nous devons répondre pour soutenir leur développement </a:t>
            </a:r>
          </a:p>
          <a:p>
            <a:pPr>
              <a:lnSpc>
                <a:spcPct val="120000"/>
              </a:lnSpc>
              <a:spcBef>
                <a:spcPts val="0"/>
              </a:spcBef>
              <a:buClr>
                <a:srgbClr val="CB1B39"/>
              </a:buClr>
              <a:buFont typeface="Wingdings" panose="05000000000000000000" pitchFamily="2" charset="2"/>
              <a:buChar char="§"/>
            </a:pPr>
            <a:endParaRPr lang="fr-CA" sz="1200" dirty="0">
              <a:cs typeface="Calibri"/>
            </a:endParaRPr>
          </a:p>
        </p:txBody>
      </p:sp>
      <p:sp>
        <p:nvSpPr>
          <p:cNvPr id="10" name="Rectangle 9">
            <a:extLst>
              <a:ext uri="{FF2B5EF4-FFF2-40B4-BE49-F238E27FC236}">
                <a16:creationId xmlns:a16="http://schemas.microsoft.com/office/drawing/2014/main" id="{5F20B390-8AFB-B34E-AAB2-04DA432DE295}"/>
              </a:ext>
            </a:extLst>
          </p:cNvPr>
          <p:cNvSpPr/>
          <p:nvPr>
            <p:custDataLst>
              <p:tags r:id="rId1"/>
            </p:custDataLst>
          </p:nvPr>
        </p:nvSpPr>
        <p:spPr>
          <a:xfrm>
            <a:off x="347134" y="362857"/>
            <a:ext cx="3630083" cy="4503359"/>
          </a:xfrm>
          <a:prstGeom prst="rect">
            <a:avLst/>
          </a:prstGeom>
          <a:noFill/>
          <a:ln>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7BAAC24C-C383-B04A-8CA0-D4877371B0B1}"/>
              </a:ext>
            </a:extLst>
          </p:cNvPr>
          <p:cNvSpPr/>
          <p:nvPr>
            <p:custDataLst>
              <p:tags r:id="rId2"/>
            </p:custDataLst>
          </p:nvPr>
        </p:nvSpPr>
        <p:spPr>
          <a:xfrm>
            <a:off x="4216399" y="362857"/>
            <a:ext cx="4685887" cy="4503359"/>
          </a:xfrm>
          <a:prstGeom prst="rect">
            <a:avLst/>
          </a:prstGeom>
          <a:noFill/>
          <a:ln>
            <a:solidFill>
              <a:srgbClr val="CB1B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Picture 11" descr="Icon&#10;&#10;Description automatically generated">
            <a:extLst>
              <a:ext uri="{FF2B5EF4-FFF2-40B4-BE49-F238E27FC236}">
                <a16:creationId xmlns:a16="http://schemas.microsoft.com/office/drawing/2014/main" id="{55FC5D2A-6B64-D245-8B73-9D1F052FF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558" y="1567615"/>
            <a:ext cx="973008" cy="1772265"/>
          </a:xfrm>
          <a:prstGeom prst="rect">
            <a:avLst/>
          </a:prstGeom>
        </p:spPr>
      </p:pic>
      <p:pic>
        <p:nvPicPr>
          <p:cNvPr id="14" name="Picture 13" descr="Icon&#10;&#10;Description automatically generated">
            <a:extLst>
              <a:ext uri="{FF2B5EF4-FFF2-40B4-BE49-F238E27FC236}">
                <a16:creationId xmlns:a16="http://schemas.microsoft.com/office/drawing/2014/main" id="{B5A07A5A-0E82-A345-A9CA-0F603005F9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1879" y="3770128"/>
            <a:ext cx="1269153" cy="1096087"/>
          </a:xfrm>
          <a:prstGeom prst="rect">
            <a:avLst/>
          </a:prstGeom>
        </p:spPr>
      </p:pic>
    </p:spTree>
    <p:extLst>
      <p:ext uri="{BB962C8B-B14F-4D97-AF65-F5344CB8AC3E}">
        <p14:creationId xmlns:p14="http://schemas.microsoft.com/office/powerpoint/2010/main" val="3669228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EBCC2">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802767" y="1574352"/>
            <a:ext cx="7536180" cy="1657890"/>
          </a:xfrm>
          <a:prstGeom prst="rect">
            <a:avLst/>
          </a:prstGeom>
          <a:noFill/>
        </p:spPr>
        <p:txBody>
          <a:bodyPr wrap="square">
            <a:spAutoFit/>
          </a:bodyPr>
          <a:lstStyle/>
          <a:p>
            <a:pPr algn="ctr">
              <a:lnSpc>
                <a:spcPct val="107000"/>
              </a:lnSpc>
              <a:spcAft>
                <a:spcPts val="800"/>
              </a:spcAf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Nous disposons de leviers collectifs pour agir sur la santé mentale </a:t>
            </a:r>
            <a:r>
              <a:rPr lang="fr-CA" b="1" dirty="0">
                <a:solidFill>
                  <a:prstClr val="black"/>
                </a:solidFill>
                <a:latin typeface="Raleway" panose="020B0503030101060003" pitchFamily="34" charset="0"/>
                <a:cs typeface="Times New Roman" panose="02020603050405020304" pitchFamily="18" charset="0"/>
              </a:rPr>
              <a:t>des tout-petits, qui ont été démontrés efficaces ou se sont avérés prometteurs par la pratique sur le terrain ou la recherche scientifique au Québec ou à l’international.</a:t>
            </a:r>
          </a:p>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Voici quelques exemples :</a:t>
            </a:r>
          </a:p>
        </p:txBody>
      </p:sp>
    </p:spTree>
    <p:extLst>
      <p:ext uri="{BB962C8B-B14F-4D97-AF65-F5344CB8AC3E}">
        <p14:creationId xmlns:p14="http://schemas.microsoft.com/office/powerpoint/2010/main" val="1832580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EBCC2">
            <a:alpha val="10094"/>
          </a:srgb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CF06610-C903-4643-90EC-BE23B496DC3D}"/>
              </a:ext>
            </a:extLst>
          </p:cNvPr>
          <p:cNvSpPr>
            <a:spLocks noGrp="1"/>
          </p:cNvSpPr>
          <p:nvPr>
            <p:ph type="title"/>
            <p:custDataLst>
              <p:tags r:id="rId1"/>
            </p:custDataLst>
          </p:nvPr>
        </p:nvSpPr>
        <p:spPr>
          <a:xfrm>
            <a:off x="516190" y="117220"/>
            <a:ext cx="8229600" cy="499130"/>
          </a:xfrm>
        </p:spPr>
        <p:txBody>
          <a:bodyPr>
            <a:noAutofit/>
          </a:bodyPr>
          <a:lstStyle/>
          <a:p>
            <a:r>
              <a:rPr lang="fr-CA" sz="2400" b="1" dirty="0">
                <a:latin typeface="Raleway" pitchFamily="2" charset="0"/>
              </a:rPr>
              <a:t>Pistes de solution</a:t>
            </a:r>
          </a:p>
        </p:txBody>
      </p:sp>
      <p:sp>
        <p:nvSpPr>
          <p:cNvPr id="9" name="Espace réservé du contenu 2">
            <a:extLst>
              <a:ext uri="{FF2B5EF4-FFF2-40B4-BE49-F238E27FC236}">
                <a16:creationId xmlns:a16="http://schemas.microsoft.com/office/drawing/2014/main" id="{1E43D944-53E6-418A-A331-9456EA4BADFD}"/>
              </a:ext>
            </a:extLst>
          </p:cNvPr>
          <p:cNvSpPr txBox="1">
            <a:spLocks/>
          </p:cNvSpPr>
          <p:nvPr/>
        </p:nvSpPr>
        <p:spPr>
          <a:xfrm>
            <a:off x="321945" y="753857"/>
            <a:ext cx="8500110" cy="4717260"/>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4CB1B6"/>
              </a:buClr>
              <a:buSzPct val="100000"/>
              <a:buNone/>
            </a:pPr>
            <a:r>
              <a:rPr lang="fr-CA" sz="1400" dirty="0">
                <a:solidFill>
                  <a:prstClr val="black"/>
                </a:solidFill>
                <a:latin typeface="Raleway" panose="020B0003030101060003" pitchFamily="34" charset="0"/>
              </a:rPr>
              <a:t>Soutenir la santé mentale des tout-petits peut se faire en agissant sur leur </a:t>
            </a:r>
            <a:r>
              <a:rPr lang="fr-CA" sz="1400" b="1" dirty="0">
                <a:solidFill>
                  <a:prstClr val="black"/>
                </a:solidFill>
                <a:latin typeface="Raleway" panose="020B0003030101060003" pitchFamily="34" charset="0"/>
              </a:rPr>
              <a:t>environnement familial ou éducatif :</a:t>
            </a:r>
          </a:p>
          <a:p>
            <a:pPr marL="361800" lvl="1" indent="-156600" defTabSz="770400">
              <a:lnSpc>
                <a:spcPct val="100000"/>
              </a:lnSpc>
              <a:spcBef>
                <a:spcPts val="450"/>
              </a:spcBef>
              <a:buClr>
                <a:srgbClr val="4CB1B6"/>
              </a:buClr>
              <a:buSzPct val="100000"/>
            </a:pPr>
            <a:r>
              <a:rPr lang="fr-CA" sz="1100" dirty="0">
                <a:latin typeface="Raleway"/>
              </a:rPr>
              <a:t>Programmes de soutien financier ou mesures pour assurer l’</a:t>
            </a:r>
            <a:r>
              <a:rPr lang="fr-CA" sz="1100" b="1" dirty="0">
                <a:latin typeface="Raleway"/>
              </a:rPr>
              <a:t>accès à un logement abordable</a:t>
            </a:r>
            <a:r>
              <a:rPr lang="fr-CA" sz="1100" dirty="0">
                <a:latin typeface="Raleway"/>
              </a:rPr>
              <a:t>, aident les familles à combler leurs besoins de base et ainsi diminuent le stress des parents.</a:t>
            </a:r>
          </a:p>
          <a:p>
            <a:pPr marL="361800" lvl="1" indent="-156600" defTabSz="770400">
              <a:lnSpc>
                <a:spcPct val="100000"/>
              </a:lnSpc>
              <a:spcBef>
                <a:spcPts val="450"/>
              </a:spcBef>
              <a:buClr>
                <a:srgbClr val="4CB1B6"/>
              </a:buClr>
              <a:buSzPct val="100000"/>
            </a:pPr>
            <a:r>
              <a:rPr lang="fr-CA" sz="1100" dirty="0">
                <a:latin typeface="Raleway"/>
              </a:rPr>
              <a:t>Des </a:t>
            </a:r>
            <a:r>
              <a:rPr lang="fr-CA" sz="1100" b="1" dirty="0">
                <a:latin typeface="Raleway"/>
              </a:rPr>
              <a:t>espaces publics extérieurs propices aux jeux</a:t>
            </a:r>
            <a:r>
              <a:rPr lang="fr-CA" sz="1100" dirty="0">
                <a:latin typeface="Raleway"/>
              </a:rPr>
              <a:t>, qui diminuent les risques d’exclusion et d’isolement social.</a:t>
            </a:r>
          </a:p>
          <a:p>
            <a:pPr marL="361800" lvl="1" indent="-156600" defTabSz="770400">
              <a:lnSpc>
                <a:spcPct val="100000"/>
              </a:lnSpc>
              <a:spcBef>
                <a:spcPts val="450"/>
              </a:spcBef>
              <a:buClr>
                <a:srgbClr val="4CB1B6"/>
              </a:buClr>
              <a:buSzPct val="100000"/>
            </a:pPr>
            <a:r>
              <a:rPr lang="fr-CA" sz="1100" dirty="0">
                <a:latin typeface="Raleway"/>
              </a:rPr>
              <a:t>Des mesures accessibles de </a:t>
            </a:r>
            <a:r>
              <a:rPr lang="fr-CA" sz="1100" b="1" dirty="0">
                <a:latin typeface="Raleway"/>
              </a:rPr>
              <a:t>conciliation famille-travail</a:t>
            </a:r>
            <a:r>
              <a:rPr lang="fr-CA" sz="1100" dirty="0">
                <a:latin typeface="Raleway"/>
              </a:rPr>
              <a:t> diminuent le stress des parents.</a:t>
            </a:r>
          </a:p>
          <a:p>
            <a:pPr marL="361800" lvl="1" indent="-156600" defTabSz="770400">
              <a:lnSpc>
                <a:spcPct val="100000"/>
              </a:lnSpc>
              <a:spcBef>
                <a:spcPts val="450"/>
              </a:spcBef>
              <a:buClr>
                <a:srgbClr val="4CB1B6"/>
              </a:buClr>
              <a:buSzPct val="100000"/>
            </a:pPr>
            <a:r>
              <a:rPr lang="fr-CA" sz="1100" dirty="0">
                <a:latin typeface="Raleway"/>
              </a:rPr>
              <a:t>La </a:t>
            </a:r>
            <a:r>
              <a:rPr lang="fr-CA" sz="1100" b="1" dirty="0">
                <a:latin typeface="Raleway"/>
              </a:rPr>
              <a:t>qualité du service éducatif</a:t>
            </a:r>
            <a:r>
              <a:rPr lang="fr-CA" sz="1100" dirty="0">
                <a:latin typeface="Raleway"/>
              </a:rPr>
              <a:t> fréquenté par l’enfant peut influencer son niveau de stress. De plus, la </a:t>
            </a:r>
            <a:r>
              <a:rPr lang="fr-CA" sz="1100" b="1" dirty="0">
                <a:latin typeface="Raleway"/>
              </a:rPr>
              <a:t>formation</a:t>
            </a:r>
            <a:r>
              <a:rPr lang="fr-CA" sz="1100" dirty="0">
                <a:latin typeface="Raleway"/>
              </a:rPr>
              <a:t> des éducatrices et la présence de services spécialisés dans les services éducatifs à l’enfance permettent d’intervenir rapidement dans le quotidien des tout-petits.</a:t>
            </a:r>
          </a:p>
          <a:p>
            <a:pPr marL="361800" lvl="1" indent="-156600" defTabSz="770400">
              <a:lnSpc>
                <a:spcPct val="100000"/>
              </a:lnSpc>
              <a:spcBef>
                <a:spcPts val="450"/>
              </a:spcBef>
              <a:buClr>
                <a:srgbClr val="4CB1B6"/>
              </a:buClr>
              <a:buSzPct val="100000"/>
            </a:pPr>
            <a:r>
              <a:rPr lang="fr-CA" sz="1100" dirty="0">
                <a:latin typeface="Raleway"/>
              </a:rPr>
              <a:t>Les programmes qui offrent de l’</a:t>
            </a:r>
            <a:r>
              <a:rPr lang="fr-CA" sz="1100" b="1" dirty="0">
                <a:latin typeface="Raleway"/>
              </a:rPr>
              <a:t>aide aux parents</a:t>
            </a:r>
            <a:r>
              <a:rPr lang="fr-CA" sz="1100" dirty="0">
                <a:latin typeface="Raleway"/>
              </a:rPr>
              <a:t> et qui leur fournissent les outils nécessaires pour offrir un environnement favorable aux </a:t>
            </a:r>
            <a:r>
              <a:rPr lang="fr-CA" sz="1100" b="1" dirty="0">
                <a:latin typeface="Raleway"/>
              </a:rPr>
              <a:t>saines habitudes de vie</a:t>
            </a:r>
            <a:r>
              <a:rPr lang="fr-CA" sz="1100" dirty="0">
                <a:latin typeface="Raleway"/>
              </a:rPr>
              <a:t> pourraient avoir des conséquences positives sur la santé mentale des tout-petits.</a:t>
            </a:r>
          </a:p>
          <a:p>
            <a:pPr marL="72000" indent="0" defTabSz="770400">
              <a:lnSpc>
                <a:spcPct val="100000"/>
              </a:lnSpc>
              <a:spcBef>
                <a:spcPts val="450"/>
              </a:spcBef>
              <a:buClr>
                <a:srgbClr val="4CB1B6"/>
              </a:buClr>
              <a:buSzPct val="100000"/>
              <a:buNone/>
            </a:pPr>
            <a:endParaRPr lang="fr-CA" sz="500" dirty="0">
              <a:solidFill>
                <a:prstClr val="black"/>
              </a:solidFill>
              <a:latin typeface="Raleway" panose="020B0003030101060003" pitchFamily="34" charset="0"/>
            </a:endParaRPr>
          </a:p>
          <a:p>
            <a:pPr marL="0" indent="0">
              <a:lnSpc>
                <a:spcPct val="100000"/>
              </a:lnSpc>
              <a:spcBef>
                <a:spcPts val="450"/>
              </a:spcBef>
              <a:buClr>
                <a:srgbClr val="4CB1B6"/>
              </a:buClr>
              <a:buSzPct val="100000"/>
              <a:buNone/>
            </a:pPr>
            <a:r>
              <a:rPr lang="fr-CA" sz="1400" dirty="0">
                <a:solidFill>
                  <a:prstClr val="black"/>
                </a:solidFill>
                <a:latin typeface="Raleway" panose="020B0003030101060003" pitchFamily="34" charset="0"/>
              </a:rPr>
              <a:t>Il est aussi possible de </a:t>
            </a:r>
            <a:r>
              <a:rPr lang="fr-CA" sz="1400" b="1" dirty="0">
                <a:solidFill>
                  <a:prstClr val="black"/>
                </a:solidFill>
                <a:latin typeface="Raleway" panose="020B0003030101060003" pitchFamily="34" charset="0"/>
              </a:rPr>
              <a:t>faciliter la détection, le diagnostic et le traitement </a:t>
            </a:r>
            <a:r>
              <a:rPr lang="fr-CA" sz="1400" dirty="0">
                <a:solidFill>
                  <a:prstClr val="black"/>
                </a:solidFill>
                <a:latin typeface="Raleway" panose="020B0003030101060003" pitchFamily="34" charset="0"/>
              </a:rPr>
              <a:t>des troubles mentaux chez les tout-petits :</a:t>
            </a:r>
          </a:p>
          <a:p>
            <a:pPr marL="361800" lvl="1" defTabSz="698400">
              <a:lnSpc>
                <a:spcPct val="100000"/>
              </a:lnSpc>
              <a:spcBef>
                <a:spcPts val="450"/>
              </a:spcBef>
              <a:buClr>
                <a:srgbClr val="4CB1B6"/>
              </a:buClr>
              <a:buSzPct val="100000"/>
            </a:pPr>
            <a:r>
              <a:rPr lang="fr-CA" sz="1100" dirty="0">
                <a:latin typeface="Raleway"/>
              </a:rPr>
              <a:t>Les listes d’attente en santé mentale et la </a:t>
            </a:r>
            <a:r>
              <a:rPr lang="fr-CA" sz="1100" b="1" dirty="0">
                <a:latin typeface="Raleway"/>
              </a:rPr>
              <a:t>difficulté d’accès aux professionnels</a:t>
            </a:r>
            <a:r>
              <a:rPr lang="fr-CA" sz="1100" dirty="0">
                <a:latin typeface="Raleway"/>
              </a:rPr>
              <a:t> constituent des enjeux importants.</a:t>
            </a:r>
          </a:p>
          <a:p>
            <a:pPr marL="361800" lvl="1" defTabSz="698400">
              <a:lnSpc>
                <a:spcPct val="100000"/>
              </a:lnSpc>
              <a:spcBef>
                <a:spcPts val="450"/>
              </a:spcBef>
              <a:buClr>
                <a:srgbClr val="4CB1B6"/>
              </a:buClr>
              <a:buSzPct val="100000"/>
            </a:pPr>
            <a:r>
              <a:rPr lang="fr-CA" sz="1100" dirty="0">
                <a:latin typeface="Raleway"/>
              </a:rPr>
              <a:t>Plusieurs mesures pourraient </a:t>
            </a:r>
            <a:r>
              <a:rPr lang="fr-CA" sz="1100" b="1" dirty="0">
                <a:latin typeface="Raleway"/>
              </a:rPr>
              <a:t>réduire les barrières d’accès</a:t>
            </a:r>
            <a:r>
              <a:rPr lang="fr-CA" sz="1100" dirty="0">
                <a:latin typeface="Raleway"/>
              </a:rPr>
              <a:t> aux services rencontrés par les familles en situation de vulnérabilité. Par exemple, il serait possible de s’assurer que toutes les familles reçoivent les informations nécessaires concernant les services, de prévoir des interprètes lorsque la langue est un obstacle, de former les intervenants pour réduire les attitudes négatives envers les familles et de prévoir assez de temps pour créer des liens de confiance </a:t>
            </a:r>
            <a:br>
              <a:rPr lang="fr-CA" sz="1100" dirty="0">
                <a:latin typeface="Raleway"/>
              </a:rPr>
            </a:br>
            <a:r>
              <a:rPr lang="fr-CA" sz="1100" dirty="0">
                <a:latin typeface="Raleway"/>
              </a:rPr>
              <a:t>avec les familles.</a:t>
            </a:r>
          </a:p>
        </p:txBody>
      </p:sp>
    </p:spTree>
    <p:extLst>
      <p:ext uri="{BB962C8B-B14F-4D97-AF65-F5344CB8AC3E}">
        <p14:creationId xmlns:p14="http://schemas.microsoft.com/office/powerpoint/2010/main" val="505049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5DB58-B0A9-4996-8BC8-3CBF1F87514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8" y="0"/>
            <a:ext cx="9144000" cy="5143500"/>
          </a:xfrm>
          <a:prstGeom prst="rect">
            <a:avLst/>
          </a:prstGeom>
        </p:spPr>
      </p:pic>
      <p:sp>
        <p:nvSpPr>
          <p:cNvPr id="6" name="Rectangle 5">
            <a:extLst>
              <a:ext uri="{FF2B5EF4-FFF2-40B4-BE49-F238E27FC236}">
                <a16:creationId xmlns:a16="http://schemas.microsoft.com/office/drawing/2014/main" id="{5DCB3705-B2CE-43DF-9C7D-DC126A40F5E5}"/>
              </a:ext>
            </a:extLst>
          </p:cNvPr>
          <p:cNvSpPr/>
          <p:nvPr>
            <p:custDataLst>
              <p:tags r:id="rId2"/>
            </p:custDataLst>
          </p:nvPr>
        </p:nvSpPr>
        <p:spPr>
          <a:xfrm>
            <a:off x="7664157" y="4876006"/>
            <a:ext cx="1202252" cy="8079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25" b="1">
                <a:solidFill>
                  <a:prstClr val="black"/>
                </a:solidFill>
                <a:latin typeface="Raleway"/>
                <a:cs typeface="Raleway"/>
              </a:rPr>
              <a:t>©Fondation Lucie et André Chagnon</a:t>
            </a:r>
          </a:p>
        </p:txBody>
      </p:sp>
      <p:pic>
        <p:nvPicPr>
          <p:cNvPr id="7" name="Image 6" descr="Logo-Boservatoiredestoutpetits.png">
            <a:extLst>
              <a:ext uri="{FF2B5EF4-FFF2-40B4-BE49-F238E27FC236}">
                <a16:creationId xmlns:a16="http://schemas.microsoft.com/office/drawing/2014/main" id="{A2011946-24FA-4575-88BC-558A294CF9D5}"/>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7664157" y="4588023"/>
            <a:ext cx="920050" cy="233770"/>
          </a:xfrm>
          <a:prstGeom prst="rect">
            <a:avLst/>
          </a:prstGeom>
        </p:spPr>
      </p:pic>
      <p:sp>
        <p:nvSpPr>
          <p:cNvPr id="5" name="ZoneTexte 4">
            <a:extLst>
              <a:ext uri="{FF2B5EF4-FFF2-40B4-BE49-F238E27FC236}">
                <a16:creationId xmlns:a16="http://schemas.microsoft.com/office/drawing/2014/main" id="{8EC33BE2-0ED7-4286-A0D7-D227CFE867DC}"/>
              </a:ext>
            </a:extLst>
          </p:cNvPr>
          <p:cNvSpPr txBox="1"/>
          <p:nvPr/>
        </p:nvSpPr>
        <p:spPr>
          <a:xfrm>
            <a:off x="5786549" y="2903744"/>
            <a:ext cx="2163846" cy="707886"/>
          </a:xfrm>
          <a:prstGeom prst="rect">
            <a:avLst/>
          </a:prstGeom>
          <a:noFill/>
        </p:spPr>
        <p:txBody>
          <a:bodyPr wrap="square" rtlCol="0">
            <a:spAutoFit/>
          </a:bodyPr>
          <a:lstStyle/>
          <a:p>
            <a:r>
              <a:rPr lang="fr-CA" sz="4000" b="1" dirty="0">
                <a:solidFill>
                  <a:schemeClr val="bg1"/>
                </a:solidFill>
                <a:latin typeface="Source Sans Pro" panose="020B0503030403020204" pitchFamily="34" charset="0"/>
              </a:rPr>
              <a:t>EN BREF</a:t>
            </a:r>
          </a:p>
        </p:txBody>
      </p:sp>
    </p:spTree>
    <p:extLst>
      <p:ext uri="{BB962C8B-B14F-4D97-AF65-F5344CB8AC3E}">
        <p14:creationId xmlns:p14="http://schemas.microsoft.com/office/powerpoint/2010/main" val="144875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2C341">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689747" y="1952851"/>
            <a:ext cx="7536180" cy="962571"/>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Les données du Portrait indiquent qu'il existe au Québec un nombre non négligeable d'enfants ayant des besoins particuliers et qui doivent être soutenus pour favoriser leur développement.</a:t>
            </a:r>
          </a:p>
        </p:txBody>
      </p:sp>
    </p:spTree>
    <p:extLst>
      <p:ext uri="{BB962C8B-B14F-4D97-AF65-F5344CB8AC3E}">
        <p14:creationId xmlns:p14="http://schemas.microsoft.com/office/powerpoint/2010/main" val="763653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F33985-BE55-478E-A2DF-E0332782C9AD}"/>
              </a:ext>
            </a:extLst>
          </p:cNvPr>
          <p:cNvSpPr/>
          <p:nvPr>
            <p:custDataLst>
              <p:tags r:id="rId1"/>
            </p:custDataLst>
          </p:nvPr>
        </p:nvSpPr>
        <p:spPr>
          <a:xfrm>
            <a:off x="524684" y="2923990"/>
            <a:ext cx="8151792" cy="1508202"/>
          </a:xfrm>
          <a:prstGeom prst="rect">
            <a:avLst/>
          </a:prstGeom>
          <a:noFill/>
          <a:ln>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space réservé du contenu 2">
            <a:extLst>
              <a:ext uri="{FF2B5EF4-FFF2-40B4-BE49-F238E27FC236}">
                <a16:creationId xmlns:a16="http://schemas.microsoft.com/office/drawing/2014/main" id="{5A38CE08-7CCF-4111-9184-724C2CF02875}"/>
              </a:ext>
            </a:extLst>
          </p:cNvPr>
          <p:cNvSpPr txBox="1">
            <a:spLocks/>
          </p:cNvSpPr>
          <p:nvPr>
            <p:custDataLst>
              <p:tags r:id="rId2"/>
            </p:custDataLst>
          </p:nvPr>
        </p:nvSpPr>
        <p:spPr>
          <a:xfrm>
            <a:off x="921797" y="3123921"/>
            <a:ext cx="7373431" cy="1108339"/>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1600" dirty="0">
                <a:effectLst/>
                <a:latin typeface="Raleway" pitchFamily="2" charset="0"/>
                <a:ea typeface="Calibri" panose="020F0502020204030204" pitchFamily="34" charset="0"/>
                <a:cs typeface="Times New Roman" panose="02020603050405020304" pitchFamily="18" charset="0"/>
              </a:rPr>
              <a:t>De plus, la proportion d’enfants vulnérables dans au moins un domaine </a:t>
            </a:r>
            <a:br>
              <a:rPr lang="fr-CA" sz="1600" dirty="0">
                <a:effectLst/>
                <a:latin typeface="Raleway" pitchFamily="2" charset="0"/>
                <a:ea typeface="Calibri" panose="020F0502020204030204" pitchFamily="34" charset="0"/>
                <a:cs typeface="Times New Roman" panose="02020603050405020304" pitchFamily="18" charset="0"/>
              </a:rPr>
            </a:br>
            <a:r>
              <a:rPr lang="fr-CA" sz="1600" dirty="0">
                <a:effectLst/>
                <a:latin typeface="Raleway" pitchFamily="2" charset="0"/>
                <a:ea typeface="Calibri" panose="020F0502020204030204" pitchFamily="34" charset="0"/>
                <a:cs typeface="Times New Roman" panose="02020603050405020304" pitchFamily="18" charset="0"/>
              </a:rPr>
              <a:t>de développement est </a:t>
            </a:r>
            <a:r>
              <a:rPr lang="fr-CA" sz="1600" b="1" dirty="0">
                <a:effectLst/>
                <a:latin typeface="Raleway" pitchFamily="2" charset="0"/>
                <a:ea typeface="Calibri" panose="020F0502020204030204" pitchFamily="34" charset="0"/>
                <a:cs typeface="Times New Roman" panose="02020603050405020304" pitchFamily="18" charset="0"/>
              </a:rPr>
              <a:t>plus forte chez les enfants dont le ménage est considéré comme étant à faible revenu </a:t>
            </a:r>
            <a:r>
              <a:rPr lang="fr-CA" sz="1600" dirty="0">
                <a:effectLst/>
                <a:latin typeface="Raleway" pitchFamily="2" charset="0"/>
                <a:ea typeface="Calibri" panose="020F0502020204030204" pitchFamily="34" charset="0"/>
                <a:cs typeface="Times New Roman" panose="02020603050405020304" pitchFamily="18" charset="0"/>
              </a:rPr>
              <a:t>(41 %), comparativement aux enfants résidant dans des ménages qui ne sont pas à faible revenu (23 %).</a:t>
            </a:r>
            <a:endParaRPr lang="fr-CA" sz="1600" dirty="0">
              <a:latin typeface="Raleway" pitchFamily="2" charset="0"/>
            </a:endParaRPr>
          </a:p>
        </p:txBody>
      </p:sp>
      <p:grpSp>
        <p:nvGrpSpPr>
          <p:cNvPr id="4" name="Groupe 3">
            <a:extLst>
              <a:ext uri="{FF2B5EF4-FFF2-40B4-BE49-F238E27FC236}">
                <a16:creationId xmlns:a16="http://schemas.microsoft.com/office/drawing/2014/main" id="{DA2E3ECB-9695-4EAF-A397-E9F19093444B}"/>
              </a:ext>
            </a:extLst>
          </p:cNvPr>
          <p:cNvGrpSpPr/>
          <p:nvPr>
            <p:custDataLst>
              <p:tags r:id="rId3"/>
            </p:custDataLst>
          </p:nvPr>
        </p:nvGrpSpPr>
        <p:grpSpPr>
          <a:xfrm>
            <a:off x="798474" y="1126843"/>
            <a:ext cx="7634686" cy="1719724"/>
            <a:chOff x="827049" y="879190"/>
            <a:chExt cx="7634686" cy="1719724"/>
          </a:xfrm>
        </p:grpSpPr>
        <p:sp>
          <p:nvSpPr>
            <p:cNvPr id="5" name="Espace réservé du contenu 2">
              <a:extLst>
                <a:ext uri="{FF2B5EF4-FFF2-40B4-BE49-F238E27FC236}">
                  <a16:creationId xmlns:a16="http://schemas.microsoft.com/office/drawing/2014/main" id="{12A07C7E-0015-4561-84DF-A26E8E005D14}"/>
                </a:ext>
              </a:extLst>
            </p:cNvPr>
            <p:cNvSpPr txBox="1">
              <a:spLocks/>
            </p:cNvSpPr>
            <p:nvPr/>
          </p:nvSpPr>
          <p:spPr>
            <a:xfrm>
              <a:off x="2705100" y="971303"/>
              <a:ext cx="5756635" cy="1323975"/>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4400" b="1">
                  <a:solidFill>
                    <a:srgbClr val="82C341"/>
                  </a:solidFill>
                  <a:latin typeface="Raleway" panose="020B0003030101060003" pitchFamily="34" charset="0"/>
                </a:rPr>
                <a:t>27,7 % </a:t>
              </a:r>
              <a:r>
                <a:rPr lang="fr-CA" sz="2000">
                  <a:solidFill>
                    <a:prstClr val="black"/>
                  </a:solidFill>
                  <a:latin typeface="Raleway" panose="020B0003030101060003" pitchFamily="34" charset="0"/>
                </a:rPr>
                <a:t>des enfants de maternelle étaient vulnérables dans au moins un domaine de développement en 2017 au Québec.</a:t>
              </a:r>
              <a:endParaRPr lang="fr-CA" sz="2000" b="1">
                <a:solidFill>
                  <a:prstClr val="black"/>
                </a:solidFill>
                <a:latin typeface="Raleway" panose="020B0003030101060003" pitchFamily="34" charset="0"/>
              </a:endParaRPr>
            </a:p>
          </p:txBody>
        </p:sp>
        <p:pic>
          <p:nvPicPr>
            <p:cNvPr id="3" name="Graphique 2" descr="Livres avec un remplissage uni">
              <a:extLst>
                <a:ext uri="{FF2B5EF4-FFF2-40B4-BE49-F238E27FC236}">
                  <a16:creationId xmlns:a16="http://schemas.microsoft.com/office/drawing/2014/main" id="{912B46FE-B210-4160-B83C-2B052A406B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7049" y="879190"/>
              <a:ext cx="1719724" cy="1719724"/>
            </a:xfrm>
            <a:prstGeom prst="rect">
              <a:avLst/>
            </a:prstGeom>
          </p:spPr>
        </p:pic>
      </p:grpSp>
      <p:sp>
        <p:nvSpPr>
          <p:cNvPr id="11" name="Titre 1">
            <a:extLst>
              <a:ext uri="{FF2B5EF4-FFF2-40B4-BE49-F238E27FC236}">
                <a16:creationId xmlns:a16="http://schemas.microsoft.com/office/drawing/2014/main" id="{A3BE4812-4902-4E42-9503-4581E9D1D7E6}"/>
              </a:ext>
            </a:extLst>
          </p:cNvPr>
          <p:cNvSpPr txBox="1">
            <a:spLocks/>
          </p:cNvSpPr>
          <p:nvPr>
            <p:custDataLst>
              <p:tags r:id="rId4"/>
            </p:custDataLst>
          </p:nvPr>
        </p:nvSpPr>
        <p:spPr>
          <a:xfrm>
            <a:off x="481264" y="205979"/>
            <a:ext cx="8229600" cy="857250"/>
          </a:xfrm>
          <a:prstGeom prst="rect">
            <a:avLst/>
          </a:prstGeom>
        </p:spPr>
        <p:txBody>
          <a:bodyPr vert="horz" lIns="91418" tIns="45709" rIns="91418" bIns="45709" rtlCol="0" anchor="ctr">
            <a:norm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sz="2400" b="1">
                <a:latin typeface="Raleway" pitchFamily="2" charset="0"/>
              </a:rPr>
              <a:t>Vulnérabilité à la maternelle</a:t>
            </a:r>
          </a:p>
        </p:txBody>
      </p:sp>
    </p:spTree>
    <p:extLst>
      <p:ext uri="{BB962C8B-B14F-4D97-AF65-F5344CB8AC3E}">
        <p14:creationId xmlns:p14="http://schemas.microsoft.com/office/powerpoint/2010/main" val="3186860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12A07C7E-0015-4561-84DF-A26E8E005D14}"/>
              </a:ext>
            </a:extLst>
          </p:cNvPr>
          <p:cNvSpPr txBox="1">
            <a:spLocks/>
          </p:cNvSpPr>
          <p:nvPr/>
        </p:nvSpPr>
        <p:spPr>
          <a:xfrm>
            <a:off x="340587" y="973440"/>
            <a:ext cx="6262637" cy="1323975"/>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1600" dirty="0">
                <a:latin typeface="Raleway" pitchFamily="2" charset="0"/>
                <a:cs typeface="Times New Roman" panose="02020603050405020304" pitchFamily="18" charset="0"/>
              </a:rPr>
              <a:t>Certains enfants risquent davantage d’être vulnérables dans au moins un domaine de développement :</a:t>
            </a:r>
          </a:p>
          <a:p>
            <a:pPr>
              <a:lnSpc>
                <a:spcPct val="100000"/>
              </a:lnSpc>
              <a:spcBef>
                <a:spcPts val="450"/>
              </a:spcBef>
              <a:buClr>
                <a:srgbClr val="4DC339"/>
              </a:buClr>
              <a:buSzPct val="100000"/>
              <a:buFont typeface="Wingdings" panose="05000000000000000000" pitchFamily="2" charset="2"/>
              <a:buChar char="§"/>
            </a:pPr>
            <a:r>
              <a:rPr lang="fr-CA" sz="1600" dirty="0">
                <a:latin typeface="Raleway" pitchFamily="2" charset="0"/>
                <a:cs typeface="Times New Roman" panose="02020603050405020304" pitchFamily="18" charset="0"/>
              </a:rPr>
              <a:t>les garçons,</a:t>
            </a:r>
          </a:p>
          <a:p>
            <a:pPr>
              <a:lnSpc>
                <a:spcPct val="100000"/>
              </a:lnSpc>
              <a:spcBef>
                <a:spcPts val="450"/>
              </a:spcBef>
              <a:buClr>
                <a:srgbClr val="4DC339"/>
              </a:buClr>
              <a:buSzPct val="100000"/>
              <a:buFont typeface="Wingdings" panose="05000000000000000000" pitchFamily="2" charset="2"/>
              <a:buChar char="§"/>
            </a:pPr>
            <a:r>
              <a:rPr lang="fr-CA" sz="1600" dirty="0">
                <a:latin typeface="Raleway" pitchFamily="2" charset="0"/>
                <a:cs typeface="Times New Roman" panose="02020603050405020304" pitchFamily="18" charset="0"/>
              </a:rPr>
              <a:t>les enfants les plus jeunes de la cohorte (nés en juillet, en août ou en septembre), </a:t>
            </a:r>
          </a:p>
          <a:p>
            <a:pPr>
              <a:lnSpc>
                <a:spcPct val="100000"/>
              </a:lnSpc>
              <a:spcBef>
                <a:spcPts val="450"/>
              </a:spcBef>
              <a:buClr>
                <a:srgbClr val="4DC339"/>
              </a:buClr>
              <a:buSzPct val="100000"/>
              <a:buFont typeface="Wingdings" panose="05000000000000000000" pitchFamily="2" charset="2"/>
              <a:buChar char="§"/>
            </a:pPr>
            <a:r>
              <a:rPr lang="fr-CA" sz="1600" dirty="0">
                <a:latin typeface="Raleway" pitchFamily="2" charset="0"/>
                <a:cs typeface="Times New Roman" panose="02020603050405020304" pitchFamily="18" charset="0"/>
              </a:rPr>
              <a:t>les enfants qui ont une autre langue que le français ou l’anglais comme langue maternelle, </a:t>
            </a:r>
          </a:p>
          <a:p>
            <a:pPr>
              <a:lnSpc>
                <a:spcPct val="100000"/>
              </a:lnSpc>
              <a:spcBef>
                <a:spcPts val="450"/>
              </a:spcBef>
              <a:buClr>
                <a:srgbClr val="4DC339"/>
              </a:buClr>
              <a:buSzPct val="100000"/>
              <a:buFont typeface="Wingdings" panose="05000000000000000000" pitchFamily="2" charset="2"/>
              <a:buChar char="§"/>
            </a:pPr>
            <a:r>
              <a:rPr lang="fr-CA" sz="1600" dirty="0">
                <a:latin typeface="Raleway" pitchFamily="2" charset="0"/>
                <a:cs typeface="Times New Roman" panose="02020603050405020304" pitchFamily="18" charset="0"/>
              </a:rPr>
              <a:t>les enfants nés à l’extérieur du Canada, </a:t>
            </a:r>
          </a:p>
          <a:p>
            <a:pPr>
              <a:lnSpc>
                <a:spcPct val="100000"/>
              </a:lnSpc>
              <a:spcBef>
                <a:spcPts val="450"/>
              </a:spcBef>
              <a:buClr>
                <a:srgbClr val="4DC339"/>
              </a:buClr>
              <a:buSzPct val="100000"/>
              <a:buFont typeface="Wingdings" panose="05000000000000000000" pitchFamily="2" charset="2"/>
              <a:buChar char="§"/>
            </a:pPr>
            <a:r>
              <a:rPr lang="fr-CA" sz="1600" dirty="0">
                <a:latin typeface="Raleway" pitchFamily="2" charset="0"/>
                <a:cs typeface="Times New Roman" panose="02020603050405020304" pitchFamily="18" charset="0"/>
              </a:rPr>
              <a:t>les enfants provenant de milieux défavorisés.</a:t>
            </a:r>
          </a:p>
          <a:p>
            <a:pPr>
              <a:lnSpc>
                <a:spcPct val="100000"/>
              </a:lnSpc>
              <a:spcBef>
                <a:spcPts val="450"/>
              </a:spcBef>
              <a:buClr>
                <a:srgbClr val="4DC339"/>
              </a:buClr>
              <a:buSzPct val="100000"/>
              <a:buFont typeface="Wingdings" panose="05000000000000000000" pitchFamily="2" charset="2"/>
              <a:buChar char="§"/>
            </a:pPr>
            <a:r>
              <a:rPr lang="fr-CA" sz="1600" dirty="0">
                <a:latin typeface="Raleway" pitchFamily="2" charset="0"/>
                <a:cs typeface="Times New Roman" panose="02020603050405020304" pitchFamily="18" charset="0"/>
              </a:rPr>
              <a:t>les enfants dont les parents sont plus faiblement scolarisés.</a:t>
            </a:r>
          </a:p>
        </p:txBody>
      </p:sp>
      <p:sp>
        <p:nvSpPr>
          <p:cNvPr id="11" name="Titre 1">
            <a:extLst>
              <a:ext uri="{FF2B5EF4-FFF2-40B4-BE49-F238E27FC236}">
                <a16:creationId xmlns:a16="http://schemas.microsoft.com/office/drawing/2014/main" id="{A3BE4812-4902-4E42-9503-4581E9D1D7E6}"/>
              </a:ext>
            </a:extLst>
          </p:cNvPr>
          <p:cNvSpPr txBox="1">
            <a:spLocks/>
          </p:cNvSpPr>
          <p:nvPr>
            <p:custDataLst>
              <p:tags r:id="rId1"/>
            </p:custDataLst>
          </p:nvPr>
        </p:nvSpPr>
        <p:spPr>
          <a:xfrm>
            <a:off x="457200" y="149962"/>
            <a:ext cx="8229600" cy="857250"/>
          </a:xfrm>
          <a:prstGeom prst="rect">
            <a:avLst/>
          </a:prstGeom>
        </p:spPr>
        <p:txBody>
          <a:bodyPr vert="horz" lIns="91418" tIns="45709" rIns="91418" bIns="45709" rtlCol="0" anchor="ctr">
            <a:norm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sz="2400" b="1" dirty="0">
                <a:latin typeface="Raleway" pitchFamily="2" charset="0"/>
              </a:rPr>
              <a:t>Vulnérabilité à la maternelle</a:t>
            </a:r>
          </a:p>
        </p:txBody>
      </p:sp>
      <p:pic>
        <p:nvPicPr>
          <p:cNvPr id="6" name="Image 5">
            <a:extLst>
              <a:ext uri="{FF2B5EF4-FFF2-40B4-BE49-F238E27FC236}">
                <a16:creationId xmlns:a16="http://schemas.microsoft.com/office/drawing/2014/main" id="{B59F7645-1528-4B89-8077-00E4C503AB11}"/>
              </a:ext>
            </a:extLst>
          </p:cNvPr>
          <p:cNvPicPr>
            <a:picLocks noChangeAspect="1"/>
          </p:cNvPicPr>
          <p:nvPr/>
        </p:nvPicPr>
        <p:blipFill>
          <a:blip r:embed="rId5"/>
          <a:stretch>
            <a:fillRect/>
          </a:stretch>
        </p:blipFill>
        <p:spPr>
          <a:xfrm>
            <a:off x="5755426" y="1292633"/>
            <a:ext cx="3047987" cy="2148581"/>
          </a:xfrm>
          <a:prstGeom prst="rect">
            <a:avLst/>
          </a:prstGeom>
        </p:spPr>
      </p:pic>
      <p:sp>
        <p:nvSpPr>
          <p:cNvPr id="7" name="ZoneTexte 6">
            <a:extLst>
              <a:ext uri="{FF2B5EF4-FFF2-40B4-BE49-F238E27FC236}">
                <a16:creationId xmlns:a16="http://schemas.microsoft.com/office/drawing/2014/main" id="{EE3BDA33-2F23-40F2-886D-CD70389F2D0A}"/>
              </a:ext>
            </a:extLst>
          </p:cNvPr>
          <p:cNvSpPr txBox="1"/>
          <p:nvPr/>
        </p:nvSpPr>
        <p:spPr>
          <a:xfrm>
            <a:off x="263805" y="4106524"/>
            <a:ext cx="8370277" cy="830997"/>
          </a:xfrm>
          <a:prstGeom prst="rect">
            <a:avLst/>
          </a:prstGeom>
          <a:noFill/>
        </p:spPr>
        <p:txBody>
          <a:bodyPr wrap="square" rtlCol="0">
            <a:spAutoFit/>
          </a:bodyPr>
          <a:lstStyle/>
          <a:p>
            <a:pPr marL="0" indent="0">
              <a:lnSpc>
                <a:spcPct val="100000"/>
              </a:lnSpc>
              <a:spcBef>
                <a:spcPts val="450"/>
              </a:spcBef>
              <a:buClr>
                <a:srgbClr val="D9232D"/>
              </a:buClr>
              <a:buSzPct val="100000"/>
              <a:buNone/>
            </a:pPr>
            <a:r>
              <a:rPr lang="fr-CA" sz="1600" dirty="0">
                <a:latin typeface="Raleway" pitchFamily="2" charset="0"/>
                <a:cs typeface="Times New Roman" panose="02020603050405020304" pitchFamily="18" charset="0"/>
              </a:rPr>
              <a:t>De plus, les enfants de langue maternelle anglaise sont plus vulnérables (36,7 %) dans au moins un domaine de développement lorsqu’on les compare aux enfants de langue maternelle française (25,6 %).</a:t>
            </a:r>
          </a:p>
        </p:txBody>
      </p:sp>
      <p:sp>
        <p:nvSpPr>
          <p:cNvPr id="12" name="Rectangle 11">
            <a:extLst>
              <a:ext uri="{FF2B5EF4-FFF2-40B4-BE49-F238E27FC236}">
                <a16:creationId xmlns:a16="http://schemas.microsoft.com/office/drawing/2014/main" id="{79BCD7F7-8827-4D6F-A444-A4E8AF860696}"/>
              </a:ext>
            </a:extLst>
          </p:cNvPr>
          <p:cNvSpPr/>
          <p:nvPr>
            <p:custDataLst>
              <p:tags r:id="rId2"/>
            </p:custDataLst>
          </p:nvPr>
        </p:nvSpPr>
        <p:spPr>
          <a:xfrm>
            <a:off x="132990" y="4069430"/>
            <a:ext cx="8747205" cy="905183"/>
          </a:xfrm>
          <a:prstGeom prst="rect">
            <a:avLst/>
          </a:prstGeom>
          <a:noFill/>
          <a:ln>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998854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12A07C7E-0015-4561-84DF-A26E8E005D14}"/>
              </a:ext>
            </a:extLst>
          </p:cNvPr>
          <p:cNvSpPr txBox="1">
            <a:spLocks/>
          </p:cNvSpPr>
          <p:nvPr>
            <p:custDataLst>
              <p:tags r:id="rId1"/>
            </p:custDataLst>
          </p:nvPr>
        </p:nvSpPr>
        <p:spPr>
          <a:xfrm>
            <a:off x="337091" y="1549493"/>
            <a:ext cx="4151313" cy="2667577"/>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4400" b="1" dirty="0">
                <a:solidFill>
                  <a:srgbClr val="82C341"/>
                </a:solidFill>
                <a:latin typeface="Raleway" panose="020B0003030101060003" pitchFamily="34" charset="0"/>
              </a:rPr>
              <a:t>2 708 </a:t>
            </a:r>
            <a:r>
              <a:rPr lang="fr-CA" sz="1600" dirty="0">
                <a:solidFill>
                  <a:prstClr val="black"/>
                </a:solidFill>
                <a:latin typeface="Raleway" panose="020B0003030101060003" pitchFamily="34" charset="0"/>
              </a:rPr>
              <a:t>enfants âgés de 1 à 5 ans avaient reçu un diagnostic du </a:t>
            </a:r>
            <a:r>
              <a:rPr lang="fr-CA" sz="1600" b="1" dirty="0">
                <a:solidFill>
                  <a:srgbClr val="82C341"/>
                </a:solidFill>
                <a:latin typeface="Raleway" panose="020B0003030101060003" pitchFamily="34" charset="0"/>
              </a:rPr>
              <a:t>trouble du déficit de l’attention avec ou sans hyperactivité (TDAH)</a:t>
            </a:r>
            <a:r>
              <a:rPr lang="fr-CA" sz="1600" dirty="0">
                <a:solidFill>
                  <a:prstClr val="black"/>
                </a:solidFill>
                <a:latin typeface="Raleway" panose="020B0003030101060003" pitchFamily="34" charset="0"/>
              </a:rPr>
              <a:t> en 2019-2020.</a:t>
            </a:r>
          </a:p>
          <a:p>
            <a:pPr marL="0" indent="0">
              <a:lnSpc>
                <a:spcPct val="100000"/>
              </a:lnSpc>
              <a:spcBef>
                <a:spcPts val="450"/>
              </a:spcBef>
              <a:buClr>
                <a:srgbClr val="D9232D"/>
              </a:buClr>
              <a:buSzPct val="100000"/>
              <a:buNone/>
            </a:pPr>
            <a:r>
              <a:rPr lang="fr-CA" sz="4400" b="1" dirty="0">
                <a:solidFill>
                  <a:srgbClr val="82C341"/>
                </a:solidFill>
                <a:latin typeface="Raleway" panose="020B0003030101060003" pitchFamily="34" charset="0"/>
              </a:rPr>
              <a:t>4 877 </a:t>
            </a:r>
            <a:r>
              <a:rPr lang="fr-CA" sz="1600" dirty="0">
                <a:solidFill>
                  <a:prstClr val="black"/>
                </a:solidFill>
                <a:latin typeface="Raleway" panose="020B0003030101060003" pitchFamily="34" charset="0"/>
              </a:rPr>
              <a:t>enfants âgés de 1 à 5 ans avaient reçu un diagnostic de </a:t>
            </a:r>
            <a:r>
              <a:rPr lang="fr-CA" sz="1600" b="1" dirty="0">
                <a:solidFill>
                  <a:srgbClr val="82C341"/>
                </a:solidFill>
                <a:latin typeface="Raleway" panose="020B0003030101060003" pitchFamily="34" charset="0"/>
              </a:rPr>
              <a:t>trouble du spectre de l’autisme </a:t>
            </a:r>
            <a:r>
              <a:rPr lang="fr-CA" sz="1600" dirty="0">
                <a:solidFill>
                  <a:prstClr val="black"/>
                </a:solidFill>
                <a:latin typeface="Raleway" panose="020B0003030101060003" pitchFamily="34" charset="0"/>
              </a:rPr>
              <a:t>en 2019-2020,</a:t>
            </a:r>
          </a:p>
          <a:p>
            <a:pPr marL="0" indent="0">
              <a:lnSpc>
                <a:spcPct val="100000"/>
              </a:lnSpc>
              <a:spcBef>
                <a:spcPts val="450"/>
              </a:spcBef>
              <a:buClr>
                <a:srgbClr val="D9232D"/>
              </a:buClr>
              <a:buSzPct val="100000"/>
              <a:buNone/>
            </a:pPr>
            <a:endParaRPr lang="fr-CA" sz="2000" b="1" dirty="0">
              <a:solidFill>
                <a:prstClr val="black"/>
              </a:solidFill>
              <a:latin typeface="Raleway" panose="020B0003030101060003" pitchFamily="34" charset="0"/>
            </a:endParaRPr>
          </a:p>
        </p:txBody>
      </p:sp>
      <p:sp>
        <p:nvSpPr>
          <p:cNvPr id="9" name="Rectangle 8">
            <a:extLst>
              <a:ext uri="{FF2B5EF4-FFF2-40B4-BE49-F238E27FC236}">
                <a16:creationId xmlns:a16="http://schemas.microsoft.com/office/drawing/2014/main" id="{C0F33985-BE55-478E-A2DF-E0332782C9AD}"/>
              </a:ext>
            </a:extLst>
          </p:cNvPr>
          <p:cNvSpPr/>
          <p:nvPr>
            <p:custDataLst>
              <p:tags r:id="rId2"/>
            </p:custDataLst>
          </p:nvPr>
        </p:nvSpPr>
        <p:spPr>
          <a:xfrm>
            <a:off x="4764090" y="1540213"/>
            <a:ext cx="4151312" cy="3275627"/>
          </a:xfrm>
          <a:prstGeom prst="rect">
            <a:avLst/>
          </a:prstGeom>
          <a:noFill/>
          <a:ln>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space réservé du contenu 2">
            <a:extLst>
              <a:ext uri="{FF2B5EF4-FFF2-40B4-BE49-F238E27FC236}">
                <a16:creationId xmlns:a16="http://schemas.microsoft.com/office/drawing/2014/main" id="{5A38CE08-7CCF-4111-9184-724C2CF02875}"/>
              </a:ext>
            </a:extLst>
          </p:cNvPr>
          <p:cNvSpPr txBox="1">
            <a:spLocks/>
          </p:cNvSpPr>
          <p:nvPr>
            <p:custDataLst>
              <p:tags r:id="rId3"/>
            </p:custDataLst>
          </p:nvPr>
        </p:nvSpPr>
        <p:spPr>
          <a:xfrm>
            <a:off x="4872583" y="1705734"/>
            <a:ext cx="3934326" cy="2667577"/>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80340" indent="0" algn="ctr">
              <a:lnSpc>
                <a:spcPct val="107000"/>
              </a:lnSpc>
              <a:spcBef>
                <a:spcPts val="1200"/>
              </a:spcBef>
              <a:spcAft>
                <a:spcPts val="1200"/>
              </a:spcAft>
              <a:buNone/>
            </a:pPr>
            <a:r>
              <a:rPr lang="fr-CA" sz="1600" dirty="0">
                <a:effectLst/>
                <a:latin typeface="Raleway" pitchFamily="2" charset="0"/>
                <a:ea typeface="Calibri" panose="020F0502020204030204" pitchFamily="34" charset="0"/>
                <a:cs typeface="Times New Roman" panose="02020603050405020304" pitchFamily="18" charset="0"/>
              </a:rPr>
              <a:t>Il est difficile d’estimer le nombre d’enfants qui vivent avec un trouble neurodéveloppemental. En effet, ces troubles peuvent être difficiles à détecter chez les tout-petits et peuvent évoluer différemment d’un enfant à l’autre. </a:t>
            </a:r>
            <a:r>
              <a:rPr lang="fr-CA" sz="1600" b="1" dirty="0">
                <a:effectLst/>
                <a:latin typeface="Raleway" pitchFamily="2" charset="0"/>
                <a:ea typeface="Calibri" panose="020F0502020204030204" pitchFamily="34" charset="0"/>
                <a:cs typeface="Times New Roman" panose="02020603050405020304" pitchFamily="18" charset="0"/>
              </a:rPr>
              <a:t>Les professionnels préfèrent donc être prudents et attendent souvent de voir l’évolution de la situation avant de poser un diagnostic comm</a:t>
            </a:r>
            <a:r>
              <a:rPr lang="fr-CA" sz="1600" b="1" dirty="0">
                <a:latin typeface="Raleway" pitchFamily="2" charset="0"/>
                <a:ea typeface="Calibri" panose="020F0502020204030204" pitchFamily="34" charset="0"/>
                <a:cs typeface="Times New Roman" panose="02020603050405020304" pitchFamily="18" charset="0"/>
              </a:rPr>
              <a:t>e le TDAH</a:t>
            </a:r>
            <a:r>
              <a:rPr lang="fr-CA" sz="1600" b="1" dirty="0">
                <a:effectLst/>
                <a:latin typeface="Raleway" pitchFamily="2" charset="0"/>
                <a:ea typeface="Calibri" panose="020F0502020204030204" pitchFamily="34" charset="0"/>
                <a:cs typeface="Times New Roman" panose="02020603050405020304" pitchFamily="18" charset="0"/>
              </a:rPr>
              <a:t>. </a:t>
            </a:r>
          </a:p>
        </p:txBody>
      </p:sp>
      <p:sp>
        <p:nvSpPr>
          <p:cNvPr id="11" name="Titre 1">
            <a:extLst>
              <a:ext uri="{FF2B5EF4-FFF2-40B4-BE49-F238E27FC236}">
                <a16:creationId xmlns:a16="http://schemas.microsoft.com/office/drawing/2014/main" id="{4E0E01D9-3DCF-45EF-9A47-E5EF9C463ABC}"/>
              </a:ext>
            </a:extLst>
          </p:cNvPr>
          <p:cNvSpPr txBox="1">
            <a:spLocks/>
          </p:cNvSpPr>
          <p:nvPr>
            <p:custDataLst>
              <p:tags r:id="rId4"/>
            </p:custDataLst>
          </p:nvPr>
        </p:nvSpPr>
        <p:spPr>
          <a:xfrm>
            <a:off x="481264" y="205979"/>
            <a:ext cx="8229600" cy="857250"/>
          </a:xfrm>
          <a:prstGeom prst="rect">
            <a:avLst/>
          </a:prstGeom>
        </p:spPr>
        <p:txBody>
          <a:bodyPr vert="horz" lIns="91418" tIns="45709" rIns="91418" bIns="45709" rtlCol="0" anchor="ctr">
            <a:normAutofit fontScale="92500"/>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sz="2400" b="1" dirty="0">
                <a:latin typeface="Raleway" pitchFamily="2" charset="0"/>
              </a:rPr>
              <a:t>Trouble du déficit de l’attention avec ou sans hyperactivité (TDA/TDAH) et trouble du spectre de l’autisme </a:t>
            </a:r>
          </a:p>
        </p:txBody>
      </p:sp>
    </p:spTree>
    <p:extLst>
      <p:ext uri="{BB962C8B-B14F-4D97-AF65-F5344CB8AC3E}">
        <p14:creationId xmlns:p14="http://schemas.microsoft.com/office/powerpoint/2010/main" val="2103422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47</a:t>
            </a:fld>
            <a:endParaRPr lang="fr-CA">
              <a:solidFill>
                <a:prstClr val="black">
                  <a:tint val="75000"/>
                </a:prstClr>
              </a:solidFill>
            </a:endParaRPr>
          </a:p>
        </p:txBody>
      </p:sp>
      <p:sp>
        <p:nvSpPr>
          <p:cNvPr id="6" name="Rectangle 5">
            <a:extLst>
              <a:ext uri="{FF2B5EF4-FFF2-40B4-BE49-F238E27FC236}">
                <a16:creationId xmlns:a16="http://schemas.microsoft.com/office/drawing/2014/main" id="{EC9FA0B9-B776-4941-AAB7-D19347EA6B25}"/>
              </a:ext>
            </a:extLst>
          </p:cNvPr>
          <p:cNvSpPr/>
          <p:nvPr>
            <p:custDataLst>
              <p:tags r:id="rId2"/>
            </p:custDataLst>
          </p:nvPr>
        </p:nvSpPr>
        <p:spPr>
          <a:xfrm>
            <a:off x="180753" y="166551"/>
            <a:ext cx="8771861" cy="4804473"/>
          </a:xfrm>
          <a:prstGeom prst="rect">
            <a:avLst/>
          </a:prstGeom>
          <a:noFill/>
          <a:ln w="82550">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re 1">
            <a:extLst>
              <a:ext uri="{FF2B5EF4-FFF2-40B4-BE49-F238E27FC236}">
                <a16:creationId xmlns:a16="http://schemas.microsoft.com/office/drawing/2014/main" id="{AB13F3AB-DD80-4EF6-BB44-DD16A5E04FD8}"/>
              </a:ext>
            </a:extLst>
          </p:cNvPr>
          <p:cNvSpPr>
            <a:spLocks noGrp="1"/>
          </p:cNvSpPr>
          <p:nvPr>
            <p:ph type="title"/>
            <p:custDataLst>
              <p:tags r:id="rId3"/>
            </p:custDataLst>
          </p:nvPr>
        </p:nvSpPr>
        <p:spPr>
          <a:xfrm>
            <a:off x="451883" y="196047"/>
            <a:ext cx="8229600" cy="857250"/>
          </a:xfrm>
        </p:spPr>
        <p:txBody>
          <a:bodyPr>
            <a:normAutofit/>
          </a:bodyPr>
          <a:lstStyle/>
          <a:p>
            <a:r>
              <a:rPr lang="fr-CA" sz="2400" b="1" dirty="0">
                <a:latin typeface="Raleway" pitchFamily="2" charset="0"/>
              </a:rPr>
              <a:t>COVID-19</a:t>
            </a:r>
          </a:p>
        </p:txBody>
      </p:sp>
      <p:sp>
        <p:nvSpPr>
          <p:cNvPr id="9" name="Espace réservé du contenu 2">
            <a:extLst>
              <a:ext uri="{FF2B5EF4-FFF2-40B4-BE49-F238E27FC236}">
                <a16:creationId xmlns:a16="http://schemas.microsoft.com/office/drawing/2014/main" id="{8BFCF143-AFDD-460E-9759-8C55AC71A8F7}"/>
              </a:ext>
            </a:extLst>
          </p:cNvPr>
          <p:cNvSpPr txBox="1">
            <a:spLocks/>
          </p:cNvSpPr>
          <p:nvPr>
            <p:custDataLst>
              <p:tags r:id="rId4"/>
            </p:custDataLst>
          </p:nvPr>
        </p:nvSpPr>
        <p:spPr>
          <a:xfrm>
            <a:off x="462517" y="875222"/>
            <a:ext cx="8218966" cy="4143177"/>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fr-CA" sz="1800" dirty="0">
                <a:effectLst/>
                <a:latin typeface="Raleway" pitchFamily="2" charset="0"/>
                <a:ea typeface="Calibri" panose="020F0502020204030204" pitchFamily="34" charset="0"/>
                <a:cs typeface="Times New Roman" panose="02020603050405020304" pitchFamily="18" charset="0"/>
              </a:rPr>
              <a:t>Le contexte de la pandémie de COVID-19 est source d’inquiétude pour le développement de l’enfant. Entre autres, le port du masque par les enfants, ainsi que par les adultes qui les entourent, pourrait nuire au </a:t>
            </a:r>
            <a:r>
              <a:rPr lang="fr-CA" sz="1800" b="1" dirty="0">
                <a:effectLst/>
                <a:latin typeface="Raleway" pitchFamily="2" charset="0"/>
                <a:ea typeface="Calibri" panose="020F0502020204030204" pitchFamily="34" charset="0"/>
                <a:cs typeface="Times New Roman" panose="02020603050405020304" pitchFamily="18" charset="0"/>
              </a:rPr>
              <a:t>développement du langage </a:t>
            </a:r>
            <a:r>
              <a:rPr lang="fr-CA" sz="1800" dirty="0">
                <a:effectLst/>
                <a:latin typeface="Raleway" pitchFamily="2" charset="0"/>
                <a:ea typeface="Calibri" panose="020F0502020204030204" pitchFamily="34" charset="0"/>
                <a:cs typeface="Times New Roman" panose="02020603050405020304" pitchFamily="18" charset="0"/>
              </a:rPr>
              <a:t>et au </a:t>
            </a:r>
            <a:r>
              <a:rPr lang="fr-CA" sz="1800" b="1" dirty="0">
                <a:effectLst/>
                <a:latin typeface="Raleway" pitchFamily="2" charset="0"/>
                <a:ea typeface="Calibri" panose="020F0502020204030204" pitchFamily="34" charset="0"/>
                <a:cs typeface="Times New Roman" panose="02020603050405020304" pitchFamily="18" charset="0"/>
              </a:rPr>
              <a:t>développement socioaffectif, </a:t>
            </a:r>
            <a:r>
              <a:rPr lang="fr-CA" sz="1800" dirty="0">
                <a:effectLst/>
                <a:latin typeface="Raleway" pitchFamily="2" charset="0"/>
                <a:ea typeface="Calibri" panose="020F0502020204030204" pitchFamily="34" charset="0"/>
                <a:cs typeface="Times New Roman" panose="02020603050405020304" pitchFamily="18" charset="0"/>
              </a:rPr>
              <a:t>selon une étude internationale.</a:t>
            </a:r>
            <a:r>
              <a:rPr lang="fr-CA" sz="1800" b="1" dirty="0">
                <a:effectLst/>
                <a:latin typeface="Raleway" pitchFamily="2" charset="0"/>
                <a:ea typeface="Calibri" panose="020F0502020204030204" pitchFamily="34" charset="0"/>
                <a:cs typeface="Times New Roman" panose="02020603050405020304" pitchFamily="18" charset="0"/>
              </a:rPr>
              <a:t> </a:t>
            </a:r>
          </a:p>
          <a:p>
            <a:pPr marL="0" indent="0">
              <a:spcBef>
                <a:spcPts val="1200"/>
              </a:spcBef>
              <a:spcAft>
                <a:spcPts val="1200"/>
              </a:spcAft>
              <a:buNone/>
            </a:pPr>
            <a:r>
              <a:rPr lang="fr-CA" sz="1800" dirty="0">
                <a:effectLst/>
                <a:latin typeface="Raleway" pitchFamily="2" charset="0"/>
                <a:ea typeface="Calibri" panose="020F0502020204030204" pitchFamily="34" charset="0"/>
                <a:cs typeface="Times New Roman" panose="02020603050405020304" pitchFamily="18" charset="0"/>
              </a:rPr>
              <a:t>Selon l’ordre des orthophonistes et des audiologistes du Québec, le masque complique la communication, particulièrement pour les plus petits qui sont en apprentissage du langage ou pour ceux qui présentent déjà des difficultés (trouble du langage, trouble du spectre de l’autisme, etc.). </a:t>
            </a:r>
          </a:p>
          <a:p>
            <a:pPr marL="0" indent="0">
              <a:spcBef>
                <a:spcPts val="1200"/>
              </a:spcBef>
              <a:spcAft>
                <a:spcPts val="1200"/>
              </a:spcAft>
              <a:buNone/>
            </a:pPr>
            <a:r>
              <a:rPr lang="fr-CA" sz="1800" dirty="0">
                <a:effectLst/>
                <a:latin typeface="Raleway" pitchFamily="2" charset="0"/>
                <a:ea typeface="Calibri" panose="020F0502020204030204" pitchFamily="34" charset="0"/>
                <a:cs typeface="Times New Roman" panose="02020603050405020304" pitchFamily="18" charset="0"/>
              </a:rPr>
              <a:t>Les experts en santé publique jugent toutefois que le risque de transmission du coronavirus en services de garde est plus dommageable que les effets du masque sur le développement des enfants.</a:t>
            </a:r>
          </a:p>
        </p:txBody>
      </p:sp>
      <p:pic>
        <p:nvPicPr>
          <p:cNvPr id="3" name="Image 2" descr="Une image contenant texte, graphiques vectoriels&#10;&#10;Description générée automatiquement">
            <a:extLst>
              <a:ext uri="{FF2B5EF4-FFF2-40B4-BE49-F238E27FC236}">
                <a16:creationId xmlns:a16="http://schemas.microsoft.com/office/drawing/2014/main" id="{135EE538-09BC-49A1-8470-016952E13CBD}"/>
              </a:ext>
            </a:extLst>
          </p:cNvPr>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8097630" y="4166482"/>
            <a:ext cx="761307" cy="761307"/>
          </a:xfrm>
          <a:prstGeom prst="rect">
            <a:avLst/>
          </a:prstGeom>
        </p:spPr>
      </p:pic>
    </p:spTree>
    <p:extLst>
      <p:ext uri="{BB962C8B-B14F-4D97-AF65-F5344CB8AC3E}">
        <p14:creationId xmlns:p14="http://schemas.microsoft.com/office/powerpoint/2010/main" val="2063812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p:cNvSpPr>
            <a:spLocks noGrp="1"/>
          </p:cNvSpPr>
          <p:nvPr>
            <p:ph type="sldNum" sz="quarter" idx="12"/>
            <p:custDataLst>
              <p:tags r:id="rId1"/>
            </p:custDataLst>
          </p:nvPr>
        </p:nvSpPr>
        <p:spPr>
          <a:xfrm>
            <a:off x="6457950" y="6356556"/>
            <a:ext cx="2057400" cy="365125"/>
          </a:xfrm>
        </p:spPr>
        <p:txBody>
          <a:bodyPr/>
          <a:lstStyle/>
          <a:p>
            <a:fld id="{189DF131-12C1-4EAC-8253-9E1DD4322B24}" type="slidenum">
              <a:rPr lang="fr-CA" smtClean="0">
                <a:solidFill>
                  <a:prstClr val="black">
                    <a:tint val="75000"/>
                  </a:prstClr>
                </a:solidFill>
              </a:rPr>
              <a:pPr/>
              <a:t>48</a:t>
            </a:fld>
            <a:endParaRPr lang="fr-CA">
              <a:solidFill>
                <a:prstClr val="black">
                  <a:tint val="75000"/>
                </a:prstClr>
              </a:solidFill>
            </a:endParaRPr>
          </a:p>
        </p:txBody>
      </p:sp>
      <p:pic>
        <p:nvPicPr>
          <p:cNvPr id="3" name="Image 2" descr="Une image contenant texte, graphiques vectoriels&#10;&#10;Description générée automatiquement">
            <a:extLst>
              <a:ext uri="{FF2B5EF4-FFF2-40B4-BE49-F238E27FC236}">
                <a16:creationId xmlns:a16="http://schemas.microsoft.com/office/drawing/2014/main" id="{135EE538-09BC-49A1-8470-016952E13CBD}"/>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631011" y="2715766"/>
            <a:ext cx="2235878" cy="2235878"/>
          </a:xfrm>
          <a:prstGeom prst="rect">
            <a:avLst/>
          </a:prstGeom>
        </p:spPr>
      </p:pic>
      <p:sp>
        <p:nvSpPr>
          <p:cNvPr id="12" name="Espace réservé du contenu 2">
            <a:extLst>
              <a:ext uri="{FF2B5EF4-FFF2-40B4-BE49-F238E27FC236}">
                <a16:creationId xmlns:a16="http://schemas.microsoft.com/office/drawing/2014/main" id="{F3543BA6-1433-459A-954A-78975D0B158D}"/>
              </a:ext>
            </a:extLst>
          </p:cNvPr>
          <p:cNvSpPr txBox="1">
            <a:spLocks/>
          </p:cNvSpPr>
          <p:nvPr>
            <p:custDataLst>
              <p:tags r:id="rId3"/>
            </p:custDataLst>
          </p:nvPr>
        </p:nvSpPr>
        <p:spPr>
          <a:xfrm>
            <a:off x="463873" y="3072555"/>
            <a:ext cx="6081413" cy="1253521"/>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fr-CA" sz="1700" b="0" i="0" u="none" strike="noStrike">
                <a:solidFill>
                  <a:srgbClr val="000000"/>
                </a:solidFill>
                <a:effectLst/>
                <a:latin typeface="Raleway" pitchFamily="2" charset="0"/>
              </a:rPr>
              <a:t>Une étude américaine en cours de révision propose des conclusions préoccupantes selon lesquelles le développement verbal, moteur et cognitif des enfants nés durant la pandémie est affecté, comparé aux enfants nés avant la pandémie. Ces effets sont plus prononcés chez les enfants issus des ménages à faible revenu.</a:t>
            </a:r>
            <a:endParaRPr lang="fr-CA" sz="1700" b="1">
              <a:effectLst/>
              <a:latin typeface="Raleway" pitchFamily="2"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80133E28-ECD6-4342-8DB0-5CA851DD1D57}"/>
              </a:ext>
            </a:extLst>
          </p:cNvPr>
          <p:cNvSpPr txBox="1"/>
          <p:nvPr/>
        </p:nvSpPr>
        <p:spPr>
          <a:xfrm>
            <a:off x="451883" y="817424"/>
            <a:ext cx="8167331" cy="1923604"/>
          </a:xfrm>
          <a:prstGeom prst="rect">
            <a:avLst/>
          </a:prstGeom>
          <a:noFill/>
        </p:spPr>
        <p:txBody>
          <a:bodyPr wrap="square" rtlCol="0">
            <a:spAutoFit/>
          </a:bodyPr>
          <a:lstStyle/>
          <a:p>
            <a:r>
              <a:rPr lang="fr-CA" sz="1700">
                <a:solidFill>
                  <a:srgbClr val="000000"/>
                </a:solidFill>
                <a:latin typeface="Raleway" pitchFamily="2" charset="0"/>
              </a:rPr>
              <a:t>L’ampleur des effets de la pandémie de COVID-19 sur le développement des jeunes enfants est encore méconnue, mais des hypothèses sont issues d’études ayant évalué les répercussions des anciennes pandémies sur la santé et le bien-être des enfants. Par exemple, lors de la crise du SRAS en 2003, le risque de retard sur le plan de certaines étapes développementales a été établi à 3 à 5 fois supérieur pour les 15 000 enfants, environ, qui avaient vécu la pandémie de SRAS.</a:t>
            </a:r>
          </a:p>
        </p:txBody>
      </p:sp>
      <p:sp>
        <p:nvSpPr>
          <p:cNvPr id="9" name="Rectangle 8">
            <a:extLst>
              <a:ext uri="{FF2B5EF4-FFF2-40B4-BE49-F238E27FC236}">
                <a16:creationId xmlns:a16="http://schemas.microsoft.com/office/drawing/2014/main" id="{A839BD5B-33E9-BA41-8830-196228444ABF}"/>
              </a:ext>
            </a:extLst>
          </p:cNvPr>
          <p:cNvSpPr/>
          <p:nvPr>
            <p:custDataLst>
              <p:tags r:id="rId4"/>
            </p:custDataLst>
          </p:nvPr>
        </p:nvSpPr>
        <p:spPr>
          <a:xfrm>
            <a:off x="180753" y="166551"/>
            <a:ext cx="8771861" cy="4804473"/>
          </a:xfrm>
          <a:prstGeom prst="rect">
            <a:avLst/>
          </a:prstGeom>
          <a:noFill/>
          <a:ln w="82550">
            <a:solidFill>
              <a:srgbClr val="82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itre 1">
            <a:extLst>
              <a:ext uri="{FF2B5EF4-FFF2-40B4-BE49-F238E27FC236}">
                <a16:creationId xmlns:a16="http://schemas.microsoft.com/office/drawing/2014/main" id="{BE3F8821-83A1-1844-87FF-A338F0E53C43}"/>
              </a:ext>
            </a:extLst>
          </p:cNvPr>
          <p:cNvSpPr>
            <a:spLocks noGrp="1"/>
          </p:cNvSpPr>
          <p:nvPr>
            <p:ph type="title"/>
            <p:custDataLst>
              <p:tags r:id="rId5"/>
            </p:custDataLst>
          </p:nvPr>
        </p:nvSpPr>
        <p:spPr>
          <a:xfrm>
            <a:off x="451883" y="196047"/>
            <a:ext cx="8229600" cy="857250"/>
          </a:xfrm>
        </p:spPr>
        <p:txBody>
          <a:bodyPr>
            <a:normAutofit/>
          </a:bodyPr>
          <a:lstStyle/>
          <a:p>
            <a:r>
              <a:rPr lang="fr-CA" sz="2400" b="1" dirty="0">
                <a:latin typeface="Raleway" pitchFamily="2" charset="0"/>
              </a:rPr>
              <a:t>COVID-19</a:t>
            </a:r>
          </a:p>
        </p:txBody>
      </p:sp>
    </p:spTree>
    <p:extLst>
      <p:ext uri="{BB962C8B-B14F-4D97-AF65-F5344CB8AC3E}">
        <p14:creationId xmlns:p14="http://schemas.microsoft.com/office/powerpoint/2010/main" val="1360161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personne, intérieur, bébé, bambin&#10;&#10;Description générée automatiquement">
            <a:extLst>
              <a:ext uri="{FF2B5EF4-FFF2-40B4-BE49-F238E27FC236}">
                <a16:creationId xmlns:a16="http://schemas.microsoft.com/office/drawing/2014/main" id="{C7EA2EA1-8B82-4EC5-80AB-DCC936D59B0D}"/>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b="15414"/>
          <a:stretch/>
        </p:blipFill>
        <p:spPr>
          <a:xfrm>
            <a:off x="-2286" y="-1"/>
            <a:ext cx="9143980" cy="5143490"/>
          </a:xfrm>
          <a:prstGeom prst="rect">
            <a:avLst/>
          </a:prstGeom>
        </p:spPr>
      </p:pic>
      <p:sp>
        <p:nvSpPr>
          <p:cNvPr id="12" name="Titre 1">
            <a:extLst>
              <a:ext uri="{FF2B5EF4-FFF2-40B4-BE49-F238E27FC236}">
                <a16:creationId xmlns:a16="http://schemas.microsoft.com/office/drawing/2014/main" id="{52D1B848-79EE-42DA-A0B2-8D0808DD364C}"/>
              </a:ext>
            </a:extLst>
          </p:cNvPr>
          <p:cNvSpPr>
            <a:spLocks noGrp="1"/>
          </p:cNvSpPr>
          <p:nvPr>
            <p:ph type="title"/>
          </p:nvPr>
        </p:nvSpPr>
        <p:spPr>
          <a:xfrm>
            <a:off x="1282337" y="287383"/>
            <a:ext cx="6858000" cy="1014189"/>
          </a:xfrm>
        </p:spPr>
        <p:txBody>
          <a:bodyPr vert="horz" lIns="91440" tIns="45720" rIns="91440" bIns="45720" rtlCol="0" anchor="b">
            <a:normAutofit/>
          </a:bodyPr>
          <a:lstStyle/>
          <a:p>
            <a:pPr defTabSz="914400">
              <a:lnSpc>
                <a:spcPct val="90000"/>
              </a:lnSpc>
            </a:pPr>
            <a:r>
              <a:rPr lang="fr-CA" sz="6000" dirty="0">
                <a:solidFill>
                  <a:srgbClr val="FFFFFF"/>
                </a:solidFill>
              </a:rPr>
              <a:t>Pistes de solution</a:t>
            </a:r>
          </a:p>
        </p:txBody>
      </p:sp>
    </p:spTree>
    <p:extLst>
      <p:ext uri="{BB962C8B-B14F-4D97-AF65-F5344CB8AC3E}">
        <p14:creationId xmlns:p14="http://schemas.microsoft.com/office/powerpoint/2010/main" val="360859634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1E9E4-45EC-4ECC-863A-049BADA7B94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0" y="-1492"/>
            <a:ext cx="9144000" cy="5143500"/>
          </a:xfrm>
          <a:prstGeom prst="rect">
            <a:avLst/>
          </a:prstGeom>
        </p:spPr>
      </p:pic>
      <p:sp>
        <p:nvSpPr>
          <p:cNvPr id="4" name="Rectangle 3">
            <a:extLst>
              <a:ext uri="{FF2B5EF4-FFF2-40B4-BE49-F238E27FC236}">
                <a16:creationId xmlns:a16="http://schemas.microsoft.com/office/drawing/2014/main" id="{46EA8C91-679C-446A-AF63-027AE5EFB1C6}"/>
              </a:ext>
            </a:extLst>
          </p:cNvPr>
          <p:cNvSpPr/>
          <p:nvPr>
            <p:custDataLst>
              <p:tags r:id="rId2"/>
            </p:custDataLst>
          </p:nvPr>
        </p:nvSpPr>
        <p:spPr>
          <a:xfrm>
            <a:off x="7664157" y="4876006"/>
            <a:ext cx="1202252" cy="8079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25" b="1">
                <a:solidFill>
                  <a:prstClr val="black"/>
                </a:solidFill>
                <a:latin typeface="Raleway"/>
                <a:cs typeface="Raleway"/>
              </a:rPr>
              <a:t>©Fondation Lucie et André Chagnon</a:t>
            </a:r>
          </a:p>
        </p:txBody>
      </p:sp>
      <p:pic>
        <p:nvPicPr>
          <p:cNvPr id="5" name="Image 4" descr="Logo-Boservatoiredestoutpetits.png">
            <a:extLst>
              <a:ext uri="{FF2B5EF4-FFF2-40B4-BE49-F238E27FC236}">
                <a16:creationId xmlns:a16="http://schemas.microsoft.com/office/drawing/2014/main" id="{DFC1D4B1-A68F-479F-B6FB-5C892E8323B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7664157" y="4588023"/>
            <a:ext cx="920050" cy="233770"/>
          </a:xfrm>
          <a:prstGeom prst="rect">
            <a:avLst/>
          </a:prstGeom>
        </p:spPr>
      </p:pic>
      <p:sp>
        <p:nvSpPr>
          <p:cNvPr id="6" name="ZoneTexte 5">
            <a:extLst>
              <a:ext uri="{FF2B5EF4-FFF2-40B4-BE49-F238E27FC236}">
                <a16:creationId xmlns:a16="http://schemas.microsoft.com/office/drawing/2014/main" id="{D6D693B1-DE28-4DAF-A29A-11BA82EC7380}"/>
              </a:ext>
            </a:extLst>
          </p:cNvPr>
          <p:cNvSpPr txBox="1"/>
          <p:nvPr/>
        </p:nvSpPr>
        <p:spPr>
          <a:xfrm>
            <a:off x="1368113" y="3427255"/>
            <a:ext cx="2163846" cy="707886"/>
          </a:xfrm>
          <a:prstGeom prst="rect">
            <a:avLst/>
          </a:prstGeom>
          <a:noFill/>
        </p:spPr>
        <p:txBody>
          <a:bodyPr wrap="square" rtlCol="0">
            <a:spAutoFit/>
          </a:bodyPr>
          <a:lstStyle/>
          <a:p>
            <a:r>
              <a:rPr lang="fr-CA" sz="4000" b="1" dirty="0">
                <a:solidFill>
                  <a:schemeClr val="bg1"/>
                </a:solidFill>
                <a:latin typeface="Source Sans Pro" panose="020B0503030403020204" pitchFamily="34" charset="0"/>
              </a:rPr>
              <a:t>EN BREF</a:t>
            </a:r>
          </a:p>
        </p:txBody>
      </p:sp>
    </p:spTree>
    <p:extLst>
      <p:ext uri="{BB962C8B-B14F-4D97-AF65-F5344CB8AC3E}">
        <p14:creationId xmlns:p14="http://schemas.microsoft.com/office/powerpoint/2010/main" val="2697571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2C341">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802767" y="1575923"/>
            <a:ext cx="7536180" cy="1657890"/>
          </a:xfrm>
          <a:prstGeom prst="rect">
            <a:avLst/>
          </a:prstGeom>
          <a:noFill/>
        </p:spPr>
        <p:txBody>
          <a:bodyPr wrap="square">
            <a:spAutoFit/>
          </a:bodyPr>
          <a:lstStyle/>
          <a:p>
            <a:pPr algn="ctr">
              <a:lnSpc>
                <a:spcPct val="107000"/>
              </a:lnSpc>
              <a:spcAft>
                <a:spcPts val="800"/>
              </a:spcAf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Nous disposons de leviers collectifs pour favoriser le développement </a:t>
            </a:r>
            <a:r>
              <a:rPr lang="fr-CA" b="1" dirty="0">
                <a:solidFill>
                  <a:prstClr val="black"/>
                </a:solidFill>
                <a:latin typeface="Raleway" panose="020B0503030101060003" pitchFamily="34" charset="0"/>
                <a:cs typeface="Times New Roman" panose="02020603050405020304" pitchFamily="18" charset="0"/>
              </a:rPr>
              <a:t>des tout-petits</a:t>
            </a: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qui ont été démontrés efficaces ou se sont avérés prometteurs par la pratique sur le terrain ou la recherche scientifique au Québec ou à l’international.</a:t>
            </a:r>
            <a:endParaRPr lang="fr-CA" b="1" dirty="0">
              <a:solidFill>
                <a:prstClr val="black"/>
              </a:solidFill>
              <a:latin typeface="Raleway" panose="020B0503030101060003" pitchFamily="34" charset="0"/>
              <a:cs typeface="Times New Roman" panose="02020603050405020304" pitchFamily="18" charset="0"/>
            </a:endParaRPr>
          </a:p>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Voici quelques exemples :</a:t>
            </a:r>
          </a:p>
        </p:txBody>
      </p:sp>
    </p:spTree>
    <p:extLst>
      <p:ext uri="{BB962C8B-B14F-4D97-AF65-F5344CB8AC3E}">
        <p14:creationId xmlns:p14="http://schemas.microsoft.com/office/powerpoint/2010/main" val="1084433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2C341">
            <a:alpha val="10207"/>
          </a:srgbClr>
        </a:solid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CF06610-C903-4643-90EC-BE23B496DC3D}"/>
              </a:ext>
            </a:extLst>
          </p:cNvPr>
          <p:cNvSpPr>
            <a:spLocks noGrp="1"/>
          </p:cNvSpPr>
          <p:nvPr>
            <p:ph type="title"/>
            <p:custDataLst>
              <p:tags r:id="rId1"/>
            </p:custDataLst>
          </p:nvPr>
        </p:nvSpPr>
        <p:spPr>
          <a:xfrm>
            <a:off x="478139" y="109387"/>
            <a:ext cx="8229600" cy="461030"/>
          </a:xfrm>
        </p:spPr>
        <p:txBody>
          <a:bodyPr>
            <a:noAutofit/>
          </a:bodyPr>
          <a:lstStyle/>
          <a:p>
            <a:r>
              <a:rPr lang="fr-CA" sz="2400" b="1" dirty="0">
                <a:latin typeface="Raleway" pitchFamily="2" charset="0"/>
              </a:rPr>
              <a:t>Pistes de solution</a:t>
            </a:r>
          </a:p>
        </p:txBody>
      </p:sp>
      <p:sp>
        <p:nvSpPr>
          <p:cNvPr id="9" name="Espace réservé du contenu 2">
            <a:extLst>
              <a:ext uri="{FF2B5EF4-FFF2-40B4-BE49-F238E27FC236}">
                <a16:creationId xmlns:a16="http://schemas.microsoft.com/office/drawing/2014/main" id="{1E43D944-53E6-418A-A331-9456EA4BADFD}"/>
              </a:ext>
            </a:extLst>
          </p:cNvPr>
          <p:cNvSpPr txBox="1">
            <a:spLocks/>
          </p:cNvSpPr>
          <p:nvPr/>
        </p:nvSpPr>
        <p:spPr>
          <a:xfrm>
            <a:off x="181484" y="649798"/>
            <a:ext cx="8781031" cy="4133030"/>
          </a:xfrm>
          <a:prstGeom prst="rect">
            <a:avLst/>
          </a:prstGeom>
        </p:spPr>
        <p:txBody>
          <a:bodyPr vert="horz" lIns="68517" tIns="34289" rIns="68517" bIns="3428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buClr>
                <a:srgbClr val="82C341"/>
              </a:buClr>
              <a:buSzPct val="100000"/>
            </a:pPr>
            <a:r>
              <a:rPr lang="fr-CA" sz="1400" dirty="0">
                <a:latin typeface="Raleway"/>
              </a:rPr>
              <a:t>Les interventions visant les tout-petits sont plus efficaces que celles visant les enfants plus vieux ou les adolescents. Le programme </a:t>
            </a:r>
            <a:r>
              <a:rPr lang="fr-CA" sz="1400" b="1" dirty="0">
                <a:latin typeface="Raleway"/>
              </a:rPr>
              <a:t>Agir tôt </a:t>
            </a:r>
            <a:r>
              <a:rPr lang="fr-CA" sz="1400" dirty="0">
                <a:latin typeface="Raleway"/>
              </a:rPr>
              <a:t>du ministère de la Santé et des Services sociaux (MSSS) vise donc à identifier les vulnérabilités et les retards de développement chez les enfants le plus tôt possible afin de leur offrir une réponse rapide et coordonnée.</a:t>
            </a:r>
          </a:p>
          <a:p>
            <a:pPr>
              <a:lnSpc>
                <a:spcPct val="100000"/>
              </a:lnSpc>
              <a:spcBef>
                <a:spcPts val="450"/>
              </a:spcBef>
              <a:buClr>
                <a:srgbClr val="82C341"/>
              </a:buClr>
              <a:buSzPct val="100000"/>
            </a:pPr>
            <a:r>
              <a:rPr lang="fr-CA" sz="1400" dirty="0">
                <a:latin typeface="Raleway"/>
              </a:rPr>
              <a:t>La </a:t>
            </a:r>
            <a:r>
              <a:rPr lang="fr-CA" sz="1400" b="1" dirty="0">
                <a:latin typeface="Raleway"/>
              </a:rPr>
              <a:t>détection précoce des difficultés </a:t>
            </a:r>
            <a:r>
              <a:rPr lang="fr-CA" sz="1400" dirty="0">
                <a:latin typeface="Raleway"/>
              </a:rPr>
              <a:t>vécues par un enfant est une </a:t>
            </a:r>
            <a:r>
              <a:rPr lang="fr-CA" sz="1400" b="1" dirty="0">
                <a:latin typeface="Raleway"/>
              </a:rPr>
              <a:t>responsabilité partagée </a:t>
            </a:r>
            <a:r>
              <a:rPr lang="fr-CA" sz="1400" dirty="0">
                <a:latin typeface="Raleway"/>
              </a:rPr>
              <a:t>entre</a:t>
            </a:r>
            <a:r>
              <a:rPr lang="fr-CA" sz="1400" b="1" dirty="0">
                <a:latin typeface="Raleway"/>
              </a:rPr>
              <a:t> plusieurs intervenants </a:t>
            </a:r>
            <a:r>
              <a:rPr lang="fr-CA" sz="1400" dirty="0">
                <a:latin typeface="Raleway"/>
              </a:rPr>
              <a:t>de la petite enfance </a:t>
            </a:r>
            <a:r>
              <a:rPr lang="fr-CA" sz="1400" b="1" dirty="0">
                <a:latin typeface="Raleway"/>
              </a:rPr>
              <a:t>et la famille de l’enfant</a:t>
            </a:r>
            <a:r>
              <a:rPr lang="fr-CA" sz="1400" dirty="0">
                <a:latin typeface="Raleway"/>
              </a:rPr>
              <a:t>. Des instruments de dépistage peuvent donc être développés pour les parents de l’enfant ou les autres adultes qui interagissent avec lui. </a:t>
            </a:r>
            <a:r>
              <a:rPr lang="fr-CA" sz="1400" b="1" dirty="0">
                <a:latin typeface="Raleway"/>
              </a:rPr>
              <a:t>Ces instruments misent sur l’observation de l’enfant. </a:t>
            </a:r>
            <a:r>
              <a:rPr lang="fr-CA" sz="1400" dirty="0">
                <a:latin typeface="Raleway"/>
              </a:rPr>
              <a:t>Ils ne peuvent pas établir le niveau de retard de développement, mais permettent de cibler les enfants pour lesquels une démarche plus approfondie est nécessaire.</a:t>
            </a:r>
          </a:p>
          <a:p>
            <a:pPr>
              <a:lnSpc>
                <a:spcPct val="100000"/>
              </a:lnSpc>
              <a:spcBef>
                <a:spcPts val="450"/>
              </a:spcBef>
              <a:buClr>
                <a:srgbClr val="82C341"/>
              </a:buClr>
              <a:buSzPct val="100000"/>
            </a:pPr>
            <a:r>
              <a:rPr lang="fr-CA" sz="1400" dirty="0">
                <a:latin typeface="Raleway"/>
              </a:rPr>
              <a:t>Un rapport de l'INESSS recommande que les établissements du réseau de la santé et des services sociaux s'assurent que les </a:t>
            </a:r>
            <a:r>
              <a:rPr lang="fr-CA" sz="1400" b="1" dirty="0">
                <a:latin typeface="Raleway"/>
              </a:rPr>
              <a:t>parents</a:t>
            </a:r>
            <a:r>
              <a:rPr lang="fr-CA" sz="1400" dirty="0">
                <a:latin typeface="Raleway"/>
              </a:rPr>
              <a:t> d'enfants âgés de 5 ans et moins présentant des difficultés apparentées au TDAH ont accès à des </a:t>
            </a:r>
            <a:r>
              <a:rPr lang="fr-CA" sz="1400" b="1" dirty="0">
                <a:latin typeface="Raleway"/>
              </a:rPr>
              <a:t>programmes d'entrainement aux habiletés parentales</a:t>
            </a:r>
            <a:r>
              <a:rPr lang="fr-CA" sz="1400" dirty="0">
                <a:latin typeface="Raleway"/>
              </a:rPr>
              <a:t>. Ces programmes doivent être validés ou avoir fait l'objet d'une évaluation et être offerts </a:t>
            </a:r>
            <a:r>
              <a:rPr lang="fr-CA" sz="1400" b="1" dirty="0">
                <a:latin typeface="Raleway"/>
              </a:rPr>
              <a:t>avant</a:t>
            </a:r>
            <a:r>
              <a:rPr lang="fr-CA" sz="1400" dirty="0">
                <a:latin typeface="Raleway"/>
              </a:rPr>
              <a:t> de considérer une intervention pharmacologique.</a:t>
            </a:r>
          </a:p>
          <a:p>
            <a:pPr>
              <a:lnSpc>
                <a:spcPct val="100000"/>
              </a:lnSpc>
              <a:spcBef>
                <a:spcPts val="450"/>
              </a:spcBef>
              <a:buClr>
                <a:srgbClr val="82C341"/>
              </a:buClr>
              <a:buSzPct val="100000"/>
            </a:pPr>
            <a:r>
              <a:rPr lang="fr-CA" sz="1400" dirty="0">
                <a:latin typeface="Raleway"/>
              </a:rPr>
              <a:t>L’approche Bright </a:t>
            </a:r>
            <a:r>
              <a:rPr lang="fr-CA" sz="1400" dirty="0" err="1">
                <a:latin typeface="Raleway"/>
              </a:rPr>
              <a:t>Beginnings</a:t>
            </a:r>
            <a:r>
              <a:rPr lang="fr-CA" sz="1400" dirty="0">
                <a:latin typeface="Raleway"/>
              </a:rPr>
              <a:t> propose un modèle de développement des communautés minoritaires qui vise à </a:t>
            </a:r>
            <a:r>
              <a:rPr lang="fr-CA" sz="1400" b="1" dirty="0">
                <a:latin typeface="Raleway"/>
              </a:rPr>
              <a:t>améliorer le bien-être et la réussite scolaire des enfants et des jeunes d’expression anglaise </a:t>
            </a:r>
            <a:r>
              <a:rPr lang="fr-CA" sz="1400" dirty="0">
                <a:latin typeface="Raleway"/>
              </a:rPr>
              <a:t>du Québec. En raison du succès qu’ils ont eu à établir de nombreux partenariats, les organisations soutenues par le programme Bright </a:t>
            </a:r>
            <a:r>
              <a:rPr lang="fr-CA" sz="1400" dirty="0" err="1">
                <a:latin typeface="Raleway"/>
              </a:rPr>
              <a:t>Beginnings</a:t>
            </a:r>
            <a:r>
              <a:rPr lang="fr-CA" sz="1400" dirty="0">
                <a:latin typeface="Raleway"/>
              </a:rPr>
              <a:t> ont créé 57 nouveaux programmes et services spécialement conçus pour les enfants d’expression anglaise et leurs parents.</a:t>
            </a:r>
          </a:p>
        </p:txBody>
      </p:sp>
    </p:spTree>
    <p:extLst>
      <p:ext uri="{BB962C8B-B14F-4D97-AF65-F5344CB8AC3E}">
        <p14:creationId xmlns:p14="http://schemas.microsoft.com/office/powerpoint/2010/main" val="883700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33C403-B01D-47A4-A14B-7C91682ED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56" r="27761"/>
          <a:stretch/>
        </p:blipFill>
        <p:spPr bwMode="auto">
          <a:xfrm>
            <a:off x="0" y="0"/>
            <a:ext cx="4974154" cy="514285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5C7E8C8-550C-4E99-B5B4-A2B66A3861D9}"/>
              </a:ext>
            </a:extLst>
          </p:cNvPr>
          <p:cNvSpPr txBox="1"/>
          <p:nvPr/>
        </p:nvSpPr>
        <p:spPr>
          <a:xfrm>
            <a:off x="5263829" y="1003633"/>
            <a:ext cx="3442851" cy="3416320"/>
          </a:xfrm>
          <a:prstGeom prst="rect">
            <a:avLst/>
          </a:prstGeom>
          <a:noFill/>
          <a:ln w="38100">
            <a:noFill/>
          </a:ln>
        </p:spPr>
        <p:txBody>
          <a:bodyPr wrap="square" lIns="91440" tIns="45720" rIns="91440" bIns="45720" anchor="t">
            <a:spAutoFit/>
          </a:bodyPr>
          <a:lstStyle/>
          <a:p>
            <a:pPr marL="285750" indent="-285750">
              <a:buClr>
                <a:srgbClr val="3D3E40"/>
              </a:buClr>
              <a:buFont typeface="Arial" panose="020B0604020202020204" pitchFamily="34" charset="0"/>
              <a:buChar char="•"/>
            </a:pPr>
            <a:r>
              <a:rPr lang="fr-CA" sz="1200" dirty="0">
                <a:latin typeface="Raleway"/>
              </a:rPr>
              <a:t>La pandémie a eu de nombreuses répercussions sur les conditions de vie </a:t>
            </a:r>
            <a:br>
              <a:rPr lang="fr-CA" sz="1200" dirty="0">
                <a:latin typeface="Raleway"/>
              </a:rPr>
            </a:br>
            <a:r>
              <a:rPr lang="fr-CA" sz="1200" dirty="0">
                <a:latin typeface="Raleway"/>
              </a:rPr>
              <a:t>des tout-petits et de leur famille, tout particulièrement chez celles qui étaient déjà en situation de vulnérabilité avant la crise. </a:t>
            </a:r>
            <a:endParaRPr lang="fr-CA" sz="1200" dirty="0">
              <a:latin typeface="Raleway" panose="020B0503030101060003" pitchFamily="34" charset="0"/>
            </a:endParaRPr>
          </a:p>
          <a:p>
            <a:pPr marL="285750" indent="-285750">
              <a:buClr>
                <a:srgbClr val="3D3E40"/>
              </a:buClr>
              <a:buFont typeface="Arial" panose="020B0604020202020204" pitchFamily="34" charset="0"/>
              <a:buChar char="•"/>
            </a:pPr>
            <a:endParaRPr lang="fr-CA" sz="1200" dirty="0">
              <a:latin typeface="Raleway" panose="020B0503030101060003" pitchFamily="34" charset="0"/>
            </a:endParaRPr>
          </a:p>
          <a:p>
            <a:pPr marL="285750" indent="-285750">
              <a:buClr>
                <a:srgbClr val="3D3E40"/>
              </a:buClr>
              <a:buFont typeface="Arial" panose="020B0604020202020204" pitchFamily="34" charset="0"/>
              <a:buChar char="•"/>
            </a:pPr>
            <a:r>
              <a:rPr lang="fr-CA" sz="1200" dirty="0">
                <a:latin typeface="Raleway"/>
              </a:rPr>
              <a:t>Plus que jamais, il est essentiel de mettre </a:t>
            </a:r>
            <a:br>
              <a:rPr lang="fr-CA" sz="1200" dirty="0">
                <a:latin typeface="Raleway"/>
              </a:rPr>
            </a:br>
            <a:r>
              <a:rPr lang="fr-CA" sz="1200" dirty="0">
                <a:latin typeface="Raleway"/>
              </a:rPr>
              <a:t>en place des mesures cohérentes entre elles qui permettront de réduire les inégalités sociales et de donner à chaque enfant la chance de développer son plein potentiel. </a:t>
            </a:r>
            <a:endParaRPr lang="fr-CA" sz="1200" dirty="0">
              <a:latin typeface="Raleway" panose="020B0503030101060003" pitchFamily="34" charset="0"/>
            </a:endParaRPr>
          </a:p>
          <a:p>
            <a:pPr marL="285750" indent="-285750">
              <a:buClr>
                <a:srgbClr val="3D3E40"/>
              </a:buClr>
              <a:buFont typeface="Arial" panose="020B0604020202020204" pitchFamily="34" charset="0"/>
              <a:buChar char="•"/>
            </a:pPr>
            <a:endParaRPr lang="fr-CA" sz="1200" dirty="0">
              <a:latin typeface="Raleway" panose="020B0503030101060003" pitchFamily="34" charset="0"/>
            </a:endParaRPr>
          </a:p>
          <a:p>
            <a:pPr marL="285750" indent="-285750">
              <a:buClr>
                <a:srgbClr val="3D3E40"/>
              </a:buClr>
              <a:buFont typeface="Arial" panose="020B0604020202020204" pitchFamily="34" charset="0"/>
              <a:buChar char="•"/>
            </a:pPr>
            <a:r>
              <a:rPr lang="fr-CA" sz="1200" dirty="0">
                <a:latin typeface="Raleway"/>
              </a:rPr>
              <a:t>Les choix que nous ferons comme société au cours des prochaines années seront déterminants, d’où l’importance de bien documenter les enjeux.</a:t>
            </a:r>
          </a:p>
        </p:txBody>
      </p:sp>
      <p:sp>
        <p:nvSpPr>
          <p:cNvPr id="4" name="Rectangle 3">
            <a:extLst>
              <a:ext uri="{FF2B5EF4-FFF2-40B4-BE49-F238E27FC236}">
                <a16:creationId xmlns:a16="http://schemas.microsoft.com/office/drawing/2014/main" id="{56E0A3E2-05B8-314C-A59A-33EE8D9B1525}"/>
              </a:ext>
            </a:extLst>
          </p:cNvPr>
          <p:cNvSpPr/>
          <p:nvPr>
            <p:custDataLst>
              <p:tags r:id="rId1"/>
            </p:custDataLst>
          </p:nvPr>
        </p:nvSpPr>
        <p:spPr>
          <a:xfrm>
            <a:off x="5242671" y="362857"/>
            <a:ext cx="3630083" cy="4503359"/>
          </a:xfrm>
          <a:prstGeom prst="rect">
            <a:avLst/>
          </a:prstGeom>
          <a:noFill/>
          <a:ln>
            <a:solidFill>
              <a:srgbClr val="3D3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14709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5353FD3-2109-4B4C-9903-7C18A6B93B30}"/>
              </a:ext>
            </a:extLst>
          </p:cNvPr>
          <p:cNvSpPr>
            <a:spLocks noGrp="1"/>
          </p:cNvSpPr>
          <p:nvPr>
            <p:ph type="title"/>
            <p:custDataLst>
              <p:tags r:id="rId1"/>
            </p:custDataLst>
          </p:nvPr>
        </p:nvSpPr>
        <p:spPr>
          <a:xfrm>
            <a:off x="845344" y="1107205"/>
            <a:ext cx="7596597" cy="994172"/>
          </a:xfrm>
        </p:spPr>
        <p:txBody>
          <a:bodyPr>
            <a:normAutofit/>
          </a:bodyPr>
          <a:lstStyle/>
          <a:p>
            <a:pPr algn="ctr"/>
            <a:r>
              <a:rPr lang="fr-CA" sz="2850" b="1">
                <a:solidFill>
                  <a:schemeClr val="bg1"/>
                </a:solidFill>
                <a:latin typeface="Raleway" pitchFamily="2" charset="77"/>
              </a:rPr>
              <a:t>Pour ne rien manquer des activités </a:t>
            </a:r>
            <a:br>
              <a:rPr lang="fr-CA" sz="2850" b="1">
                <a:solidFill>
                  <a:schemeClr val="bg1"/>
                </a:solidFill>
                <a:latin typeface="Raleway" pitchFamily="2" charset="77"/>
              </a:rPr>
            </a:br>
            <a:r>
              <a:rPr lang="fr-CA" sz="285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custDataLst>
              <p:tags r:id="rId2"/>
            </p:custDataLst>
          </p:nvPr>
        </p:nvSpPr>
        <p:spPr>
          <a:xfrm>
            <a:off x="845343" y="2411484"/>
            <a:ext cx="7505791" cy="1826141"/>
          </a:xfrm>
          <a:prstGeom prst="rect">
            <a:avLst/>
          </a:prstGeom>
          <a:noFill/>
        </p:spPr>
        <p:txBody>
          <a:bodyPr wrap="square" rtlCol="0">
            <a:spAutoFit/>
          </a:bodyPr>
          <a:lstStyle/>
          <a:p>
            <a:pPr algn="ctr">
              <a:spcBef>
                <a:spcPts val="450"/>
              </a:spcBef>
            </a:pPr>
            <a:r>
              <a:rPr lang="fr-CA" sz="1200" b="1" dirty="0">
                <a:solidFill>
                  <a:srgbClr val="CB1B39"/>
                </a:solidFill>
                <a:latin typeface="Raleway" pitchFamily="2" charset="77"/>
              </a:rPr>
              <a:t>Infolettre : </a:t>
            </a:r>
            <a:br>
              <a:rPr lang="fr-CA" sz="1200" dirty="0">
                <a:latin typeface="Raleway" pitchFamily="2" charset="77"/>
              </a:rPr>
            </a:br>
            <a:r>
              <a:rPr lang="fr-CA" sz="1200" dirty="0">
                <a:solidFill>
                  <a:schemeClr val="bg1"/>
                </a:solidFill>
                <a:latin typeface="Raleway" pitchFamily="2" charset="77"/>
              </a:rPr>
              <a:t>tout-petits.org/infolettre</a:t>
            </a:r>
          </a:p>
          <a:p>
            <a:pPr algn="ctr"/>
            <a:endParaRPr lang="fr-CA" sz="1200" dirty="0">
              <a:latin typeface="Raleway" pitchFamily="2" charset="77"/>
            </a:endParaRPr>
          </a:p>
          <a:p>
            <a:pPr algn="ctr"/>
            <a:r>
              <a:rPr lang="fr-CA" sz="1200" b="1" dirty="0">
                <a:solidFill>
                  <a:srgbClr val="CB1B39"/>
                </a:solidFill>
                <a:latin typeface="Raleway" pitchFamily="2" charset="77"/>
              </a:rPr>
              <a:t>Nos plateformes : </a:t>
            </a:r>
          </a:p>
          <a:p>
            <a:pPr algn="ctr">
              <a:spcBef>
                <a:spcPts val="450"/>
              </a:spcBef>
            </a:pPr>
            <a:r>
              <a:rPr lang="fr-CA" sz="1200" dirty="0">
                <a:solidFill>
                  <a:schemeClr val="bg1"/>
                </a:solidFill>
                <a:latin typeface="Raleway" pitchFamily="2" charset="77"/>
              </a:rPr>
              <a:t>tout-petits.org</a:t>
            </a:r>
          </a:p>
          <a:p>
            <a:pPr algn="ctr">
              <a:spcBef>
                <a:spcPts val="450"/>
              </a:spcBef>
            </a:pPr>
            <a:r>
              <a:rPr lang="fr-CA" sz="1200" dirty="0">
                <a:solidFill>
                  <a:schemeClr val="bg1"/>
                </a:solidFill>
                <a:latin typeface="Raleway" pitchFamily="2" charset="77"/>
                <a:hlinkClick r:id="rId5">
                  <a:extLst>
                    <a:ext uri="{A12FA001-AC4F-418D-AE19-62706E023703}">
                      <ahyp:hlinkClr xmlns:ahyp="http://schemas.microsoft.com/office/drawing/2018/hyperlinkcolor" val="tx"/>
                    </a:ext>
                  </a:extLst>
                </a:hlinkClick>
              </a:rPr>
              <a:t>Facebook</a:t>
            </a:r>
            <a:endParaRPr lang="fr-CA" sz="1200" dirty="0">
              <a:solidFill>
                <a:schemeClr val="bg1"/>
              </a:solidFill>
              <a:latin typeface="Raleway" pitchFamily="2" charset="77"/>
            </a:endParaRPr>
          </a:p>
          <a:p>
            <a:pPr algn="ctr">
              <a:spcBef>
                <a:spcPts val="450"/>
              </a:spcBef>
            </a:pPr>
            <a:r>
              <a:rPr lang="fr-CA" sz="1200" dirty="0">
                <a:solidFill>
                  <a:schemeClr val="bg1"/>
                </a:solidFill>
                <a:latin typeface="Raleway" pitchFamily="2" charset="77"/>
                <a:hlinkClick r:id="rId6">
                  <a:extLst>
                    <a:ext uri="{A12FA001-AC4F-418D-AE19-62706E023703}">
                      <ahyp:hlinkClr xmlns:ahyp="http://schemas.microsoft.com/office/drawing/2018/hyperlinkcolor" val="tx"/>
                    </a:ext>
                  </a:extLst>
                </a:hlinkClick>
              </a:rPr>
              <a:t>Twitter</a:t>
            </a:r>
            <a:endParaRPr lang="fr-CA" sz="1200" dirty="0">
              <a:solidFill>
                <a:schemeClr val="bg1"/>
              </a:solidFill>
              <a:latin typeface="Raleway" pitchFamily="2" charset="77"/>
            </a:endParaRPr>
          </a:p>
          <a:p>
            <a:pPr algn="ctr">
              <a:spcBef>
                <a:spcPts val="450"/>
              </a:spcBef>
            </a:pPr>
            <a:r>
              <a:rPr lang="fr-CA" sz="1200" dirty="0" err="1">
                <a:solidFill>
                  <a:schemeClr val="bg1"/>
                </a:solidFill>
                <a:latin typeface="Raleway" pitchFamily="2" charset="77"/>
                <a:hlinkClick r:id="rId7">
                  <a:extLst>
                    <a:ext uri="{A12FA001-AC4F-418D-AE19-62706E023703}">
                      <ahyp:hlinkClr xmlns:ahyp="http://schemas.microsoft.com/office/drawing/2018/hyperlinkcolor" val="tx"/>
                    </a:ext>
                  </a:extLst>
                </a:hlinkClick>
              </a:rPr>
              <a:t>Linkedin</a:t>
            </a:r>
            <a:endParaRPr lang="fr-CA" sz="1200" dirty="0">
              <a:solidFill>
                <a:schemeClr val="bg1"/>
              </a:solidFill>
              <a:latin typeface="Raleway" pitchFamily="2" charset="77"/>
            </a:endParaRPr>
          </a:p>
        </p:txBody>
      </p:sp>
      <p:grpSp>
        <p:nvGrpSpPr>
          <p:cNvPr id="11" name="Group 10">
            <a:extLst>
              <a:ext uri="{FF2B5EF4-FFF2-40B4-BE49-F238E27FC236}">
                <a16:creationId xmlns:a16="http://schemas.microsoft.com/office/drawing/2014/main" id="{B48D8742-FD84-7A43-9B68-234DD736866B}"/>
              </a:ext>
            </a:extLst>
          </p:cNvPr>
          <p:cNvGrpSpPr/>
          <p:nvPr>
            <p:custDataLst>
              <p:tags r:id="rId3"/>
            </p:custDataLst>
          </p:nvPr>
        </p:nvGrpSpPr>
        <p:grpSpPr>
          <a:xfrm>
            <a:off x="856586" y="4529402"/>
            <a:ext cx="7591848" cy="392421"/>
            <a:chOff x="1142115" y="6039198"/>
            <a:chExt cx="10122464" cy="523228"/>
          </a:xfrm>
        </p:grpSpPr>
        <p:sp>
          <p:nvSpPr>
            <p:cNvPr id="12" name="TextBox 11">
              <a:extLst>
                <a:ext uri="{FF2B5EF4-FFF2-40B4-BE49-F238E27FC236}">
                  <a16:creationId xmlns:a16="http://schemas.microsoft.com/office/drawing/2014/main" id="{AC357C5F-E5B6-4444-A3FC-84196CDD9782}"/>
                </a:ext>
              </a:extLst>
            </p:cNvPr>
            <p:cNvSpPr txBox="1"/>
            <p:nvPr/>
          </p:nvSpPr>
          <p:spPr>
            <a:xfrm>
              <a:off x="9473062" y="6316204"/>
              <a:ext cx="1791517" cy="246222"/>
            </a:xfrm>
            <a:prstGeom prst="rect">
              <a:avLst/>
            </a:prstGeom>
            <a:noFill/>
          </p:spPr>
          <p:txBody>
            <a:bodyPr wrap="none" rtlCol="0">
              <a:spAutoFit/>
            </a:bodyPr>
            <a:lstStyle/>
            <a:p>
              <a:r>
                <a:rPr lang="en-CA" sz="600">
                  <a:solidFill>
                    <a:schemeClr val="bg1"/>
                  </a:solidFill>
                </a:rPr>
                <a:t>© </a:t>
              </a:r>
              <a:r>
                <a:rPr lang="en-CA" sz="600" err="1">
                  <a:solidFill>
                    <a:schemeClr val="bg1"/>
                  </a:solidFill>
                </a:rPr>
                <a:t>Fondation</a:t>
              </a:r>
              <a:r>
                <a:rPr lang="en-CA" sz="600">
                  <a:solidFill>
                    <a:schemeClr val="bg1"/>
                  </a:solidFill>
                </a:rPr>
                <a:t> Lucie et André </a:t>
              </a:r>
              <a:r>
                <a:rPr lang="en-CA" sz="600" err="1">
                  <a:solidFill>
                    <a:schemeClr val="bg1"/>
                  </a:solidFill>
                </a:rPr>
                <a:t>Chagnon</a:t>
              </a:r>
              <a:endParaRPr lang="en-CA" sz="600">
                <a:solidFill>
                  <a:schemeClr val="bg1"/>
                </a:solidFill>
              </a:endParaRPr>
            </a:p>
          </p:txBody>
        </p:sp>
        <p:pic>
          <p:nvPicPr>
            <p:cNvPr id="13" name="Picture 12" descr="A picture containing text, plate, tableware, dishware&#10;&#10;Description automatically generated">
              <a:extLst>
                <a:ext uri="{FF2B5EF4-FFF2-40B4-BE49-F238E27FC236}">
                  <a16:creationId xmlns:a16="http://schemas.microsoft.com/office/drawing/2014/main" id="{10DA8BDD-A015-8F43-8C6E-78E9865827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spTree>
    <p:extLst>
      <p:ext uri="{BB962C8B-B14F-4D97-AF65-F5344CB8AC3E}">
        <p14:creationId xmlns:p14="http://schemas.microsoft.com/office/powerpoint/2010/main" val="2688549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700">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703707" y="2008692"/>
            <a:ext cx="7536180" cy="666208"/>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 Portrait révèle plusieurs bonnes nouvelles quant à l’état de santé dans lequel les tout-petits viennent au monde.</a:t>
            </a:r>
          </a:p>
        </p:txBody>
      </p:sp>
    </p:spTree>
    <p:extLst>
      <p:ext uri="{BB962C8B-B14F-4D97-AF65-F5344CB8AC3E}">
        <p14:creationId xmlns:p14="http://schemas.microsoft.com/office/powerpoint/2010/main" val="333094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4A6D6E-760F-4405-858B-6F58613BC75E}"/>
              </a:ext>
            </a:extLst>
          </p:cNvPr>
          <p:cNvSpPr>
            <a:spLocks noGrp="1"/>
          </p:cNvSpPr>
          <p:nvPr>
            <p:ph type="title"/>
            <p:custDataLst>
              <p:tags r:id="rId1"/>
            </p:custDataLst>
          </p:nvPr>
        </p:nvSpPr>
        <p:spPr>
          <a:xfrm>
            <a:off x="498108" y="204331"/>
            <a:ext cx="8229600" cy="857250"/>
          </a:xfrm>
        </p:spPr>
        <p:txBody>
          <a:bodyPr>
            <a:normAutofit/>
          </a:bodyPr>
          <a:lstStyle/>
          <a:p>
            <a:r>
              <a:rPr lang="fr-CA" sz="2400" b="1" dirty="0">
                <a:latin typeface="Raleway"/>
              </a:rPr>
              <a:t>Retard de croissance intra-utérin</a:t>
            </a:r>
            <a:endParaRPr lang="fr-CA" sz="2400" b="1" dirty="0">
              <a:latin typeface="Raleway" pitchFamily="2" charset="0"/>
            </a:endParaRPr>
          </a:p>
        </p:txBody>
      </p:sp>
      <p:pic>
        <p:nvPicPr>
          <p:cNvPr id="11" name="Graphique 10" descr="Femme enceinte avec un remplissage uni">
            <a:extLst>
              <a:ext uri="{FF2B5EF4-FFF2-40B4-BE49-F238E27FC236}">
                <a16:creationId xmlns:a16="http://schemas.microsoft.com/office/drawing/2014/main" id="{8C968EED-F4A6-4626-A07A-B77D27DE7D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79723" y="1209934"/>
            <a:ext cx="1435456" cy="1435456"/>
          </a:xfrm>
          <a:prstGeom prst="rect">
            <a:avLst/>
          </a:prstGeom>
        </p:spPr>
      </p:pic>
      <p:sp>
        <p:nvSpPr>
          <p:cNvPr id="12" name="Espace réservé du contenu 2">
            <a:extLst>
              <a:ext uri="{FF2B5EF4-FFF2-40B4-BE49-F238E27FC236}">
                <a16:creationId xmlns:a16="http://schemas.microsoft.com/office/drawing/2014/main" id="{83F95CA6-2100-4221-99F8-2A39840D9BEA}"/>
              </a:ext>
            </a:extLst>
          </p:cNvPr>
          <p:cNvSpPr txBox="1">
            <a:spLocks/>
          </p:cNvSpPr>
          <p:nvPr/>
        </p:nvSpPr>
        <p:spPr>
          <a:xfrm>
            <a:off x="2477412" y="1430162"/>
            <a:ext cx="5850614" cy="1572351"/>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2000" dirty="0">
                <a:solidFill>
                  <a:prstClr val="black"/>
                </a:solidFill>
                <a:latin typeface="Raleway" panose="020B0003030101060003" pitchFamily="34" charset="0"/>
              </a:rPr>
              <a:t>Au Québec, </a:t>
            </a:r>
            <a:r>
              <a:rPr lang="fr-CA" sz="4400" b="1" dirty="0">
                <a:solidFill>
                  <a:srgbClr val="FFC700"/>
                </a:solidFill>
                <a:latin typeface="Raleway" panose="020B0003030101060003" pitchFamily="34" charset="0"/>
              </a:rPr>
              <a:t>8,8 % </a:t>
            </a:r>
            <a:r>
              <a:rPr lang="fr-CA" sz="2000" dirty="0">
                <a:solidFill>
                  <a:prstClr val="black"/>
                </a:solidFill>
                <a:latin typeface="Raleway" panose="020B0003030101060003" pitchFamily="34" charset="0"/>
              </a:rPr>
              <a:t>des bébés sont nés </a:t>
            </a:r>
            <a:br>
              <a:rPr lang="fr-CA" sz="2000" dirty="0">
                <a:solidFill>
                  <a:prstClr val="black"/>
                </a:solidFill>
                <a:latin typeface="Raleway" panose="020B0003030101060003" pitchFamily="34" charset="0"/>
              </a:rPr>
            </a:br>
            <a:r>
              <a:rPr lang="fr-CA" sz="2000" dirty="0">
                <a:solidFill>
                  <a:prstClr val="black"/>
                </a:solidFill>
                <a:latin typeface="Raleway" panose="020B0003030101060003" pitchFamily="34" charset="0"/>
              </a:rPr>
              <a:t>avec un retard de croissance intra-utérin </a:t>
            </a:r>
            <a:br>
              <a:rPr lang="fr-CA" sz="2000" dirty="0">
                <a:solidFill>
                  <a:prstClr val="black"/>
                </a:solidFill>
                <a:latin typeface="Raleway" panose="020B0003030101060003" pitchFamily="34" charset="0"/>
              </a:rPr>
            </a:br>
            <a:r>
              <a:rPr lang="fr-CA" sz="2000" dirty="0">
                <a:solidFill>
                  <a:prstClr val="black"/>
                </a:solidFill>
                <a:latin typeface="Raleway" panose="020B0003030101060003" pitchFamily="34" charset="0"/>
              </a:rPr>
              <a:t>en 2013-2015.</a:t>
            </a:r>
            <a:endParaRPr lang="fr-CA" sz="2000" b="1" dirty="0">
              <a:solidFill>
                <a:prstClr val="black"/>
              </a:solidFill>
              <a:latin typeface="Raleway" panose="020B0003030101060003" pitchFamily="34" charset="0"/>
            </a:endParaRPr>
          </a:p>
        </p:txBody>
      </p:sp>
      <p:sp>
        <p:nvSpPr>
          <p:cNvPr id="9" name="Espace réservé du contenu 2">
            <a:extLst>
              <a:ext uri="{FF2B5EF4-FFF2-40B4-BE49-F238E27FC236}">
                <a16:creationId xmlns:a16="http://schemas.microsoft.com/office/drawing/2014/main" id="{3F4224CB-3448-4DAD-A721-109360DF0B62}"/>
              </a:ext>
            </a:extLst>
          </p:cNvPr>
          <p:cNvSpPr txBox="1">
            <a:spLocks/>
          </p:cNvSpPr>
          <p:nvPr>
            <p:custDataLst>
              <p:tags r:id="rId2"/>
            </p:custDataLst>
          </p:nvPr>
        </p:nvSpPr>
        <p:spPr>
          <a:xfrm>
            <a:off x="1274126" y="3349572"/>
            <a:ext cx="6677566" cy="897521"/>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1600" dirty="0">
                <a:latin typeface="Raleway" panose="020B0003030101060003" pitchFamily="34" charset="0"/>
              </a:rPr>
              <a:t>Depuis le début des années 1980, la proportion de bébés nés </a:t>
            </a:r>
            <a:br>
              <a:rPr lang="fr-CA" sz="1600" dirty="0">
                <a:latin typeface="Raleway" panose="020B0003030101060003" pitchFamily="34" charset="0"/>
              </a:rPr>
            </a:br>
            <a:r>
              <a:rPr lang="fr-CA" sz="1600" dirty="0">
                <a:latin typeface="Raleway" panose="020B0003030101060003" pitchFamily="34" charset="0"/>
              </a:rPr>
              <a:t>avec un retard de croissance intra-utérin a diminué de façon importante. </a:t>
            </a:r>
            <a:r>
              <a:rPr lang="fr-CA" sz="1600" b="1" dirty="0">
                <a:latin typeface="Raleway" panose="020B0003030101060003" pitchFamily="34" charset="0"/>
              </a:rPr>
              <a:t>Elle était de 15 % en 1983-1985.</a:t>
            </a:r>
          </a:p>
        </p:txBody>
      </p:sp>
      <p:sp>
        <p:nvSpPr>
          <p:cNvPr id="10" name="Rectangle 9">
            <a:extLst>
              <a:ext uri="{FF2B5EF4-FFF2-40B4-BE49-F238E27FC236}">
                <a16:creationId xmlns:a16="http://schemas.microsoft.com/office/drawing/2014/main" id="{FF80BF7B-ACCD-4244-B903-D036F00CD084}"/>
              </a:ext>
            </a:extLst>
          </p:cNvPr>
          <p:cNvSpPr/>
          <p:nvPr>
            <p:custDataLst>
              <p:tags r:id="rId3"/>
            </p:custDataLst>
          </p:nvPr>
        </p:nvSpPr>
        <p:spPr>
          <a:xfrm>
            <a:off x="889000" y="3241460"/>
            <a:ext cx="7439025" cy="1067544"/>
          </a:xfrm>
          <a:prstGeom prst="rect">
            <a:avLst/>
          </a:prstGeom>
          <a:noFill/>
          <a:ln>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descr="Icon&#10;&#10;Description automatically generated">
            <a:extLst>
              <a:ext uri="{FF2B5EF4-FFF2-40B4-BE49-F238E27FC236}">
                <a16:creationId xmlns:a16="http://schemas.microsoft.com/office/drawing/2014/main" id="{F74336CD-E4EE-6242-B795-430F6C3367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000" y="1061581"/>
            <a:ext cx="1521124" cy="2179879"/>
          </a:xfrm>
          <a:prstGeom prst="rect">
            <a:avLst/>
          </a:prstGeom>
        </p:spPr>
      </p:pic>
    </p:spTree>
    <p:extLst>
      <p:ext uri="{BB962C8B-B14F-4D97-AF65-F5344CB8AC3E}">
        <p14:creationId xmlns:p14="http://schemas.microsoft.com/office/powerpoint/2010/main" val="3570020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9BBE4CB4-9B40-47EE-98DB-79EB0E649385}"/>
              </a:ext>
            </a:extLst>
          </p:cNvPr>
          <p:cNvSpPr txBox="1">
            <a:spLocks/>
          </p:cNvSpPr>
          <p:nvPr/>
        </p:nvSpPr>
        <p:spPr>
          <a:xfrm>
            <a:off x="2902316" y="1352293"/>
            <a:ext cx="4947864" cy="1571547"/>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Clr>
                <a:srgbClr val="D9232D"/>
              </a:buClr>
              <a:buSzPct val="100000"/>
              <a:buNone/>
            </a:pPr>
            <a:r>
              <a:rPr lang="fr-CA" sz="4400" b="1" dirty="0">
                <a:solidFill>
                  <a:srgbClr val="FFC700"/>
                </a:solidFill>
                <a:latin typeface="Raleway" panose="020B0003030101060003" pitchFamily="34" charset="0"/>
              </a:rPr>
              <a:t>6,98 </a:t>
            </a:r>
            <a:r>
              <a:rPr lang="fr-CA" sz="2000" b="1" dirty="0">
                <a:solidFill>
                  <a:srgbClr val="FFC700"/>
                </a:solidFill>
                <a:latin typeface="Raleway" panose="020B0003030101060003" pitchFamily="34" charset="0"/>
              </a:rPr>
              <a:t>/</a:t>
            </a:r>
            <a:r>
              <a:rPr lang="fr-CA" sz="4400" b="1" dirty="0">
                <a:solidFill>
                  <a:srgbClr val="FFC700"/>
                </a:solidFill>
                <a:latin typeface="Raleway" panose="020B0003030101060003" pitchFamily="34" charset="0"/>
              </a:rPr>
              <a:t> 1 000 </a:t>
            </a:r>
          </a:p>
          <a:p>
            <a:pPr marL="0" indent="0">
              <a:lnSpc>
                <a:spcPct val="100000"/>
              </a:lnSpc>
              <a:spcBef>
                <a:spcPts val="450"/>
              </a:spcBef>
              <a:buClr>
                <a:srgbClr val="D9232D"/>
              </a:buClr>
              <a:buSzPct val="100000"/>
              <a:buNone/>
            </a:pPr>
            <a:r>
              <a:rPr lang="fr-CA" sz="2000" dirty="0">
                <a:solidFill>
                  <a:prstClr val="black"/>
                </a:solidFill>
                <a:latin typeface="Raleway" panose="020B0003030101060003" pitchFamily="34" charset="0"/>
              </a:rPr>
              <a:t>En 2020, le taux de bébés mort-nés était d’environ 7 pour 1 000 naissances. </a:t>
            </a:r>
          </a:p>
        </p:txBody>
      </p:sp>
      <p:sp>
        <p:nvSpPr>
          <p:cNvPr id="8" name="Espace réservé du contenu 2">
            <a:extLst>
              <a:ext uri="{FF2B5EF4-FFF2-40B4-BE49-F238E27FC236}">
                <a16:creationId xmlns:a16="http://schemas.microsoft.com/office/drawing/2014/main" id="{836A04A7-C84C-4E6D-A648-0A76A561F8B6}"/>
              </a:ext>
            </a:extLst>
          </p:cNvPr>
          <p:cNvSpPr txBox="1">
            <a:spLocks/>
          </p:cNvSpPr>
          <p:nvPr>
            <p:custDataLst>
              <p:tags r:id="rId1"/>
            </p:custDataLst>
          </p:nvPr>
        </p:nvSpPr>
        <p:spPr>
          <a:xfrm>
            <a:off x="1269730" y="3427945"/>
            <a:ext cx="6677566" cy="702103"/>
          </a:xfrm>
          <a:prstGeom prst="rect">
            <a:avLst/>
          </a:prstGeom>
        </p:spPr>
        <p:txBody>
          <a:bodyPr vert="horz" lIns="68517" tIns="34289" rIns="68517" bIns="3428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50"/>
              </a:spcBef>
              <a:buClr>
                <a:srgbClr val="D9232D"/>
              </a:buClr>
              <a:buSzPct val="100000"/>
              <a:buNone/>
            </a:pPr>
            <a:r>
              <a:rPr lang="fr-CA" sz="1600" b="0" i="0" dirty="0">
                <a:solidFill>
                  <a:srgbClr val="000000"/>
                </a:solidFill>
                <a:effectLst/>
                <a:latin typeface="Raleway" pitchFamily="2" charset="0"/>
              </a:rPr>
              <a:t>Le Québec fait donc bonne figure sur cet aspect puisque </a:t>
            </a:r>
            <a:br>
              <a:rPr lang="fr-CA" sz="1600" b="0" i="0" dirty="0">
                <a:solidFill>
                  <a:srgbClr val="000000"/>
                </a:solidFill>
                <a:effectLst/>
                <a:latin typeface="Raleway" pitchFamily="2" charset="0"/>
              </a:rPr>
            </a:br>
            <a:r>
              <a:rPr lang="fr-CA" sz="1600" b="0" i="0" dirty="0">
                <a:solidFill>
                  <a:srgbClr val="000000"/>
                </a:solidFill>
                <a:effectLst/>
                <a:latin typeface="Raleway" pitchFamily="2" charset="0"/>
              </a:rPr>
              <a:t>le taux est </a:t>
            </a:r>
            <a:r>
              <a:rPr lang="fr-CA" sz="1600" b="1" i="0" dirty="0">
                <a:solidFill>
                  <a:srgbClr val="000000"/>
                </a:solidFill>
                <a:effectLst/>
                <a:latin typeface="Raleway" pitchFamily="2" charset="0"/>
              </a:rPr>
              <a:t>inférieur à la cible fixée par l’OMS </a:t>
            </a:r>
            <a:r>
              <a:rPr lang="fr-CA" sz="1600" b="0" i="0" dirty="0">
                <a:solidFill>
                  <a:srgbClr val="000000"/>
                </a:solidFill>
                <a:effectLst/>
                <a:latin typeface="Raleway" pitchFamily="2" charset="0"/>
              </a:rPr>
              <a:t>de moins </a:t>
            </a:r>
            <a:br>
              <a:rPr lang="fr-CA" sz="1600" b="0" i="0" dirty="0">
                <a:solidFill>
                  <a:srgbClr val="000000"/>
                </a:solidFill>
                <a:effectLst/>
                <a:latin typeface="Raleway" pitchFamily="2" charset="0"/>
              </a:rPr>
            </a:br>
            <a:r>
              <a:rPr lang="fr-CA" sz="1600" b="0" i="0" dirty="0">
                <a:solidFill>
                  <a:srgbClr val="000000"/>
                </a:solidFill>
                <a:effectLst/>
                <a:latin typeface="Raleway" pitchFamily="2" charset="0"/>
              </a:rPr>
              <a:t>de 10 décès pour 1 000 naissances d’ici 2035. </a:t>
            </a:r>
            <a:endParaRPr lang="fr-CA" sz="1600" dirty="0">
              <a:latin typeface="Raleway" pitchFamily="2" charset="0"/>
            </a:endParaRPr>
          </a:p>
        </p:txBody>
      </p:sp>
      <p:sp>
        <p:nvSpPr>
          <p:cNvPr id="10" name="Titre 1">
            <a:extLst>
              <a:ext uri="{FF2B5EF4-FFF2-40B4-BE49-F238E27FC236}">
                <a16:creationId xmlns:a16="http://schemas.microsoft.com/office/drawing/2014/main" id="{DD0FE4A2-186A-426A-9644-DD1272ACE5C6}"/>
              </a:ext>
            </a:extLst>
          </p:cNvPr>
          <p:cNvSpPr txBox="1">
            <a:spLocks/>
          </p:cNvSpPr>
          <p:nvPr>
            <p:custDataLst>
              <p:tags r:id="rId2"/>
            </p:custDataLst>
          </p:nvPr>
        </p:nvSpPr>
        <p:spPr>
          <a:xfrm>
            <a:off x="498108" y="204331"/>
            <a:ext cx="8229600" cy="857250"/>
          </a:xfrm>
          <a:prstGeom prst="rect">
            <a:avLst/>
          </a:prstGeom>
        </p:spPr>
        <p:txBody>
          <a:bodyPr vert="horz" lIns="91418" tIns="45709" rIns="91418" bIns="45709" rtlCol="0" anchor="ctr">
            <a:normAutofit/>
          </a:bodyPr>
          <a:lstStyle>
            <a:lvl1pPr algn="ctr" defTabSz="914153" rtl="0" eaLnBrk="1" latinLnBrk="0" hangingPunct="1">
              <a:spcBef>
                <a:spcPct val="0"/>
              </a:spcBef>
              <a:buNone/>
              <a:defRPr sz="4400" kern="1200">
                <a:solidFill>
                  <a:schemeClr val="tx1"/>
                </a:solidFill>
                <a:latin typeface="+mj-lt"/>
                <a:ea typeface="+mj-ea"/>
                <a:cs typeface="+mj-cs"/>
              </a:defRPr>
            </a:lvl1pPr>
          </a:lstStyle>
          <a:p>
            <a:r>
              <a:rPr lang="fr-CA" sz="2400" b="1">
                <a:latin typeface="Raleway" pitchFamily="2" charset="0"/>
              </a:rPr>
              <a:t>Bébés mort-nés (mortinatalité)</a:t>
            </a:r>
          </a:p>
        </p:txBody>
      </p:sp>
      <p:grpSp>
        <p:nvGrpSpPr>
          <p:cNvPr id="2" name="Group 1">
            <a:extLst>
              <a:ext uri="{FF2B5EF4-FFF2-40B4-BE49-F238E27FC236}">
                <a16:creationId xmlns:a16="http://schemas.microsoft.com/office/drawing/2014/main" id="{4407476E-3043-6643-B62E-1B02CE7FB2BE}"/>
              </a:ext>
            </a:extLst>
          </p:cNvPr>
          <p:cNvGrpSpPr/>
          <p:nvPr/>
        </p:nvGrpSpPr>
        <p:grpSpPr>
          <a:xfrm>
            <a:off x="741765" y="892628"/>
            <a:ext cx="2578859" cy="2578859"/>
            <a:chOff x="1105590" y="963569"/>
            <a:chExt cx="2288060" cy="2288060"/>
          </a:xfrm>
        </p:grpSpPr>
        <p:pic>
          <p:nvPicPr>
            <p:cNvPr id="11" name="Graphique 10" descr="Pierre tombale avec un remplissage uni">
              <a:extLst>
                <a:ext uri="{FF2B5EF4-FFF2-40B4-BE49-F238E27FC236}">
                  <a16:creationId xmlns:a16="http://schemas.microsoft.com/office/drawing/2014/main" id="{F07EECAE-D36C-42F0-A810-4D5E7F1C2C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590" y="963569"/>
              <a:ext cx="2288060" cy="2288060"/>
            </a:xfrm>
            <a:prstGeom prst="rect">
              <a:avLst/>
            </a:prstGeom>
          </p:spPr>
        </p:pic>
        <p:pic>
          <p:nvPicPr>
            <p:cNvPr id="15" name="Graphique 14" descr="Fleurs de cerisier contour">
              <a:extLst>
                <a:ext uri="{FF2B5EF4-FFF2-40B4-BE49-F238E27FC236}">
                  <a16:creationId xmlns:a16="http://schemas.microsoft.com/office/drawing/2014/main" id="{96B0C2E5-47D2-4143-8CDD-8C06123C5D90}"/>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17105" y="1935380"/>
              <a:ext cx="746266" cy="746266"/>
            </a:xfrm>
            <a:prstGeom prst="rect">
              <a:avLst/>
            </a:prstGeom>
          </p:spPr>
        </p:pic>
      </p:grpSp>
      <p:sp>
        <p:nvSpPr>
          <p:cNvPr id="16" name="Rectangle 15">
            <a:extLst>
              <a:ext uri="{FF2B5EF4-FFF2-40B4-BE49-F238E27FC236}">
                <a16:creationId xmlns:a16="http://schemas.microsoft.com/office/drawing/2014/main" id="{9CD382CB-A577-4CEA-A7ED-49534749B185}"/>
              </a:ext>
            </a:extLst>
          </p:cNvPr>
          <p:cNvSpPr/>
          <p:nvPr>
            <p:custDataLst>
              <p:tags r:id="rId3"/>
            </p:custDataLst>
          </p:nvPr>
        </p:nvSpPr>
        <p:spPr>
          <a:xfrm>
            <a:off x="889000" y="3266996"/>
            <a:ext cx="7439025" cy="1067544"/>
          </a:xfrm>
          <a:prstGeom prst="rect">
            <a:avLst/>
          </a:prstGeom>
          <a:noFill/>
          <a:ln>
            <a:solidFill>
              <a:srgbClr val="FFC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2012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700">
            <a:alpha val="10000"/>
          </a:srgb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796A29A-3A38-4243-9D20-B5BD4BC97659}"/>
              </a:ext>
            </a:extLst>
          </p:cNvPr>
          <p:cNvSpPr txBox="1"/>
          <p:nvPr/>
        </p:nvSpPr>
        <p:spPr>
          <a:xfrm>
            <a:off x="703707" y="2008692"/>
            <a:ext cx="7536180" cy="666208"/>
          </a:xfrm>
          <a:prstGeom prst="rect">
            <a:avLst/>
          </a:prstGeom>
          <a:noFill/>
        </p:spPr>
        <p:txBody>
          <a:bodyPr wrap="square">
            <a:spAutoFit/>
          </a:bodyPr>
          <a:lstStyle/>
          <a:p>
            <a:pPr marL="0" marR="0" lvl="0" indent="0" algn="ctr" defTabSz="914153"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Les données dont nous disposons indiquent également que le virus de la COVID-19 affecte peu les nouveau-nés.</a:t>
            </a:r>
          </a:p>
        </p:txBody>
      </p:sp>
    </p:spTree>
    <p:extLst>
      <p:ext uri="{BB962C8B-B14F-4D97-AF65-F5344CB8AC3E}">
        <p14:creationId xmlns:p14="http://schemas.microsoft.com/office/powerpoint/2010/main" val="414091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4"/>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4"/>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5"/>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6"/>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9"/>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4.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7"/>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4"/>
</p:tagLst>
</file>

<file path=ppt/tags/tag74.xml><?xml version="1.0" encoding="utf-8"?>
<p:tagLst xmlns:a="http://schemas.openxmlformats.org/drawingml/2006/main" xmlns:r="http://schemas.openxmlformats.org/officeDocument/2006/relationships" xmlns:p="http://schemas.openxmlformats.org/presentationml/2006/main">
  <p:tag name="NUM" val="15"/>
</p:tagLst>
</file>

<file path=ppt/tags/tag75.xml><?xml version="1.0" encoding="utf-8"?>
<p:tagLst xmlns:a="http://schemas.openxmlformats.org/drawingml/2006/main" xmlns:r="http://schemas.openxmlformats.org/officeDocument/2006/relationships" xmlns:p="http://schemas.openxmlformats.org/presentationml/2006/main">
  <p:tag name="NUM" val="16"/>
</p:tagLst>
</file>

<file path=ppt/tags/tag76.xml><?xml version="1.0" encoding="utf-8"?>
<p:tagLst xmlns:a="http://schemas.openxmlformats.org/drawingml/2006/main" xmlns:r="http://schemas.openxmlformats.org/officeDocument/2006/relationships" xmlns:p="http://schemas.openxmlformats.org/presentationml/2006/main">
  <p:tag name="NUM" val="17"/>
</p:tagLst>
</file>

<file path=ppt/tags/tag77.xml><?xml version="1.0" encoding="utf-8"?>
<p:tagLst xmlns:a="http://schemas.openxmlformats.org/drawingml/2006/main" xmlns:r="http://schemas.openxmlformats.org/officeDocument/2006/relationships" xmlns:p="http://schemas.openxmlformats.org/presentationml/2006/main">
  <p:tag name="NUM" val="19"/>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10"/>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12"/>
</p:tagLst>
</file>

<file path=ppt/tags/tag84.xml><?xml version="1.0" encoding="utf-8"?>
<p:tagLst xmlns:a="http://schemas.openxmlformats.org/drawingml/2006/main" xmlns:r="http://schemas.openxmlformats.org/officeDocument/2006/relationships" xmlns:p="http://schemas.openxmlformats.org/presentationml/2006/main">
  <p:tag name="NUM" val="13"/>
</p:tagLst>
</file>

<file path=ppt/tags/tag85.xml><?xml version="1.0" encoding="utf-8"?>
<p:tagLst xmlns:a="http://schemas.openxmlformats.org/drawingml/2006/main" xmlns:r="http://schemas.openxmlformats.org/officeDocument/2006/relationships" xmlns:p="http://schemas.openxmlformats.org/presentationml/2006/main">
  <p:tag name="NUM" val="18"/>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4d82145-67f8-4c5c-b5e2-e7750d4b66fc">
      <UserInfo>
        <DisplayName>Denault Marilou</DisplayName>
        <AccountId>14</AccountId>
        <AccountType/>
      </UserInfo>
      <UserInfo>
        <DisplayName>Dagenais Fannie</DisplayName>
        <AccountId>28</AccountId>
        <AccountType/>
      </UserInfo>
      <UserInfo>
        <DisplayName>Faullumel Flora</DisplayName>
        <AccountId>487</AccountId>
        <AccountType/>
      </UserInfo>
      <UserInfo>
        <DisplayName>Bergeron Antoine</DisplayName>
        <AccountId>117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13" ma:contentTypeDescription="Create a new document." ma:contentTypeScope="" ma:versionID="1f7abbb64abb857752c1e4a5c31f5852">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2728707fc386f69749f692e181d16217"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0D7EAF-6D2C-4F2C-BA28-757CB90425A8}">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39D487-3DC4-46D2-A399-74013D57D169}"/>
</file>

<file path=customXml/itemProps3.xml><?xml version="1.0" encoding="utf-8"?>
<ds:datastoreItem xmlns:ds="http://schemas.openxmlformats.org/officeDocument/2006/customXml" ds:itemID="{F6551846-2776-4076-A349-BD19434A8B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5184</TotalTime>
  <Words>5299</Words>
  <Application>Microsoft Office PowerPoint</Application>
  <PresentationFormat>Affichage à l'écran (16:9)</PresentationFormat>
  <Paragraphs>318</Paragraphs>
  <Slides>53</Slides>
  <Notes>42</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53</vt:i4>
      </vt:variant>
    </vt:vector>
  </HeadingPairs>
  <TitlesOfParts>
    <vt:vector size="66" baseType="lpstr">
      <vt:lpstr>Arial</vt:lpstr>
      <vt:lpstr>Calibri</vt:lpstr>
      <vt:lpstr>Calibri Light</vt:lpstr>
      <vt:lpstr>Open Sans</vt:lpstr>
      <vt:lpstr>Raleway</vt:lpstr>
      <vt:lpstr>Raleway ExtraBold</vt:lpstr>
      <vt:lpstr>Segoe UI</vt:lpstr>
      <vt:lpstr>Source Sans Pro</vt:lpstr>
      <vt:lpstr>Symbol</vt:lpstr>
      <vt:lpstr>Verdana</vt:lpstr>
      <vt:lpstr>Wingdings</vt:lpstr>
      <vt:lpstr>Thème Office</vt:lpstr>
      <vt:lpstr>1_Thème Office</vt:lpstr>
      <vt:lpstr>Présentation PowerPoint</vt:lpstr>
      <vt:lpstr>Présentation PowerPoint</vt:lpstr>
      <vt:lpstr>Présentation PowerPoint</vt:lpstr>
      <vt:lpstr>Bonnes nouvelles</vt:lpstr>
      <vt:lpstr>Présentation PowerPoint</vt:lpstr>
      <vt:lpstr>Présentation PowerPoint</vt:lpstr>
      <vt:lpstr>Retard de croissance intra-utérin</vt:lpstr>
      <vt:lpstr>Présentation PowerPoint</vt:lpstr>
      <vt:lpstr>Présentation PowerPoint</vt:lpstr>
      <vt:lpstr>COVID-19</vt:lpstr>
      <vt:lpstr>Présentation PowerPoint</vt:lpstr>
      <vt:lpstr>Allaitement</vt:lpstr>
      <vt:lpstr>Naissances prématurées</vt:lpstr>
      <vt:lpstr>Accouchement par césarienne</vt:lpstr>
      <vt:lpstr>Présentation PowerPoint</vt:lpstr>
      <vt:lpstr>Mères ayant subi de la violence durant leur grossesse</vt:lpstr>
      <vt:lpstr>Pistes de solution</vt:lpstr>
      <vt:lpstr>Présentation PowerPoint</vt:lpstr>
      <vt:lpstr>Pistes de solution</vt:lpstr>
      <vt:lpstr>Présentation PowerPoint</vt:lpstr>
      <vt:lpstr>Présentation PowerPoint</vt:lpstr>
      <vt:lpstr>Immunisation</vt:lpstr>
      <vt:lpstr>Asthme</vt:lpstr>
      <vt:lpstr>COVID-19</vt:lpstr>
      <vt:lpstr>Présentation PowerPoint</vt:lpstr>
      <vt:lpstr>Activité physique et temps d’écran</vt:lpstr>
      <vt:lpstr>COVID-19</vt:lpstr>
      <vt:lpstr>Accès aux soins dentaires</vt:lpstr>
      <vt:lpstr>Médecin de famille</vt:lpstr>
      <vt:lpstr>Pistes de solution</vt:lpstr>
      <vt:lpstr>Présentation PowerPoint</vt:lpstr>
      <vt:lpstr>Pistes de solution</vt:lpstr>
      <vt:lpstr>Présentation PowerPoint</vt:lpstr>
      <vt:lpstr>Présentation PowerPoint</vt:lpstr>
      <vt:lpstr>Anxiété et symptômes dépressifs</vt:lpstr>
      <vt:lpstr>COVID-19</vt:lpstr>
      <vt:lpstr>COVID-19</vt:lpstr>
      <vt:lpstr>Présentation PowerPoint</vt:lpstr>
      <vt:lpstr>Pistes de solution</vt:lpstr>
      <vt:lpstr>Présentation PowerPoint</vt:lpstr>
      <vt:lpstr>Pistes de solution</vt:lpstr>
      <vt:lpstr>Présentation PowerPoint</vt:lpstr>
      <vt:lpstr>Présentation PowerPoint</vt:lpstr>
      <vt:lpstr>Présentation PowerPoint</vt:lpstr>
      <vt:lpstr>Présentation PowerPoint</vt:lpstr>
      <vt:lpstr>Présentation PowerPoint</vt:lpstr>
      <vt:lpstr>COVID-19</vt:lpstr>
      <vt:lpstr>COVID-19</vt:lpstr>
      <vt:lpstr>Pistes de solution</vt:lpstr>
      <vt:lpstr>Présentation PowerPoint</vt:lpstr>
      <vt:lpstr>Pistes de solution</vt:lpstr>
      <vt:lpstr>Présentation PowerPoint</vt:lpstr>
      <vt:lpstr>Pour ne rien manquer des activités  de l’Observatoire des tout-petits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Couillard Kathleen</dc:creator>
  <cp:lastModifiedBy>Denault Marilou</cp:lastModifiedBy>
  <cp:revision>10</cp:revision>
  <dcterms:created xsi:type="dcterms:W3CDTF">2017-10-17T15:30:52Z</dcterms:created>
  <dcterms:modified xsi:type="dcterms:W3CDTF">2021-11-15T20:35:09Z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ies>
</file>