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4" r:id="rId4"/>
    <p:sldMasterId id="2147483691" r:id="rId5"/>
  </p:sldMasterIdLst>
  <p:notesMasterIdLst>
    <p:notesMasterId r:id="rId28"/>
  </p:notesMasterIdLst>
  <p:handoutMasterIdLst>
    <p:handoutMasterId r:id="rId29"/>
  </p:handoutMasterIdLst>
  <p:sldIdLst>
    <p:sldId id="288" r:id="rId6"/>
    <p:sldId id="289" r:id="rId7"/>
    <p:sldId id="291" r:id="rId8"/>
    <p:sldId id="292" r:id="rId9"/>
    <p:sldId id="290" r:id="rId10"/>
    <p:sldId id="297" r:id="rId11"/>
    <p:sldId id="309" r:id="rId12"/>
    <p:sldId id="295" r:id="rId13"/>
    <p:sldId id="293" r:id="rId14"/>
    <p:sldId id="294" r:id="rId15"/>
    <p:sldId id="298" r:id="rId16"/>
    <p:sldId id="302" r:id="rId17"/>
    <p:sldId id="299" r:id="rId18"/>
    <p:sldId id="300" r:id="rId19"/>
    <p:sldId id="301" r:id="rId20"/>
    <p:sldId id="303" r:id="rId21"/>
    <p:sldId id="304" r:id="rId22"/>
    <p:sldId id="307" r:id="rId23"/>
    <p:sldId id="305" r:id="rId24"/>
    <p:sldId id="306" r:id="rId25"/>
    <p:sldId id="308" r:id="rId26"/>
    <p:sldId id="310" r:id="rId27"/>
  </p:sldIdLst>
  <p:sldSz cx="12192000" cy="6858000"/>
  <p:notesSz cx="6858000" cy="9144000"/>
  <p:embeddedFontLst>
    <p:embeddedFont>
      <p:font typeface="AlternateGotNo3D" panose="020B0604020202020204"/>
      <p:regular r:id="rId30"/>
    </p:embeddedFont>
    <p:embeddedFont>
      <p:font typeface="Athletics Black" panose="020B0604020202020204" charset="0"/>
      <p:bold r:id="rId31"/>
    </p:embeddedFont>
    <p:embeddedFont>
      <p:font typeface="Calibri" panose="020F0502020204030204" pitchFamily="34" charset="0"/>
      <p:regular r:id="rId32"/>
      <p:bold r:id="rId33"/>
      <p:italic r:id="rId34"/>
      <p:boldItalic r:id="rId35"/>
    </p:embeddedFont>
    <p:embeddedFont>
      <p:font typeface="Crete Round" panose="020B0604020202020204" charset="0"/>
      <p:regular r:id="rId36"/>
      <p:italic r:id="rId37"/>
    </p:embeddedFont>
    <p:embeddedFont>
      <p:font typeface="Raleway" panose="020B0604020202020204" charset="0"/>
      <p:regular r:id="rId38"/>
      <p:bold r:id="rId39"/>
      <p:italic r:id="rId40"/>
      <p:boldItalic r:id="rId41"/>
    </p:embeddedFont>
    <p:embeddedFont>
      <p:font typeface="Raleway ExtraBold" panose="020B0604020202020204" charset="0"/>
      <p:bold r:id="rId42"/>
    </p:embeddedFont>
    <p:embeddedFont>
      <p:font typeface="Raleway Medium" panose="020B0604020202020204" charset="0"/>
      <p:regular r:id="rId43"/>
      <p:italic r:id="rId44"/>
    </p:embeddedFont>
    <p:embeddedFont>
      <p:font typeface="Raleway SemiBold"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4" userDrawn="1">
          <p15:clr>
            <a:srgbClr val="A4A3A4"/>
          </p15:clr>
        </p15:guide>
        <p15:guide id="2" pos="32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eu" initials="M" lastIdx="9" clrIdx="0">
    <p:extLst>
      <p:ext uri="{19B8F6BF-5375-455C-9EA6-DF929625EA0E}">
        <p15:presenceInfo xmlns:p15="http://schemas.microsoft.com/office/powerpoint/2012/main" userId="Mathie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4D47"/>
    <a:srgbClr val="76BAC1"/>
    <a:srgbClr val="FFC548"/>
    <a:srgbClr val="EC4539"/>
    <a:srgbClr val="212222"/>
    <a:srgbClr val="B1E2F0"/>
    <a:srgbClr val="FDC099"/>
    <a:srgbClr val="B6D673"/>
    <a:srgbClr val="F16A7B"/>
    <a:srgbClr val="5AC6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6" autoAdjust="0"/>
    <p:restoredTop sz="68844" autoAdjust="0"/>
  </p:normalViewPr>
  <p:slideViewPr>
    <p:cSldViewPr snapToGrid="0">
      <p:cViewPr>
        <p:scale>
          <a:sx n="118" d="100"/>
          <a:sy n="118" d="100"/>
        </p:scale>
        <p:origin x="1328" y="-1008"/>
      </p:cViewPr>
      <p:guideLst>
        <p:guide orient="horz" pos="2364"/>
        <p:guide pos="32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handoutMaster" Target="handoutMasters/handout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B50374-5D09-4B87-BC07-2A369981021C}" type="datetimeFigureOut">
              <a:rPr lang="en-US" smtClean="0"/>
              <a:t>12/10/2019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93CE3E-11E4-4AE1-A092-F4F6F8E32B43}" type="slidenum">
              <a:rPr lang="en-US" smtClean="0"/>
              <a:t>‹n°›</a:t>
            </a:fld>
            <a:endParaRPr lang="en-US"/>
          </a:p>
        </p:txBody>
      </p:sp>
    </p:spTree>
    <p:extLst>
      <p:ext uri="{BB962C8B-B14F-4D97-AF65-F5344CB8AC3E}">
        <p14:creationId xmlns:p14="http://schemas.microsoft.com/office/powerpoint/2010/main" val="2020600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3358B-5C0C-4261-BE8F-5673D4107271}" type="datetimeFigureOut">
              <a:rPr lang="en-US" smtClean="0"/>
              <a:t>12/10/2019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2A455-B886-4B8E-B822-3209EF3C5876}" type="slidenum">
              <a:rPr lang="en-US" smtClean="0"/>
              <a:t>‹n°›</a:t>
            </a:fld>
            <a:endParaRPr lang="en-US"/>
          </a:p>
        </p:txBody>
      </p:sp>
    </p:spTree>
    <p:extLst>
      <p:ext uri="{BB962C8B-B14F-4D97-AF65-F5344CB8AC3E}">
        <p14:creationId xmlns:p14="http://schemas.microsoft.com/office/powerpoint/2010/main" val="2060521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455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Les parents qui rapportent un niveau élevé de conflits famille-travail sont moins nombreux à jouer avec leurs enfants au moins une fois par jour. Ces données sont préoccupantes, dans la mesure où le fait de jouer avec son enfant permet aux parents de maintenir un lien d’attachement avec lui et de stimuler son développement. </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02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b="0" dirty="0"/>
              <a:t>L’environnement physique dans lequel un enfant grandit influence son développement. La qualité des espaces physiques auxquels a accès l’enfant lui donne l’occasion d’explorer et d’apprendre. </a:t>
            </a:r>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99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sz="1200" b="1" i="0" u="none" strike="noStrike" kern="1200" baseline="0" dirty="0">
                <a:solidFill>
                  <a:schemeClr val="tx1"/>
                </a:solidFill>
                <a:latin typeface="+mn-lt"/>
                <a:ea typeface="+mn-ea"/>
                <a:cs typeface="+mn-cs"/>
              </a:rPr>
              <a:t>La défavorisation sur le plan matériel varie sur le territoire québécois. En 2016, trois régions se démarquaient en ce qui concerne leurs proportions d’enfants de 0 à 5 ans vivant dans des milieux considérés comme les plus défavorisés matériellement : le Nord-du-Québec (78,9 %), la Gaspésie– Îles-de-la-Madeleine (59,3 %) ainsi que la Côte-Nord (43,1 %). </a:t>
            </a:r>
          </a:p>
          <a:p>
            <a:endParaRPr lang="fr-CA" sz="1200" b="1" i="0" u="none" strike="noStrike" kern="1200" baseline="0" dirty="0">
              <a:solidFill>
                <a:schemeClr val="tx1"/>
              </a:solidFill>
              <a:latin typeface="+mn-lt"/>
              <a:ea typeface="+mn-ea"/>
              <a:cs typeface="+mn-cs"/>
            </a:endParaRPr>
          </a:p>
          <a:p>
            <a:r>
              <a:rPr lang="fr-CA" sz="1200" b="1" i="0" u="none" strike="noStrike" kern="1200" baseline="0" dirty="0">
                <a:solidFill>
                  <a:schemeClr val="tx1"/>
                </a:solidFill>
                <a:latin typeface="+mn-lt"/>
                <a:ea typeface="+mn-ea"/>
                <a:cs typeface="+mn-cs"/>
              </a:rPr>
              <a:t>* Notons que les écarts entre les régions seraient différents si nous utilisions la Mesure de faible revenu (MFR) comme indicateur. Selon cet indicateur, la région la plus défavorisée du Québec serait toujours le Nord-du-Québec, mais la région de Montréal se retrouverait en deuxième position au rang des régions les plus défavorisées. </a:t>
            </a:r>
          </a:p>
          <a:p>
            <a:endParaRPr lang="fr-CA" sz="1200" b="1"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Les enfants qui vivent dans un quartier où le revenu est plus élevé ont de meilleures habiletés verbales et moins de problèmes de comportement . De plus, selon les données de l’ELDEQ, les enfants vivant dans les quartiers les plus favorisés sur le plan matériel sont moins à risque d’éprouver des difficultés à faire face aux exigences du milieu scolaire que ceux vivant dans des quartiers moins favorisés. </a:t>
            </a:r>
          </a:p>
          <a:p>
            <a:r>
              <a:rPr lang="fr-CA" sz="1200" b="0" i="0" u="none" strike="noStrike" kern="1200" baseline="0" dirty="0">
                <a:solidFill>
                  <a:schemeClr val="tx1"/>
                </a:solidFill>
                <a:latin typeface="+mn-lt"/>
                <a:ea typeface="+mn-ea"/>
                <a:cs typeface="+mn-cs"/>
              </a:rPr>
              <a:t>Au contraire, les enfants qui vivent dans des quartiers défavorisés risquent davantage d’être exposés à différents types de polluants, à des bruits excessifs, au surpeuplement des logements et à des logements de moins bonne qualité. D’après des études réalisées de 1975 à 2005, il existe même une association entre le niveau socioéconomique du voisinage et la maltraitance des enfants.</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L’indice de défavorisation matérielle est un indice géographique basé sur la proportion de personnes n’ayant pas de diplôme d’études secondaires, le rapport emploi/population et le revenu moyen individuel des personnes de 15 ans et plus de la zone de résidence. </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37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Vivre dans un quartier sécuritaire avec une bonne cohésion sociale, c’est-à-dire où il y a peu de conflits et où les gens s’entraident, peut être bénéfique pour le développement et le bien-être des tout-petits. </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4725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70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0" dirty="0">
                <a:latin typeface="Raleway" panose="020B0503030101060003" pitchFamily="34" charset="77"/>
              </a:rPr>
              <a:t>Un logement est non abordable si le ménage consacre au moins 30 % de son revenu total avant impôt aux frais de logement.</a:t>
            </a:r>
          </a:p>
          <a:p>
            <a:endParaRPr lang="fr-CA" sz="1200" b="0" i="0" u="none" strike="noStrike" kern="1200" baseline="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0" dirty="0">
                <a:latin typeface="Raleway" panose="020B0503030101060003" pitchFamily="34" charset="77"/>
              </a:rPr>
              <a:t>Un logement est de taille convenable s’il compte suffisamment de chambres pour répondre aux besoins du ménage étant donné sa taille et sa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noProof="0" dirty="0">
              <a:latin typeface="Raleway" panose="020B05030301010600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0" dirty="0">
                <a:latin typeface="Raleway" panose="020B0503030101060003" pitchFamily="34" charset="77"/>
              </a:rPr>
              <a:t>Il s’agit notamment de logements où la plomberie ou l’installation électrique est défectueuse, et de logements qui ont besoin de réparations structurelles aux murs, aux planchers ou aux plafonds.</a:t>
            </a:r>
            <a:endParaRPr lang="fr-CA" sz="1200" b="0" i="0" u="none" strike="noStrike" kern="1200" baseline="0" noProof="0" dirty="0">
              <a:solidFill>
                <a:schemeClr val="tx1"/>
              </a:solidFill>
              <a:latin typeface="+mn-lt"/>
              <a:ea typeface="+mn-ea"/>
              <a:cs typeface="+mn-cs"/>
            </a:endParaRP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Les caractéristiques du logement peuvent influencer le développement des tout-petits. Par exemple, le coût élevé du logement augmente le risque de vivre de l’insécurité alimentaire et de connaître du stress, ce qui influence négativement le développement. Par ailleurs, vivre dans un logement inadéquat rend un tout-petit plus susceptible de connaître des troubles cognitifs, langagiers ou socioaffectifs. </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De plus, il existe un lien entre les caractéristiques d’un logement et le risque qu’un enfant soit victime de maltraitance. Des études ont fait un lien entre les caractéristiques d’un logement (ex. : bruit, surpeuplement, nombreux va-et-vient) et la qualité des interactions verbales parent-enfant, la sensibilité parentale et le sentiment de compétence parentale. </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56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Les déménagements fréquents pendant la petite enfance ont été associés à des difficultés émotives et sociales. La proportion d’enfants considérés comme étant vulnérables dans au moins un domaine de développement est plus élevée chez ceux dont les parents ont déménagé deux fois ou plus dans les cinq années précédant l’enquête que ceux ayant déménagé une fois ou moins. </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Précisons que le déménagement peut également être associé à un autre événement potentiellement stressant pour l’enfant, par exemple la séparation des parents, la recomposition familiale ou encore l’arrivée d’un nouveau bébé dans la famille. </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42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Plusieurs études démontrent que le fait de fréquenter un service de garde éducatif de qualité durant la petite enfance pourrait avoir des effets positifs sur le développement des enfants. </a:t>
            </a:r>
          </a:p>
        </p:txBody>
      </p:sp>
      <p:sp>
        <p:nvSpPr>
          <p:cNvPr id="4" name="Espace réservé du numéro de diapositive 3"/>
          <p:cNvSpPr>
            <a:spLocks noGrp="1"/>
          </p:cNvSpPr>
          <p:nvPr>
            <p:ph type="sldNum" sz="quarter" idx="5"/>
          </p:nvPr>
        </p:nvSpPr>
        <p:spPr/>
        <p:txBody>
          <a:bodyPr/>
          <a:lstStyle/>
          <a:p>
            <a:fld id="{DCD2A455-B886-4B8E-B822-3209EF3C5876}" type="slidenum">
              <a:rPr lang="en-US" smtClean="0"/>
              <a:t>17</a:t>
            </a:fld>
            <a:endParaRPr lang="en-US"/>
          </a:p>
        </p:txBody>
      </p:sp>
    </p:spTree>
    <p:extLst>
      <p:ext uri="{BB962C8B-B14F-4D97-AF65-F5344CB8AC3E}">
        <p14:creationId xmlns:p14="http://schemas.microsoft.com/office/powerpoint/2010/main" val="3178804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i="0" u="none" strike="noStrike" kern="1200" baseline="0" dirty="0">
                <a:solidFill>
                  <a:schemeClr val="tx1"/>
                </a:solidFill>
                <a:latin typeface="+mn-lt"/>
                <a:ea typeface="+mn-ea"/>
                <a:cs typeface="+mn-cs"/>
              </a:rPr>
              <a:t>La moitié des enfants de maternelle a passé, en moyenne, de 35 à 45 heures par semaine dans un service de garde avant son entrée à l’école. Au total, 61,1 % des enfants ont passé 35 heures ou plus par semaine en service de garde. Rappelons que les études réalisées depuis plusieurs années au Québec, mais aussi ailleurs dans le monde, concluent que les services de garde éducatifs peuvent contribuer positivement au développement des enfants, en particulier pour les tout-petits provenant de milieux défavorisés. Cet effet positif a été observé dans les services de garde éducatifs de qualité. </a:t>
            </a:r>
          </a:p>
          <a:p>
            <a:endParaRPr lang="fr-CA" sz="1200" b="0" kern="1200" dirty="0">
              <a:solidFill>
                <a:schemeClr val="tx1"/>
              </a:solidFill>
              <a:latin typeface="+mn-lt"/>
              <a:ea typeface="+mn-ea"/>
              <a:cs typeface="+mn-cs"/>
            </a:endParaRP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Lorsque le milieu de garde est de moins bonne qualité et lorsque l’enfant fait partie d’un grand groupe, le nombre d’heures passées en service de garde est associé à des problèmes de comportement47. De plus, comparativement aux enfants ayant été gardés en moyenne moins de 25 heures par semaine, les enfants l’ayant été 35 heures ou plus ont une plus forte probabilité d’être vulnérables dans au moins un domaine de développement de même que dans les domaines « Compétences sociales » et « Maturité affective »48. </a:t>
            </a:r>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2A455-B886-4B8E-B822-3209EF3C58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30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Pour engendrer des effets positifs sur le développement de l’enfant, le milieu doit être de qualité. Notamment, les membres de son personnel doivent posséder une formation adéquate, comme une technique en éducation à la petite enfance. Ainsi, des études démontrent bien l’importance d’avoir des membres du personnel formés:</a:t>
            </a:r>
          </a:p>
          <a:p>
            <a:r>
              <a:rPr lang="fr-CA" sz="1200" b="0" i="0" u="none" strike="noStrike" kern="1200" baseline="0" dirty="0">
                <a:solidFill>
                  <a:schemeClr val="tx1"/>
                </a:solidFill>
                <a:latin typeface="+mn-lt"/>
                <a:ea typeface="+mn-ea"/>
                <a:cs typeface="+mn-cs"/>
              </a:rPr>
              <a:t>• Les membres du personnel formés adéquatement offrent de meilleurs soins personnels aux enfants, sont plus sensibles à leurs besoins et interagissent davantage avec eux. </a:t>
            </a:r>
          </a:p>
          <a:p>
            <a:r>
              <a:rPr lang="fr-CA" sz="1200" b="0" i="0" u="none" strike="noStrike" kern="1200" baseline="0" dirty="0">
                <a:solidFill>
                  <a:schemeClr val="tx1"/>
                </a:solidFill>
                <a:latin typeface="+mn-lt"/>
                <a:ea typeface="+mn-ea"/>
                <a:cs typeface="+mn-cs"/>
              </a:rPr>
              <a:t>• Une formation spécialisée en petite enfance permet au personnel éducatif d’offrir un environnement stimulant et adapté aux enfants. Une telle formation aiderait les membres du personnel à mieux planifier les activités et à mettre en place un environnement qui soutient mieux le développement social, langagier et cognitif des enfants. </a:t>
            </a:r>
          </a:p>
          <a:p>
            <a:r>
              <a:rPr lang="fr-CA" sz="1200" b="0" i="0" u="none" strike="noStrike" kern="1200" baseline="0" dirty="0">
                <a:solidFill>
                  <a:schemeClr val="tx1"/>
                </a:solidFill>
                <a:latin typeface="+mn-lt"/>
                <a:ea typeface="+mn-ea"/>
                <a:cs typeface="+mn-cs"/>
              </a:rPr>
              <a:t>• Participer à des activités de formation continue basée sur les meilleures pratiques serait associé à une offre de services éducatifs de plus grande qualité</a:t>
            </a:r>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2A455-B886-4B8E-B822-3209EF3C58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77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b="0" dirty="0"/>
              <a:t>Le milieu familial a une influence déterminante sur le développement des tout-petits puisque la famille est la première et principale source de stimulation à laquelle est exposé l’enfant.</a:t>
            </a:r>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251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kern="1200" dirty="0">
                <a:solidFill>
                  <a:schemeClr val="tx1"/>
                </a:solidFill>
                <a:latin typeface="+mn-lt"/>
                <a:ea typeface="+mn-ea"/>
                <a:cs typeface="+mn-cs"/>
              </a:rPr>
              <a:t>La proportion du personnel éducateur considéré comme qualifié dans les services de garde éducatifs a augmenté de 2005 à 2015, passant de 72,1 % à 84,2 % dans les CPE et de 46,8 % à 73,5% dans les garderies subventionnées.</a:t>
            </a:r>
          </a:p>
          <a:p>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2A455-B886-4B8E-B822-3209EF3C58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835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Depuis septembre 2012, dans les CPE et les garderies privées, au moins deux membres du personnel éducateur sur trois doivent être qualifiés. Notons qu’avant le 31 août 2012, on exigeait de ces établissements qu’un membre du personnel éducateur sur trois soit formé. Suite à la modification de la règlementation, les CPE et les garderies nouvellement créés avaient cinq ans pour se conformer au ratio. Il faut donc tenir compte de cette modification à la règlementation dans l’interprétation des résultats. </a:t>
            </a:r>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2A455-B886-4B8E-B822-3209EF3C58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99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3</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9221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sz="1200" b="1" i="0" u="none" strike="noStrike" kern="1200" baseline="0" dirty="0">
                <a:solidFill>
                  <a:schemeClr val="tx1"/>
                </a:solidFill>
                <a:latin typeface="+mn-lt"/>
                <a:ea typeface="+mn-ea"/>
                <a:cs typeface="+mn-cs"/>
              </a:rPr>
              <a:t>Pendant cette période (2001 à 2006), le taux d’emploi des mères a augmenté de façon plus importante que celui des pères. La proportion de pères en situation d’emploi demeure toutefois supérieure à la proportion de mères dans la même situation. </a:t>
            </a:r>
            <a:endParaRPr lang="fr-CA" b="1"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42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noProof="0" dirty="0">
                <a:solidFill>
                  <a:schemeClr val="tx1">
                    <a:lumMod val="65000"/>
                    <a:lumOff val="35000"/>
                  </a:schemeClr>
                </a:solidFill>
                <a:latin typeface="Raleway Medium" panose="020B0503030101060003" pitchFamily="34" charset="77"/>
              </a:rPr>
              <a:t>En 2005, ce montant était de 59 489</a:t>
            </a:r>
            <a:r>
              <a:rPr lang="fr-CA" spc="-300" noProof="0" dirty="0">
                <a:solidFill>
                  <a:schemeClr val="tx1">
                    <a:lumMod val="65000"/>
                    <a:lumOff val="35000"/>
                  </a:schemeClr>
                </a:solidFill>
                <a:latin typeface="Raleway Medium" panose="020B0503030101060003" pitchFamily="34" charset="77"/>
              </a:rPr>
              <a:t> </a:t>
            </a:r>
            <a:r>
              <a:rPr lang="fr-CA" noProof="0" dirty="0">
                <a:solidFill>
                  <a:schemeClr val="tx1">
                    <a:lumMod val="65000"/>
                    <a:lumOff val="35000"/>
                  </a:schemeClr>
                </a:solidFill>
                <a:latin typeface="Raleway Medium" panose="020B0503030101060003" pitchFamily="34" charset="77"/>
              </a:rPr>
              <a:t>$ (en dollars constants de 2015).</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Des études révèlent que les enfants qui grandissent dans des ménages à faible revenu sont plus susceptibles d’être vulnérables lors de leur entrée à l’école et qu’ils ont un rendement scolaire plus faible en moyenne en première année.</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56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solidFill>
                  <a:schemeClr val="tx1">
                    <a:lumMod val="65000"/>
                    <a:lumOff val="35000"/>
                  </a:schemeClr>
                </a:solidFill>
                <a:latin typeface="Raleway Medium" panose="020B0503030101060003" pitchFamily="34" charset="77"/>
              </a:rPr>
              <a:t>À l’échelle du Québec, le taux de faible revenue est passé de 20,9 % en 2004 à 13,9 % en 2016, un recul de 7 points de pourcentage.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baseline="0" dirty="0">
                <a:solidFill>
                  <a:schemeClr val="tx1"/>
                </a:solidFill>
                <a:latin typeface="+mn-lt"/>
                <a:ea typeface="+mn-ea"/>
                <a:cs typeface="+mn-cs"/>
              </a:rPr>
              <a:t>Des études révèlent que les enfants qui grandissent dans des ménages à faible revenu sont plus susceptibles d’être vulnérables lors de leur entrée à l’école et qu’ils ont un rendement scolaire plus faible en moyenne en première année.</a:t>
            </a:r>
            <a:endParaRPr lang="fr-CA" b="0" dirty="0"/>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725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Les enfants qui souffrent d’insécurité alimentaire sont plus à risque de présenter, entre autres, des retards en ce qui a trait à leur développement cognitif, moteur et neurophysiologique. L’insécurité alimentaire est également un prédicteur de maladies chroniques durant la petite enfance. </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56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noProof="0" dirty="0">
                <a:solidFill>
                  <a:schemeClr val="tx1">
                    <a:lumMod val="65000"/>
                    <a:lumOff val="35000"/>
                  </a:schemeClr>
                </a:solidFill>
                <a:latin typeface="Raleway" panose="020B0503030101060003" pitchFamily="34" charset="77"/>
              </a:rPr>
              <a:t>Par ailleurs, ces deux proportions sont demeurées stables depuis 2012.</a:t>
            </a:r>
          </a:p>
          <a:p>
            <a:endParaRPr lang="en-US" sz="1200" b="0" i="0" u="none" strike="noStrike" kern="1200" baseline="0" dirty="0">
              <a:solidFill>
                <a:schemeClr val="tx1">
                  <a:lumMod val="65000"/>
                  <a:lumOff val="35000"/>
                </a:schemeClr>
              </a:solidFill>
              <a:latin typeface="Raleway" panose="020B0503030101060003" pitchFamily="34" charset="77"/>
              <a:ea typeface="+mn-ea"/>
              <a:cs typeface="+mn-cs"/>
            </a:endParaRPr>
          </a:p>
          <a:p>
            <a:r>
              <a:rPr lang="fr-CA" sz="1200" b="0" i="0" u="none" strike="noStrike" kern="1200" baseline="0" dirty="0">
                <a:solidFill>
                  <a:schemeClr val="tx1"/>
                </a:solidFill>
                <a:latin typeface="+mn-lt"/>
                <a:ea typeface="+mn-ea"/>
                <a:cs typeface="+mn-cs"/>
              </a:rPr>
              <a:t>La consommation à risque d’alcool chez les parents a une influence négative sur le développement de l’enfant. Elle favorise notamment l’apparition de troubles d’attachement, de comportement et de gestion des émotions. </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La consommation à risque d’alcool est établie sur la base des réponses fournies par les parents à trois questions sur leur consommation et à sept questions servant à déterminer la possibilité de dépendance à l’alcool et les effets nocifs de la consommation sur une échelle à cinq points (de jamais à tous les jours ou presque). Le seuil de la consommation à risque (problèmes moyens à élevés) est fixé à 8 selon le </a:t>
            </a:r>
            <a:r>
              <a:rPr lang="fr-CA" sz="1200" b="0" i="1" u="none" strike="noStrike" kern="1200" baseline="0" dirty="0" err="1">
                <a:solidFill>
                  <a:schemeClr val="tx1"/>
                </a:solidFill>
                <a:latin typeface="+mn-lt"/>
                <a:ea typeface="+mn-ea"/>
                <a:cs typeface="+mn-cs"/>
              </a:rPr>
              <a:t>Alcohol</a:t>
            </a:r>
            <a:r>
              <a:rPr lang="fr-CA" sz="1200" b="0" i="1" u="none" strike="noStrike" kern="1200" baseline="0" dirty="0">
                <a:solidFill>
                  <a:schemeClr val="tx1"/>
                </a:solidFill>
                <a:latin typeface="+mn-lt"/>
                <a:ea typeface="+mn-ea"/>
                <a:cs typeface="+mn-cs"/>
              </a:rPr>
              <a:t> Use </a:t>
            </a:r>
            <a:r>
              <a:rPr lang="fr-CA" sz="1200" b="0" i="1" u="none" strike="noStrike" kern="1200" baseline="0" dirty="0" err="1">
                <a:solidFill>
                  <a:schemeClr val="tx1"/>
                </a:solidFill>
                <a:latin typeface="+mn-lt"/>
                <a:ea typeface="+mn-ea"/>
                <a:cs typeface="+mn-cs"/>
              </a:rPr>
              <a:t>Disorders</a:t>
            </a:r>
            <a:r>
              <a:rPr lang="fr-CA" sz="1200" b="0" i="1" u="none" strike="noStrike" kern="1200" baseline="0" dirty="0">
                <a:solidFill>
                  <a:schemeClr val="tx1"/>
                </a:solidFill>
                <a:latin typeface="+mn-lt"/>
                <a:ea typeface="+mn-ea"/>
                <a:cs typeface="+mn-cs"/>
              </a:rPr>
              <a:t> Identification Test </a:t>
            </a:r>
            <a:r>
              <a:rPr lang="fr-CA" sz="1200" b="0" i="0" u="none" strike="noStrike" kern="1200" baseline="0" dirty="0">
                <a:solidFill>
                  <a:schemeClr val="tx1"/>
                </a:solidFill>
                <a:latin typeface="+mn-lt"/>
                <a:ea typeface="+mn-ea"/>
                <a:cs typeface="+mn-cs"/>
              </a:rPr>
              <a:t>(AUDIT). </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776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3263" y="1154113"/>
            <a:ext cx="5543550" cy="3117850"/>
          </a:xfrm>
        </p:spPr>
      </p:sp>
      <p:sp>
        <p:nvSpPr>
          <p:cNvPr id="3" name="Espace réservé des commentaires 2"/>
          <p:cNvSpPr>
            <a:spLocks noGrp="1"/>
          </p:cNvSpPr>
          <p:nvPr>
            <p:ph type="body" idx="1"/>
          </p:nvPr>
        </p:nvSpPr>
        <p:spPr/>
        <p:txBody>
          <a:bodyPr/>
          <a:lstStyle/>
          <a:p>
            <a:r>
              <a:rPr lang="fr-CA" noProof="0" dirty="0">
                <a:solidFill>
                  <a:schemeClr val="tx1">
                    <a:lumMod val="65000"/>
                    <a:lumOff val="35000"/>
                  </a:schemeClr>
                </a:solidFill>
                <a:latin typeface="Raleway" panose="020B0503030101060003" pitchFamily="34" charset="77"/>
              </a:rPr>
              <a:t>Chez les mères, la proportion est en augmentation depuis 2012, alors que chez les pères elle est demeurée stable.</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Un parent affecté par le stress serait plus à risque de se désengager à l’égard de son enfant. Sous l’emprise du stress chronique, le parent peut développer une perception négative de la relation avec son enfant, des difficultés à gérer ses propres émotions, des problèmes à percevoir et à répondre adéquatement aux signaux de détresse de son enfant et un manque de confiance en ses habiletés parentales.</a:t>
            </a:r>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53"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6740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08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0" name="TextBox 9"/>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1" name="Title 1">
            <a:extLst>
              <a:ext uri="{FF2B5EF4-FFF2-40B4-BE49-F238E27FC236}">
                <a16:creationId xmlns:a16="http://schemas.microsoft.com/office/drawing/2014/main" id="{FE3EFBBD-9196-45AB-81B0-5238927FF4B4}"/>
              </a:ext>
            </a:extLst>
          </p:cNvPr>
          <p:cNvSpPr>
            <a:spLocks noGrp="1"/>
          </p:cNvSpPr>
          <p:nvPr>
            <p:ph type="title" hasCustomPrompt="1"/>
          </p:nvPr>
        </p:nvSpPr>
        <p:spPr>
          <a:xfrm>
            <a:off x="838200" y="2009440"/>
            <a:ext cx="10515600" cy="838200"/>
          </a:xfrm>
          <a:prstGeom prst="rect">
            <a:avLst/>
          </a:prstGeom>
        </p:spPr>
        <p:txBody>
          <a:bodyPr lIns="0" tIns="0" rIns="0" bIns="0"/>
          <a:lstStyle>
            <a:lvl1pPr>
              <a:defRPr>
                <a:solidFill>
                  <a:srgbClr val="FFFFFF"/>
                </a:solidFill>
                <a:latin typeface="Athletics ExtraBold" panose="02000000000000000000" pitchFamily="50" charset="0"/>
              </a:defRPr>
            </a:lvl1pPr>
          </a:lstStyle>
          <a:p>
            <a:r>
              <a:rPr lang="en-US" dirty="0"/>
              <a:t>Lorem ipsum </a:t>
            </a:r>
            <a:r>
              <a:rPr lang="en-US" dirty="0" err="1"/>
              <a:t>della</a:t>
            </a:r>
            <a:r>
              <a:rPr lang="en-US" dirty="0"/>
              <a:t> </a:t>
            </a:r>
            <a:r>
              <a:rPr lang="en-US" dirty="0" err="1"/>
              <a:t>motovith</a:t>
            </a:r>
            <a:r>
              <a:rPr lang="en-US" dirty="0"/>
              <a:t> :</a:t>
            </a:r>
            <a:br>
              <a:rPr lang="en-US" dirty="0"/>
            </a:br>
            <a:endParaRPr lang="en-US" dirty="0"/>
          </a:p>
        </p:txBody>
      </p:sp>
      <p:sp>
        <p:nvSpPr>
          <p:cNvPr id="12" name="Content Placeholder 3">
            <a:extLst>
              <a:ext uri="{FF2B5EF4-FFF2-40B4-BE49-F238E27FC236}">
                <a16:creationId xmlns:a16="http://schemas.microsoft.com/office/drawing/2014/main" id="{DAA3D5CB-9683-4397-8E3A-BF6C6A8A3B46}"/>
              </a:ext>
            </a:extLst>
          </p:cNvPr>
          <p:cNvSpPr>
            <a:spLocks noGrp="1"/>
          </p:cNvSpPr>
          <p:nvPr>
            <p:ph sz="half" idx="2"/>
          </p:nvPr>
        </p:nvSpPr>
        <p:spPr>
          <a:xfrm>
            <a:off x="838201" y="2971800"/>
            <a:ext cx="4382881" cy="3684588"/>
          </a:xfrm>
          <a:prstGeom prst="rect">
            <a:avLst/>
          </a:prstGeom>
        </p:spPr>
        <p:txBody>
          <a:bodyPr lIns="0" tIns="0" rIns="0" bIns="0"/>
          <a:lstStyle>
            <a:lvl1pPr>
              <a:spcAft>
                <a:spcPts val="500"/>
              </a:spcAft>
              <a:defRPr sz="2000">
                <a:solidFill>
                  <a:schemeClr val="bg1"/>
                </a:solidFill>
                <a:latin typeface="Athletics Regular" panose="02000000000000000000" pitchFamily="50" charset="0"/>
              </a:defRPr>
            </a:lvl1pPr>
            <a:lvl2pPr>
              <a:spcAft>
                <a:spcPts val="500"/>
              </a:spcAft>
              <a:defRPr sz="1800">
                <a:solidFill>
                  <a:schemeClr val="bg1"/>
                </a:solidFill>
                <a:latin typeface="Athletics Regular" panose="02000000000000000000" pitchFamily="50" charset="0"/>
              </a:defRPr>
            </a:lvl2pPr>
            <a:lvl3pPr>
              <a:spcAft>
                <a:spcPts val="500"/>
              </a:spcAft>
              <a:defRPr sz="1800">
                <a:solidFill>
                  <a:schemeClr val="bg1"/>
                </a:solidFill>
                <a:latin typeface="Athletics Regular" panose="02000000000000000000" pitchFamily="50" charset="0"/>
              </a:defRPr>
            </a:lvl3pPr>
            <a:lvl4pPr>
              <a:spcAft>
                <a:spcPts val="500"/>
              </a:spcAft>
              <a:defRPr sz="1800">
                <a:solidFill>
                  <a:schemeClr val="bg1"/>
                </a:solidFill>
                <a:latin typeface="Athletics Regular" panose="02000000000000000000" pitchFamily="50" charset="0"/>
              </a:defRPr>
            </a:lvl4pPr>
            <a:lvl5pPr>
              <a:spcAft>
                <a:spcPts val="500"/>
              </a:spcAft>
              <a:defRPr sz="1800">
                <a:solidFill>
                  <a:schemeClr val="bg1"/>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0332C0F2-7BEA-468D-B5AD-EBE4C4B84219}"/>
              </a:ext>
            </a:extLst>
          </p:cNvPr>
          <p:cNvSpPr>
            <a:spLocks noGrp="1"/>
          </p:cNvSpPr>
          <p:nvPr>
            <p:ph sz="half" idx="13"/>
          </p:nvPr>
        </p:nvSpPr>
        <p:spPr>
          <a:xfrm>
            <a:off x="5609582" y="2971800"/>
            <a:ext cx="4384800" cy="3684588"/>
          </a:xfrm>
          <a:prstGeom prst="rect">
            <a:avLst/>
          </a:prstGeom>
        </p:spPr>
        <p:txBody>
          <a:bodyPr lIns="0" tIns="0" rIns="0" bIns="0"/>
          <a:lstStyle>
            <a:lvl1pPr>
              <a:spcAft>
                <a:spcPts val="500"/>
              </a:spcAft>
              <a:defRPr sz="2000">
                <a:solidFill>
                  <a:schemeClr val="bg1"/>
                </a:solidFill>
                <a:latin typeface="Athletics Regular" panose="02000000000000000000" pitchFamily="50" charset="0"/>
              </a:defRPr>
            </a:lvl1pPr>
            <a:lvl2pPr>
              <a:spcAft>
                <a:spcPts val="500"/>
              </a:spcAft>
              <a:defRPr sz="1800">
                <a:solidFill>
                  <a:schemeClr val="bg1"/>
                </a:solidFill>
                <a:latin typeface="Athletics Regular" panose="02000000000000000000" pitchFamily="50" charset="0"/>
              </a:defRPr>
            </a:lvl2pPr>
            <a:lvl3pPr>
              <a:spcAft>
                <a:spcPts val="500"/>
              </a:spcAft>
              <a:defRPr sz="1800">
                <a:solidFill>
                  <a:schemeClr val="bg1"/>
                </a:solidFill>
                <a:latin typeface="Athletics Regular" panose="02000000000000000000" pitchFamily="50" charset="0"/>
              </a:defRPr>
            </a:lvl3pPr>
            <a:lvl4pPr>
              <a:spcAft>
                <a:spcPts val="500"/>
              </a:spcAft>
              <a:defRPr sz="1800">
                <a:solidFill>
                  <a:schemeClr val="bg1"/>
                </a:solidFill>
                <a:latin typeface="Athletics Regular" panose="02000000000000000000" pitchFamily="50" charset="0"/>
              </a:defRPr>
            </a:lvl4pPr>
            <a:lvl5pPr>
              <a:spcAft>
                <a:spcPts val="500"/>
              </a:spcAft>
              <a:defRPr sz="1800">
                <a:solidFill>
                  <a:schemeClr val="bg1"/>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758448"/>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60">
          <p15:clr>
            <a:srgbClr val="FBAE40"/>
          </p15:clr>
        </p15:guide>
        <p15:guide id="4" pos="731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0" name="TextBox 9"/>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1" name="Title 1">
            <a:extLst>
              <a:ext uri="{FF2B5EF4-FFF2-40B4-BE49-F238E27FC236}">
                <a16:creationId xmlns:a16="http://schemas.microsoft.com/office/drawing/2014/main" id="{FE3EFBBD-9196-45AB-81B0-5238927FF4B4}"/>
              </a:ext>
            </a:extLst>
          </p:cNvPr>
          <p:cNvSpPr>
            <a:spLocks noGrp="1"/>
          </p:cNvSpPr>
          <p:nvPr>
            <p:ph type="title" hasCustomPrompt="1"/>
          </p:nvPr>
        </p:nvSpPr>
        <p:spPr>
          <a:xfrm>
            <a:off x="838200" y="2009440"/>
            <a:ext cx="7773365" cy="2998440"/>
          </a:xfrm>
          <a:prstGeom prst="rect">
            <a:avLst/>
          </a:prstGeom>
        </p:spPr>
        <p:txBody>
          <a:bodyPr lIns="0" tIns="0" rIns="0" bIns="0"/>
          <a:lstStyle>
            <a:lvl1pPr>
              <a:defRPr sz="4800">
                <a:solidFill>
                  <a:srgbClr val="FFFFFF"/>
                </a:solidFill>
                <a:latin typeface="Athletics Black" panose="02000000000000000000" pitchFamily="50" charset="0"/>
              </a:defRPr>
            </a:lvl1pPr>
          </a:lstStyle>
          <a:p>
            <a:r>
              <a:rPr lang="en-US" dirty="0"/>
              <a:t>Lorem ipsum </a:t>
            </a:r>
            <a:r>
              <a:rPr lang="en-US" dirty="0" err="1"/>
              <a:t>della</a:t>
            </a:r>
            <a:r>
              <a:rPr lang="en-US" dirty="0"/>
              <a:t> </a:t>
            </a:r>
            <a:r>
              <a:rPr lang="en-US" dirty="0" err="1"/>
              <a:t>motovith</a:t>
            </a:r>
            <a:br>
              <a:rPr lang="en-US" dirty="0"/>
            </a:br>
            <a:r>
              <a:rPr lang="en-US" dirty="0"/>
              <a:t>mis </a:t>
            </a:r>
            <a:r>
              <a:rPr lang="en-US" dirty="0" err="1"/>
              <a:t>url</a:t>
            </a:r>
            <a:r>
              <a:rPr lang="en-US" dirty="0"/>
              <a:t> </a:t>
            </a:r>
            <a:r>
              <a:rPr lang="en-US" dirty="0" err="1"/>
              <a:t>amtam</a:t>
            </a:r>
            <a:r>
              <a:rPr lang="en-US" dirty="0"/>
              <a:t> </a:t>
            </a:r>
            <a:r>
              <a:rPr lang="en-US" dirty="0" err="1"/>
              <a:t>ovithi</a:t>
            </a:r>
            <a:r>
              <a:rPr lang="en-US" dirty="0"/>
              <a:t> </a:t>
            </a:r>
            <a:r>
              <a:rPr lang="en-US" dirty="0" err="1"/>
              <a:t>quas</a:t>
            </a:r>
            <a:r>
              <a:rPr lang="en-US" dirty="0"/>
              <a:t> </a:t>
            </a:r>
            <a:r>
              <a:rPr lang="en-US" dirty="0" err="1"/>
              <a:t>dolla</a:t>
            </a:r>
            <a:r>
              <a:rPr lang="en-US" dirty="0"/>
              <a:t> mistress </a:t>
            </a:r>
          </a:p>
        </p:txBody>
      </p:sp>
    </p:spTree>
    <p:extLst>
      <p:ext uri="{BB962C8B-B14F-4D97-AF65-F5344CB8AC3E}">
        <p14:creationId xmlns:p14="http://schemas.microsoft.com/office/powerpoint/2010/main" val="3189111966"/>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60">
          <p15:clr>
            <a:srgbClr val="FBAE40"/>
          </p15:clr>
        </p15:guide>
        <p15:guide id="4" pos="731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0" name="TextBox 9"/>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1" name="Title 1">
            <a:extLst>
              <a:ext uri="{FF2B5EF4-FFF2-40B4-BE49-F238E27FC236}">
                <a16:creationId xmlns:a16="http://schemas.microsoft.com/office/drawing/2014/main" id="{FE3EFBBD-9196-45AB-81B0-5238927FF4B4}"/>
              </a:ext>
            </a:extLst>
          </p:cNvPr>
          <p:cNvSpPr>
            <a:spLocks noGrp="1"/>
          </p:cNvSpPr>
          <p:nvPr>
            <p:ph type="title" hasCustomPrompt="1"/>
          </p:nvPr>
        </p:nvSpPr>
        <p:spPr>
          <a:xfrm>
            <a:off x="838200" y="2009440"/>
            <a:ext cx="10515600" cy="838200"/>
          </a:xfrm>
          <a:prstGeom prst="rect">
            <a:avLst/>
          </a:prstGeom>
        </p:spPr>
        <p:txBody>
          <a:bodyPr lIns="0" tIns="0" rIns="0" bIns="0"/>
          <a:lstStyle>
            <a:lvl1pPr>
              <a:defRPr>
                <a:solidFill>
                  <a:srgbClr val="EC4539"/>
                </a:solidFill>
                <a:latin typeface="Athletics ExtraBold" panose="02000000000000000000" pitchFamily="50" charset="0"/>
              </a:defRPr>
            </a:lvl1pPr>
          </a:lstStyle>
          <a:p>
            <a:r>
              <a:rPr lang="en-US" dirty="0"/>
              <a:t>Lorem ipsum </a:t>
            </a:r>
            <a:r>
              <a:rPr lang="en-US" dirty="0" err="1"/>
              <a:t>della</a:t>
            </a:r>
            <a:r>
              <a:rPr lang="en-US" dirty="0"/>
              <a:t> </a:t>
            </a:r>
            <a:r>
              <a:rPr lang="en-US" dirty="0" err="1"/>
              <a:t>motovith</a:t>
            </a:r>
            <a:r>
              <a:rPr lang="en-US" dirty="0"/>
              <a:t> :</a:t>
            </a:r>
            <a:br>
              <a:rPr lang="en-US" dirty="0"/>
            </a:br>
            <a:endParaRPr lang="en-US" dirty="0"/>
          </a:p>
        </p:txBody>
      </p:sp>
      <p:sp>
        <p:nvSpPr>
          <p:cNvPr id="12" name="Content Placeholder 3">
            <a:extLst>
              <a:ext uri="{FF2B5EF4-FFF2-40B4-BE49-F238E27FC236}">
                <a16:creationId xmlns:a16="http://schemas.microsoft.com/office/drawing/2014/main" id="{DAA3D5CB-9683-4397-8E3A-BF6C6A8A3B46}"/>
              </a:ext>
            </a:extLst>
          </p:cNvPr>
          <p:cNvSpPr>
            <a:spLocks noGrp="1"/>
          </p:cNvSpPr>
          <p:nvPr>
            <p:ph sz="half" idx="2"/>
          </p:nvPr>
        </p:nvSpPr>
        <p:spPr>
          <a:xfrm>
            <a:off x="838201" y="2971800"/>
            <a:ext cx="4382881" cy="3684588"/>
          </a:xfrm>
          <a:prstGeom prst="rect">
            <a:avLst/>
          </a:prstGeom>
        </p:spPr>
        <p:txBody>
          <a:bodyPr lIns="0" tIns="0" rIns="0" bIns="0"/>
          <a:lstStyle>
            <a:lvl1pPr>
              <a:spcAft>
                <a:spcPts val="500"/>
              </a:spcAft>
              <a:defRPr sz="2000">
                <a:solidFill>
                  <a:srgbClr val="212222"/>
                </a:solidFill>
                <a:latin typeface="Athletics Regular" panose="02000000000000000000" pitchFamily="50" charset="0"/>
              </a:defRPr>
            </a:lvl1pPr>
            <a:lvl2pPr>
              <a:spcAft>
                <a:spcPts val="500"/>
              </a:spcAft>
              <a:defRPr sz="1800">
                <a:solidFill>
                  <a:srgbClr val="212222"/>
                </a:solidFill>
                <a:latin typeface="Athletics Regular" panose="02000000000000000000" pitchFamily="50" charset="0"/>
              </a:defRPr>
            </a:lvl2pPr>
            <a:lvl3pPr>
              <a:spcAft>
                <a:spcPts val="500"/>
              </a:spcAft>
              <a:defRPr sz="1800">
                <a:solidFill>
                  <a:srgbClr val="212222"/>
                </a:solidFill>
                <a:latin typeface="Athletics Regular" panose="02000000000000000000" pitchFamily="50" charset="0"/>
              </a:defRPr>
            </a:lvl3pPr>
            <a:lvl4pPr>
              <a:spcAft>
                <a:spcPts val="500"/>
              </a:spcAft>
              <a:defRPr sz="1800">
                <a:solidFill>
                  <a:srgbClr val="212222"/>
                </a:solidFill>
                <a:latin typeface="Athletics Regular" panose="02000000000000000000" pitchFamily="50" charset="0"/>
              </a:defRPr>
            </a:lvl4pPr>
            <a:lvl5pPr>
              <a:spcAft>
                <a:spcPts val="500"/>
              </a:spcAft>
              <a:defRPr sz="1800">
                <a:solidFill>
                  <a:srgbClr val="212222"/>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0332C0F2-7BEA-468D-B5AD-EBE4C4B84219}"/>
              </a:ext>
            </a:extLst>
          </p:cNvPr>
          <p:cNvSpPr>
            <a:spLocks noGrp="1"/>
          </p:cNvSpPr>
          <p:nvPr>
            <p:ph sz="half" idx="13"/>
          </p:nvPr>
        </p:nvSpPr>
        <p:spPr>
          <a:xfrm>
            <a:off x="5609583" y="2971800"/>
            <a:ext cx="4384800" cy="3684588"/>
          </a:xfrm>
          <a:prstGeom prst="rect">
            <a:avLst/>
          </a:prstGeom>
        </p:spPr>
        <p:txBody>
          <a:bodyPr lIns="0" tIns="0" rIns="0" bIns="0"/>
          <a:lstStyle>
            <a:lvl1pPr>
              <a:spcAft>
                <a:spcPts val="500"/>
              </a:spcAft>
              <a:defRPr sz="2000">
                <a:solidFill>
                  <a:srgbClr val="212222"/>
                </a:solidFill>
                <a:latin typeface="Athletics Regular" panose="02000000000000000000" pitchFamily="50" charset="0"/>
              </a:defRPr>
            </a:lvl1pPr>
            <a:lvl2pPr>
              <a:spcAft>
                <a:spcPts val="500"/>
              </a:spcAft>
              <a:defRPr sz="1800">
                <a:solidFill>
                  <a:srgbClr val="212222"/>
                </a:solidFill>
                <a:latin typeface="Athletics Regular" panose="02000000000000000000" pitchFamily="50" charset="0"/>
              </a:defRPr>
            </a:lvl2pPr>
            <a:lvl3pPr>
              <a:spcAft>
                <a:spcPts val="500"/>
              </a:spcAft>
              <a:defRPr sz="1800">
                <a:solidFill>
                  <a:srgbClr val="212222"/>
                </a:solidFill>
                <a:latin typeface="Athletics Regular" panose="02000000000000000000" pitchFamily="50" charset="0"/>
              </a:defRPr>
            </a:lvl3pPr>
            <a:lvl4pPr>
              <a:spcAft>
                <a:spcPts val="500"/>
              </a:spcAft>
              <a:defRPr sz="1800">
                <a:solidFill>
                  <a:srgbClr val="212222"/>
                </a:solidFill>
                <a:latin typeface="Athletics Regular" panose="02000000000000000000" pitchFamily="50" charset="0"/>
              </a:defRPr>
            </a:lvl4pPr>
            <a:lvl5pPr>
              <a:spcAft>
                <a:spcPts val="500"/>
              </a:spcAft>
              <a:defRPr sz="1800">
                <a:solidFill>
                  <a:srgbClr val="212222"/>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706801"/>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60">
          <p15:clr>
            <a:srgbClr val="FBAE40"/>
          </p15:clr>
        </p15:guide>
        <p15:guide id="4" pos="73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0" name="TextBox 9"/>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1" name="Title 1">
            <a:extLst>
              <a:ext uri="{FF2B5EF4-FFF2-40B4-BE49-F238E27FC236}">
                <a16:creationId xmlns:a16="http://schemas.microsoft.com/office/drawing/2014/main" id="{FE3EFBBD-9196-45AB-81B0-5238927FF4B4}"/>
              </a:ext>
            </a:extLst>
          </p:cNvPr>
          <p:cNvSpPr>
            <a:spLocks noGrp="1"/>
          </p:cNvSpPr>
          <p:nvPr>
            <p:ph type="title" hasCustomPrompt="1"/>
          </p:nvPr>
        </p:nvSpPr>
        <p:spPr>
          <a:xfrm>
            <a:off x="838200" y="2009440"/>
            <a:ext cx="7773365" cy="2998440"/>
          </a:xfrm>
          <a:prstGeom prst="rect">
            <a:avLst/>
          </a:prstGeom>
        </p:spPr>
        <p:txBody>
          <a:bodyPr lIns="0" tIns="0" rIns="0" bIns="0"/>
          <a:lstStyle>
            <a:lvl1pPr>
              <a:defRPr sz="4800">
                <a:solidFill>
                  <a:srgbClr val="EC4539"/>
                </a:solidFill>
                <a:latin typeface="Athletics Black" panose="02000000000000000000" pitchFamily="50" charset="0"/>
              </a:defRPr>
            </a:lvl1pPr>
          </a:lstStyle>
          <a:p>
            <a:r>
              <a:rPr lang="en-US" dirty="0"/>
              <a:t>Lorem ipsum </a:t>
            </a:r>
            <a:r>
              <a:rPr lang="en-US" dirty="0" err="1"/>
              <a:t>della</a:t>
            </a:r>
            <a:r>
              <a:rPr lang="en-US" dirty="0"/>
              <a:t> </a:t>
            </a:r>
            <a:r>
              <a:rPr lang="en-US" dirty="0" err="1"/>
              <a:t>motovith</a:t>
            </a:r>
            <a:br>
              <a:rPr lang="en-US" dirty="0"/>
            </a:br>
            <a:r>
              <a:rPr lang="en-US" dirty="0"/>
              <a:t>mis </a:t>
            </a:r>
            <a:r>
              <a:rPr lang="en-US" dirty="0" err="1"/>
              <a:t>url</a:t>
            </a:r>
            <a:r>
              <a:rPr lang="en-US" dirty="0"/>
              <a:t> </a:t>
            </a:r>
            <a:r>
              <a:rPr lang="en-US" dirty="0" err="1"/>
              <a:t>amtam</a:t>
            </a:r>
            <a:r>
              <a:rPr lang="en-US" dirty="0"/>
              <a:t> </a:t>
            </a:r>
            <a:r>
              <a:rPr lang="en-US" dirty="0" err="1"/>
              <a:t>ovithi</a:t>
            </a:r>
            <a:r>
              <a:rPr lang="en-US" dirty="0"/>
              <a:t> </a:t>
            </a:r>
            <a:r>
              <a:rPr lang="en-US" dirty="0" err="1"/>
              <a:t>quas</a:t>
            </a:r>
            <a:r>
              <a:rPr lang="en-US" dirty="0"/>
              <a:t> </a:t>
            </a:r>
            <a:r>
              <a:rPr lang="en-US" dirty="0" err="1"/>
              <a:t>dolla</a:t>
            </a:r>
            <a:r>
              <a:rPr lang="en-US" dirty="0"/>
              <a:t> mistress </a:t>
            </a:r>
          </a:p>
        </p:txBody>
      </p:sp>
    </p:spTree>
    <p:extLst>
      <p:ext uri="{BB962C8B-B14F-4D97-AF65-F5344CB8AC3E}">
        <p14:creationId xmlns:p14="http://schemas.microsoft.com/office/powerpoint/2010/main" val="1708747638"/>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60">
          <p15:clr>
            <a:srgbClr val="FBAE40"/>
          </p15:clr>
        </p15:guide>
        <p15:guide id="4" pos="731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0" name="TextBox 9"/>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1" name="Title 1">
            <a:extLst>
              <a:ext uri="{FF2B5EF4-FFF2-40B4-BE49-F238E27FC236}">
                <a16:creationId xmlns:a16="http://schemas.microsoft.com/office/drawing/2014/main" id="{FE3EFBBD-9196-45AB-81B0-5238927FF4B4}"/>
              </a:ext>
            </a:extLst>
          </p:cNvPr>
          <p:cNvSpPr>
            <a:spLocks noGrp="1"/>
          </p:cNvSpPr>
          <p:nvPr>
            <p:ph type="title" hasCustomPrompt="1"/>
          </p:nvPr>
        </p:nvSpPr>
        <p:spPr>
          <a:xfrm>
            <a:off x="838200" y="2009440"/>
            <a:ext cx="7773365" cy="2998440"/>
          </a:xfrm>
          <a:prstGeom prst="rect">
            <a:avLst/>
          </a:prstGeom>
        </p:spPr>
        <p:txBody>
          <a:bodyPr lIns="0" tIns="0" rIns="0" bIns="0"/>
          <a:lstStyle>
            <a:lvl1pPr>
              <a:defRPr sz="4800">
                <a:solidFill>
                  <a:srgbClr val="FFFFFF"/>
                </a:solidFill>
                <a:latin typeface="Athletics Black" panose="02000000000000000000" pitchFamily="50" charset="0"/>
              </a:defRPr>
            </a:lvl1pPr>
          </a:lstStyle>
          <a:p>
            <a:r>
              <a:rPr lang="en-US" dirty="0"/>
              <a:t>Lorem ipsum </a:t>
            </a:r>
            <a:r>
              <a:rPr lang="en-US" dirty="0" err="1"/>
              <a:t>della</a:t>
            </a:r>
            <a:r>
              <a:rPr lang="en-US" dirty="0"/>
              <a:t> </a:t>
            </a:r>
            <a:r>
              <a:rPr lang="en-US" dirty="0" err="1"/>
              <a:t>motovith</a:t>
            </a:r>
            <a:br>
              <a:rPr lang="en-US" dirty="0"/>
            </a:br>
            <a:r>
              <a:rPr lang="en-US" dirty="0"/>
              <a:t>mis </a:t>
            </a:r>
            <a:r>
              <a:rPr lang="en-US" dirty="0" err="1"/>
              <a:t>url</a:t>
            </a:r>
            <a:r>
              <a:rPr lang="en-US" dirty="0"/>
              <a:t> </a:t>
            </a:r>
            <a:r>
              <a:rPr lang="en-US" dirty="0" err="1"/>
              <a:t>amtam</a:t>
            </a:r>
            <a:r>
              <a:rPr lang="en-US" dirty="0"/>
              <a:t> </a:t>
            </a:r>
            <a:r>
              <a:rPr lang="en-US" dirty="0" err="1"/>
              <a:t>ovithi</a:t>
            </a:r>
            <a:r>
              <a:rPr lang="en-US" dirty="0"/>
              <a:t> </a:t>
            </a:r>
            <a:r>
              <a:rPr lang="en-US" dirty="0" err="1"/>
              <a:t>quas</a:t>
            </a:r>
            <a:r>
              <a:rPr lang="en-US" dirty="0"/>
              <a:t> </a:t>
            </a:r>
            <a:r>
              <a:rPr lang="en-US" dirty="0" err="1"/>
              <a:t>dolla</a:t>
            </a:r>
            <a:r>
              <a:rPr lang="en-US" dirty="0"/>
              <a:t> mistress </a:t>
            </a:r>
          </a:p>
        </p:txBody>
      </p:sp>
    </p:spTree>
    <p:extLst>
      <p:ext uri="{BB962C8B-B14F-4D97-AF65-F5344CB8AC3E}">
        <p14:creationId xmlns:p14="http://schemas.microsoft.com/office/powerpoint/2010/main" val="915567896"/>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60">
          <p15:clr>
            <a:srgbClr val="FBAE40"/>
          </p15:clr>
        </p15:guide>
        <p15:guide id="4" pos="731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658"/>
            <a:ext cx="10363200" cy="1470025"/>
          </a:xfrm>
        </p:spPr>
        <p:txBody>
          <a:bodyPr/>
          <a:lstStyle/>
          <a:p>
            <a:r>
              <a:rPr lang="fr-CA"/>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6851" indent="0" algn="ctr">
              <a:buNone/>
              <a:defRPr>
                <a:solidFill>
                  <a:schemeClr val="tx1">
                    <a:tint val="75000"/>
                  </a:schemeClr>
                </a:solidFill>
              </a:defRPr>
            </a:lvl2pPr>
            <a:lvl3pPr marL="1214040" indent="0" algn="ctr">
              <a:buNone/>
              <a:defRPr>
                <a:solidFill>
                  <a:schemeClr val="tx1">
                    <a:tint val="75000"/>
                  </a:schemeClr>
                </a:solidFill>
              </a:defRPr>
            </a:lvl3pPr>
            <a:lvl4pPr marL="1821002" indent="0" algn="ctr">
              <a:buNone/>
              <a:defRPr>
                <a:solidFill>
                  <a:schemeClr val="tx1">
                    <a:tint val="75000"/>
                  </a:schemeClr>
                </a:solidFill>
              </a:defRPr>
            </a:lvl4pPr>
            <a:lvl5pPr marL="2428078" indent="0" algn="ctr">
              <a:buNone/>
              <a:defRPr>
                <a:solidFill>
                  <a:schemeClr val="tx1">
                    <a:tint val="75000"/>
                  </a:schemeClr>
                </a:solidFill>
              </a:defRPr>
            </a:lvl5pPr>
            <a:lvl6pPr marL="3034928" indent="0" algn="ctr">
              <a:buNone/>
              <a:defRPr>
                <a:solidFill>
                  <a:schemeClr val="tx1">
                    <a:tint val="75000"/>
                  </a:schemeClr>
                </a:solidFill>
              </a:defRPr>
            </a:lvl6pPr>
            <a:lvl7pPr marL="3641849" indent="0" algn="ctr">
              <a:buNone/>
              <a:defRPr>
                <a:solidFill>
                  <a:schemeClr val="tx1">
                    <a:tint val="75000"/>
                  </a:schemeClr>
                </a:solidFill>
              </a:defRPr>
            </a:lvl7pPr>
            <a:lvl8pPr marL="4248922" indent="0" algn="ctr">
              <a:buNone/>
              <a:defRPr>
                <a:solidFill>
                  <a:schemeClr val="tx1">
                    <a:tint val="75000"/>
                  </a:schemeClr>
                </a:solidFill>
              </a:defRPr>
            </a:lvl8pPr>
            <a:lvl9pPr marL="4855912"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04619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20034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5"/>
            <a:ext cx="10363200" cy="1362075"/>
          </a:xfrm>
        </p:spPr>
        <p:txBody>
          <a:bodyPr anchor="t"/>
          <a:lstStyle>
            <a:lvl1pPr algn="l">
              <a:defRPr sz="5333" b="1" cap="all"/>
            </a:lvl1pPr>
          </a:lstStyle>
          <a:p>
            <a:r>
              <a:rPr lang="fr-CA"/>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6851" indent="0">
              <a:buNone/>
              <a:defRPr sz="2400">
                <a:solidFill>
                  <a:schemeClr val="tx1">
                    <a:tint val="75000"/>
                  </a:schemeClr>
                </a:solidFill>
              </a:defRPr>
            </a:lvl2pPr>
            <a:lvl3pPr marL="1214040" indent="0">
              <a:buNone/>
              <a:defRPr sz="2133">
                <a:solidFill>
                  <a:schemeClr val="tx1">
                    <a:tint val="75000"/>
                  </a:schemeClr>
                </a:solidFill>
              </a:defRPr>
            </a:lvl3pPr>
            <a:lvl4pPr marL="1821002" indent="0">
              <a:buNone/>
              <a:defRPr sz="1867">
                <a:solidFill>
                  <a:schemeClr val="tx1">
                    <a:tint val="75000"/>
                  </a:schemeClr>
                </a:solidFill>
              </a:defRPr>
            </a:lvl4pPr>
            <a:lvl5pPr marL="2428078" indent="0">
              <a:buNone/>
              <a:defRPr sz="1867">
                <a:solidFill>
                  <a:schemeClr val="tx1">
                    <a:tint val="75000"/>
                  </a:schemeClr>
                </a:solidFill>
              </a:defRPr>
            </a:lvl5pPr>
            <a:lvl6pPr marL="3034928" indent="0">
              <a:buNone/>
              <a:defRPr sz="1867">
                <a:solidFill>
                  <a:schemeClr val="tx1">
                    <a:tint val="75000"/>
                  </a:schemeClr>
                </a:solidFill>
              </a:defRPr>
            </a:lvl6pPr>
            <a:lvl7pPr marL="3641849" indent="0">
              <a:buNone/>
              <a:defRPr sz="1867">
                <a:solidFill>
                  <a:schemeClr val="tx1">
                    <a:tint val="75000"/>
                  </a:schemeClr>
                </a:solidFill>
              </a:defRPr>
            </a:lvl7pPr>
            <a:lvl8pPr marL="4248922" indent="0">
              <a:buNone/>
              <a:defRPr sz="1867">
                <a:solidFill>
                  <a:schemeClr val="tx1">
                    <a:tint val="75000"/>
                  </a:schemeClr>
                </a:solidFill>
              </a:defRPr>
            </a:lvl8pPr>
            <a:lvl9pPr marL="4855912" indent="0">
              <a:buNone/>
              <a:defRPr sz="1867">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5291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609600" y="1200157"/>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6197600" y="1200157"/>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52648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143000"/>
          </a:xfrm>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609600" y="1535117"/>
            <a:ext cx="5386917" cy="639763"/>
          </a:xfrm>
        </p:spPr>
        <p:txBody>
          <a:bodyPr anchor="b"/>
          <a:lstStyle>
            <a:lvl1pPr marL="0" indent="0">
              <a:buNone/>
              <a:defRPr sz="3200" b="1"/>
            </a:lvl1pPr>
            <a:lvl2pPr marL="606851" indent="0">
              <a:buNone/>
              <a:defRPr sz="2667" b="1"/>
            </a:lvl2pPr>
            <a:lvl3pPr marL="1214040" indent="0">
              <a:buNone/>
              <a:defRPr sz="2400" b="1"/>
            </a:lvl3pPr>
            <a:lvl4pPr marL="1821002" indent="0">
              <a:buNone/>
              <a:defRPr sz="2133" b="1"/>
            </a:lvl4pPr>
            <a:lvl5pPr marL="2428078" indent="0">
              <a:buNone/>
              <a:defRPr sz="2133" b="1"/>
            </a:lvl5pPr>
            <a:lvl6pPr marL="3034928" indent="0">
              <a:buNone/>
              <a:defRPr sz="2133" b="1"/>
            </a:lvl6pPr>
            <a:lvl7pPr marL="3641849" indent="0">
              <a:buNone/>
              <a:defRPr sz="2133" b="1"/>
            </a:lvl7pPr>
            <a:lvl8pPr marL="4248922" indent="0">
              <a:buNone/>
              <a:defRPr sz="2133" b="1"/>
            </a:lvl8pPr>
            <a:lvl9pPr marL="4855912" indent="0">
              <a:buNone/>
              <a:defRPr sz="2133" b="1"/>
            </a:lvl9pPr>
          </a:lstStyle>
          <a:p>
            <a:pPr lvl="0"/>
            <a:r>
              <a:rPr lang="fr-CA"/>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6193589" y="1535117"/>
            <a:ext cx="5389033" cy="639763"/>
          </a:xfrm>
        </p:spPr>
        <p:txBody>
          <a:bodyPr anchor="b"/>
          <a:lstStyle>
            <a:lvl1pPr marL="0" indent="0">
              <a:buNone/>
              <a:defRPr sz="3200" b="1"/>
            </a:lvl1pPr>
            <a:lvl2pPr marL="606851" indent="0">
              <a:buNone/>
              <a:defRPr sz="2667" b="1"/>
            </a:lvl2pPr>
            <a:lvl3pPr marL="1214040" indent="0">
              <a:buNone/>
              <a:defRPr sz="2400" b="1"/>
            </a:lvl3pPr>
            <a:lvl4pPr marL="1821002" indent="0">
              <a:buNone/>
              <a:defRPr sz="2133" b="1"/>
            </a:lvl4pPr>
            <a:lvl5pPr marL="2428078" indent="0">
              <a:buNone/>
              <a:defRPr sz="2133" b="1"/>
            </a:lvl5pPr>
            <a:lvl6pPr marL="3034928" indent="0">
              <a:buNone/>
              <a:defRPr sz="2133" b="1"/>
            </a:lvl6pPr>
            <a:lvl7pPr marL="3641849" indent="0">
              <a:buNone/>
              <a:defRPr sz="2133" b="1"/>
            </a:lvl7pPr>
            <a:lvl8pPr marL="4248922" indent="0">
              <a:buNone/>
              <a:defRPr sz="2133" b="1"/>
            </a:lvl8pPr>
            <a:lvl9pPr marL="4855912" indent="0">
              <a:buNone/>
              <a:defRPr sz="2133" b="1"/>
            </a:lvl9pPr>
          </a:lstStyle>
          <a:p>
            <a:pPr lvl="0"/>
            <a:r>
              <a:rPr lang="fr-CA"/>
              <a:t>Cliquez pour modifier les styles du texte du masque</a:t>
            </a:r>
          </a:p>
        </p:txBody>
      </p:sp>
      <p:sp>
        <p:nvSpPr>
          <p:cNvPr id="6" name="Espace réservé du contenu 5"/>
          <p:cNvSpPr>
            <a:spLocks noGrp="1"/>
          </p:cNvSpPr>
          <p:nvPr>
            <p:ph sz="quarter" idx="4"/>
          </p:nvPr>
        </p:nvSpPr>
        <p:spPr>
          <a:xfrm>
            <a:off x="619358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67155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0BB4174-FA05-4537-9B03-C86E183782D6}"/>
              </a:ext>
            </a:extLst>
          </p:cNvPr>
          <p:cNvSpPr>
            <a:spLocks noGrp="1"/>
          </p:cNvSpPr>
          <p:nvPr>
            <p:ph type="title" hasCustomPrompt="1"/>
          </p:nvPr>
        </p:nvSpPr>
        <p:spPr>
          <a:xfrm>
            <a:off x="838200" y="1862221"/>
            <a:ext cx="5881382" cy="1956466"/>
          </a:xfrm>
          <a:prstGeom prst="rect">
            <a:avLst/>
          </a:prstGeom>
        </p:spPr>
        <p:txBody>
          <a:bodyPr lIns="0" tIns="0" rIns="0" bIns="0"/>
          <a:lstStyle>
            <a:lvl1pPr>
              <a:defRPr>
                <a:solidFill>
                  <a:schemeClr val="bg1"/>
                </a:solidFill>
                <a:latin typeface="Athletics Black" panose="02000000000000000000" pitchFamily="50" charset="0"/>
              </a:defRPr>
            </a:lvl1pPr>
          </a:lstStyle>
          <a:p>
            <a:r>
              <a:rPr lang="en-US" dirty="0"/>
              <a:t>Lorem ipsum </a:t>
            </a:r>
            <a:r>
              <a:rPr lang="en-US" dirty="0" err="1"/>
              <a:t>della</a:t>
            </a:r>
            <a:r>
              <a:rPr lang="en-US" dirty="0"/>
              <a:t> </a:t>
            </a:r>
            <a:r>
              <a:rPr lang="en-US" dirty="0" err="1"/>
              <a:t>popoit</a:t>
            </a:r>
            <a:r>
              <a:rPr lang="en-US" dirty="0"/>
              <a:t> </a:t>
            </a:r>
            <a:r>
              <a:rPr lang="en-US" dirty="0" err="1"/>
              <a:t>matur</a:t>
            </a:r>
            <a:r>
              <a:rPr lang="en-US" dirty="0"/>
              <a:t> </a:t>
            </a:r>
            <a:r>
              <a:rPr lang="en-US" dirty="0" err="1"/>
              <a:t>dispointe</a:t>
            </a:r>
            <a:r>
              <a:rPr lang="en-US" dirty="0"/>
              <a:t> dana reckless modus</a:t>
            </a:r>
          </a:p>
        </p:txBody>
      </p:sp>
      <p:sp>
        <p:nvSpPr>
          <p:cNvPr id="24" name="Slide Number Placeholder 5">
            <a:extLst>
              <a:ext uri="{FF2B5EF4-FFF2-40B4-BE49-F238E27FC236}">
                <a16:creationId xmlns:a16="http://schemas.microsoft.com/office/drawing/2014/main" id="{A81CC6C8-F041-46BB-AC18-313522F35A9F}"/>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25" name="TextBox 24">
            <a:extLst>
              <a:ext uri="{FF2B5EF4-FFF2-40B4-BE49-F238E27FC236}">
                <a16:creationId xmlns:a16="http://schemas.microsoft.com/office/drawing/2014/main" id="{4C98F692-6DAD-4E21-8996-8C16EEED102A}"/>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28" name="Content Placeholder 3">
            <a:extLst>
              <a:ext uri="{FF2B5EF4-FFF2-40B4-BE49-F238E27FC236}">
                <a16:creationId xmlns:a16="http://schemas.microsoft.com/office/drawing/2014/main" id="{A361B20D-E795-4F6A-8CB7-40B292BC7210}"/>
              </a:ext>
            </a:extLst>
          </p:cNvPr>
          <p:cNvSpPr>
            <a:spLocks noGrp="1"/>
          </p:cNvSpPr>
          <p:nvPr>
            <p:ph sz="half" idx="2"/>
          </p:nvPr>
        </p:nvSpPr>
        <p:spPr>
          <a:xfrm>
            <a:off x="838201" y="4036626"/>
            <a:ext cx="5881381" cy="2619761"/>
          </a:xfrm>
          <a:prstGeom prst="rect">
            <a:avLst/>
          </a:prstGeom>
        </p:spPr>
        <p:txBody>
          <a:bodyPr lIns="0" tIns="0" rIns="0" bIns="0"/>
          <a:lstStyle>
            <a:lvl1pPr>
              <a:spcAft>
                <a:spcPts val="500"/>
              </a:spcAft>
              <a:defRPr sz="2000">
                <a:solidFill>
                  <a:schemeClr val="bg1"/>
                </a:solidFill>
                <a:latin typeface="Athletics Regular" panose="02000000000000000000" pitchFamily="50" charset="0"/>
              </a:defRPr>
            </a:lvl1pPr>
            <a:lvl2pPr>
              <a:spcAft>
                <a:spcPts val="500"/>
              </a:spcAft>
              <a:defRPr sz="1800">
                <a:solidFill>
                  <a:schemeClr val="bg1"/>
                </a:solidFill>
                <a:latin typeface="Athletics Regular" panose="02000000000000000000" pitchFamily="50" charset="0"/>
              </a:defRPr>
            </a:lvl2pPr>
            <a:lvl3pPr>
              <a:spcAft>
                <a:spcPts val="500"/>
              </a:spcAft>
              <a:defRPr sz="1800">
                <a:solidFill>
                  <a:schemeClr val="bg1"/>
                </a:solidFill>
                <a:latin typeface="Athletics Regular" panose="02000000000000000000" pitchFamily="50" charset="0"/>
              </a:defRPr>
            </a:lvl3pPr>
            <a:lvl4pPr>
              <a:spcAft>
                <a:spcPts val="500"/>
              </a:spcAft>
              <a:defRPr sz="1800">
                <a:solidFill>
                  <a:schemeClr val="bg1"/>
                </a:solidFill>
                <a:latin typeface="Athletics Regular" panose="02000000000000000000" pitchFamily="50" charset="0"/>
              </a:defRPr>
            </a:lvl4pPr>
            <a:lvl5pPr>
              <a:spcAft>
                <a:spcPts val="500"/>
              </a:spcAft>
              <a:defRPr sz="1800">
                <a:solidFill>
                  <a:schemeClr val="bg1"/>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8421719"/>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60">
          <p15:clr>
            <a:srgbClr val="FBAE40"/>
          </p15:clr>
        </p15:guide>
        <p15:guide id="4" pos="731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e la date 2"/>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76883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0036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3"/>
            <a:ext cx="4011084" cy="1162051"/>
          </a:xfrm>
        </p:spPr>
        <p:txBody>
          <a:bodyPr anchor="b"/>
          <a:lstStyle>
            <a:lvl1pPr algn="l">
              <a:defRPr sz="2667" b="1"/>
            </a:lvl1pPr>
          </a:lstStyle>
          <a:p>
            <a:r>
              <a:rPr lang="fr-CA"/>
              <a:t>Cliquez et modifiez le titre</a:t>
            </a:r>
            <a:endParaRPr lang="fr-FR"/>
          </a:p>
        </p:txBody>
      </p:sp>
      <p:sp>
        <p:nvSpPr>
          <p:cNvPr id="3" name="Espace réservé du contenu 2"/>
          <p:cNvSpPr>
            <a:spLocks noGrp="1"/>
          </p:cNvSpPr>
          <p:nvPr>
            <p:ph idx="1"/>
          </p:nvPr>
        </p:nvSpPr>
        <p:spPr>
          <a:xfrm>
            <a:off x="4766733" y="27324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867"/>
            </a:lvl1pPr>
            <a:lvl2pPr marL="606851" indent="0">
              <a:buNone/>
              <a:defRPr sz="1600"/>
            </a:lvl2pPr>
            <a:lvl3pPr marL="1214040" indent="0">
              <a:buNone/>
              <a:defRPr sz="1333"/>
            </a:lvl3pPr>
            <a:lvl4pPr marL="1821002" indent="0">
              <a:buNone/>
              <a:defRPr sz="1200"/>
            </a:lvl4pPr>
            <a:lvl5pPr marL="2428078" indent="0">
              <a:buNone/>
              <a:defRPr sz="1200"/>
            </a:lvl5pPr>
            <a:lvl6pPr marL="3034928" indent="0">
              <a:buNone/>
              <a:defRPr sz="1200"/>
            </a:lvl6pPr>
            <a:lvl7pPr marL="3641849" indent="0">
              <a:buNone/>
              <a:defRPr sz="1200"/>
            </a:lvl7pPr>
            <a:lvl8pPr marL="4248922" indent="0">
              <a:buNone/>
              <a:defRPr sz="1200"/>
            </a:lvl8pPr>
            <a:lvl9pPr marL="4855912" indent="0">
              <a:buNone/>
              <a:defRPr sz="12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95704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5"/>
            <a:ext cx="7315200" cy="566739"/>
          </a:xfrm>
        </p:spPr>
        <p:txBody>
          <a:bodyPr anchor="b"/>
          <a:lstStyle>
            <a:lvl1pPr algn="l">
              <a:defRPr sz="2667" b="1"/>
            </a:lvl1pPr>
          </a:lstStyle>
          <a:p>
            <a:r>
              <a:rPr lang="fr-CA"/>
              <a:t>Cliquez et modifiez le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6851" indent="0">
              <a:buNone/>
              <a:defRPr sz="3733"/>
            </a:lvl2pPr>
            <a:lvl3pPr marL="1214040" indent="0">
              <a:buNone/>
              <a:defRPr sz="3200"/>
            </a:lvl3pPr>
            <a:lvl4pPr marL="1821002" indent="0">
              <a:buNone/>
              <a:defRPr sz="2667"/>
            </a:lvl4pPr>
            <a:lvl5pPr marL="2428078" indent="0">
              <a:buNone/>
              <a:defRPr sz="2667"/>
            </a:lvl5pPr>
            <a:lvl6pPr marL="3034928" indent="0">
              <a:buNone/>
              <a:defRPr sz="2667"/>
            </a:lvl6pPr>
            <a:lvl7pPr marL="3641849" indent="0">
              <a:buNone/>
              <a:defRPr sz="2667"/>
            </a:lvl7pPr>
            <a:lvl8pPr marL="4248922" indent="0">
              <a:buNone/>
              <a:defRPr sz="2667"/>
            </a:lvl8pPr>
            <a:lvl9pPr marL="4855912" indent="0">
              <a:buNone/>
              <a:defRPr sz="2667"/>
            </a:lvl9pPr>
          </a:lstStyle>
          <a:p>
            <a:endParaRPr lang="fr-FR"/>
          </a:p>
        </p:txBody>
      </p:sp>
      <p:sp>
        <p:nvSpPr>
          <p:cNvPr id="4" name="Espace réservé du texte 3"/>
          <p:cNvSpPr>
            <a:spLocks noGrp="1"/>
          </p:cNvSpPr>
          <p:nvPr>
            <p:ph type="body" sz="half" idx="2"/>
          </p:nvPr>
        </p:nvSpPr>
        <p:spPr>
          <a:xfrm>
            <a:off x="2389717" y="5367570"/>
            <a:ext cx="7315200" cy="804863"/>
          </a:xfrm>
        </p:spPr>
        <p:txBody>
          <a:bodyPr/>
          <a:lstStyle>
            <a:lvl1pPr marL="0" indent="0">
              <a:buNone/>
              <a:defRPr sz="1867"/>
            </a:lvl1pPr>
            <a:lvl2pPr marL="606851" indent="0">
              <a:buNone/>
              <a:defRPr sz="1600"/>
            </a:lvl2pPr>
            <a:lvl3pPr marL="1214040" indent="0">
              <a:buNone/>
              <a:defRPr sz="1333"/>
            </a:lvl3pPr>
            <a:lvl4pPr marL="1821002" indent="0">
              <a:buNone/>
              <a:defRPr sz="1200"/>
            </a:lvl4pPr>
            <a:lvl5pPr marL="2428078" indent="0">
              <a:buNone/>
              <a:defRPr sz="1200"/>
            </a:lvl5pPr>
            <a:lvl6pPr marL="3034928" indent="0">
              <a:buNone/>
              <a:defRPr sz="1200"/>
            </a:lvl6pPr>
            <a:lvl7pPr marL="3641849" indent="0">
              <a:buNone/>
              <a:defRPr sz="1200"/>
            </a:lvl7pPr>
            <a:lvl8pPr marL="4248922" indent="0">
              <a:buNone/>
              <a:defRPr sz="1200"/>
            </a:lvl8pPr>
            <a:lvl9pPr marL="4855912" indent="0">
              <a:buNone/>
              <a:defRPr sz="12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45205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32281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06381"/>
            <a:ext cx="2743200" cy="4387851"/>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609600" y="206381"/>
            <a:ext cx="8026400" cy="4387851"/>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10/12/2019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4481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D3436AC-DFBF-46FF-A315-6089F75D5505}"/>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28" name="Title 1">
            <a:extLst>
              <a:ext uri="{FF2B5EF4-FFF2-40B4-BE49-F238E27FC236}">
                <a16:creationId xmlns:a16="http://schemas.microsoft.com/office/drawing/2014/main" id="{FAAE01DE-6429-4D05-97ED-B1455FA7907D}"/>
              </a:ext>
            </a:extLst>
          </p:cNvPr>
          <p:cNvSpPr>
            <a:spLocks noGrp="1"/>
          </p:cNvSpPr>
          <p:nvPr>
            <p:ph type="title" hasCustomPrompt="1"/>
          </p:nvPr>
        </p:nvSpPr>
        <p:spPr>
          <a:xfrm>
            <a:off x="838200" y="2511048"/>
            <a:ext cx="5881382" cy="2966964"/>
          </a:xfrm>
          <a:prstGeom prst="rect">
            <a:avLst/>
          </a:prstGeom>
        </p:spPr>
        <p:txBody>
          <a:bodyPr lIns="0" tIns="0" rIns="0" bIns="0"/>
          <a:lstStyle>
            <a:lvl1pPr>
              <a:defRPr>
                <a:solidFill>
                  <a:srgbClr val="EC4539"/>
                </a:solidFill>
                <a:latin typeface="Athletics Black" panose="02000000000000000000" pitchFamily="50" charset="0"/>
              </a:defRPr>
            </a:lvl1pPr>
          </a:lstStyle>
          <a:p>
            <a:r>
              <a:rPr lang="en-US" dirty="0"/>
              <a:t>Lorem ipsum </a:t>
            </a:r>
            <a:r>
              <a:rPr lang="en-US" dirty="0" err="1"/>
              <a:t>della</a:t>
            </a:r>
            <a:r>
              <a:rPr lang="en-US" dirty="0"/>
              <a:t> </a:t>
            </a:r>
            <a:r>
              <a:rPr lang="en-US" dirty="0" err="1"/>
              <a:t>popoit</a:t>
            </a:r>
            <a:r>
              <a:rPr lang="en-US" dirty="0"/>
              <a:t> </a:t>
            </a:r>
            <a:r>
              <a:rPr lang="en-US" dirty="0" err="1"/>
              <a:t>matur</a:t>
            </a:r>
            <a:r>
              <a:rPr lang="en-US" dirty="0"/>
              <a:t> </a:t>
            </a:r>
            <a:r>
              <a:rPr lang="en-US" dirty="0" err="1"/>
              <a:t>dispointe</a:t>
            </a:r>
            <a:r>
              <a:rPr lang="en-US" dirty="0"/>
              <a:t> dana reckless modus</a:t>
            </a:r>
          </a:p>
        </p:txBody>
      </p:sp>
      <p:sp>
        <p:nvSpPr>
          <p:cNvPr id="29" name="Slide Number Placeholder 5">
            <a:extLst>
              <a:ext uri="{FF2B5EF4-FFF2-40B4-BE49-F238E27FC236}">
                <a16:creationId xmlns:a16="http://schemas.microsoft.com/office/drawing/2014/main" id="{6FFF11B5-A81C-42AB-8DD4-338CD38805DB}"/>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Tree>
    <p:extLst>
      <p:ext uri="{BB962C8B-B14F-4D97-AF65-F5344CB8AC3E}">
        <p14:creationId xmlns:p14="http://schemas.microsoft.com/office/powerpoint/2010/main" val="2387743488"/>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51" userDrawn="1">
          <p15:clr>
            <a:srgbClr val="FBAE40"/>
          </p15:clr>
        </p15:guide>
        <p15:guide id="4" pos="73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3BC120B-7DA3-4BA8-A7CC-E20D2B6B919C}"/>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6" name="TextBox 15">
            <a:extLst>
              <a:ext uri="{FF2B5EF4-FFF2-40B4-BE49-F238E27FC236}">
                <a16:creationId xmlns:a16="http://schemas.microsoft.com/office/drawing/2014/main" id="{D555D387-52B0-4C1A-81C6-7DCB6E7E64B5}"/>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3" name="Title 1">
            <a:extLst>
              <a:ext uri="{FF2B5EF4-FFF2-40B4-BE49-F238E27FC236}">
                <a16:creationId xmlns:a16="http://schemas.microsoft.com/office/drawing/2014/main" id="{9459BBD1-51B0-41F3-B027-DEEE646582D0}"/>
              </a:ext>
            </a:extLst>
          </p:cNvPr>
          <p:cNvSpPr>
            <a:spLocks noGrp="1"/>
          </p:cNvSpPr>
          <p:nvPr>
            <p:ph type="title" hasCustomPrompt="1"/>
          </p:nvPr>
        </p:nvSpPr>
        <p:spPr>
          <a:xfrm>
            <a:off x="838200" y="2511048"/>
            <a:ext cx="5881382" cy="2966964"/>
          </a:xfrm>
          <a:prstGeom prst="rect">
            <a:avLst/>
          </a:prstGeom>
        </p:spPr>
        <p:txBody>
          <a:bodyPr lIns="0" tIns="0" rIns="0" bIns="0"/>
          <a:lstStyle>
            <a:lvl1pPr>
              <a:defRPr>
                <a:solidFill>
                  <a:srgbClr val="EC4539"/>
                </a:solidFill>
                <a:latin typeface="Athletics Black" panose="02000000000000000000" pitchFamily="50" charset="0"/>
              </a:defRPr>
            </a:lvl1pPr>
          </a:lstStyle>
          <a:p>
            <a:r>
              <a:rPr lang="en-US" dirty="0"/>
              <a:t>Lorem ipsum </a:t>
            </a:r>
            <a:r>
              <a:rPr lang="en-US" dirty="0" err="1"/>
              <a:t>della</a:t>
            </a:r>
            <a:r>
              <a:rPr lang="en-US" dirty="0"/>
              <a:t> </a:t>
            </a:r>
            <a:r>
              <a:rPr lang="en-US" dirty="0" err="1"/>
              <a:t>popoit</a:t>
            </a:r>
            <a:r>
              <a:rPr lang="en-US" dirty="0"/>
              <a:t> </a:t>
            </a:r>
            <a:r>
              <a:rPr lang="en-US" dirty="0" err="1"/>
              <a:t>matur</a:t>
            </a:r>
            <a:r>
              <a:rPr lang="en-US" dirty="0"/>
              <a:t> </a:t>
            </a:r>
            <a:r>
              <a:rPr lang="en-US" dirty="0" err="1"/>
              <a:t>dispointe</a:t>
            </a:r>
            <a:r>
              <a:rPr lang="en-US" dirty="0"/>
              <a:t> dana reckless modus</a:t>
            </a:r>
          </a:p>
        </p:txBody>
      </p:sp>
    </p:spTree>
    <p:extLst>
      <p:ext uri="{BB962C8B-B14F-4D97-AF65-F5344CB8AC3E}">
        <p14:creationId xmlns:p14="http://schemas.microsoft.com/office/powerpoint/2010/main" val="514541896"/>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51">
          <p15:clr>
            <a:srgbClr val="FBAE40"/>
          </p15:clr>
        </p15:guide>
        <p15:guide id="4" pos="731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3BC120B-7DA3-4BA8-A7CC-E20D2B6B919C}"/>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6" name="TextBox 15">
            <a:extLst>
              <a:ext uri="{FF2B5EF4-FFF2-40B4-BE49-F238E27FC236}">
                <a16:creationId xmlns:a16="http://schemas.microsoft.com/office/drawing/2014/main" id="{D555D387-52B0-4C1A-81C6-7DCB6E7E64B5}"/>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0" name="Content Placeholder 3">
            <a:extLst>
              <a:ext uri="{FF2B5EF4-FFF2-40B4-BE49-F238E27FC236}">
                <a16:creationId xmlns:a16="http://schemas.microsoft.com/office/drawing/2014/main" id="{256660F6-7452-4C3F-9BEA-99E9A5B00E84}"/>
              </a:ext>
            </a:extLst>
          </p:cNvPr>
          <p:cNvSpPr>
            <a:spLocks noGrp="1"/>
          </p:cNvSpPr>
          <p:nvPr>
            <p:ph sz="half" idx="2"/>
          </p:nvPr>
        </p:nvSpPr>
        <p:spPr>
          <a:xfrm>
            <a:off x="838201" y="2971800"/>
            <a:ext cx="3354773" cy="3684588"/>
          </a:xfrm>
          <a:prstGeom prst="rect">
            <a:avLst/>
          </a:prstGeom>
        </p:spPr>
        <p:txBody>
          <a:bodyPr lIns="0" tIns="0" rIns="0" bIns="0"/>
          <a:lstStyle>
            <a:lvl1pPr>
              <a:spcAft>
                <a:spcPts val="500"/>
              </a:spcAft>
              <a:defRPr sz="2000">
                <a:solidFill>
                  <a:srgbClr val="212222"/>
                </a:solidFill>
                <a:latin typeface="Athletics Regular" panose="02000000000000000000" pitchFamily="50" charset="0"/>
              </a:defRPr>
            </a:lvl1pPr>
            <a:lvl2pPr>
              <a:spcAft>
                <a:spcPts val="500"/>
              </a:spcAft>
              <a:defRPr sz="1800">
                <a:solidFill>
                  <a:srgbClr val="212222"/>
                </a:solidFill>
                <a:latin typeface="Athletics Regular" panose="02000000000000000000" pitchFamily="50" charset="0"/>
              </a:defRPr>
            </a:lvl2pPr>
            <a:lvl3pPr>
              <a:spcAft>
                <a:spcPts val="500"/>
              </a:spcAft>
              <a:defRPr sz="1800">
                <a:solidFill>
                  <a:srgbClr val="212222"/>
                </a:solidFill>
                <a:latin typeface="Athletics Regular" panose="02000000000000000000" pitchFamily="50" charset="0"/>
              </a:defRPr>
            </a:lvl3pPr>
            <a:lvl4pPr>
              <a:spcAft>
                <a:spcPts val="500"/>
              </a:spcAft>
              <a:defRPr sz="1800">
                <a:solidFill>
                  <a:srgbClr val="212222"/>
                </a:solidFill>
                <a:latin typeface="Athletics Regular" panose="02000000000000000000" pitchFamily="50" charset="0"/>
              </a:defRPr>
            </a:lvl4pPr>
            <a:lvl5pPr>
              <a:spcAft>
                <a:spcPts val="500"/>
              </a:spcAft>
              <a:defRPr sz="1800">
                <a:solidFill>
                  <a:srgbClr val="212222"/>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53CCBA1D-AFB0-409D-8140-46D8D9318021}"/>
              </a:ext>
            </a:extLst>
          </p:cNvPr>
          <p:cNvSpPr>
            <a:spLocks noGrp="1"/>
          </p:cNvSpPr>
          <p:nvPr>
            <p:ph sz="half" idx="13"/>
          </p:nvPr>
        </p:nvSpPr>
        <p:spPr>
          <a:xfrm>
            <a:off x="4595689" y="2971800"/>
            <a:ext cx="3095597" cy="3684588"/>
          </a:xfrm>
          <a:prstGeom prst="rect">
            <a:avLst/>
          </a:prstGeom>
        </p:spPr>
        <p:txBody>
          <a:bodyPr lIns="0" tIns="0" rIns="0" bIns="0"/>
          <a:lstStyle>
            <a:lvl1pPr>
              <a:spcAft>
                <a:spcPts val="500"/>
              </a:spcAft>
              <a:defRPr sz="2000">
                <a:solidFill>
                  <a:srgbClr val="212222"/>
                </a:solidFill>
                <a:latin typeface="Athletics Regular" panose="02000000000000000000" pitchFamily="50" charset="0"/>
              </a:defRPr>
            </a:lvl1pPr>
            <a:lvl2pPr>
              <a:spcAft>
                <a:spcPts val="500"/>
              </a:spcAft>
              <a:defRPr sz="1800">
                <a:solidFill>
                  <a:srgbClr val="212222"/>
                </a:solidFill>
                <a:latin typeface="Athletics Regular" panose="02000000000000000000" pitchFamily="50" charset="0"/>
              </a:defRPr>
            </a:lvl2pPr>
            <a:lvl3pPr>
              <a:spcAft>
                <a:spcPts val="500"/>
              </a:spcAft>
              <a:defRPr sz="1800">
                <a:solidFill>
                  <a:srgbClr val="212222"/>
                </a:solidFill>
                <a:latin typeface="Athletics Regular" panose="02000000000000000000" pitchFamily="50" charset="0"/>
              </a:defRPr>
            </a:lvl3pPr>
            <a:lvl4pPr>
              <a:spcAft>
                <a:spcPts val="500"/>
              </a:spcAft>
              <a:defRPr sz="1800">
                <a:solidFill>
                  <a:srgbClr val="212222"/>
                </a:solidFill>
                <a:latin typeface="Athletics Regular" panose="02000000000000000000" pitchFamily="50" charset="0"/>
              </a:defRPr>
            </a:lvl4pPr>
            <a:lvl5pPr>
              <a:spcAft>
                <a:spcPts val="500"/>
              </a:spcAft>
              <a:defRPr sz="1800">
                <a:solidFill>
                  <a:srgbClr val="212222"/>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2D719A0-296B-4814-BC4A-47A56D1D1814}"/>
              </a:ext>
            </a:extLst>
          </p:cNvPr>
          <p:cNvSpPr>
            <a:spLocks noGrp="1"/>
          </p:cNvSpPr>
          <p:nvPr>
            <p:ph type="title" hasCustomPrompt="1"/>
          </p:nvPr>
        </p:nvSpPr>
        <p:spPr>
          <a:xfrm>
            <a:off x="838200" y="2009440"/>
            <a:ext cx="6742318" cy="838200"/>
          </a:xfrm>
          <a:prstGeom prst="rect">
            <a:avLst/>
          </a:prstGeom>
        </p:spPr>
        <p:txBody>
          <a:bodyPr lIns="0" tIns="0" rIns="0" bIns="0"/>
          <a:lstStyle>
            <a:lvl1pPr>
              <a:defRPr>
                <a:solidFill>
                  <a:srgbClr val="EC4539"/>
                </a:solidFill>
                <a:latin typeface="Athletics ExtraBold" panose="02000000000000000000" pitchFamily="50" charset="0"/>
              </a:defRPr>
            </a:lvl1pPr>
          </a:lstStyle>
          <a:p>
            <a:r>
              <a:rPr lang="en-US" dirty="0"/>
              <a:t>Lorem ipsum</a:t>
            </a:r>
          </a:p>
        </p:txBody>
      </p:sp>
    </p:spTree>
    <p:extLst>
      <p:ext uri="{BB962C8B-B14F-4D97-AF65-F5344CB8AC3E}">
        <p14:creationId xmlns:p14="http://schemas.microsoft.com/office/powerpoint/2010/main" val="4174521242"/>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51">
          <p15:clr>
            <a:srgbClr val="FBAE40"/>
          </p15:clr>
        </p15:guide>
        <p15:guide id="4" pos="731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D3436AC-DFBF-46FF-A315-6089F75D5505}"/>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28" name="Title 1">
            <a:extLst>
              <a:ext uri="{FF2B5EF4-FFF2-40B4-BE49-F238E27FC236}">
                <a16:creationId xmlns:a16="http://schemas.microsoft.com/office/drawing/2014/main" id="{FAAE01DE-6429-4D05-97ED-B1455FA7907D}"/>
              </a:ext>
            </a:extLst>
          </p:cNvPr>
          <p:cNvSpPr>
            <a:spLocks noGrp="1"/>
          </p:cNvSpPr>
          <p:nvPr>
            <p:ph type="title" hasCustomPrompt="1"/>
          </p:nvPr>
        </p:nvSpPr>
        <p:spPr>
          <a:xfrm>
            <a:off x="838200" y="2511048"/>
            <a:ext cx="5881382" cy="2966964"/>
          </a:xfrm>
          <a:prstGeom prst="rect">
            <a:avLst/>
          </a:prstGeom>
        </p:spPr>
        <p:txBody>
          <a:bodyPr lIns="0" tIns="0" rIns="0" bIns="0"/>
          <a:lstStyle>
            <a:lvl1pPr>
              <a:defRPr>
                <a:solidFill>
                  <a:srgbClr val="EC4539"/>
                </a:solidFill>
                <a:latin typeface="Athletics Black" panose="02000000000000000000" pitchFamily="50" charset="0"/>
              </a:defRPr>
            </a:lvl1pPr>
          </a:lstStyle>
          <a:p>
            <a:r>
              <a:rPr lang="en-US" dirty="0"/>
              <a:t>Lorem ipsum </a:t>
            </a:r>
            <a:r>
              <a:rPr lang="en-US" dirty="0" err="1"/>
              <a:t>della</a:t>
            </a:r>
            <a:r>
              <a:rPr lang="en-US" dirty="0"/>
              <a:t> </a:t>
            </a:r>
            <a:r>
              <a:rPr lang="en-US" dirty="0" err="1"/>
              <a:t>popoit</a:t>
            </a:r>
            <a:r>
              <a:rPr lang="en-US" dirty="0"/>
              <a:t> </a:t>
            </a:r>
            <a:r>
              <a:rPr lang="en-US" dirty="0" err="1"/>
              <a:t>matur</a:t>
            </a:r>
            <a:r>
              <a:rPr lang="en-US" dirty="0"/>
              <a:t> </a:t>
            </a:r>
            <a:r>
              <a:rPr lang="en-US" dirty="0" err="1"/>
              <a:t>dispointe</a:t>
            </a:r>
            <a:r>
              <a:rPr lang="en-US" dirty="0"/>
              <a:t> dana reckless modus</a:t>
            </a:r>
          </a:p>
        </p:txBody>
      </p:sp>
      <p:sp>
        <p:nvSpPr>
          <p:cNvPr id="29" name="Slide Number Placeholder 5">
            <a:extLst>
              <a:ext uri="{FF2B5EF4-FFF2-40B4-BE49-F238E27FC236}">
                <a16:creationId xmlns:a16="http://schemas.microsoft.com/office/drawing/2014/main" id="{6FFF11B5-A81C-42AB-8DD4-338CD38805DB}"/>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Tree>
    <p:extLst>
      <p:ext uri="{BB962C8B-B14F-4D97-AF65-F5344CB8AC3E}">
        <p14:creationId xmlns:p14="http://schemas.microsoft.com/office/powerpoint/2010/main" val="2049592961"/>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51" userDrawn="1">
          <p15:clr>
            <a:srgbClr val="FBAE40"/>
          </p15:clr>
        </p15:guide>
        <p15:guide id="4" pos="731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5E06B-EF16-4071-ADB5-DDC2866B837E}"/>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22" name="Title 1">
            <a:extLst>
              <a:ext uri="{FF2B5EF4-FFF2-40B4-BE49-F238E27FC236}">
                <a16:creationId xmlns:a16="http://schemas.microsoft.com/office/drawing/2014/main" id="{16CC8C7F-C21C-483A-832B-B62BE4D1FB0A}"/>
              </a:ext>
            </a:extLst>
          </p:cNvPr>
          <p:cNvSpPr>
            <a:spLocks noGrp="1"/>
          </p:cNvSpPr>
          <p:nvPr>
            <p:ph type="title" hasCustomPrompt="1"/>
          </p:nvPr>
        </p:nvSpPr>
        <p:spPr>
          <a:xfrm>
            <a:off x="838200" y="2511048"/>
            <a:ext cx="5881382" cy="2966964"/>
          </a:xfrm>
          <a:prstGeom prst="rect">
            <a:avLst/>
          </a:prstGeom>
        </p:spPr>
        <p:txBody>
          <a:bodyPr lIns="0" tIns="0" rIns="0" bIns="0"/>
          <a:lstStyle>
            <a:lvl1pPr>
              <a:defRPr>
                <a:solidFill>
                  <a:srgbClr val="EC4539"/>
                </a:solidFill>
                <a:latin typeface="Athletics Black" panose="02000000000000000000" pitchFamily="50" charset="0"/>
              </a:defRPr>
            </a:lvl1pPr>
          </a:lstStyle>
          <a:p>
            <a:r>
              <a:rPr lang="en-US" dirty="0"/>
              <a:t>Lorem ipsum </a:t>
            </a:r>
            <a:r>
              <a:rPr lang="en-US" dirty="0" err="1"/>
              <a:t>della</a:t>
            </a:r>
            <a:r>
              <a:rPr lang="en-US" dirty="0"/>
              <a:t> </a:t>
            </a:r>
            <a:r>
              <a:rPr lang="en-US" dirty="0" err="1"/>
              <a:t>popoit</a:t>
            </a:r>
            <a:r>
              <a:rPr lang="en-US" dirty="0"/>
              <a:t> </a:t>
            </a:r>
            <a:r>
              <a:rPr lang="en-US" dirty="0" err="1"/>
              <a:t>matur</a:t>
            </a:r>
            <a:r>
              <a:rPr lang="en-US" dirty="0"/>
              <a:t> </a:t>
            </a:r>
            <a:r>
              <a:rPr lang="en-US" dirty="0" err="1"/>
              <a:t>dispointe</a:t>
            </a:r>
            <a:r>
              <a:rPr lang="en-US" dirty="0"/>
              <a:t> dana reckless modus</a:t>
            </a:r>
          </a:p>
        </p:txBody>
      </p:sp>
      <p:sp>
        <p:nvSpPr>
          <p:cNvPr id="23" name="Slide Number Placeholder 5">
            <a:extLst>
              <a:ext uri="{FF2B5EF4-FFF2-40B4-BE49-F238E27FC236}">
                <a16:creationId xmlns:a16="http://schemas.microsoft.com/office/drawing/2014/main" id="{E890183D-43F9-446E-A4BF-EC5D8D6F89BC}"/>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Tree>
    <p:extLst>
      <p:ext uri="{BB962C8B-B14F-4D97-AF65-F5344CB8AC3E}">
        <p14:creationId xmlns:p14="http://schemas.microsoft.com/office/powerpoint/2010/main" val="4006070724"/>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51">
          <p15:clr>
            <a:srgbClr val="FBAE40"/>
          </p15:clr>
        </p15:guide>
        <p15:guide id="4" pos="731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5E06B-EF16-4071-ADB5-DDC2866B837E}"/>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23" name="Slide Number Placeholder 5">
            <a:extLst>
              <a:ext uri="{FF2B5EF4-FFF2-40B4-BE49-F238E27FC236}">
                <a16:creationId xmlns:a16="http://schemas.microsoft.com/office/drawing/2014/main" id="{E890183D-43F9-446E-A4BF-EC5D8D6F89BC}"/>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7" name="Title 1">
            <a:extLst>
              <a:ext uri="{FF2B5EF4-FFF2-40B4-BE49-F238E27FC236}">
                <a16:creationId xmlns:a16="http://schemas.microsoft.com/office/drawing/2014/main" id="{4E88D267-33EB-4651-86DC-AA035BA73154}"/>
              </a:ext>
            </a:extLst>
          </p:cNvPr>
          <p:cNvSpPr>
            <a:spLocks noGrp="1"/>
          </p:cNvSpPr>
          <p:nvPr>
            <p:ph type="title" hasCustomPrompt="1"/>
          </p:nvPr>
        </p:nvSpPr>
        <p:spPr>
          <a:xfrm>
            <a:off x="838200" y="1862221"/>
            <a:ext cx="5881382" cy="1956466"/>
          </a:xfrm>
          <a:prstGeom prst="rect">
            <a:avLst/>
          </a:prstGeom>
        </p:spPr>
        <p:txBody>
          <a:bodyPr lIns="0" tIns="0" rIns="0" bIns="0"/>
          <a:lstStyle>
            <a:lvl1pPr>
              <a:defRPr>
                <a:solidFill>
                  <a:srgbClr val="212222"/>
                </a:solidFill>
                <a:latin typeface="Athletics Black" panose="02000000000000000000" pitchFamily="50" charset="0"/>
              </a:defRPr>
            </a:lvl1pPr>
          </a:lstStyle>
          <a:p>
            <a:r>
              <a:rPr lang="en-US" dirty="0"/>
              <a:t>Lorem ipsum </a:t>
            </a:r>
            <a:r>
              <a:rPr lang="en-US" dirty="0" err="1"/>
              <a:t>della</a:t>
            </a:r>
            <a:r>
              <a:rPr lang="en-US" dirty="0"/>
              <a:t> </a:t>
            </a:r>
            <a:r>
              <a:rPr lang="en-US" dirty="0" err="1"/>
              <a:t>popoit</a:t>
            </a:r>
            <a:r>
              <a:rPr lang="en-US" dirty="0"/>
              <a:t> </a:t>
            </a:r>
            <a:r>
              <a:rPr lang="en-US" dirty="0" err="1"/>
              <a:t>matur</a:t>
            </a:r>
            <a:r>
              <a:rPr lang="en-US" dirty="0"/>
              <a:t> </a:t>
            </a:r>
            <a:r>
              <a:rPr lang="en-US" dirty="0" err="1"/>
              <a:t>dispointe</a:t>
            </a:r>
            <a:r>
              <a:rPr lang="en-US" dirty="0"/>
              <a:t> dana reckless modus</a:t>
            </a:r>
          </a:p>
        </p:txBody>
      </p:sp>
      <p:sp>
        <p:nvSpPr>
          <p:cNvPr id="8" name="Content Placeholder 3">
            <a:extLst>
              <a:ext uri="{FF2B5EF4-FFF2-40B4-BE49-F238E27FC236}">
                <a16:creationId xmlns:a16="http://schemas.microsoft.com/office/drawing/2014/main" id="{9DB72192-47B5-462A-B060-212585E239D4}"/>
              </a:ext>
            </a:extLst>
          </p:cNvPr>
          <p:cNvSpPr>
            <a:spLocks noGrp="1"/>
          </p:cNvSpPr>
          <p:nvPr>
            <p:ph sz="half" idx="2"/>
          </p:nvPr>
        </p:nvSpPr>
        <p:spPr>
          <a:xfrm>
            <a:off x="838201" y="4036626"/>
            <a:ext cx="5881381" cy="2619761"/>
          </a:xfrm>
          <a:prstGeom prst="rect">
            <a:avLst/>
          </a:prstGeom>
        </p:spPr>
        <p:txBody>
          <a:bodyPr lIns="0" tIns="0" rIns="0" bIns="0"/>
          <a:lstStyle>
            <a:lvl1pPr>
              <a:spcAft>
                <a:spcPts val="500"/>
              </a:spcAft>
              <a:defRPr sz="2000">
                <a:solidFill>
                  <a:srgbClr val="212222"/>
                </a:solidFill>
                <a:latin typeface="Athletics Regular" panose="02000000000000000000" pitchFamily="50" charset="0"/>
              </a:defRPr>
            </a:lvl1pPr>
            <a:lvl2pPr>
              <a:spcAft>
                <a:spcPts val="500"/>
              </a:spcAft>
              <a:defRPr sz="1800">
                <a:solidFill>
                  <a:srgbClr val="212222"/>
                </a:solidFill>
                <a:latin typeface="Athletics Regular" panose="02000000000000000000" pitchFamily="50" charset="0"/>
              </a:defRPr>
            </a:lvl2pPr>
            <a:lvl3pPr>
              <a:spcAft>
                <a:spcPts val="500"/>
              </a:spcAft>
              <a:defRPr sz="1800">
                <a:solidFill>
                  <a:srgbClr val="212222"/>
                </a:solidFill>
                <a:latin typeface="Athletics Regular" panose="02000000000000000000" pitchFamily="50" charset="0"/>
              </a:defRPr>
            </a:lvl3pPr>
            <a:lvl4pPr>
              <a:spcAft>
                <a:spcPts val="500"/>
              </a:spcAft>
              <a:defRPr sz="1800">
                <a:solidFill>
                  <a:srgbClr val="212222"/>
                </a:solidFill>
                <a:latin typeface="Athletics Regular" panose="02000000000000000000" pitchFamily="50" charset="0"/>
              </a:defRPr>
            </a:lvl4pPr>
            <a:lvl5pPr>
              <a:spcAft>
                <a:spcPts val="500"/>
              </a:spcAft>
              <a:defRPr sz="1800">
                <a:solidFill>
                  <a:srgbClr val="212222"/>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0183601"/>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51">
          <p15:clr>
            <a:srgbClr val="FBAE40"/>
          </p15:clr>
        </p15:guide>
        <p15:guide id="4" pos="731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3BC120B-7DA3-4BA8-A7CC-E20D2B6B919C}"/>
              </a:ext>
            </a:extLst>
          </p:cNvPr>
          <p:cNvSpPr>
            <a:spLocks noGrp="1"/>
          </p:cNvSpPr>
          <p:nvPr>
            <p:ph type="sldNum" sz="quarter" idx="12"/>
          </p:nvPr>
        </p:nvSpPr>
        <p:spPr>
          <a:xfrm rot="16200000">
            <a:off x="10976372" y="-571878"/>
            <a:ext cx="926308" cy="1509713"/>
          </a:xfrm>
          <a:prstGeom prst="rect">
            <a:avLst/>
          </a:prstGeom>
        </p:spPr>
        <p:txBody>
          <a:bodyPr lIns="0" tIns="0" rIns="0" bIns="0" anchor="ctr" anchorCtr="0"/>
          <a:lstStyle>
            <a:lvl1pPr algn="l">
              <a:defRPr sz="3600" b="1">
                <a:solidFill>
                  <a:srgbClr val="212222"/>
                </a:solidFill>
                <a:latin typeface="Athletics Black" panose="02000000000000000000" pitchFamily="50" charset="0"/>
              </a:defRPr>
            </a:lvl1pPr>
          </a:lstStyle>
          <a:p>
            <a:fld id="{510C470A-AB53-407E-99A6-488827EEF8AE}" type="slidenum">
              <a:rPr lang="en-US" smtClean="0"/>
              <a:pPr/>
              <a:t>‹n°›</a:t>
            </a:fld>
            <a:endParaRPr lang="en-US" dirty="0"/>
          </a:p>
        </p:txBody>
      </p:sp>
      <p:sp>
        <p:nvSpPr>
          <p:cNvPr id="16" name="TextBox 15">
            <a:extLst>
              <a:ext uri="{FF2B5EF4-FFF2-40B4-BE49-F238E27FC236}">
                <a16:creationId xmlns:a16="http://schemas.microsoft.com/office/drawing/2014/main" id="{D555D387-52B0-4C1A-81C6-7DCB6E7E64B5}"/>
              </a:ext>
            </a:extLst>
          </p:cNvPr>
          <p:cNvSpPr txBox="1"/>
          <p:nvPr userDrawn="1"/>
        </p:nvSpPr>
        <p:spPr>
          <a:xfrm rot="16200000">
            <a:off x="11285636" y="51713"/>
            <a:ext cx="307777" cy="1509713"/>
          </a:xfrm>
          <a:prstGeom prst="rect">
            <a:avLst/>
          </a:prstGeom>
          <a:noFill/>
        </p:spPr>
        <p:txBody>
          <a:bodyPr wrap="none" lIns="0" tIns="0" rIns="0" bIns="0" rtlCol="0" anchor="ctr" anchorCtr="0">
            <a:noAutofit/>
          </a:bodyPr>
          <a:lstStyle/>
          <a:p>
            <a:pPr algn="r"/>
            <a:r>
              <a:rPr lang="en-US" sz="3600" b="1" dirty="0">
                <a:solidFill>
                  <a:srgbClr val="212222"/>
                </a:solidFill>
                <a:latin typeface="Athletics Black" panose="02000000000000000000" pitchFamily="50" charset="0"/>
              </a:rPr>
              <a:t>0</a:t>
            </a:r>
          </a:p>
        </p:txBody>
      </p:sp>
      <p:sp>
        <p:nvSpPr>
          <p:cNvPr id="10" name="Content Placeholder 3">
            <a:extLst>
              <a:ext uri="{FF2B5EF4-FFF2-40B4-BE49-F238E27FC236}">
                <a16:creationId xmlns:a16="http://schemas.microsoft.com/office/drawing/2014/main" id="{256660F6-7452-4C3F-9BEA-99E9A5B00E84}"/>
              </a:ext>
            </a:extLst>
          </p:cNvPr>
          <p:cNvSpPr>
            <a:spLocks noGrp="1"/>
          </p:cNvSpPr>
          <p:nvPr>
            <p:ph sz="half" idx="2"/>
          </p:nvPr>
        </p:nvSpPr>
        <p:spPr>
          <a:xfrm>
            <a:off x="838201" y="2971800"/>
            <a:ext cx="3354773" cy="3684588"/>
          </a:xfrm>
          <a:prstGeom prst="rect">
            <a:avLst/>
          </a:prstGeom>
        </p:spPr>
        <p:txBody>
          <a:bodyPr lIns="0" tIns="0" rIns="0" bIns="0"/>
          <a:lstStyle>
            <a:lvl1pPr>
              <a:spcAft>
                <a:spcPts val="500"/>
              </a:spcAft>
              <a:defRPr sz="2000">
                <a:solidFill>
                  <a:srgbClr val="212222"/>
                </a:solidFill>
                <a:latin typeface="Athletics Regular" panose="02000000000000000000" pitchFamily="50" charset="0"/>
              </a:defRPr>
            </a:lvl1pPr>
            <a:lvl2pPr>
              <a:spcAft>
                <a:spcPts val="500"/>
              </a:spcAft>
              <a:defRPr sz="1800">
                <a:solidFill>
                  <a:srgbClr val="212222"/>
                </a:solidFill>
                <a:latin typeface="Athletics Regular" panose="02000000000000000000" pitchFamily="50" charset="0"/>
              </a:defRPr>
            </a:lvl2pPr>
            <a:lvl3pPr>
              <a:spcAft>
                <a:spcPts val="500"/>
              </a:spcAft>
              <a:defRPr sz="1800">
                <a:solidFill>
                  <a:srgbClr val="212222"/>
                </a:solidFill>
                <a:latin typeface="Athletics Regular" panose="02000000000000000000" pitchFamily="50" charset="0"/>
              </a:defRPr>
            </a:lvl3pPr>
            <a:lvl4pPr>
              <a:spcAft>
                <a:spcPts val="500"/>
              </a:spcAft>
              <a:defRPr sz="1800">
                <a:solidFill>
                  <a:srgbClr val="212222"/>
                </a:solidFill>
                <a:latin typeface="Athletics Regular" panose="02000000000000000000" pitchFamily="50" charset="0"/>
              </a:defRPr>
            </a:lvl4pPr>
            <a:lvl5pPr>
              <a:spcAft>
                <a:spcPts val="500"/>
              </a:spcAft>
              <a:defRPr sz="1800">
                <a:solidFill>
                  <a:srgbClr val="212222"/>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53CCBA1D-AFB0-409D-8140-46D8D9318021}"/>
              </a:ext>
            </a:extLst>
          </p:cNvPr>
          <p:cNvSpPr>
            <a:spLocks noGrp="1"/>
          </p:cNvSpPr>
          <p:nvPr>
            <p:ph sz="half" idx="13"/>
          </p:nvPr>
        </p:nvSpPr>
        <p:spPr>
          <a:xfrm>
            <a:off x="4595689" y="2971800"/>
            <a:ext cx="3095597" cy="3684588"/>
          </a:xfrm>
          <a:prstGeom prst="rect">
            <a:avLst/>
          </a:prstGeom>
        </p:spPr>
        <p:txBody>
          <a:bodyPr lIns="0" tIns="0" rIns="0" bIns="0"/>
          <a:lstStyle>
            <a:lvl1pPr>
              <a:spcAft>
                <a:spcPts val="500"/>
              </a:spcAft>
              <a:defRPr sz="2000">
                <a:solidFill>
                  <a:srgbClr val="212222"/>
                </a:solidFill>
                <a:latin typeface="Athletics Regular" panose="02000000000000000000" pitchFamily="50" charset="0"/>
              </a:defRPr>
            </a:lvl1pPr>
            <a:lvl2pPr>
              <a:spcAft>
                <a:spcPts val="500"/>
              </a:spcAft>
              <a:defRPr sz="1800">
                <a:solidFill>
                  <a:srgbClr val="212222"/>
                </a:solidFill>
                <a:latin typeface="Athletics Regular" panose="02000000000000000000" pitchFamily="50" charset="0"/>
              </a:defRPr>
            </a:lvl2pPr>
            <a:lvl3pPr>
              <a:spcAft>
                <a:spcPts val="500"/>
              </a:spcAft>
              <a:defRPr sz="1800">
                <a:solidFill>
                  <a:srgbClr val="212222"/>
                </a:solidFill>
                <a:latin typeface="Athletics Regular" panose="02000000000000000000" pitchFamily="50" charset="0"/>
              </a:defRPr>
            </a:lvl3pPr>
            <a:lvl4pPr>
              <a:spcAft>
                <a:spcPts val="500"/>
              </a:spcAft>
              <a:defRPr sz="1800">
                <a:solidFill>
                  <a:srgbClr val="212222"/>
                </a:solidFill>
                <a:latin typeface="Athletics Regular" panose="02000000000000000000" pitchFamily="50" charset="0"/>
              </a:defRPr>
            </a:lvl4pPr>
            <a:lvl5pPr>
              <a:spcAft>
                <a:spcPts val="500"/>
              </a:spcAft>
              <a:defRPr sz="1800">
                <a:solidFill>
                  <a:srgbClr val="212222"/>
                </a:solidFill>
                <a:latin typeface="Athletics Regular" panose="020000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2D719A0-296B-4814-BC4A-47A56D1D1814}"/>
              </a:ext>
            </a:extLst>
          </p:cNvPr>
          <p:cNvSpPr>
            <a:spLocks noGrp="1"/>
          </p:cNvSpPr>
          <p:nvPr>
            <p:ph type="title" hasCustomPrompt="1"/>
          </p:nvPr>
        </p:nvSpPr>
        <p:spPr>
          <a:xfrm>
            <a:off x="838200" y="2009440"/>
            <a:ext cx="6742318" cy="838200"/>
          </a:xfrm>
          <a:prstGeom prst="rect">
            <a:avLst/>
          </a:prstGeom>
        </p:spPr>
        <p:txBody>
          <a:bodyPr lIns="0" tIns="0" rIns="0" bIns="0"/>
          <a:lstStyle>
            <a:lvl1pPr>
              <a:defRPr>
                <a:solidFill>
                  <a:srgbClr val="EC4539"/>
                </a:solidFill>
                <a:latin typeface="Athletics ExtraBold" panose="02000000000000000000" pitchFamily="50" charset="0"/>
              </a:defRPr>
            </a:lvl1pPr>
          </a:lstStyle>
          <a:p>
            <a:r>
              <a:rPr lang="en-US" dirty="0"/>
              <a:t>Lorem ipsum</a:t>
            </a:r>
          </a:p>
        </p:txBody>
      </p:sp>
    </p:spTree>
    <p:extLst>
      <p:ext uri="{BB962C8B-B14F-4D97-AF65-F5344CB8AC3E}">
        <p14:creationId xmlns:p14="http://schemas.microsoft.com/office/powerpoint/2010/main" val="4170068375"/>
      </p:ext>
    </p:extLst>
  </p:cSld>
  <p:clrMapOvr>
    <a:masterClrMapping/>
  </p:clrMapOvr>
  <p:extLst>
    <p:ext uri="{DCECCB84-F9BA-43D5-87BE-67443E8EF086}">
      <p15:sldGuideLst xmlns:p15="http://schemas.microsoft.com/office/powerpoint/2012/main">
        <p15:guide id="1" orient="horz" pos="232">
          <p15:clr>
            <a:srgbClr val="FBAE40"/>
          </p15:clr>
        </p15:guide>
        <p15:guide id="2" pos="3840">
          <p15:clr>
            <a:srgbClr val="FBAE40"/>
          </p15:clr>
        </p15:guide>
        <p15:guide id="3" orient="horz" pos="2251">
          <p15:clr>
            <a:srgbClr val="FBAE40"/>
          </p15:clr>
        </p15:guide>
        <p15:guide id="4" pos="731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0C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32982"/>
      </p:ext>
    </p:extLst>
  </p:cSld>
  <p:clrMap bg1="lt1" tx1="dk1" bg2="lt2" tx2="dk2" accent1="accent1" accent2="accent2" accent3="accent3" accent4="accent4" accent5="accent5" accent6="accent6" hlink="hlink" folHlink="folHlink"/>
  <p:sldLayoutIdLst>
    <p:sldLayoutId id="2147483655" r:id="rId1"/>
    <p:sldLayoutId id="2147483673" r:id="rId2"/>
    <p:sldLayoutId id="2147483675" r:id="rId3"/>
    <p:sldLayoutId id="2147483682" r:id="rId4"/>
    <p:sldLayoutId id="2147483680" r:id="rId5"/>
    <p:sldLayoutId id="2147483689" r:id="rId6"/>
    <p:sldLayoutId id="2147483683" r:id="rId7"/>
    <p:sldLayoutId id="2147483684" r:id="rId8"/>
    <p:sldLayoutId id="2147483681" r:id="rId9"/>
    <p:sldLayoutId id="2147483674" r:id="rId10"/>
    <p:sldLayoutId id="2147483678" r:id="rId11"/>
    <p:sldLayoutId id="2147483677" r:id="rId12"/>
    <p:sldLayoutId id="2147483679" r:id="rId13"/>
    <p:sldLayoutId id="214748369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098" tIns="45549" rIns="91098" bIns="45549" rtlCol="0" anchor="ctr">
            <a:normAutofit/>
          </a:bodyPr>
          <a:lstStyle/>
          <a:p>
            <a:r>
              <a:rPr lang="fr-CA"/>
              <a:t>Cliquez et modifiez le titre</a:t>
            </a:r>
            <a:endParaRPr lang="fr-FR"/>
          </a:p>
        </p:txBody>
      </p:sp>
      <p:sp>
        <p:nvSpPr>
          <p:cNvPr id="3" name="Espace réservé du texte 2"/>
          <p:cNvSpPr>
            <a:spLocks noGrp="1"/>
          </p:cNvSpPr>
          <p:nvPr>
            <p:ph type="body" idx="1"/>
          </p:nvPr>
        </p:nvSpPr>
        <p:spPr>
          <a:xfrm>
            <a:off x="609600" y="1600205"/>
            <a:ext cx="10972800" cy="4525963"/>
          </a:xfrm>
          <a:prstGeom prst="rect">
            <a:avLst/>
          </a:prstGeom>
        </p:spPr>
        <p:txBody>
          <a:bodyPr vert="horz" lIns="91098" tIns="45549" rIns="91098" bIns="45549"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609600" y="6356356"/>
            <a:ext cx="2844800" cy="365125"/>
          </a:xfrm>
          <a:prstGeom prst="rect">
            <a:avLst/>
          </a:prstGeom>
        </p:spPr>
        <p:txBody>
          <a:bodyPr vert="horz" lIns="91098" tIns="45549" rIns="91098" bIns="45549" rtlCol="0" anchor="ctr"/>
          <a:lstStyle>
            <a:lvl1pPr algn="l">
              <a:defRPr sz="1600">
                <a:solidFill>
                  <a:schemeClr val="tx1">
                    <a:tint val="75000"/>
                  </a:schemeClr>
                </a:solidFill>
              </a:defRPr>
            </a:lvl1pPr>
          </a:lstStyle>
          <a:p>
            <a:pPr defTabSz="606851"/>
            <a:fld id="{3FDE3769-2E3B-1242-97A7-E37767BF256D}" type="datetimeFigureOut">
              <a:rPr lang="fr-FR" smtClean="0">
                <a:solidFill>
                  <a:prstClr val="black">
                    <a:tint val="75000"/>
                  </a:prstClr>
                </a:solidFill>
              </a:rPr>
              <a:pPr defTabSz="606851"/>
              <a:t>10/12/2019</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6"/>
            <a:ext cx="3860800" cy="365125"/>
          </a:xfrm>
          <a:prstGeom prst="rect">
            <a:avLst/>
          </a:prstGeom>
        </p:spPr>
        <p:txBody>
          <a:bodyPr vert="horz" lIns="91098" tIns="45549" rIns="91098" bIns="45549" rtlCol="0" anchor="ctr"/>
          <a:lstStyle>
            <a:lvl1pPr algn="ctr">
              <a:defRPr sz="1600">
                <a:solidFill>
                  <a:schemeClr val="tx1">
                    <a:tint val="75000"/>
                  </a:schemeClr>
                </a:solidFill>
              </a:defRPr>
            </a:lvl1pPr>
          </a:lstStyle>
          <a:p>
            <a:pPr defTabSz="606851"/>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6"/>
            <a:ext cx="2844800" cy="365125"/>
          </a:xfrm>
          <a:prstGeom prst="rect">
            <a:avLst/>
          </a:prstGeom>
        </p:spPr>
        <p:txBody>
          <a:bodyPr vert="horz" lIns="91098" tIns="45549" rIns="91098" bIns="45549" rtlCol="0" anchor="ctr"/>
          <a:lstStyle>
            <a:lvl1pPr algn="r">
              <a:defRPr sz="1600">
                <a:solidFill>
                  <a:schemeClr val="tx1">
                    <a:tint val="75000"/>
                  </a:schemeClr>
                </a:solidFill>
              </a:defRPr>
            </a:lvl1pPr>
          </a:lstStyle>
          <a:p>
            <a:pPr defTabSz="606851"/>
            <a:fld id="{E453D491-A9B9-0141-8C71-D9AE4B1D189F}" type="slidenum">
              <a:rPr lang="fr-FR" smtClean="0">
                <a:solidFill>
                  <a:prstClr val="black">
                    <a:tint val="75000"/>
                  </a:prstClr>
                </a:solidFill>
              </a:rPr>
              <a:pPr defTabSz="606851"/>
              <a:t>‹n°›</a:t>
            </a:fld>
            <a:endParaRPr lang="fr-FR">
              <a:solidFill>
                <a:prstClr val="black">
                  <a:tint val="75000"/>
                </a:prstClr>
              </a:solidFill>
            </a:endParaRPr>
          </a:p>
        </p:txBody>
      </p:sp>
    </p:spTree>
    <p:extLst>
      <p:ext uri="{BB962C8B-B14F-4D97-AF65-F5344CB8AC3E}">
        <p14:creationId xmlns:p14="http://schemas.microsoft.com/office/powerpoint/2010/main" val="34649464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06851" rtl="0" eaLnBrk="1" latinLnBrk="0" hangingPunct="1">
        <a:spcBef>
          <a:spcPct val="0"/>
        </a:spcBef>
        <a:buNone/>
        <a:defRPr sz="5867" kern="1200">
          <a:solidFill>
            <a:schemeClr val="tx1"/>
          </a:solidFill>
          <a:latin typeface="+mj-lt"/>
          <a:ea typeface="+mj-ea"/>
          <a:cs typeface="+mj-cs"/>
        </a:defRPr>
      </a:lvl1pPr>
    </p:titleStyle>
    <p:bodyStyle>
      <a:lvl1pPr marL="455139" indent="-455139" algn="l" defTabSz="606851" rtl="0" eaLnBrk="1" latinLnBrk="0" hangingPunct="1">
        <a:spcBef>
          <a:spcPct val="20000"/>
        </a:spcBef>
        <a:buFont typeface="Arial"/>
        <a:buChar char="•"/>
        <a:defRPr sz="4267" kern="1200">
          <a:solidFill>
            <a:schemeClr val="tx1"/>
          </a:solidFill>
          <a:latin typeface="+mn-lt"/>
          <a:ea typeface="+mn-ea"/>
          <a:cs typeface="+mn-cs"/>
        </a:defRPr>
      </a:lvl1pPr>
      <a:lvl2pPr marL="986470" indent="-379395" algn="l" defTabSz="606851" rtl="0" eaLnBrk="1" latinLnBrk="0" hangingPunct="1">
        <a:spcBef>
          <a:spcPct val="20000"/>
        </a:spcBef>
        <a:buFont typeface="Arial"/>
        <a:buChar char="–"/>
        <a:defRPr sz="3733" kern="1200">
          <a:solidFill>
            <a:schemeClr val="tx1"/>
          </a:solidFill>
          <a:latin typeface="+mn-lt"/>
          <a:ea typeface="+mn-ea"/>
          <a:cs typeface="+mn-cs"/>
        </a:defRPr>
      </a:lvl2pPr>
      <a:lvl3pPr marL="1517465" indent="-303424" algn="l" defTabSz="606851" rtl="0" eaLnBrk="1" latinLnBrk="0" hangingPunct="1">
        <a:spcBef>
          <a:spcPct val="20000"/>
        </a:spcBef>
        <a:buFont typeface="Arial"/>
        <a:buChar char="•"/>
        <a:defRPr sz="3200" kern="1200">
          <a:solidFill>
            <a:schemeClr val="tx1"/>
          </a:solidFill>
          <a:latin typeface="+mn-lt"/>
          <a:ea typeface="+mn-ea"/>
          <a:cs typeface="+mn-cs"/>
        </a:defRPr>
      </a:lvl3pPr>
      <a:lvl4pPr marL="2124482" indent="-303424" algn="l" defTabSz="606851" rtl="0" eaLnBrk="1" latinLnBrk="0" hangingPunct="1">
        <a:spcBef>
          <a:spcPct val="20000"/>
        </a:spcBef>
        <a:buFont typeface="Arial"/>
        <a:buChar char="–"/>
        <a:defRPr sz="2667" kern="1200">
          <a:solidFill>
            <a:schemeClr val="tx1"/>
          </a:solidFill>
          <a:latin typeface="+mn-lt"/>
          <a:ea typeface="+mn-ea"/>
          <a:cs typeface="+mn-cs"/>
        </a:defRPr>
      </a:lvl4pPr>
      <a:lvl5pPr marL="2731502" indent="-303424" algn="l" defTabSz="606851" rtl="0" eaLnBrk="1" latinLnBrk="0" hangingPunct="1">
        <a:spcBef>
          <a:spcPct val="20000"/>
        </a:spcBef>
        <a:buFont typeface="Arial"/>
        <a:buChar char="»"/>
        <a:defRPr sz="2667" kern="1200">
          <a:solidFill>
            <a:schemeClr val="tx1"/>
          </a:solidFill>
          <a:latin typeface="+mn-lt"/>
          <a:ea typeface="+mn-ea"/>
          <a:cs typeface="+mn-cs"/>
        </a:defRPr>
      </a:lvl5pPr>
      <a:lvl6pPr marL="3338355" indent="-303424" algn="l" defTabSz="606851" rtl="0" eaLnBrk="1" latinLnBrk="0" hangingPunct="1">
        <a:spcBef>
          <a:spcPct val="20000"/>
        </a:spcBef>
        <a:buFont typeface="Arial"/>
        <a:buChar char="•"/>
        <a:defRPr sz="2667" kern="1200">
          <a:solidFill>
            <a:schemeClr val="tx1"/>
          </a:solidFill>
          <a:latin typeface="+mn-lt"/>
          <a:ea typeface="+mn-ea"/>
          <a:cs typeface="+mn-cs"/>
        </a:defRPr>
      </a:lvl6pPr>
      <a:lvl7pPr marL="3945429" indent="-303424" algn="l" defTabSz="606851" rtl="0" eaLnBrk="1" latinLnBrk="0" hangingPunct="1">
        <a:spcBef>
          <a:spcPct val="20000"/>
        </a:spcBef>
        <a:buFont typeface="Arial"/>
        <a:buChar char="•"/>
        <a:defRPr sz="2667" kern="1200">
          <a:solidFill>
            <a:schemeClr val="tx1"/>
          </a:solidFill>
          <a:latin typeface="+mn-lt"/>
          <a:ea typeface="+mn-ea"/>
          <a:cs typeface="+mn-cs"/>
        </a:defRPr>
      </a:lvl7pPr>
      <a:lvl8pPr marL="4552398" indent="-303424" algn="l" defTabSz="606851" rtl="0" eaLnBrk="1" latinLnBrk="0" hangingPunct="1">
        <a:spcBef>
          <a:spcPct val="20000"/>
        </a:spcBef>
        <a:buFont typeface="Arial"/>
        <a:buChar char="•"/>
        <a:defRPr sz="2667" kern="1200">
          <a:solidFill>
            <a:schemeClr val="tx1"/>
          </a:solidFill>
          <a:latin typeface="+mn-lt"/>
          <a:ea typeface="+mn-ea"/>
          <a:cs typeface="+mn-cs"/>
        </a:defRPr>
      </a:lvl8pPr>
      <a:lvl9pPr marL="5159426" indent="-303424" algn="l" defTabSz="60685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6851" rtl="0" eaLnBrk="1" latinLnBrk="0" hangingPunct="1">
        <a:defRPr sz="2400" kern="1200">
          <a:solidFill>
            <a:schemeClr val="tx1"/>
          </a:solidFill>
          <a:latin typeface="+mn-lt"/>
          <a:ea typeface="+mn-ea"/>
          <a:cs typeface="+mn-cs"/>
        </a:defRPr>
      </a:lvl1pPr>
      <a:lvl2pPr marL="606851" algn="l" defTabSz="606851" rtl="0" eaLnBrk="1" latinLnBrk="0" hangingPunct="1">
        <a:defRPr sz="2400" kern="1200">
          <a:solidFill>
            <a:schemeClr val="tx1"/>
          </a:solidFill>
          <a:latin typeface="+mn-lt"/>
          <a:ea typeface="+mn-ea"/>
          <a:cs typeface="+mn-cs"/>
        </a:defRPr>
      </a:lvl2pPr>
      <a:lvl3pPr marL="1214040" algn="l" defTabSz="606851" rtl="0" eaLnBrk="1" latinLnBrk="0" hangingPunct="1">
        <a:defRPr sz="2400" kern="1200">
          <a:solidFill>
            <a:schemeClr val="tx1"/>
          </a:solidFill>
          <a:latin typeface="+mn-lt"/>
          <a:ea typeface="+mn-ea"/>
          <a:cs typeface="+mn-cs"/>
        </a:defRPr>
      </a:lvl3pPr>
      <a:lvl4pPr marL="1821002" algn="l" defTabSz="606851" rtl="0" eaLnBrk="1" latinLnBrk="0" hangingPunct="1">
        <a:defRPr sz="2400" kern="1200">
          <a:solidFill>
            <a:schemeClr val="tx1"/>
          </a:solidFill>
          <a:latin typeface="+mn-lt"/>
          <a:ea typeface="+mn-ea"/>
          <a:cs typeface="+mn-cs"/>
        </a:defRPr>
      </a:lvl4pPr>
      <a:lvl5pPr marL="2428078" algn="l" defTabSz="606851" rtl="0" eaLnBrk="1" latinLnBrk="0" hangingPunct="1">
        <a:defRPr sz="2400" kern="1200">
          <a:solidFill>
            <a:schemeClr val="tx1"/>
          </a:solidFill>
          <a:latin typeface="+mn-lt"/>
          <a:ea typeface="+mn-ea"/>
          <a:cs typeface="+mn-cs"/>
        </a:defRPr>
      </a:lvl5pPr>
      <a:lvl6pPr marL="3034928" algn="l" defTabSz="606851" rtl="0" eaLnBrk="1" latinLnBrk="0" hangingPunct="1">
        <a:defRPr sz="2400" kern="1200">
          <a:solidFill>
            <a:schemeClr val="tx1"/>
          </a:solidFill>
          <a:latin typeface="+mn-lt"/>
          <a:ea typeface="+mn-ea"/>
          <a:cs typeface="+mn-cs"/>
        </a:defRPr>
      </a:lvl6pPr>
      <a:lvl7pPr marL="3641849" algn="l" defTabSz="606851" rtl="0" eaLnBrk="1" latinLnBrk="0" hangingPunct="1">
        <a:defRPr sz="2400" kern="1200">
          <a:solidFill>
            <a:schemeClr val="tx1"/>
          </a:solidFill>
          <a:latin typeface="+mn-lt"/>
          <a:ea typeface="+mn-ea"/>
          <a:cs typeface="+mn-cs"/>
        </a:defRPr>
      </a:lvl7pPr>
      <a:lvl8pPr marL="4248922" algn="l" defTabSz="606851" rtl="0" eaLnBrk="1" latinLnBrk="0" hangingPunct="1">
        <a:defRPr sz="2400" kern="1200">
          <a:solidFill>
            <a:schemeClr val="tx1"/>
          </a:solidFill>
          <a:latin typeface="+mn-lt"/>
          <a:ea typeface="+mn-ea"/>
          <a:cs typeface="+mn-cs"/>
        </a:defRPr>
      </a:lvl8pPr>
      <a:lvl9pPr marL="4855912" algn="l" defTabSz="60685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3.xml"/><Relationship Id="rId7" Type="http://schemas.openxmlformats.org/officeDocument/2006/relationships/image" Target="../media/image10.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28.xml"/><Relationship Id="rId7" Type="http://schemas.openxmlformats.org/officeDocument/2006/relationships/image" Target="../media/image3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9.png"/><Relationship Id="rId5" Type="http://schemas.openxmlformats.org/officeDocument/2006/relationships/notesSlide" Target="../notesSlides/notesSlide10.xml"/><Relationship Id="rId4"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1.jpeg"/><Relationship Id="rId5" Type="http://schemas.openxmlformats.org/officeDocument/2006/relationships/notesSlide" Target="../notesSlides/notesSlide11.xml"/><Relationship Id="rId4"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13.e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2.png"/><Relationship Id="rId5" Type="http://schemas.openxmlformats.org/officeDocument/2006/relationships/notesSlide" Target="../notesSlides/notesSlide12.xml"/><Relationship Id="rId4"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16.xml"/><Relationship Id="rId7" Type="http://schemas.openxmlformats.org/officeDocument/2006/relationships/image" Target="../media/image35.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39.xml"/><Relationship Id="rId7" Type="http://schemas.openxmlformats.org/officeDocument/2006/relationships/image" Target="../media/image3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6.png"/><Relationship Id="rId5" Type="http://schemas.openxmlformats.org/officeDocument/2006/relationships/notesSlide" Target="../notesSlides/notesSlide14.xml"/><Relationship Id="rId4"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42.xml"/><Relationship Id="rId7" Type="http://schemas.openxmlformats.org/officeDocument/2006/relationships/image" Target="../media/image3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8.png"/><Relationship Id="rId5" Type="http://schemas.openxmlformats.org/officeDocument/2006/relationships/notesSlide" Target="../notesSlides/notesSlide15.xml"/><Relationship Id="rId4" Type="http://schemas.openxmlformats.org/officeDocument/2006/relationships/slideLayout" Target="../slideLayouts/slideLayout16.xml"/><Relationship Id="rId9"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45.xml"/><Relationship Id="rId7" Type="http://schemas.openxmlformats.org/officeDocument/2006/relationships/image" Target="../media/image4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1.png"/><Relationship Id="rId5" Type="http://schemas.openxmlformats.org/officeDocument/2006/relationships/notesSlide" Target="../notesSlides/notesSlide16.xml"/><Relationship Id="rId4"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3.emf"/><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3.emf"/><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notesSlide" Target="../notesSlides/notesSlide2.xml"/><Relationship Id="rId4"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3.em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1.xml"/><Relationship Id="rId7" Type="http://schemas.openxmlformats.org/officeDocument/2006/relationships/image" Target="../media/image1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4.xml"/><Relationship Id="rId7" Type="http://schemas.openxmlformats.org/officeDocument/2006/relationships/image" Target="../media/image1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notesSlide" Target="../notesSlides/notesSlide5.xml"/><Relationship Id="rId4"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7.xml"/><Relationship Id="rId7" Type="http://schemas.openxmlformats.org/officeDocument/2006/relationships/image" Target="../media/image2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notesSlide" Target="../notesSlides/notesSlide6.xml"/><Relationship Id="rId4"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20.xml"/><Relationship Id="rId7" Type="http://schemas.openxmlformats.org/officeDocument/2006/relationships/image" Target="../media/image22.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16.xml"/><Relationship Id="rId7" Type="http://schemas.openxmlformats.org/officeDocument/2006/relationships/image" Target="../media/image2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5.xml"/><Relationship Id="rId7" Type="http://schemas.openxmlformats.org/officeDocument/2006/relationships/image" Target="../media/image27.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notesSlide" Target="../notesSlides/notesSlide9.xml"/><Relationship Id="rId4" Type="http://schemas.openxmlformats.org/officeDocument/2006/relationships/slideLayout" Target="../slideLayouts/slideLayout16.xml"/><Relationship Id="rId9"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14BCE0A-8806-4699-9805-0FA3B6F0AAC7}"/>
              </a:ext>
            </a:extLst>
          </p:cNvPr>
          <p:cNvPicPr>
            <a:picLocks noChangeAspect="1"/>
          </p:cNvPicPr>
          <p:nvPr/>
        </p:nvPicPr>
        <p:blipFill rotWithShape="1">
          <a:blip r:embed="rId6">
            <a:extLst>
              <a:ext uri="{28A0092B-C50C-407E-A947-70E740481C1C}">
                <a14:useLocalDpi xmlns:a14="http://schemas.microsoft.com/office/drawing/2010/main" val="0"/>
              </a:ext>
            </a:extLst>
          </a:blip>
          <a:srcRect l="28920" t="5769" r="12473" b="25130"/>
          <a:stretch/>
        </p:blipFill>
        <p:spPr>
          <a:xfrm flipH="1">
            <a:off x="3467100" y="-4439"/>
            <a:ext cx="8724900" cy="6857998"/>
          </a:xfrm>
          <a:prstGeom prst="rect">
            <a:avLst/>
          </a:prstGeom>
        </p:spPr>
      </p:pic>
      <p:sp>
        <p:nvSpPr>
          <p:cNvPr id="17" name="Espace réservé du contenu 2"/>
          <p:cNvSpPr>
            <a:spLocks noGrp="1"/>
          </p:cNvSpPr>
          <p:nvPr>
            <p:ph idx="1"/>
            <p:custDataLst>
              <p:tags r:id="rId1"/>
            </p:custDataLst>
          </p:nvPr>
        </p:nvSpPr>
        <p:spPr>
          <a:xfrm>
            <a:off x="4601921" y="1774371"/>
            <a:ext cx="7115032" cy="4957772"/>
          </a:xfrm>
        </p:spPr>
        <p:txBody>
          <a:bodyPr>
            <a:normAutofit/>
          </a:bodyPr>
          <a:lstStyle/>
          <a:p>
            <a:pPr marL="215072" indent="-215072">
              <a:spcBef>
                <a:spcPts val="800"/>
              </a:spcBef>
              <a:buClr>
                <a:srgbClr val="C00000"/>
              </a:buClr>
              <a:buFont typeface="Wingdings" charset="2"/>
              <a:buChar char="§"/>
            </a:pPr>
            <a:endParaRPr lang="fr-CA" sz="3200" dirty="0">
              <a:latin typeface="Raleway" panose="020B0503030101060003" pitchFamily="34" charset="0"/>
            </a:endParaRPr>
          </a:p>
          <a:p>
            <a:pPr marL="0" indent="0">
              <a:buNone/>
            </a:pPr>
            <a:endParaRPr lang="fr-CA" sz="3200" dirty="0">
              <a:latin typeface="Raleway" panose="020B0503030101060003" pitchFamily="34" charset="0"/>
            </a:endParaRPr>
          </a:p>
          <a:p>
            <a:pPr marL="0" indent="0">
              <a:buNone/>
            </a:pPr>
            <a:endParaRPr lang="fr-CA" sz="32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0"/>
              </a:spcAft>
              <a:buClrTx/>
              <a:buSzTx/>
              <a:buFontTx/>
              <a:buNone/>
              <a:tabLst/>
              <a:defRPr/>
            </a:pPr>
            <a:fld id="{189DF131-12C1-4EAC-8253-9E1DD4322B24}" type="slidenum">
              <a:rPr kumimoji="0" lang="fr-CA" sz="1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0"/>
                </a:spcAft>
                <a:buClrTx/>
                <a:buSzTx/>
                <a:buFontTx/>
                <a:buNone/>
                <a:tabLst/>
                <a:defRPr/>
              </a:pPr>
              <a:t>1</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grpSp>
        <p:nvGrpSpPr>
          <p:cNvPr id="8" name="Group 7">
            <a:extLst>
              <a:ext uri="{FF2B5EF4-FFF2-40B4-BE49-F238E27FC236}">
                <a16:creationId xmlns:a16="http://schemas.microsoft.com/office/drawing/2014/main" id="{9DCF67A3-720B-3244-B8F5-09290EBAD15B}"/>
              </a:ext>
            </a:extLst>
          </p:cNvPr>
          <p:cNvGrpSpPr/>
          <p:nvPr/>
        </p:nvGrpSpPr>
        <p:grpSpPr>
          <a:xfrm>
            <a:off x="-3" y="-4439"/>
            <a:ext cx="6196147" cy="6866877"/>
            <a:chOff x="-953084" y="86626"/>
            <a:chExt cx="6196147" cy="6866877"/>
          </a:xfrm>
        </p:grpSpPr>
        <p:sp>
          <p:nvSpPr>
            <p:cNvPr id="11" name="Rectangle 10">
              <a:extLst>
                <a:ext uri="{FF2B5EF4-FFF2-40B4-BE49-F238E27FC236}">
                  <a16:creationId xmlns:a16="http://schemas.microsoft.com/office/drawing/2014/main" id="{EEA9087B-F42B-4948-9F8D-9CCE7A4D03C4}"/>
                </a:ext>
              </a:extLst>
            </p:cNvPr>
            <p:cNvSpPr/>
            <p:nvPr/>
          </p:nvSpPr>
          <p:spPr>
            <a:xfrm>
              <a:off x="-953084" y="86626"/>
              <a:ext cx="5784727" cy="6866877"/>
            </a:xfrm>
            <a:prstGeom prst="rect">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402650CD-2286-1248-A7F3-E18522ABDEAF}"/>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A308757-49AC-B245-91F7-AC185EFA75F3}"/>
              </a:ext>
            </a:extLst>
          </p:cNvPr>
          <p:cNvGrpSpPr/>
          <p:nvPr/>
        </p:nvGrpSpPr>
        <p:grpSpPr>
          <a:xfrm>
            <a:off x="-2" y="1747278"/>
            <a:ext cx="5784728" cy="2553867"/>
            <a:chOff x="-409699" y="1747278"/>
            <a:chExt cx="6600426" cy="2553867"/>
          </a:xfrm>
        </p:grpSpPr>
        <p:grpSp>
          <p:nvGrpSpPr>
            <p:cNvPr id="2" name="Group 1">
              <a:extLst>
                <a:ext uri="{FF2B5EF4-FFF2-40B4-BE49-F238E27FC236}">
                  <a16:creationId xmlns:a16="http://schemas.microsoft.com/office/drawing/2014/main" id="{CDABF1B7-4ABD-2740-978B-DB7FCA3AE2DC}"/>
                </a:ext>
              </a:extLst>
            </p:cNvPr>
            <p:cNvGrpSpPr/>
            <p:nvPr/>
          </p:nvGrpSpPr>
          <p:grpSpPr>
            <a:xfrm>
              <a:off x="-409699" y="1747278"/>
              <a:ext cx="6600426" cy="1789902"/>
              <a:chOff x="-826950" y="2704650"/>
              <a:chExt cx="6600426" cy="1789902"/>
            </a:xfrm>
          </p:grpSpPr>
          <p:sp>
            <p:nvSpPr>
              <p:cNvPr id="16" name="TextBox 15">
                <a:extLst>
                  <a:ext uri="{FF2B5EF4-FFF2-40B4-BE49-F238E27FC236}">
                    <a16:creationId xmlns:a16="http://schemas.microsoft.com/office/drawing/2014/main" id="{593B779A-ABC5-174D-8FCD-F7AC8DF60CF2}"/>
                  </a:ext>
                </a:extLst>
              </p:cNvPr>
              <p:cNvSpPr txBox="1"/>
              <p:nvPr/>
            </p:nvSpPr>
            <p:spPr>
              <a:xfrm>
                <a:off x="-826950" y="3398434"/>
                <a:ext cx="6600425" cy="846386"/>
              </a:xfrm>
              <a:prstGeom prst="rect">
                <a:avLst/>
              </a:prstGeom>
              <a:noFill/>
            </p:spPr>
            <p:txBody>
              <a:bodyPr wrap="square" rtlCol="0">
                <a:spAutoFit/>
              </a:bodyPr>
              <a:lstStyle/>
              <a:p>
                <a:pPr algn="ctr"/>
                <a:r>
                  <a:rPr lang="fr-CA" sz="4900" b="1" dirty="0">
                    <a:solidFill>
                      <a:schemeClr val="bg1"/>
                    </a:solidFill>
                    <a:latin typeface="Raleway ExtraBold" panose="020B0503030101060003" pitchFamily="34" charset="77"/>
                  </a:rPr>
                  <a:t>GRANDISSENT</a:t>
                </a:r>
              </a:p>
            </p:txBody>
          </p:sp>
          <p:sp>
            <p:nvSpPr>
              <p:cNvPr id="19" name="TextBox 18">
                <a:extLst>
                  <a:ext uri="{FF2B5EF4-FFF2-40B4-BE49-F238E27FC236}">
                    <a16:creationId xmlns:a16="http://schemas.microsoft.com/office/drawing/2014/main" id="{9882991D-49DA-F843-8C11-45906D8DCA68}"/>
                  </a:ext>
                </a:extLst>
              </p:cNvPr>
              <p:cNvSpPr txBox="1"/>
              <p:nvPr/>
            </p:nvSpPr>
            <p:spPr>
              <a:xfrm>
                <a:off x="-826949" y="2960351"/>
                <a:ext cx="6600425" cy="677108"/>
              </a:xfrm>
              <a:prstGeom prst="rect">
                <a:avLst/>
              </a:prstGeom>
              <a:noFill/>
            </p:spPr>
            <p:txBody>
              <a:bodyPr wrap="square" rtlCol="0">
                <a:spAutoFit/>
              </a:bodyPr>
              <a:lstStyle/>
              <a:p>
                <a:pPr algn="ctr"/>
                <a:r>
                  <a:rPr lang="fr-CA" sz="3700" b="1" dirty="0">
                    <a:solidFill>
                      <a:schemeClr val="bg1"/>
                    </a:solidFill>
                    <a:latin typeface="Raleway ExtraBold" panose="020B0503030101060003" pitchFamily="34" charset="77"/>
                  </a:rPr>
                  <a:t>ENVIRONNEMENTS</a:t>
                </a:r>
                <a:endParaRPr lang="fr-CA" sz="3700" b="1" dirty="0">
                  <a:solidFill>
                    <a:schemeClr val="bg1"/>
                  </a:solidFill>
                  <a:latin typeface="Raleway" panose="020B0503030101060003" pitchFamily="34" charset="77"/>
                </a:endParaRPr>
              </a:p>
            </p:txBody>
          </p:sp>
          <p:sp>
            <p:nvSpPr>
              <p:cNvPr id="21" name="TextBox 20">
                <a:extLst>
                  <a:ext uri="{FF2B5EF4-FFF2-40B4-BE49-F238E27FC236}">
                    <a16:creationId xmlns:a16="http://schemas.microsoft.com/office/drawing/2014/main" id="{0031B7D1-B7D2-404B-8252-DCFAAC658890}"/>
                  </a:ext>
                </a:extLst>
              </p:cNvPr>
              <p:cNvSpPr txBox="1"/>
              <p:nvPr/>
            </p:nvSpPr>
            <p:spPr>
              <a:xfrm>
                <a:off x="-826949" y="4094442"/>
                <a:ext cx="6600425" cy="400110"/>
              </a:xfrm>
              <a:prstGeom prst="rect">
                <a:avLst/>
              </a:prstGeom>
              <a:noFill/>
            </p:spPr>
            <p:txBody>
              <a:bodyPr wrap="square" rtlCol="0">
                <a:spAutoFit/>
              </a:bodyPr>
              <a:lstStyle/>
              <a:p>
                <a:pPr algn="ctr"/>
                <a:r>
                  <a:rPr lang="fr-CA" sz="2000" b="1" dirty="0">
                    <a:solidFill>
                      <a:schemeClr val="bg1"/>
                    </a:solidFill>
                    <a:latin typeface="Raleway" panose="020B0503030101060003" pitchFamily="34" charset="77"/>
                  </a:rPr>
                  <a:t>LES TOUT-PETITS DU QUÉBEC</a:t>
                </a:r>
                <a:r>
                  <a:rPr lang="fr-CA" sz="2000" b="1" spc="-300" dirty="0">
                    <a:solidFill>
                      <a:schemeClr val="bg1"/>
                    </a:solidFill>
                    <a:latin typeface="Raleway" panose="020B0503030101060003" pitchFamily="34" charset="77"/>
                  </a:rPr>
                  <a:t> </a:t>
                </a:r>
                <a:r>
                  <a:rPr lang="fr-CA" sz="2000" b="1" dirty="0">
                    <a:solidFill>
                      <a:schemeClr val="bg1"/>
                    </a:solidFill>
                    <a:latin typeface="Raleway" panose="020B0503030101060003" pitchFamily="34" charset="77"/>
                  </a:rPr>
                  <a:t>?</a:t>
                </a:r>
              </a:p>
            </p:txBody>
          </p:sp>
          <p:sp>
            <p:nvSpPr>
              <p:cNvPr id="22" name="TextBox 21">
                <a:extLst>
                  <a:ext uri="{FF2B5EF4-FFF2-40B4-BE49-F238E27FC236}">
                    <a16:creationId xmlns:a16="http://schemas.microsoft.com/office/drawing/2014/main" id="{4D07C33F-E4DD-EA42-99F7-3E0C3FB905D1}"/>
                  </a:ext>
                </a:extLst>
              </p:cNvPr>
              <p:cNvSpPr txBox="1"/>
              <p:nvPr/>
            </p:nvSpPr>
            <p:spPr>
              <a:xfrm>
                <a:off x="-826949" y="2704650"/>
                <a:ext cx="6600425" cy="400110"/>
              </a:xfrm>
              <a:prstGeom prst="rect">
                <a:avLst/>
              </a:prstGeom>
              <a:noFill/>
            </p:spPr>
            <p:txBody>
              <a:bodyPr wrap="square" rtlCol="0">
                <a:spAutoFit/>
              </a:bodyPr>
              <a:lstStyle/>
              <a:p>
                <a:pPr algn="ctr"/>
                <a:r>
                  <a:rPr lang="fr-CA" sz="2000" b="1" dirty="0">
                    <a:solidFill>
                      <a:schemeClr val="bg1"/>
                    </a:solidFill>
                    <a:latin typeface="Raleway" panose="020B0503030101060003" pitchFamily="34" charset="77"/>
                  </a:rPr>
                  <a:t>DANS QUELS</a:t>
                </a:r>
              </a:p>
            </p:txBody>
          </p:sp>
        </p:grpSp>
        <p:grpSp>
          <p:nvGrpSpPr>
            <p:cNvPr id="4" name="Group 3">
              <a:extLst>
                <a:ext uri="{FF2B5EF4-FFF2-40B4-BE49-F238E27FC236}">
                  <a16:creationId xmlns:a16="http://schemas.microsoft.com/office/drawing/2014/main" id="{16EA0D06-9FC6-7848-9B63-B5E8924A1B9C}"/>
                </a:ext>
              </a:extLst>
            </p:cNvPr>
            <p:cNvGrpSpPr/>
            <p:nvPr/>
          </p:nvGrpSpPr>
          <p:grpSpPr>
            <a:xfrm>
              <a:off x="1911795" y="3824091"/>
              <a:ext cx="1957439" cy="477054"/>
              <a:chOff x="1279538" y="3878719"/>
              <a:chExt cx="1957439" cy="477054"/>
            </a:xfrm>
          </p:grpSpPr>
          <p:sp>
            <p:nvSpPr>
              <p:cNvPr id="3" name="Rectangle 2">
                <a:extLst>
                  <a:ext uri="{FF2B5EF4-FFF2-40B4-BE49-F238E27FC236}">
                    <a16:creationId xmlns:a16="http://schemas.microsoft.com/office/drawing/2014/main" id="{ED00929D-9C82-B644-86B5-79C5CB7A6297}"/>
                  </a:ext>
                </a:extLst>
              </p:cNvPr>
              <p:cNvSpPr/>
              <p:nvPr/>
            </p:nvSpPr>
            <p:spPr>
              <a:xfrm>
                <a:off x="1279538" y="3878719"/>
                <a:ext cx="1957438" cy="47705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2CDA22-3745-B549-B3BA-C81E384DF0AD}"/>
                  </a:ext>
                </a:extLst>
              </p:cNvPr>
              <p:cNvSpPr txBox="1"/>
              <p:nvPr/>
            </p:nvSpPr>
            <p:spPr>
              <a:xfrm>
                <a:off x="1279539" y="3905967"/>
                <a:ext cx="1957438" cy="400110"/>
              </a:xfrm>
              <a:prstGeom prst="rect">
                <a:avLst/>
              </a:prstGeom>
              <a:noFill/>
            </p:spPr>
            <p:txBody>
              <a:bodyPr wrap="square" rtlCol="0">
                <a:spAutoFit/>
              </a:bodyPr>
              <a:lstStyle/>
              <a:p>
                <a:pPr algn="ctr"/>
                <a:r>
                  <a:rPr lang="fr-CA" sz="2000" i="1" dirty="0">
                    <a:solidFill>
                      <a:schemeClr val="bg1"/>
                    </a:solidFill>
                    <a:latin typeface="Crete Round" panose="02000503050000020004" pitchFamily="2" charset="77"/>
                  </a:rPr>
                  <a:t>Portrait 2019</a:t>
                </a:r>
              </a:p>
            </p:txBody>
          </p:sp>
        </p:grpSp>
      </p:grpSp>
      <p:pic>
        <p:nvPicPr>
          <p:cNvPr id="5" name="Picture 4">
            <a:extLst>
              <a:ext uri="{FF2B5EF4-FFF2-40B4-BE49-F238E27FC236}">
                <a16:creationId xmlns:a16="http://schemas.microsoft.com/office/drawing/2014/main" id="{C7CCE1C1-D5E9-0644-9FC2-E14A0D3AC16E}"/>
              </a:ext>
            </a:extLst>
          </p:cNvPr>
          <p:cNvPicPr>
            <a:picLocks noChangeAspect="1"/>
          </p:cNvPicPr>
          <p:nvPr/>
        </p:nvPicPr>
        <p:blipFill>
          <a:blip r:embed="rId7"/>
          <a:stretch>
            <a:fillRect/>
          </a:stretch>
        </p:blipFill>
        <p:spPr>
          <a:xfrm>
            <a:off x="3390499" y="6058671"/>
            <a:ext cx="1676400" cy="419100"/>
          </a:xfrm>
          <a:prstGeom prst="rect">
            <a:avLst/>
          </a:prstGeom>
        </p:spPr>
      </p:pic>
      <p:pic>
        <p:nvPicPr>
          <p:cNvPr id="24" name="Picture 23">
            <a:extLst>
              <a:ext uri="{FF2B5EF4-FFF2-40B4-BE49-F238E27FC236}">
                <a16:creationId xmlns:a16="http://schemas.microsoft.com/office/drawing/2014/main" id="{C03A03E5-BE2A-ED4F-A18C-75FD88EF0234}"/>
              </a:ext>
            </a:extLst>
          </p:cNvPr>
          <p:cNvPicPr>
            <a:picLocks noChangeAspect="1"/>
          </p:cNvPicPr>
          <p:nvPr/>
        </p:nvPicPr>
        <p:blipFill>
          <a:blip r:embed="rId8"/>
          <a:stretch>
            <a:fillRect/>
          </a:stretch>
        </p:blipFill>
        <p:spPr>
          <a:xfrm>
            <a:off x="741437" y="5919330"/>
            <a:ext cx="1438835" cy="555648"/>
          </a:xfrm>
          <a:prstGeom prst="rect">
            <a:avLst/>
          </a:prstGeom>
        </p:spPr>
      </p:pic>
    </p:spTree>
    <p:extLst>
      <p:ext uri="{BB962C8B-B14F-4D97-AF65-F5344CB8AC3E}">
        <p14:creationId xmlns:p14="http://schemas.microsoft.com/office/powerpoint/2010/main" val="420559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36008" y="4511427"/>
            <a:ext cx="6851904" cy="1719072"/>
          </a:xfrm>
        </p:spPr>
        <p:txBody>
          <a:bodyPr anchor="ctr">
            <a:normAutofit/>
          </a:bodyPr>
          <a:lstStyle/>
          <a:p>
            <a:pPr marL="215072" indent="-215072">
              <a:spcBef>
                <a:spcPts val="800"/>
              </a:spcBef>
              <a:buClr>
                <a:srgbClr val="C00000"/>
              </a:buClr>
              <a:buFont typeface="Wingdings" charset="2"/>
              <a:buChar char="§"/>
            </a:pPr>
            <a:endParaRPr lang="fr-CA" sz="2000" dirty="0">
              <a:latin typeface="Raleway" panose="020B0503030101060003" pitchFamily="34" charset="0"/>
            </a:endParaRPr>
          </a:p>
          <a:p>
            <a:pPr marL="0" indent="0">
              <a:buNone/>
            </a:pPr>
            <a:endParaRPr lang="fr-CA" sz="2000" dirty="0">
              <a:latin typeface="Raleway" panose="020B0503030101060003" pitchFamily="34" charset="0"/>
            </a:endParaRPr>
          </a:p>
          <a:p>
            <a:pPr marL="0" indent="0">
              <a:buNone/>
            </a:pPr>
            <a:endParaRPr lang="fr-CA" sz="20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10</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grpSp>
        <p:nvGrpSpPr>
          <p:cNvPr id="8" name="Group 7">
            <a:extLst>
              <a:ext uri="{FF2B5EF4-FFF2-40B4-BE49-F238E27FC236}">
                <a16:creationId xmlns:a16="http://schemas.microsoft.com/office/drawing/2014/main" id="{903EDC64-769F-CE4D-AB82-BE5C82840BD8}"/>
              </a:ext>
            </a:extLst>
          </p:cNvPr>
          <p:cNvGrpSpPr/>
          <p:nvPr/>
        </p:nvGrpSpPr>
        <p:grpSpPr>
          <a:xfrm>
            <a:off x="1585404" y="1189886"/>
            <a:ext cx="6064332" cy="1064331"/>
            <a:chOff x="1662272" y="1366790"/>
            <a:chExt cx="6064332" cy="1064331"/>
          </a:xfrm>
        </p:grpSpPr>
        <p:sp>
          <p:nvSpPr>
            <p:cNvPr id="11" name="TextBox 10">
              <a:extLst>
                <a:ext uri="{FF2B5EF4-FFF2-40B4-BE49-F238E27FC236}">
                  <a16:creationId xmlns:a16="http://schemas.microsoft.com/office/drawing/2014/main" id="{294BAECF-8EA3-CE4C-99BB-CA1A1088C5DD}"/>
                </a:ext>
              </a:extLst>
            </p:cNvPr>
            <p:cNvSpPr txBox="1"/>
            <p:nvPr/>
          </p:nvSpPr>
          <p:spPr>
            <a:xfrm>
              <a:off x="1662272" y="1366790"/>
              <a:ext cx="1986844" cy="861774"/>
            </a:xfrm>
            <a:prstGeom prst="rect">
              <a:avLst/>
            </a:prstGeom>
            <a:noFill/>
          </p:spPr>
          <p:txBody>
            <a:bodyPr wrap="square" rtlCol="0">
              <a:spAutoFit/>
            </a:bodyPr>
            <a:lstStyle/>
            <a:p>
              <a:r>
                <a:rPr lang="en-US" sz="5000" dirty="0">
                  <a:solidFill>
                    <a:srgbClr val="CD4D47"/>
                  </a:solidFill>
                  <a:latin typeface="AlternateGotNo3D" pitchFamily="2" charset="0"/>
                </a:rPr>
                <a:t>26,1</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12" name="TextBox 11">
              <a:extLst>
                <a:ext uri="{FF2B5EF4-FFF2-40B4-BE49-F238E27FC236}">
                  <a16:creationId xmlns:a16="http://schemas.microsoft.com/office/drawing/2014/main" id="{72543143-0707-9549-8748-99878473F810}"/>
                </a:ext>
              </a:extLst>
            </p:cNvPr>
            <p:cNvSpPr txBox="1"/>
            <p:nvPr/>
          </p:nvSpPr>
          <p:spPr>
            <a:xfrm>
              <a:off x="3062565" y="1507791"/>
              <a:ext cx="4664039" cy="923330"/>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avait des parents qui jugeaient </a:t>
              </a:r>
              <a:r>
                <a:rPr lang="fr-CA" b="1" dirty="0">
                  <a:solidFill>
                    <a:schemeClr val="tx1">
                      <a:lumMod val="65000"/>
                      <a:lumOff val="35000"/>
                    </a:schemeClr>
                  </a:solidFill>
                  <a:latin typeface="Raleway" panose="020B0503030101060003" pitchFamily="34" charset="77"/>
                </a:rPr>
                <a:t>difficile d’avoir du temps pour jouer avec eux.</a:t>
              </a:r>
            </a:p>
            <a:p>
              <a:endParaRPr lang="en-US" dirty="0">
                <a:solidFill>
                  <a:schemeClr val="tx1">
                    <a:lumMod val="65000"/>
                    <a:lumOff val="35000"/>
                  </a:schemeClr>
                </a:solidFill>
                <a:latin typeface="Raleway Medium" panose="020B0503030101060003" pitchFamily="34" charset="77"/>
              </a:endParaRPr>
            </a:p>
          </p:txBody>
        </p:sp>
      </p:grpSp>
      <p:sp>
        <p:nvSpPr>
          <p:cNvPr id="13" name="TextBox 12">
            <a:extLst>
              <a:ext uri="{FF2B5EF4-FFF2-40B4-BE49-F238E27FC236}">
                <a16:creationId xmlns:a16="http://schemas.microsoft.com/office/drawing/2014/main" id="{0EEC1115-268F-D949-9883-528D8DEADFC9}"/>
              </a:ext>
            </a:extLst>
          </p:cNvPr>
          <p:cNvSpPr txBox="1"/>
          <p:nvPr/>
        </p:nvSpPr>
        <p:spPr>
          <a:xfrm>
            <a:off x="1607706" y="673323"/>
            <a:ext cx="9219809"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 plus, parmi les enfants fréquentant la maternelle en 2016-2017…</a:t>
            </a:r>
          </a:p>
        </p:txBody>
      </p:sp>
      <p:cxnSp>
        <p:nvCxnSpPr>
          <p:cNvPr id="4" name="Straight Connector 3">
            <a:extLst>
              <a:ext uri="{FF2B5EF4-FFF2-40B4-BE49-F238E27FC236}">
                <a16:creationId xmlns:a16="http://schemas.microsoft.com/office/drawing/2014/main" id="{7E557673-FA5F-CF4E-AEA3-558383C2D7F5}"/>
              </a:ext>
            </a:extLst>
          </p:cNvPr>
          <p:cNvCxnSpPr>
            <a:cxnSpLocks/>
          </p:cNvCxnSpPr>
          <p:nvPr/>
        </p:nvCxnSpPr>
        <p:spPr>
          <a:xfrm>
            <a:off x="1703388" y="2310696"/>
            <a:ext cx="8856662" cy="0"/>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4B9564E-57CC-2547-85BA-D67E432BF356}"/>
              </a:ext>
            </a:extLst>
          </p:cNvPr>
          <p:cNvCxnSpPr>
            <a:cxnSpLocks/>
          </p:cNvCxnSpPr>
          <p:nvPr/>
        </p:nvCxnSpPr>
        <p:spPr>
          <a:xfrm flipV="1">
            <a:off x="5816167" y="4633750"/>
            <a:ext cx="0" cy="1437242"/>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CF48D99A-B1FA-E144-9760-1280D176CBCA}"/>
              </a:ext>
            </a:extLst>
          </p:cNvPr>
          <p:cNvGrpSpPr/>
          <p:nvPr/>
        </p:nvGrpSpPr>
        <p:grpSpPr>
          <a:xfrm>
            <a:off x="1607706" y="4453902"/>
            <a:ext cx="4259660" cy="1340091"/>
            <a:chOff x="3163695" y="1253900"/>
            <a:chExt cx="4259660" cy="1340091"/>
          </a:xfrm>
        </p:grpSpPr>
        <p:grpSp>
          <p:nvGrpSpPr>
            <p:cNvPr id="24" name="Group 23">
              <a:extLst>
                <a:ext uri="{FF2B5EF4-FFF2-40B4-BE49-F238E27FC236}">
                  <a16:creationId xmlns:a16="http://schemas.microsoft.com/office/drawing/2014/main" id="{FD2D783C-0C66-F945-8872-DC6DBC4692F3}"/>
                </a:ext>
              </a:extLst>
            </p:cNvPr>
            <p:cNvGrpSpPr/>
            <p:nvPr/>
          </p:nvGrpSpPr>
          <p:grpSpPr>
            <a:xfrm>
              <a:off x="3163695" y="1253900"/>
              <a:ext cx="4259660" cy="861774"/>
              <a:chOff x="1662272" y="1366790"/>
              <a:chExt cx="4259660" cy="861774"/>
            </a:xfrm>
          </p:grpSpPr>
          <p:sp>
            <p:nvSpPr>
              <p:cNvPr id="26" name="TextBox 25">
                <a:extLst>
                  <a:ext uri="{FF2B5EF4-FFF2-40B4-BE49-F238E27FC236}">
                    <a16:creationId xmlns:a16="http://schemas.microsoft.com/office/drawing/2014/main" id="{98DC9195-002D-884C-A179-F294F8903EF2}"/>
                  </a:ext>
                </a:extLst>
              </p:cNvPr>
              <p:cNvSpPr txBox="1"/>
              <p:nvPr/>
            </p:nvSpPr>
            <p:spPr>
              <a:xfrm>
                <a:off x="1662272" y="1366790"/>
                <a:ext cx="1986844" cy="861774"/>
              </a:xfrm>
              <a:prstGeom prst="rect">
                <a:avLst/>
              </a:prstGeom>
              <a:noFill/>
            </p:spPr>
            <p:txBody>
              <a:bodyPr wrap="square" rtlCol="0">
                <a:spAutoFit/>
              </a:bodyPr>
              <a:lstStyle/>
              <a:p>
                <a:r>
                  <a:rPr lang="en-US" sz="5000" dirty="0">
                    <a:solidFill>
                      <a:srgbClr val="CD4D47"/>
                    </a:solidFill>
                    <a:latin typeface="AlternateGotNo3D" pitchFamily="2" charset="0"/>
                  </a:rPr>
                  <a:t>17,9</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27" name="TextBox 26">
                <a:extLst>
                  <a:ext uri="{FF2B5EF4-FFF2-40B4-BE49-F238E27FC236}">
                    <a16:creationId xmlns:a16="http://schemas.microsoft.com/office/drawing/2014/main" id="{8519206B-585D-7847-9AE3-DA9D24F1EF40}"/>
                  </a:ext>
                </a:extLst>
              </p:cNvPr>
              <p:cNvSpPr txBox="1"/>
              <p:nvPr/>
            </p:nvSpPr>
            <p:spPr>
              <a:xfrm>
                <a:off x="3013406" y="1507791"/>
                <a:ext cx="2908526"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avait des parents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qui disaient avoir</a:t>
                </a:r>
                <a:endParaRPr lang="fr-CA" dirty="0">
                  <a:solidFill>
                    <a:schemeClr val="tx1">
                      <a:lumMod val="65000"/>
                      <a:lumOff val="35000"/>
                    </a:schemeClr>
                  </a:solidFill>
                  <a:latin typeface="Raleway Medium" panose="020B0503030101060003" pitchFamily="34" charset="77"/>
                </a:endParaRPr>
              </a:p>
            </p:txBody>
          </p:sp>
        </p:grpSp>
        <p:sp>
          <p:nvSpPr>
            <p:cNvPr id="25" name="TextBox 24">
              <a:extLst>
                <a:ext uri="{FF2B5EF4-FFF2-40B4-BE49-F238E27FC236}">
                  <a16:creationId xmlns:a16="http://schemas.microsoft.com/office/drawing/2014/main" id="{34C6C8EB-2ADE-DD4F-BC00-543688AD9568}"/>
                </a:ext>
              </a:extLst>
            </p:cNvPr>
            <p:cNvSpPr txBox="1"/>
            <p:nvPr/>
          </p:nvSpPr>
          <p:spPr>
            <a:xfrm>
              <a:off x="3168838" y="1947660"/>
              <a:ext cx="4244686"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 la difficulté à les accompagner</a:t>
              </a:r>
              <a:br>
                <a:rPr lang="fr-CA" b="1"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dans leurs activités.</a:t>
              </a:r>
            </a:p>
          </p:txBody>
        </p:sp>
      </p:grpSp>
      <p:grpSp>
        <p:nvGrpSpPr>
          <p:cNvPr id="28" name="Group 27">
            <a:extLst>
              <a:ext uri="{FF2B5EF4-FFF2-40B4-BE49-F238E27FC236}">
                <a16:creationId xmlns:a16="http://schemas.microsoft.com/office/drawing/2014/main" id="{2C548788-D4A4-EF4E-B07C-3F460C4918C6}"/>
              </a:ext>
            </a:extLst>
          </p:cNvPr>
          <p:cNvGrpSpPr/>
          <p:nvPr/>
        </p:nvGrpSpPr>
        <p:grpSpPr>
          <a:xfrm>
            <a:off x="6028478" y="4453902"/>
            <a:ext cx="4799036" cy="1617090"/>
            <a:chOff x="3163695" y="1253900"/>
            <a:chExt cx="4799036" cy="1617090"/>
          </a:xfrm>
        </p:grpSpPr>
        <p:grpSp>
          <p:nvGrpSpPr>
            <p:cNvPr id="29" name="Group 28">
              <a:extLst>
                <a:ext uri="{FF2B5EF4-FFF2-40B4-BE49-F238E27FC236}">
                  <a16:creationId xmlns:a16="http://schemas.microsoft.com/office/drawing/2014/main" id="{B2266269-58E5-FE41-859C-AA0AB9EF61B7}"/>
                </a:ext>
              </a:extLst>
            </p:cNvPr>
            <p:cNvGrpSpPr/>
            <p:nvPr/>
          </p:nvGrpSpPr>
          <p:grpSpPr>
            <a:xfrm>
              <a:off x="3163695" y="1253900"/>
              <a:ext cx="4799036" cy="861774"/>
              <a:chOff x="1662272" y="1366790"/>
              <a:chExt cx="4799036" cy="861774"/>
            </a:xfrm>
          </p:grpSpPr>
          <p:sp>
            <p:nvSpPr>
              <p:cNvPr id="31" name="TextBox 30">
                <a:extLst>
                  <a:ext uri="{FF2B5EF4-FFF2-40B4-BE49-F238E27FC236}">
                    <a16:creationId xmlns:a16="http://schemas.microsoft.com/office/drawing/2014/main" id="{792FCAD0-320E-F24A-BCC4-51CAC7C7A97C}"/>
                  </a:ext>
                </a:extLst>
              </p:cNvPr>
              <p:cNvSpPr txBox="1"/>
              <p:nvPr/>
            </p:nvSpPr>
            <p:spPr>
              <a:xfrm>
                <a:off x="1662272" y="1366790"/>
                <a:ext cx="1986844" cy="861774"/>
              </a:xfrm>
              <a:prstGeom prst="rect">
                <a:avLst/>
              </a:prstGeom>
              <a:noFill/>
            </p:spPr>
            <p:txBody>
              <a:bodyPr wrap="square" rtlCol="0">
                <a:spAutoFit/>
              </a:bodyPr>
              <a:lstStyle/>
              <a:p>
                <a:r>
                  <a:rPr lang="en-US" sz="5000" dirty="0">
                    <a:solidFill>
                      <a:srgbClr val="CD4D47"/>
                    </a:solidFill>
                    <a:latin typeface="AlternateGotNo3D" pitchFamily="2" charset="0"/>
                  </a:rPr>
                  <a:t>11,2</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32" name="TextBox 31">
                <a:extLst>
                  <a:ext uri="{FF2B5EF4-FFF2-40B4-BE49-F238E27FC236}">
                    <a16:creationId xmlns:a16="http://schemas.microsoft.com/office/drawing/2014/main" id="{7324AFB9-702E-FF41-B102-0880E561B46C}"/>
                  </a:ext>
                </a:extLst>
              </p:cNvPr>
              <p:cNvSpPr txBox="1"/>
              <p:nvPr/>
            </p:nvSpPr>
            <p:spPr>
              <a:xfrm>
                <a:off x="3013405" y="1507791"/>
                <a:ext cx="3447903"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avait des parents pour qui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il était </a:t>
                </a:r>
                <a:r>
                  <a:rPr lang="fr-CA" b="1" dirty="0">
                    <a:solidFill>
                      <a:schemeClr val="tx1">
                        <a:lumMod val="65000"/>
                        <a:lumOff val="35000"/>
                      </a:schemeClr>
                    </a:solidFill>
                    <a:latin typeface="Raleway" panose="020B0503030101060003" pitchFamily="34" charset="77"/>
                  </a:rPr>
                  <a:t>difficile de les préparer</a:t>
                </a:r>
                <a:endParaRPr lang="fr-CA" dirty="0">
                  <a:solidFill>
                    <a:schemeClr val="tx1">
                      <a:lumMod val="65000"/>
                      <a:lumOff val="35000"/>
                    </a:schemeClr>
                  </a:solidFill>
                  <a:latin typeface="Raleway Medium" panose="020B0503030101060003" pitchFamily="34" charset="77"/>
                </a:endParaRPr>
              </a:p>
            </p:txBody>
          </p:sp>
        </p:grpSp>
        <p:sp>
          <p:nvSpPr>
            <p:cNvPr id="30" name="TextBox 29">
              <a:extLst>
                <a:ext uri="{FF2B5EF4-FFF2-40B4-BE49-F238E27FC236}">
                  <a16:creationId xmlns:a16="http://schemas.microsoft.com/office/drawing/2014/main" id="{6873651A-906F-2E46-B3E8-880EA96FB84B}"/>
                </a:ext>
              </a:extLst>
            </p:cNvPr>
            <p:cNvSpPr txBox="1"/>
            <p:nvPr/>
          </p:nvSpPr>
          <p:spPr>
            <a:xfrm>
              <a:off x="3168837" y="1947660"/>
              <a:ext cx="4617948" cy="923330"/>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pour leur journée </a:t>
              </a:r>
              <a:r>
                <a:rPr lang="fr-CA" dirty="0">
                  <a:solidFill>
                    <a:schemeClr val="tx1">
                      <a:lumMod val="65000"/>
                      <a:lumOff val="35000"/>
                    </a:schemeClr>
                  </a:solidFill>
                  <a:latin typeface="Raleway" panose="020B0503030101060003" pitchFamily="34" charset="77"/>
                </a:rPr>
                <a:t>(faire en sorte qu’ils ont mangé à leur faim et qu’ils sont habillés adéquatement).</a:t>
              </a:r>
            </a:p>
          </p:txBody>
        </p:sp>
      </p:grpSp>
      <p:pic>
        <p:nvPicPr>
          <p:cNvPr id="34" name="Picture 33" descr="A close up of a sign&#10;&#10;Description automatically generated">
            <a:extLst>
              <a:ext uri="{FF2B5EF4-FFF2-40B4-BE49-F238E27FC236}">
                <a16:creationId xmlns:a16="http://schemas.microsoft.com/office/drawing/2014/main" id="{DE5F2942-F77B-D543-876F-9BB252EAD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900" y="387841"/>
            <a:ext cx="3660563" cy="2059067"/>
          </a:xfrm>
          <a:prstGeom prst="rect">
            <a:avLst/>
          </a:prstGeom>
        </p:spPr>
      </p:pic>
      <p:pic>
        <p:nvPicPr>
          <p:cNvPr id="36" name="Picture 35" descr="A picture containing wheel, clock&#10;&#10;Description automatically generated">
            <a:extLst>
              <a:ext uri="{FF2B5EF4-FFF2-40B4-BE49-F238E27FC236}">
                <a16:creationId xmlns:a16="http://schemas.microsoft.com/office/drawing/2014/main" id="{5B563A62-CC2D-6447-AF7B-6D0643AFB901}"/>
              </a:ext>
            </a:extLst>
          </p:cNvPr>
          <p:cNvPicPr>
            <a:picLocks noChangeAspect="1"/>
          </p:cNvPicPr>
          <p:nvPr/>
        </p:nvPicPr>
        <p:blipFill rotWithShape="1">
          <a:blip r:embed="rId7">
            <a:extLst>
              <a:ext uri="{28A0092B-C50C-407E-A947-70E740481C1C}">
                <a14:useLocalDpi xmlns:a14="http://schemas.microsoft.com/office/drawing/2010/main" val="0"/>
              </a:ext>
            </a:extLst>
          </a:blip>
          <a:srcRect l="35160" r="36906"/>
          <a:stretch/>
        </p:blipFill>
        <p:spPr>
          <a:xfrm>
            <a:off x="4984403" y="2642953"/>
            <a:ext cx="1717474" cy="2003466"/>
          </a:xfrm>
          <a:prstGeom prst="rect">
            <a:avLst/>
          </a:prstGeom>
        </p:spPr>
      </p:pic>
      <p:pic>
        <p:nvPicPr>
          <p:cNvPr id="37" name="Picture 36" descr="A picture containing wheel, clock&#10;&#10;Description automatically generated">
            <a:extLst>
              <a:ext uri="{FF2B5EF4-FFF2-40B4-BE49-F238E27FC236}">
                <a16:creationId xmlns:a16="http://schemas.microsoft.com/office/drawing/2014/main" id="{65871490-1766-FC48-B1E9-2788D2D70C86}"/>
              </a:ext>
            </a:extLst>
          </p:cNvPr>
          <p:cNvPicPr>
            <a:picLocks noChangeAspect="1"/>
          </p:cNvPicPr>
          <p:nvPr/>
        </p:nvPicPr>
        <p:blipFill rotWithShape="1">
          <a:blip r:embed="rId7">
            <a:extLst>
              <a:ext uri="{28A0092B-C50C-407E-A947-70E740481C1C}">
                <a14:useLocalDpi xmlns:a14="http://schemas.microsoft.com/office/drawing/2010/main" val="0"/>
              </a:ext>
            </a:extLst>
          </a:blip>
          <a:srcRect r="69571"/>
          <a:stretch/>
        </p:blipFill>
        <p:spPr>
          <a:xfrm>
            <a:off x="2440816" y="2497990"/>
            <a:ext cx="1870857" cy="2003466"/>
          </a:xfrm>
          <a:prstGeom prst="rect">
            <a:avLst/>
          </a:prstGeom>
        </p:spPr>
      </p:pic>
      <p:pic>
        <p:nvPicPr>
          <p:cNvPr id="38" name="Picture 37" descr="A picture containing wheel, clock&#10;&#10;Description automatically generated">
            <a:extLst>
              <a:ext uri="{FF2B5EF4-FFF2-40B4-BE49-F238E27FC236}">
                <a16:creationId xmlns:a16="http://schemas.microsoft.com/office/drawing/2014/main" id="{8CDC22FD-6B5D-3942-B4A9-30D85FAAA81B}"/>
              </a:ext>
            </a:extLst>
          </p:cNvPr>
          <p:cNvPicPr>
            <a:picLocks noChangeAspect="1"/>
          </p:cNvPicPr>
          <p:nvPr/>
        </p:nvPicPr>
        <p:blipFill rotWithShape="1">
          <a:blip r:embed="rId7">
            <a:extLst>
              <a:ext uri="{28A0092B-C50C-407E-A947-70E740481C1C}">
                <a14:useLocalDpi xmlns:a14="http://schemas.microsoft.com/office/drawing/2010/main" val="0"/>
              </a:ext>
            </a:extLst>
          </a:blip>
          <a:srcRect l="63094"/>
          <a:stretch/>
        </p:blipFill>
        <p:spPr>
          <a:xfrm>
            <a:off x="7207387" y="2497990"/>
            <a:ext cx="2269096" cy="2003466"/>
          </a:xfrm>
          <a:prstGeom prst="rect">
            <a:avLst/>
          </a:prstGeom>
        </p:spPr>
      </p:pic>
      <p:grpSp>
        <p:nvGrpSpPr>
          <p:cNvPr id="33" name="Group 32">
            <a:extLst>
              <a:ext uri="{FF2B5EF4-FFF2-40B4-BE49-F238E27FC236}">
                <a16:creationId xmlns:a16="http://schemas.microsoft.com/office/drawing/2014/main" id="{CCEBA6B8-AC39-D043-962C-20B76DE660D9}"/>
              </a:ext>
            </a:extLst>
          </p:cNvPr>
          <p:cNvGrpSpPr/>
          <p:nvPr/>
        </p:nvGrpSpPr>
        <p:grpSpPr>
          <a:xfrm>
            <a:off x="1618646" y="6226413"/>
            <a:ext cx="8936465" cy="411645"/>
            <a:chOff x="1618646" y="6226413"/>
            <a:chExt cx="8936465" cy="411645"/>
          </a:xfrm>
        </p:grpSpPr>
        <p:pic>
          <p:nvPicPr>
            <p:cNvPr id="35" name="Picture 34">
              <a:extLst>
                <a:ext uri="{FF2B5EF4-FFF2-40B4-BE49-F238E27FC236}">
                  <a16:creationId xmlns:a16="http://schemas.microsoft.com/office/drawing/2014/main" id="{DCB968F7-8EE2-D04F-A7FD-81F6E1295BEC}"/>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39" name="TextBox 38">
              <a:extLst>
                <a:ext uri="{FF2B5EF4-FFF2-40B4-BE49-F238E27FC236}">
                  <a16:creationId xmlns:a16="http://schemas.microsoft.com/office/drawing/2014/main" id="{4256AB65-F6A8-9A4F-969B-B291C543A84D}"/>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364592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36008" y="4511427"/>
            <a:ext cx="6851904" cy="1719072"/>
          </a:xfrm>
        </p:spPr>
        <p:txBody>
          <a:bodyPr anchor="ctr">
            <a:normAutofit/>
          </a:bodyPr>
          <a:lstStyle/>
          <a:p>
            <a:pPr marL="215072" indent="-215072">
              <a:spcBef>
                <a:spcPts val="800"/>
              </a:spcBef>
              <a:buClr>
                <a:srgbClr val="C00000"/>
              </a:buClr>
              <a:buFont typeface="Wingdings" charset="2"/>
              <a:buChar char="§"/>
            </a:pPr>
            <a:endParaRPr lang="fr-CA" sz="2000">
              <a:latin typeface="Raleway" panose="020B0503030101060003" pitchFamily="34" charset="0"/>
            </a:endParaRPr>
          </a:p>
          <a:p>
            <a:pPr marL="0" indent="0">
              <a:buNone/>
            </a:pPr>
            <a:endParaRPr lang="fr-CA" sz="2000">
              <a:latin typeface="Raleway" panose="020B0503030101060003" pitchFamily="34" charset="0"/>
            </a:endParaRPr>
          </a:p>
          <a:p>
            <a:pPr marL="0" indent="0">
              <a:buNone/>
            </a:pPr>
            <a:endParaRPr lang="fr-CA" sz="200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11</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pic>
        <p:nvPicPr>
          <p:cNvPr id="6" name="Image 5">
            <a:extLst>
              <a:ext uri="{FF2B5EF4-FFF2-40B4-BE49-F238E27FC236}">
                <a16:creationId xmlns:a16="http://schemas.microsoft.com/office/drawing/2014/main" id="{334AEF2D-4359-4BAC-9F80-1E21E48F96ED}"/>
              </a:ext>
            </a:extLst>
          </p:cNvPr>
          <p:cNvPicPr>
            <a:picLocks noChangeAspect="1"/>
          </p:cNvPicPr>
          <p:nvPr/>
        </p:nvPicPr>
        <p:blipFill rotWithShape="1">
          <a:blip r:embed="rId6">
            <a:extLst>
              <a:ext uri="{28A0092B-C50C-407E-A947-70E740481C1C}">
                <a14:useLocalDpi xmlns:a14="http://schemas.microsoft.com/office/drawing/2010/main" val="0"/>
              </a:ext>
            </a:extLst>
          </a:blip>
          <a:srcRect r="16668"/>
          <a:stretch/>
        </p:blipFill>
        <p:spPr>
          <a:xfrm>
            <a:off x="3619673" y="0"/>
            <a:ext cx="8572327" cy="6858000"/>
          </a:xfrm>
          <a:prstGeom prst="rect">
            <a:avLst/>
          </a:prstGeom>
        </p:spPr>
      </p:pic>
      <p:grpSp>
        <p:nvGrpSpPr>
          <p:cNvPr id="8" name="Group 7">
            <a:extLst>
              <a:ext uri="{FF2B5EF4-FFF2-40B4-BE49-F238E27FC236}">
                <a16:creationId xmlns:a16="http://schemas.microsoft.com/office/drawing/2014/main" id="{D91E9597-8E42-FF4F-A7BD-8E6AF5F96E4A}"/>
              </a:ext>
            </a:extLst>
          </p:cNvPr>
          <p:cNvGrpSpPr/>
          <p:nvPr/>
        </p:nvGrpSpPr>
        <p:grpSpPr>
          <a:xfrm>
            <a:off x="0" y="0"/>
            <a:ext cx="5243063" cy="6858000"/>
            <a:chOff x="0" y="0"/>
            <a:chExt cx="5243063" cy="6858000"/>
          </a:xfrm>
          <a:solidFill>
            <a:srgbClr val="FFC548"/>
          </a:solidFill>
        </p:grpSpPr>
        <p:sp>
          <p:nvSpPr>
            <p:cNvPr id="10" name="Rectangle 9">
              <a:extLst>
                <a:ext uri="{FF2B5EF4-FFF2-40B4-BE49-F238E27FC236}">
                  <a16:creationId xmlns:a16="http://schemas.microsoft.com/office/drawing/2014/main" id="{CEF6B8DB-E189-9B4B-BBC4-D7E39428194E}"/>
                </a:ext>
              </a:extLst>
            </p:cNvPr>
            <p:cNvSpPr/>
            <p:nvPr/>
          </p:nvSpPr>
          <p:spPr>
            <a:xfrm>
              <a:off x="0" y="0"/>
              <a:ext cx="483164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8819286D-ECFD-4F44-9A81-DDBEE48B794B}"/>
                </a:ext>
              </a:extLst>
            </p:cNvPr>
            <p:cNvSpPr/>
            <p:nvPr/>
          </p:nvSpPr>
          <p:spPr>
            <a:xfrm rot="5400000">
              <a:off x="4480731" y="3199601"/>
              <a:ext cx="1038526" cy="486138"/>
            </a:xfrm>
            <a:prstGeom prst="triangle">
              <a:avLst>
                <a:gd name="adj" fmla="val 5109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D52C43B-2A18-394D-BE21-881000C845F2}"/>
              </a:ext>
            </a:extLst>
          </p:cNvPr>
          <p:cNvGrpSpPr/>
          <p:nvPr/>
        </p:nvGrpSpPr>
        <p:grpSpPr>
          <a:xfrm>
            <a:off x="305712" y="2521059"/>
            <a:ext cx="4281878" cy="1710464"/>
            <a:chOff x="475047" y="2521059"/>
            <a:chExt cx="4281878" cy="1710464"/>
          </a:xfrm>
        </p:grpSpPr>
        <p:sp>
          <p:nvSpPr>
            <p:cNvPr id="13" name="TextBox 12">
              <a:extLst>
                <a:ext uri="{FF2B5EF4-FFF2-40B4-BE49-F238E27FC236}">
                  <a16:creationId xmlns:a16="http://schemas.microsoft.com/office/drawing/2014/main" id="{05595D7F-135B-C54D-B39D-83C569E00320}"/>
                </a:ext>
              </a:extLst>
            </p:cNvPr>
            <p:cNvSpPr txBox="1"/>
            <p:nvPr/>
          </p:nvSpPr>
          <p:spPr>
            <a:xfrm>
              <a:off x="475047" y="2521059"/>
              <a:ext cx="4281878" cy="954107"/>
            </a:xfrm>
            <a:prstGeom prst="rect">
              <a:avLst/>
            </a:prstGeom>
            <a:noFill/>
          </p:spPr>
          <p:txBody>
            <a:bodyPr wrap="square" rtlCol="0">
              <a:spAutoFit/>
            </a:bodyPr>
            <a:lstStyle/>
            <a:p>
              <a:pPr algn="ctr"/>
              <a:r>
                <a:rPr lang="fr-CA" sz="2000" b="1" dirty="0">
                  <a:solidFill>
                    <a:schemeClr val="bg1"/>
                  </a:solidFill>
                  <a:latin typeface="Raleway" panose="020B0503030101060003" pitchFamily="34" charset="77"/>
                </a:rPr>
                <a:t>DANS QUEL</a:t>
              </a:r>
            </a:p>
            <a:p>
              <a:pPr algn="ctr"/>
              <a:r>
                <a:rPr lang="fr-CA" sz="3600" b="1" dirty="0">
                  <a:solidFill>
                    <a:schemeClr val="bg1"/>
                  </a:solidFill>
                  <a:latin typeface="Raleway ExtraBold" panose="020B0503030101060003" pitchFamily="34" charset="77"/>
                </a:rPr>
                <a:t>ENVIRONNEMENT</a:t>
              </a:r>
              <a:endParaRPr lang="fr-CA" sz="2000" b="1" dirty="0">
                <a:solidFill>
                  <a:schemeClr val="bg1"/>
                </a:solidFill>
                <a:latin typeface="Raleway" panose="020B0503030101060003" pitchFamily="34" charset="77"/>
              </a:endParaRPr>
            </a:p>
          </p:txBody>
        </p:sp>
        <p:sp>
          <p:nvSpPr>
            <p:cNvPr id="14" name="TextBox 13">
              <a:extLst>
                <a:ext uri="{FF2B5EF4-FFF2-40B4-BE49-F238E27FC236}">
                  <a16:creationId xmlns:a16="http://schemas.microsoft.com/office/drawing/2014/main" id="{398E6351-9736-D14B-85DD-083951244C92}"/>
                </a:ext>
              </a:extLst>
            </p:cNvPr>
            <p:cNvSpPr txBox="1"/>
            <p:nvPr/>
          </p:nvSpPr>
          <p:spPr>
            <a:xfrm>
              <a:off x="475047" y="3277416"/>
              <a:ext cx="4281878" cy="954107"/>
            </a:xfrm>
            <a:prstGeom prst="rect">
              <a:avLst/>
            </a:prstGeom>
            <a:noFill/>
          </p:spPr>
          <p:txBody>
            <a:bodyPr wrap="square" rtlCol="0">
              <a:spAutoFit/>
            </a:bodyPr>
            <a:lstStyle/>
            <a:p>
              <a:pPr algn="ctr"/>
              <a:r>
                <a:rPr lang="fr-CA" sz="3600" b="1" dirty="0">
                  <a:solidFill>
                    <a:schemeClr val="bg1"/>
                  </a:solidFill>
                  <a:latin typeface="Raleway ExtraBold" panose="020B0503030101060003" pitchFamily="34" charset="77"/>
                </a:rPr>
                <a:t>PHYSIQUE</a:t>
              </a:r>
            </a:p>
            <a:p>
              <a:pPr algn="ctr"/>
              <a:r>
                <a:rPr lang="fr-CA" sz="2000" b="1" dirty="0">
                  <a:solidFill>
                    <a:schemeClr val="bg1"/>
                  </a:solidFill>
                  <a:latin typeface="Raleway" panose="020B0503030101060003" pitchFamily="34" charset="77"/>
                </a:rPr>
                <a:t>GRANDISSENT-ILS ?</a:t>
              </a:r>
            </a:p>
          </p:txBody>
        </p:sp>
      </p:grpSp>
    </p:spTree>
    <p:extLst>
      <p:ext uri="{BB962C8B-B14F-4D97-AF65-F5344CB8AC3E}">
        <p14:creationId xmlns:p14="http://schemas.microsoft.com/office/powerpoint/2010/main" val="331195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36008" y="4511427"/>
            <a:ext cx="6851904" cy="1719072"/>
          </a:xfrm>
        </p:spPr>
        <p:txBody>
          <a:bodyPr anchor="ctr">
            <a:normAutofit/>
          </a:bodyPr>
          <a:lstStyle/>
          <a:p>
            <a:pPr marL="215072" indent="-215072">
              <a:spcBef>
                <a:spcPts val="800"/>
              </a:spcBef>
              <a:buClr>
                <a:srgbClr val="C00000"/>
              </a:buClr>
              <a:buFont typeface="Wingdings" charset="2"/>
              <a:buChar char="§"/>
            </a:pPr>
            <a:endParaRPr lang="fr-CA" sz="2000">
              <a:latin typeface="Raleway" panose="020B0503030101060003" pitchFamily="34" charset="0"/>
            </a:endParaRPr>
          </a:p>
          <a:p>
            <a:pPr marL="0" indent="0">
              <a:buNone/>
            </a:pPr>
            <a:endParaRPr lang="fr-CA" sz="2000">
              <a:latin typeface="Raleway" panose="020B0503030101060003" pitchFamily="34" charset="0"/>
            </a:endParaRPr>
          </a:p>
          <a:p>
            <a:pPr marL="0" indent="0">
              <a:buNone/>
            </a:pPr>
            <a:endParaRPr lang="fr-CA" sz="200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12</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8" name="TextBox 7">
            <a:extLst>
              <a:ext uri="{FF2B5EF4-FFF2-40B4-BE49-F238E27FC236}">
                <a16:creationId xmlns:a16="http://schemas.microsoft.com/office/drawing/2014/main" id="{83811EEC-B823-AB4A-8B52-FB3C4C3F83C4}"/>
              </a:ext>
            </a:extLst>
          </p:cNvPr>
          <p:cNvSpPr txBox="1"/>
          <p:nvPr/>
        </p:nvSpPr>
        <p:spPr>
          <a:xfrm>
            <a:off x="1579606" y="480553"/>
            <a:ext cx="6202578" cy="584775"/>
          </a:xfrm>
          <a:prstGeom prst="rect">
            <a:avLst/>
          </a:prstGeom>
          <a:noFill/>
        </p:spPr>
        <p:txBody>
          <a:bodyPr wrap="square" rtlCol="0">
            <a:spAutoFit/>
          </a:bodyPr>
          <a:lstStyle/>
          <a:p>
            <a:r>
              <a:rPr lang="fr-CA" sz="3200" b="1" dirty="0" err="1">
                <a:solidFill>
                  <a:srgbClr val="FFC548"/>
                </a:solidFill>
                <a:latin typeface="Raleway" panose="020B0503030101060003" pitchFamily="34" charset="77"/>
              </a:rPr>
              <a:t>Défavorisation</a:t>
            </a:r>
            <a:endParaRPr lang="fr-CA" sz="3200" b="1" dirty="0">
              <a:solidFill>
                <a:srgbClr val="FFC548"/>
              </a:solidFill>
              <a:latin typeface="Raleway" panose="020B0503030101060003" pitchFamily="34" charset="77"/>
            </a:endParaRPr>
          </a:p>
        </p:txBody>
      </p:sp>
      <p:sp>
        <p:nvSpPr>
          <p:cNvPr id="10" name="TextBox 9">
            <a:extLst>
              <a:ext uri="{FF2B5EF4-FFF2-40B4-BE49-F238E27FC236}">
                <a16:creationId xmlns:a16="http://schemas.microsoft.com/office/drawing/2014/main" id="{F12DB977-04FE-134D-8DB2-9815F9E5B1B0}"/>
              </a:ext>
            </a:extLst>
          </p:cNvPr>
          <p:cNvSpPr txBox="1"/>
          <p:nvPr/>
        </p:nvSpPr>
        <p:spPr>
          <a:xfrm>
            <a:off x="1627525" y="5793579"/>
            <a:ext cx="8945829" cy="2308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Statistique Canada, Recensements 2016. Adapté par l’Institut de la statistique du Québec.</a:t>
            </a:r>
            <a:endParaRPr lang="fr-CA" sz="900" i="1" dirty="0">
              <a:solidFill>
                <a:schemeClr val="tx1">
                  <a:lumMod val="50000"/>
                  <a:lumOff val="50000"/>
                </a:schemeClr>
              </a:solidFill>
              <a:latin typeface="Raleway" panose="020B0503030101060003" pitchFamily="34" charset="77"/>
            </a:endParaRPr>
          </a:p>
        </p:txBody>
      </p:sp>
      <p:sp>
        <p:nvSpPr>
          <p:cNvPr id="11" name="Rectangle 10">
            <a:extLst>
              <a:ext uri="{FF2B5EF4-FFF2-40B4-BE49-F238E27FC236}">
                <a16:creationId xmlns:a16="http://schemas.microsoft.com/office/drawing/2014/main" id="{72E6D30A-8466-B642-B816-DC8CD425992B}"/>
              </a:ext>
            </a:extLst>
          </p:cNvPr>
          <p:cNvSpPr/>
          <p:nvPr/>
        </p:nvSpPr>
        <p:spPr>
          <a:xfrm>
            <a:off x="1707427" y="1310393"/>
            <a:ext cx="8847684" cy="4424275"/>
          </a:xfrm>
          <a:prstGeom prst="rect">
            <a:avLst/>
          </a:prstGeom>
          <a:solidFill>
            <a:srgbClr val="FFC548">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 picture containing light&#10;&#10;Description automatically generated">
            <a:extLst>
              <a:ext uri="{FF2B5EF4-FFF2-40B4-BE49-F238E27FC236}">
                <a16:creationId xmlns:a16="http://schemas.microsoft.com/office/drawing/2014/main" id="{438227F0-FCF3-A14E-97BD-6414D8A4A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3698" y="1440460"/>
            <a:ext cx="7560526" cy="4317990"/>
          </a:xfrm>
          <a:prstGeom prst="rect">
            <a:avLst/>
          </a:prstGeom>
        </p:spPr>
      </p:pic>
      <p:sp>
        <p:nvSpPr>
          <p:cNvPr id="16" name="TextBox 15">
            <a:extLst>
              <a:ext uri="{FF2B5EF4-FFF2-40B4-BE49-F238E27FC236}">
                <a16:creationId xmlns:a16="http://schemas.microsoft.com/office/drawing/2014/main" id="{4FA189E3-6C09-8B40-9305-2EA5E8B7BCF1}"/>
              </a:ext>
            </a:extLst>
          </p:cNvPr>
          <p:cNvSpPr txBox="1"/>
          <p:nvPr/>
        </p:nvSpPr>
        <p:spPr>
          <a:xfrm>
            <a:off x="1707427" y="1455212"/>
            <a:ext cx="8847684"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Proportion d’enfants habitant dans les milieu considérés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comme les plus défavorisés sur le plan matériel en 2016</a:t>
            </a:r>
          </a:p>
        </p:txBody>
      </p:sp>
      <p:grpSp>
        <p:nvGrpSpPr>
          <p:cNvPr id="18" name="Group 17">
            <a:extLst>
              <a:ext uri="{FF2B5EF4-FFF2-40B4-BE49-F238E27FC236}">
                <a16:creationId xmlns:a16="http://schemas.microsoft.com/office/drawing/2014/main" id="{015FCF4B-2CA7-AA42-A3F0-C8C293329B4D}"/>
              </a:ext>
            </a:extLst>
          </p:cNvPr>
          <p:cNvGrpSpPr/>
          <p:nvPr/>
        </p:nvGrpSpPr>
        <p:grpSpPr>
          <a:xfrm>
            <a:off x="1618646" y="6226413"/>
            <a:ext cx="8936465" cy="411645"/>
            <a:chOff x="1618646" y="6226413"/>
            <a:chExt cx="8936465" cy="411645"/>
          </a:xfrm>
        </p:grpSpPr>
        <p:pic>
          <p:nvPicPr>
            <p:cNvPr id="19" name="Picture 18">
              <a:extLst>
                <a:ext uri="{FF2B5EF4-FFF2-40B4-BE49-F238E27FC236}">
                  <a16:creationId xmlns:a16="http://schemas.microsoft.com/office/drawing/2014/main" id="{E3C95C1D-ED74-2243-9D51-17383CED094C}"/>
                </a:ext>
              </a:extLst>
            </p:cNvPr>
            <p:cNvPicPr>
              <a:picLocks noChangeAspect="1"/>
            </p:cNvPicPr>
            <p:nvPr/>
          </p:nvPicPr>
          <p:blipFill>
            <a:blip r:embed="rId7"/>
            <a:stretch>
              <a:fillRect/>
            </a:stretch>
          </p:blipFill>
          <p:spPr>
            <a:xfrm>
              <a:off x="9161755" y="6226413"/>
              <a:ext cx="1393356" cy="348339"/>
            </a:xfrm>
            <a:prstGeom prst="rect">
              <a:avLst/>
            </a:prstGeom>
          </p:spPr>
        </p:pic>
        <p:sp>
          <p:nvSpPr>
            <p:cNvPr id="20" name="TextBox 19">
              <a:extLst>
                <a:ext uri="{FF2B5EF4-FFF2-40B4-BE49-F238E27FC236}">
                  <a16:creationId xmlns:a16="http://schemas.microsoft.com/office/drawing/2014/main" id="{60DF6A8E-0640-7245-97A1-F9589041B8F3}"/>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1898636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13</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2"/>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11" name="TextBox 10">
            <a:extLst>
              <a:ext uri="{FF2B5EF4-FFF2-40B4-BE49-F238E27FC236}">
                <a16:creationId xmlns:a16="http://schemas.microsoft.com/office/drawing/2014/main" id="{75BC8A2E-0931-AC4B-BD75-534F7F28EC4B}"/>
              </a:ext>
            </a:extLst>
          </p:cNvPr>
          <p:cNvSpPr txBox="1"/>
          <p:nvPr/>
        </p:nvSpPr>
        <p:spPr>
          <a:xfrm>
            <a:off x="1579606" y="480553"/>
            <a:ext cx="9908306" cy="584775"/>
          </a:xfrm>
          <a:prstGeom prst="rect">
            <a:avLst/>
          </a:prstGeom>
          <a:noFill/>
        </p:spPr>
        <p:txBody>
          <a:bodyPr wrap="square" rtlCol="0">
            <a:spAutoFit/>
          </a:bodyPr>
          <a:lstStyle/>
          <a:p>
            <a:r>
              <a:rPr lang="fr-CA" sz="3200" b="1" dirty="0">
                <a:solidFill>
                  <a:srgbClr val="FFC548"/>
                </a:solidFill>
                <a:latin typeface="Raleway" panose="020B0503030101060003" pitchFamily="34" charset="77"/>
              </a:rPr>
              <a:t>Sécurité du milieu de résidence</a:t>
            </a:r>
          </a:p>
        </p:txBody>
      </p:sp>
      <p:sp>
        <p:nvSpPr>
          <p:cNvPr id="12" name="TextBox 11">
            <a:extLst>
              <a:ext uri="{FF2B5EF4-FFF2-40B4-BE49-F238E27FC236}">
                <a16:creationId xmlns:a16="http://schemas.microsoft.com/office/drawing/2014/main" id="{F010DEB8-FBCB-AA4E-B724-0F32FC33B89F}"/>
              </a:ext>
            </a:extLst>
          </p:cNvPr>
          <p:cNvSpPr txBox="1"/>
          <p:nvPr/>
        </p:nvSpPr>
        <p:spPr>
          <a:xfrm>
            <a:off x="1579425" y="1203534"/>
            <a:ext cx="9219809"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En 2016, selon leurs parents,</a:t>
            </a:r>
          </a:p>
        </p:txBody>
      </p:sp>
      <p:grpSp>
        <p:nvGrpSpPr>
          <p:cNvPr id="13" name="Group 12">
            <a:extLst>
              <a:ext uri="{FF2B5EF4-FFF2-40B4-BE49-F238E27FC236}">
                <a16:creationId xmlns:a16="http://schemas.microsoft.com/office/drawing/2014/main" id="{E8FD5D2A-4005-B24A-998D-BB09CF960DEF}"/>
              </a:ext>
            </a:extLst>
          </p:cNvPr>
          <p:cNvGrpSpPr/>
          <p:nvPr/>
        </p:nvGrpSpPr>
        <p:grpSpPr>
          <a:xfrm>
            <a:off x="1571511" y="1374209"/>
            <a:ext cx="6629808" cy="1091373"/>
            <a:chOff x="3163695" y="1225619"/>
            <a:chExt cx="6629808" cy="1091373"/>
          </a:xfrm>
        </p:grpSpPr>
        <p:grpSp>
          <p:nvGrpSpPr>
            <p:cNvPr id="14" name="Group 13">
              <a:extLst>
                <a:ext uri="{FF2B5EF4-FFF2-40B4-BE49-F238E27FC236}">
                  <a16:creationId xmlns:a16="http://schemas.microsoft.com/office/drawing/2014/main" id="{B5527B30-7380-BF41-BBEE-ADC7DBC6B3A4}"/>
                </a:ext>
              </a:extLst>
            </p:cNvPr>
            <p:cNvGrpSpPr/>
            <p:nvPr/>
          </p:nvGrpSpPr>
          <p:grpSpPr>
            <a:xfrm>
              <a:off x="3163695" y="1225619"/>
              <a:ext cx="6629808" cy="861774"/>
              <a:chOff x="1662272" y="1338509"/>
              <a:chExt cx="6629808" cy="861774"/>
            </a:xfrm>
          </p:grpSpPr>
          <p:sp>
            <p:nvSpPr>
              <p:cNvPr id="16" name="TextBox 15">
                <a:extLst>
                  <a:ext uri="{FF2B5EF4-FFF2-40B4-BE49-F238E27FC236}">
                    <a16:creationId xmlns:a16="http://schemas.microsoft.com/office/drawing/2014/main" id="{8255DFA7-0D3B-394B-901E-A8DDA9E4FDE0}"/>
                  </a:ext>
                </a:extLst>
              </p:cNvPr>
              <p:cNvSpPr txBox="1"/>
              <p:nvPr/>
            </p:nvSpPr>
            <p:spPr>
              <a:xfrm>
                <a:off x="1662272" y="1338509"/>
                <a:ext cx="1986844" cy="861774"/>
              </a:xfrm>
              <a:prstGeom prst="rect">
                <a:avLst/>
              </a:prstGeom>
              <a:noFill/>
            </p:spPr>
            <p:txBody>
              <a:bodyPr wrap="square" rtlCol="0">
                <a:spAutoFit/>
              </a:bodyPr>
              <a:lstStyle/>
              <a:p>
                <a:r>
                  <a:rPr lang="en-US" sz="5000" dirty="0">
                    <a:solidFill>
                      <a:srgbClr val="FFC548"/>
                    </a:solidFill>
                    <a:latin typeface="AlternateGotNo3D" pitchFamily="2" charset="0"/>
                  </a:rPr>
                  <a:t>90,1</a:t>
                </a:r>
                <a:r>
                  <a:rPr lang="en-US" sz="5000" spc="-300" dirty="0">
                    <a:solidFill>
                      <a:srgbClr val="FFC548"/>
                    </a:solidFill>
                    <a:latin typeface="AlternateGotNo3D" pitchFamily="2" charset="0"/>
                  </a:rPr>
                  <a:t> </a:t>
                </a:r>
                <a:r>
                  <a:rPr lang="en-US" sz="5000" dirty="0">
                    <a:solidFill>
                      <a:srgbClr val="FFC548"/>
                    </a:solidFill>
                    <a:latin typeface="AlternateGotNo3D" pitchFamily="2" charset="0"/>
                  </a:rPr>
                  <a:t>%</a:t>
                </a:r>
              </a:p>
            </p:txBody>
          </p:sp>
          <p:sp>
            <p:nvSpPr>
              <p:cNvPr id="18" name="TextBox 17">
                <a:extLst>
                  <a:ext uri="{FF2B5EF4-FFF2-40B4-BE49-F238E27FC236}">
                    <a16:creationId xmlns:a16="http://schemas.microsoft.com/office/drawing/2014/main" id="{8F27C933-FECF-864E-9AF4-27DC850322CA}"/>
                  </a:ext>
                </a:extLst>
              </p:cNvPr>
              <p:cNvSpPr txBox="1"/>
              <p:nvPr/>
            </p:nvSpPr>
            <p:spPr>
              <a:xfrm>
                <a:off x="3032260" y="1507791"/>
                <a:ext cx="5259820"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des enfants de la maternelle </a:t>
                </a:r>
                <a:r>
                  <a:rPr lang="fr-CA" dirty="0">
                    <a:solidFill>
                      <a:schemeClr val="tx1">
                        <a:lumMod val="65000"/>
                        <a:lumOff val="35000"/>
                      </a:schemeClr>
                    </a:solidFill>
                    <a:latin typeface="Raleway" panose="020B0503030101060003" pitchFamily="34" charset="77"/>
                  </a:rPr>
                  <a:t>habitaient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dans un </a:t>
                </a:r>
                <a:r>
                  <a:rPr lang="fr-CA" b="1" dirty="0">
                    <a:solidFill>
                      <a:schemeClr val="tx1">
                        <a:lumMod val="65000"/>
                        <a:lumOff val="35000"/>
                      </a:schemeClr>
                    </a:solidFill>
                    <a:latin typeface="Raleway" panose="020B0503030101060003" pitchFamily="34" charset="77"/>
                  </a:rPr>
                  <a:t>quartier où l’on peut marcher</a:t>
                </a:r>
                <a:endParaRPr lang="fr-CA" b="1" dirty="0">
                  <a:solidFill>
                    <a:schemeClr val="tx1">
                      <a:lumMod val="65000"/>
                      <a:lumOff val="35000"/>
                    </a:schemeClr>
                  </a:solidFill>
                  <a:latin typeface="Raleway Medium" panose="020B0503030101060003" pitchFamily="34" charset="77"/>
                </a:endParaRPr>
              </a:p>
            </p:txBody>
          </p:sp>
        </p:grpSp>
        <p:sp>
          <p:nvSpPr>
            <p:cNvPr id="15" name="TextBox 14">
              <a:extLst>
                <a:ext uri="{FF2B5EF4-FFF2-40B4-BE49-F238E27FC236}">
                  <a16:creationId xmlns:a16="http://schemas.microsoft.com/office/drawing/2014/main" id="{F3B10711-AE96-B34E-B727-7FECAE297396}"/>
                </a:ext>
              </a:extLst>
            </p:cNvPr>
            <p:cNvSpPr txBox="1"/>
            <p:nvPr/>
          </p:nvSpPr>
          <p:spPr>
            <a:xfrm>
              <a:off x="3168837" y="1947660"/>
              <a:ext cx="5981341"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seul en toute sécurité après la tombée de la nuit</a:t>
              </a:r>
              <a:r>
                <a:rPr lang="fr-CA" dirty="0">
                  <a:solidFill>
                    <a:schemeClr val="tx1">
                      <a:lumMod val="65000"/>
                      <a:lumOff val="35000"/>
                    </a:schemeClr>
                  </a:solidFill>
                  <a:latin typeface="Raleway" panose="020B0503030101060003" pitchFamily="34" charset="77"/>
                </a:rPr>
                <a:t>.</a:t>
              </a:r>
            </a:p>
          </p:txBody>
        </p:sp>
      </p:grpSp>
      <p:grpSp>
        <p:nvGrpSpPr>
          <p:cNvPr id="19" name="Group 18">
            <a:extLst>
              <a:ext uri="{FF2B5EF4-FFF2-40B4-BE49-F238E27FC236}">
                <a16:creationId xmlns:a16="http://schemas.microsoft.com/office/drawing/2014/main" id="{32188942-CF2E-6940-8F8E-B6F1D7DEDCC6}"/>
              </a:ext>
            </a:extLst>
          </p:cNvPr>
          <p:cNvGrpSpPr/>
          <p:nvPr/>
        </p:nvGrpSpPr>
        <p:grpSpPr>
          <a:xfrm>
            <a:off x="1618646" y="4591396"/>
            <a:ext cx="4296673" cy="1349518"/>
            <a:chOff x="3163695" y="1244473"/>
            <a:chExt cx="4296673" cy="1349518"/>
          </a:xfrm>
        </p:grpSpPr>
        <p:grpSp>
          <p:nvGrpSpPr>
            <p:cNvPr id="20" name="Group 19">
              <a:extLst>
                <a:ext uri="{FF2B5EF4-FFF2-40B4-BE49-F238E27FC236}">
                  <a16:creationId xmlns:a16="http://schemas.microsoft.com/office/drawing/2014/main" id="{ECF2AD1F-753F-FA43-BE63-3F48F0211DA6}"/>
                </a:ext>
              </a:extLst>
            </p:cNvPr>
            <p:cNvGrpSpPr/>
            <p:nvPr/>
          </p:nvGrpSpPr>
          <p:grpSpPr>
            <a:xfrm>
              <a:off x="3163695" y="1244473"/>
              <a:ext cx="4296673" cy="861774"/>
              <a:chOff x="1662272" y="1357363"/>
              <a:chExt cx="4296673" cy="861774"/>
            </a:xfrm>
          </p:grpSpPr>
          <p:sp>
            <p:nvSpPr>
              <p:cNvPr id="22" name="TextBox 21">
                <a:extLst>
                  <a:ext uri="{FF2B5EF4-FFF2-40B4-BE49-F238E27FC236}">
                    <a16:creationId xmlns:a16="http://schemas.microsoft.com/office/drawing/2014/main" id="{91194318-1953-354E-B55A-BC297431A8A8}"/>
                  </a:ext>
                </a:extLst>
              </p:cNvPr>
              <p:cNvSpPr txBox="1"/>
              <p:nvPr/>
            </p:nvSpPr>
            <p:spPr>
              <a:xfrm>
                <a:off x="1662272" y="1357363"/>
                <a:ext cx="1986844" cy="861774"/>
              </a:xfrm>
              <a:prstGeom prst="rect">
                <a:avLst/>
              </a:prstGeom>
              <a:noFill/>
            </p:spPr>
            <p:txBody>
              <a:bodyPr wrap="square" rtlCol="0">
                <a:spAutoFit/>
              </a:bodyPr>
              <a:lstStyle/>
              <a:p>
                <a:r>
                  <a:rPr lang="en-US" sz="5000" dirty="0">
                    <a:solidFill>
                      <a:srgbClr val="FFC548"/>
                    </a:solidFill>
                    <a:latin typeface="AlternateGotNo3D" pitchFamily="2" charset="0"/>
                  </a:rPr>
                  <a:t>92,4</a:t>
                </a:r>
                <a:r>
                  <a:rPr lang="en-US" sz="5000" spc="-300" dirty="0">
                    <a:solidFill>
                      <a:srgbClr val="FFC548"/>
                    </a:solidFill>
                    <a:latin typeface="AlternateGotNo3D" pitchFamily="2" charset="0"/>
                  </a:rPr>
                  <a:t> </a:t>
                </a:r>
                <a:r>
                  <a:rPr lang="en-US" sz="5000" dirty="0">
                    <a:solidFill>
                      <a:srgbClr val="FFC548"/>
                    </a:solidFill>
                    <a:latin typeface="AlternateGotNo3D" pitchFamily="2" charset="0"/>
                  </a:rPr>
                  <a:t>%</a:t>
                </a:r>
              </a:p>
            </p:txBody>
          </p:sp>
          <p:sp>
            <p:nvSpPr>
              <p:cNvPr id="23" name="TextBox 22">
                <a:extLst>
                  <a:ext uri="{FF2B5EF4-FFF2-40B4-BE49-F238E27FC236}">
                    <a16:creationId xmlns:a16="http://schemas.microsoft.com/office/drawing/2014/main" id="{E851636C-3EF9-AB4A-BCD2-87CF0C798593}"/>
                  </a:ext>
                </a:extLst>
              </p:cNvPr>
              <p:cNvSpPr txBox="1"/>
              <p:nvPr/>
            </p:nvSpPr>
            <p:spPr>
              <a:xfrm>
                <a:off x="3096799" y="1507791"/>
                <a:ext cx="2862146" cy="646331"/>
              </a:xfrm>
              <a:prstGeom prst="rect">
                <a:avLst/>
              </a:prstGeom>
              <a:noFill/>
            </p:spPr>
            <p:txBody>
              <a:bodyPr wrap="square" rtlCol="0">
                <a:spAutoFit/>
              </a:bodyPr>
              <a:lstStyle/>
              <a:p>
                <a:r>
                  <a:rPr lang="fr-FR" dirty="0">
                    <a:solidFill>
                      <a:schemeClr val="tx1">
                        <a:lumMod val="65000"/>
                        <a:lumOff val="35000"/>
                      </a:schemeClr>
                    </a:solidFill>
                    <a:latin typeface="Raleway" panose="020B0503030101060003" pitchFamily="34" charset="77"/>
                  </a:rPr>
                  <a:t>habitaient dans un </a:t>
                </a:r>
                <a:r>
                  <a:rPr lang="fr-FR" b="1" dirty="0">
                    <a:solidFill>
                      <a:schemeClr val="tx1">
                        <a:lumMod val="65000"/>
                        <a:lumOff val="35000"/>
                      </a:schemeClr>
                    </a:solidFill>
                    <a:latin typeface="Raleway" panose="020B0503030101060003" pitchFamily="34" charset="77"/>
                  </a:rPr>
                  <a:t>quartier où ils peuvent</a:t>
                </a:r>
                <a:endParaRPr lang="fr-FR" b="1" dirty="0">
                  <a:solidFill>
                    <a:schemeClr val="tx1">
                      <a:lumMod val="65000"/>
                      <a:lumOff val="35000"/>
                    </a:schemeClr>
                  </a:solidFill>
                  <a:latin typeface="Raleway Medium" panose="020B0503030101060003" pitchFamily="34" charset="77"/>
                </a:endParaRPr>
              </a:p>
            </p:txBody>
          </p:sp>
        </p:grpSp>
        <p:sp>
          <p:nvSpPr>
            <p:cNvPr id="21" name="TextBox 20">
              <a:extLst>
                <a:ext uri="{FF2B5EF4-FFF2-40B4-BE49-F238E27FC236}">
                  <a16:creationId xmlns:a16="http://schemas.microsoft.com/office/drawing/2014/main" id="{6E966DA9-D5E1-B549-84CF-D9E66F7D5EBF}"/>
                </a:ext>
              </a:extLst>
            </p:cNvPr>
            <p:cNvSpPr txBox="1"/>
            <p:nvPr/>
          </p:nvSpPr>
          <p:spPr>
            <a:xfrm>
              <a:off x="3168838" y="1947660"/>
              <a:ext cx="4244686"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jouer dehors durant la journée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en toute sécurité.</a:t>
              </a:r>
            </a:p>
          </p:txBody>
        </p:sp>
      </p:grpSp>
      <p:grpSp>
        <p:nvGrpSpPr>
          <p:cNvPr id="24" name="Group 23">
            <a:extLst>
              <a:ext uri="{FF2B5EF4-FFF2-40B4-BE49-F238E27FC236}">
                <a16:creationId xmlns:a16="http://schemas.microsoft.com/office/drawing/2014/main" id="{876DAF04-BA80-AB40-A2F9-548A6C92FA81}"/>
              </a:ext>
            </a:extLst>
          </p:cNvPr>
          <p:cNvGrpSpPr/>
          <p:nvPr/>
        </p:nvGrpSpPr>
        <p:grpSpPr>
          <a:xfrm>
            <a:off x="6344563" y="4591396"/>
            <a:ext cx="4578597" cy="1349518"/>
            <a:chOff x="3163695" y="1244473"/>
            <a:chExt cx="4578597" cy="1349518"/>
          </a:xfrm>
        </p:grpSpPr>
        <p:grpSp>
          <p:nvGrpSpPr>
            <p:cNvPr id="25" name="Group 24">
              <a:extLst>
                <a:ext uri="{FF2B5EF4-FFF2-40B4-BE49-F238E27FC236}">
                  <a16:creationId xmlns:a16="http://schemas.microsoft.com/office/drawing/2014/main" id="{85A8A7D7-E1FC-7C4F-B1B2-794E362FF13F}"/>
                </a:ext>
              </a:extLst>
            </p:cNvPr>
            <p:cNvGrpSpPr/>
            <p:nvPr/>
          </p:nvGrpSpPr>
          <p:grpSpPr>
            <a:xfrm>
              <a:off x="3163695" y="1244473"/>
              <a:ext cx="4578597" cy="861774"/>
              <a:chOff x="1662272" y="1357363"/>
              <a:chExt cx="4578597" cy="861774"/>
            </a:xfrm>
          </p:grpSpPr>
          <p:sp>
            <p:nvSpPr>
              <p:cNvPr id="27" name="TextBox 26">
                <a:extLst>
                  <a:ext uri="{FF2B5EF4-FFF2-40B4-BE49-F238E27FC236}">
                    <a16:creationId xmlns:a16="http://schemas.microsoft.com/office/drawing/2014/main" id="{37B2E9EE-7850-EB4C-BF64-0F5BCFB2CFA6}"/>
                  </a:ext>
                </a:extLst>
              </p:cNvPr>
              <p:cNvSpPr txBox="1"/>
              <p:nvPr/>
            </p:nvSpPr>
            <p:spPr>
              <a:xfrm>
                <a:off x="1662272" y="1357363"/>
                <a:ext cx="1986844" cy="861774"/>
              </a:xfrm>
              <a:prstGeom prst="rect">
                <a:avLst/>
              </a:prstGeom>
              <a:noFill/>
            </p:spPr>
            <p:txBody>
              <a:bodyPr wrap="square" rtlCol="0">
                <a:spAutoFit/>
              </a:bodyPr>
              <a:lstStyle/>
              <a:p>
                <a:r>
                  <a:rPr lang="en-US" sz="5000" dirty="0">
                    <a:solidFill>
                      <a:srgbClr val="FFC548"/>
                    </a:solidFill>
                    <a:latin typeface="AlternateGotNo3D" pitchFamily="2" charset="0"/>
                  </a:rPr>
                  <a:t>90,8</a:t>
                </a:r>
                <a:r>
                  <a:rPr lang="en-US" sz="5000" spc="-300" dirty="0">
                    <a:solidFill>
                      <a:srgbClr val="FFC548"/>
                    </a:solidFill>
                    <a:latin typeface="AlternateGotNo3D" pitchFamily="2" charset="0"/>
                  </a:rPr>
                  <a:t> </a:t>
                </a:r>
                <a:r>
                  <a:rPr lang="en-US" sz="5000" dirty="0">
                    <a:solidFill>
                      <a:srgbClr val="FFC548"/>
                    </a:solidFill>
                    <a:latin typeface="AlternateGotNo3D" pitchFamily="2" charset="0"/>
                  </a:rPr>
                  <a:t>%</a:t>
                </a:r>
              </a:p>
            </p:txBody>
          </p:sp>
          <p:sp>
            <p:nvSpPr>
              <p:cNvPr id="28" name="TextBox 27">
                <a:extLst>
                  <a:ext uri="{FF2B5EF4-FFF2-40B4-BE49-F238E27FC236}">
                    <a16:creationId xmlns:a16="http://schemas.microsoft.com/office/drawing/2014/main" id="{4D4B59BB-C19E-FF46-9F11-265226604B58}"/>
                  </a:ext>
                </a:extLst>
              </p:cNvPr>
              <p:cNvSpPr txBox="1"/>
              <p:nvPr/>
            </p:nvSpPr>
            <p:spPr>
              <a:xfrm>
                <a:off x="3105660" y="1507791"/>
                <a:ext cx="3135209"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habitaient dans un </a:t>
                </a:r>
                <a:br>
                  <a:rPr lang="fr-CA"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quartier où il y a des parcs,</a:t>
                </a:r>
                <a:endParaRPr lang="fr-CA" b="1" dirty="0">
                  <a:solidFill>
                    <a:schemeClr val="tx1">
                      <a:lumMod val="65000"/>
                      <a:lumOff val="35000"/>
                    </a:schemeClr>
                  </a:solidFill>
                  <a:latin typeface="Raleway Medium" panose="020B0503030101060003" pitchFamily="34" charset="77"/>
                </a:endParaRPr>
              </a:p>
            </p:txBody>
          </p:sp>
        </p:grpSp>
        <p:sp>
          <p:nvSpPr>
            <p:cNvPr id="26" name="TextBox 25">
              <a:extLst>
                <a:ext uri="{FF2B5EF4-FFF2-40B4-BE49-F238E27FC236}">
                  <a16:creationId xmlns:a16="http://schemas.microsoft.com/office/drawing/2014/main" id="{EFD095F5-5C43-D042-8FDF-7628BF5AE0F1}"/>
                </a:ext>
              </a:extLst>
            </p:cNvPr>
            <p:cNvSpPr txBox="1"/>
            <p:nvPr/>
          </p:nvSpPr>
          <p:spPr>
            <a:xfrm>
              <a:off x="3168838" y="1947660"/>
              <a:ext cx="4244686"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des terrains de jeux et des endroits pour jouer qui sont sécuritaires.</a:t>
              </a:r>
              <a:endParaRPr lang="fr-CA" dirty="0">
                <a:solidFill>
                  <a:schemeClr val="tx1">
                    <a:lumMod val="65000"/>
                    <a:lumOff val="35000"/>
                  </a:schemeClr>
                </a:solidFill>
                <a:latin typeface="Raleway" panose="020B0503030101060003" pitchFamily="34" charset="77"/>
              </a:endParaRPr>
            </a:p>
          </p:txBody>
        </p:sp>
      </p:grpSp>
      <p:cxnSp>
        <p:nvCxnSpPr>
          <p:cNvPr id="29" name="Straight Connector 28">
            <a:extLst>
              <a:ext uri="{FF2B5EF4-FFF2-40B4-BE49-F238E27FC236}">
                <a16:creationId xmlns:a16="http://schemas.microsoft.com/office/drawing/2014/main" id="{F356AD8B-CDD9-F64F-89EC-D2F56FBA06CC}"/>
              </a:ext>
            </a:extLst>
          </p:cNvPr>
          <p:cNvCxnSpPr>
            <a:cxnSpLocks/>
          </p:cNvCxnSpPr>
          <p:nvPr/>
        </p:nvCxnSpPr>
        <p:spPr>
          <a:xfrm>
            <a:off x="1675107" y="2723289"/>
            <a:ext cx="8986608" cy="0"/>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2DC6F4E-F06D-2147-8BBB-AD45EB82F11C}"/>
              </a:ext>
            </a:extLst>
          </p:cNvPr>
          <p:cNvCxnSpPr>
            <a:cxnSpLocks/>
          </p:cNvCxnSpPr>
          <p:nvPr/>
        </p:nvCxnSpPr>
        <p:spPr>
          <a:xfrm flipV="1">
            <a:off x="6131719" y="3055436"/>
            <a:ext cx="0" cy="2807421"/>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35" name="Picture 34" descr="A picture containing sign, room&#10;&#10;Description automatically generated">
            <a:extLst>
              <a:ext uri="{FF2B5EF4-FFF2-40B4-BE49-F238E27FC236}">
                <a16:creationId xmlns:a16="http://schemas.microsoft.com/office/drawing/2014/main" id="{841C40F7-1705-144B-9020-56C47D5C65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657" y="1302253"/>
            <a:ext cx="3215544" cy="1344371"/>
          </a:xfrm>
          <a:prstGeom prst="rect">
            <a:avLst/>
          </a:prstGeom>
        </p:spPr>
      </p:pic>
      <p:pic>
        <p:nvPicPr>
          <p:cNvPr id="37" name="Picture 36" descr="A picture containing clock, room&#10;&#10;Description automatically generated">
            <a:extLst>
              <a:ext uri="{FF2B5EF4-FFF2-40B4-BE49-F238E27FC236}">
                <a16:creationId xmlns:a16="http://schemas.microsoft.com/office/drawing/2014/main" id="{73BFF604-7D90-4245-845C-C3316BA2DD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9222" y="2872603"/>
            <a:ext cx="1870857" cy="1778511"/>
          </a:xfrm>
          <a:prstGeom prst="rect">
            <a:avLst/>
          </a:prstGeom>
        </p:spPr>
      </p:pic>
      <p:pic>
        <p:nvPicPr>
          <p:cNvPr id="40" name="Picture 39" descr="A close up of a sign&#10;&#10;Description automatically generated">
            <a:extLst>
              <a:ext uri="{FF2B5EF4-FFF2-40B4-BE49-F238E27FC236}">
                <a16:creationId xmlns:a16="http://schemas.microsoft.com/office/drawing/2014/main" id="{B64D7065-F6AB-1645-B409-90C8AE4E38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213" y="2871513"/>
            <a:ext cx="1745634" cy="1745634"/>
          </a:xfrm>
          <a:prstGeom prst="rect">
            <a:avLst/>
          </a:prstGeom>
        </p:spPr>
      </p:pic>
      <p:grpSp>
        <p:nvGrpSpPr>
          <p:cNvPr id="31" name="Group 30">
            <a:extLst>
              <a:ext uri="{FF2B5EF4-FFF2-40B4-BE49-F238E27FC236}">
                <a16:creationId xmlns:a16="http://schemas.microsoft.com/office/drawing/2014/main" id="{07DC5FCB-DBEA-4045-BAC4-6AEF023C5EF3}"/>
              </a:ext>
            </a:extLst>
          </p:cNvPr>
          <p:cNvGrpSpPr/>
          <p:nvPr/>
        </p:nvGrpSpPr>
        <p:grpSpPr>
          <a:xfrm>
            <a:off x="1618646" y="6226413"/>
            <a:ext cx="8936465" cy="411645"/>
            <a:chOff x="1618646" y="6226413"/>
            <a:chExt cx="8936465" cy="411645"/>
          </a:xfrm>
        </p:grpSpPr>
        <p:pic>
          <p:nvPicPr>
            <p:cNvPr id="32" name="Picture 31">
              <a:extLst>
                <a:ext uri="{FF2B5EF4-FFF2-40B4-BE49-F238E27FC236}">
                  <a16:creationId xmlns:a16="http://schemas.microsoft.com/office/drawing/2014/main" id="{B1B3E905-DC29-D24E-A724-EAD995ECBD70}"/>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33" name="TextBox 32">
              <a:extLst>
                <a:ext uri="{FF2B5EF4-FFF2-40B4-BE49-F238E27FC236}">
                  <a16:creationId xmlns:a16="http://schemas.microsoft.com/office/drawing/2014/main" id="{3E18DB67-EAB3-CA43-B07F-0B2E6C8CFD57}"/>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104069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36008" y="4511427"/>
            <a:ext cx="6851904" cy="1719072"/>
          </a:xfrm>
        </p:spPr>
        <p:txBody>
          <a:bodyPr anchor="ctr">
            <a:normAutofit/>
          </a:bodyPr>
          <a:lstStyle/>
          <a:p>
            <a:pPr marL="215072" indent="-215072">
              <a:spcBef>
                <a:spcPts val="800"/>
              </a:spcBef>
              <a:buClr>
                <a:srgbClr val="C00000"/>
              </a:buClr>
              <a:buFont typeface="Wingdings" charset="2"/>
              <a:buChar char="§"/>
            </a:pPr>
            <a:endParaRPr lang="fr-CA" sz="2000">
              <a:latin typeface="Raleway" panose="020B0503030101060003" pitchFamily="34" charset="0"/>
            </a:endParaRPr>
          </a:p>
          <a:p>
            <a:pPr marL="0" indent="0">
              <a:buNone/>
            </a:pPr>
            <a:endParaRPr lang="fr-CA" sz="2000">
              <a:latin typeface="Raleway" panose="020B0503030101060003" pitchFamily="34" charset="0"/>
            </a:endParaRPr>
          </a:p>
          <a:p>
            <a:pPr marL="0" indent="0">
              <a:buNone/>
            </a:pPr>
            <a:endParaRPr lang="fr-CA" sz="200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14</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8" name="TextBox 7">
            <a:extLst>
              <a:ext uri="{FF2B5EF4-FFF2-40B4-BE49-F238E27FC236}">
                <a16:creationId xmlns:a16="http://schemas.microsoft.com/office/drawing/2014/main" id="{42D4BACE-1F75-7B42-B836-B01EB7154EF4}"/>
              </a:ext>
            </a:extLst>
          </p:cNvPr>
          <p:cNvSpPr txBox="1"/>
          <p:nvPr/>
        </p:nvSpPr>
        <p:spPr>
          <a:xfrm>
            <a:off x="1627525" y="5793579"/>
            <a:ext cx="8945829" cy="2308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Institut de la statistique du Québec, </a:t>
            </a:r>
            <a:r>
              <a:rPr lang="fr-CA" sz="900" i="1" dirty="0">
                <a:solidFill>
                  <a:schemeClr val="tx1">
                    <a:lumMod val="50000"/>
                    <a:lumOff val="50000"/>
                  </a:schemeClr>
                </a:solidFill>
                <a:latin typeface="Raleway" panose="020B0503030101060003" pitchFamily="34" charset="77"/>
              </a:rPr>
              <a:t>Enquête québécoise sur le parcours préscolaire des enfants de la maternelle (EQPPEM) 2017</a:t>
            </a:r>
            <a:r>
              <a:rPr lang="fr-CA" sz="900" dirty="0">
                <a:solidFill>
                  <a:schemeClr val="tx1">
                    <a:lumMod val="50000"/>
                    <a:lumOff val="50000"/>
                  </a:schemeClr>
                </a:solidFill>
                <a:latin typeface="Raleway" panose="020B0503030101060003" pitchFamily="34" charset="77"/>
              </a:rPr>
              <a:t>.</a:t>
            </a:r>
            <a:endParaRPr lang="fr-CA" sz="900" i="1" dirty="0">
              <a:solidFill>
                <a:schemeClr val="tx1">
                  <a:lumMod val="50000"/>
                  <a:lumOff val="50000"/>
                </a:schemeClr>
              </a:solidFill>
              <a:latin typeface="Raleway" panose="020B0503030101060003" pitchFamily="34" charset="77"/>
            </a:endParaRPr>
          </a:p>
        </p:txBody>
      </p:sp>
      <p:sp>
        <p:nvSpPr>
          <p:cNvPr id="10" name="Rectangle 9">
            <a:extLst>
              <a:ext uri="{FF2B5EF4-FFF2-40B4-BE49-F238E27FC236}">
                <a16:creationId xmlns:a16="http://schemas.microsoft.com/office/drawing/2014/main" id="{BBC30501-3826-4F4A-BAE0-E974AFF35E38}"/>
              </a:ext>
            </a:extLst>
          </p:cNvPr>
          <p:cNvSpPr/>
          <p:nvPr/>
        </p:nvSpPr>
        <p:spPr>
          <a:xfrm>
            <a:off x="1707427" y="1881667"/>
            <a:ext cx="8847684" cy="3853002"/>
          </a:xfrm>
          <a:prstGeom prst="rect">
            <a:avLst/>
          </a:prstGeom>
          <a:solidFill>
            <a:srgbClr val="FFC548">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F1F9C7D-CE15-DE49-B8EA-8F6EF8D6A0B1}"/>
              </a:ext>
            </a:extLst>
          </p:cNvPr>
          <p:cNvSpPr txBox="1"/>
          <p:nvPr/>
        </p:nvSpPr>
        <p:spPr>
          <a:xfrm>
            <a:off x="1707427" y="2245759"/>
            <a:ext cx="8847684" cy="30777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Proportion d’enfants habitant dans un quartier perçu comme peu sécuritaire…</a:t>
            </a:r>
          </a:p>
        </p:txBody>
      </p:sp>
      <p:sp>
        <p:nvSpPr>
          <p:cNvPr id="12" name="TextBox 11">
            <a:extLst>
              <a:ext uri="{FF2B5EF4-FFF2-40B4-BE49-F238E27FC236}">
                <a16:creationId xmlns:a16="http://schemas.microsoft.com/office/drawing/2014/main" id="{6498EA71-DC64-4443-8580-A4D7F2F97D26}"/>
              </a:ext>
            </a:extLst>
          </p:cNvPr>
          <p:cNvSpPr txBox="1"/>
          <p:nvPr/>
        </p:nvSpPr>
        <p:spPr>
          <a:xfrm>
            <a:off x="2430966" y="2643483"/>
            <a:ext cx="5051502"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selon le plus haut diplôme obtenu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par l’un ou l’autre des parents</a:t>
            </a:r>
          </a:p>
        </p:txBody>
      </p:sp>
      <p:sp>
        <p:nvSpPr>
          <p:cNvPr id="13" name="TextBox 12">
            <a:extLst>
              <a:ext uri="{FF2B5EF4-FFF2-40B4-BE49-F238E27FC236}">
                <a16:creationId xmlns:a16="http://schemas.microsoft.com/office/drawing/2014/main" id="{5135C369-419B-414B-9D11-7EE2BEC4C0B7}"/>
              </a:ext>
            </a:extLst>
          </p:cNvPr>
          <p:cNvSpPr txBox="1"/>
          <p:nvPr/>
        </p:nvSpPr>
        <p:spPr>
          <a:xfrm>
            <a:off x="7571678" y="2643483"/>
            <a:ext cx="3278459"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selon la mesure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de faible revenu</a:t>
            </a:r>
          </a:p>
        </p:txBody>
      </p:sp>
      <p:sp>
        <p:nvSpPr>
          <p:cNvPr id="14" name="TextBox 13">
            <a:extLst>
              <a:ext uri="{FF2B5EF4-FFF2-40B4-BE49-F238E27FC236}">
                <a16:creationId xmlns:a16="http://schemas.microsoft.com/office/drawing/2014/main" id="{8AAEC6C8-34F0-1241-95C4-DD98ABFAE411}"/>
              </a:ext>
            </a:extLst>
          </p:cNvPr>
          <p:cNvSpPr txBox="1"/>
          <p:nvPr/>
        </p:nvSpPr>
        <p:spPr>
          <a:xfrm>
            <a:off x="3177287" y="850565"/>
            <a:ext cx="7650228"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La perception de sécurité du quartier varie toutefois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selon le niveau de scolarité des parents et le revenu familial.</a:t>
            </a:r>
          </a:p>
        </p:txBody>
      </p:sp>
      <p:pic>
        <p:nvPicPr>
          <p:cNvPr id="4" name="Picture 3" descr="A picture containing drawing&#10;&#10;Description automatically generated">
            <a:extLst>
              <a:ext uri="{FF2B5EF4-FFF2-40B4-BE49-F238E27FC236}">
                <a16:creationId xmlns:a16="http://schemas.microsoft.com/office/drawing/2014/main" id="{5F15B54C-CC27-6D42-9E17-6290ABB41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3389" y="398207"/>
            <a:ext cx="1473898" cy="1757606"/>
          </a:xfrm>
          <a:prstGeom prst="rect">
            <a:avLst/>
          </a:prstGeom>
        </p:spPr>
      </p:pic>
      <p:pic>
        <p:nvPicPr>
          <p:cNvPr id="18" name="Picture 17" descr="A close up of text on a black background&#10;&#10;Description automatically generated">
            <a:extLst>
              <a:ext uri="{FF2B5EF4-FFF2-40B4-BE49-F238E27FC236}">
                <a16:creationId xmlns:a16="http://schemas.microsoft.com/office/drawing/2014/main" id="{3435B0AB-CC45-3A40-908B-E0E8FC3E4C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8732" y="2678875"/>
            <a:ext cx="7973122" cy="2651872"/>
          </a:xfrm>
          <a:prstGeom prst="rect">
            <a:avLst/>
          </a:prstGeom>
        </p:spPr>
      </p:pic>
      <p:grpSp>
        <p:nvGrpSpPr>
          <p:cNvPr id="16" name="Group 15">
            <a:extLst>
              <a:ext uri="{FF2B5EF4-FFF2-40B4-BE49-F238E27FC236}">
                <a16:creationId xmlns:a16="http://schemas.microsoft.com/office/drawing/2014/main" id="{D9B211B1-6014-C84D-AC48-9B0334BBC531}"/>
              </a:ext>
            </a:extLst>
          </p:cNvPr>
          <p:cNvGrpSpPr/>
          <p:nvPr/>
        </p:nvGrpSpPr>
        <p:grpSpPr>
          <a:xfrm>
            <a:off x="1618646" y="6226413"/>
            <a:ext cx="8936465" cy="411645"/>
            <a:chOff x="1618646" y="6226413"/>
            <a:chExt cx="8936465" cy="411645"/>
          </a:xfrm>
        </p:grpSpPr>
        <p:pic>
          <p:nvPicPr>
            <p:cNvPr id="22" name="Picture 21">
              <a:extLst>
                <a:ext uri="{FF2B5EF4-FFF2-40B4-BE49-F238E27FC236}">
                  <a16:creationId xmlns:a16="http://schemas.microsoft.com/office/drawing/2014/main" id="{1BC5ACB1-2C76-184E-8BE3-4EC60F3781ED}"/>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23" name="TextBox 22">
              <a:extLst>
                <a:ext uri="{FF2B5EF4-FFF2-40B4-BE49-F238E27FC236}">
                  <a16:creationId xmlns:a16="http://schemas.microsoft.com/office/drawing/2014/main" id="{E16E0E82-7275-EE46-BA87-34D720E522BE}"/>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24092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36008" y="4511427"/>
            <a:ext cx="6851904" cy="1719072"/>
          </a:xfrm>
        </p:spPr>
        <p:txBody>
          <a:bodyPr anchor="ctr">
            <a:normAutofit/>
          </a:bodyPr>
          <a:lstStyle/>
          <a:p>
            <a:pPr marL="215072" indent="-215072">
              <a:spcBef>
                <a:spcPts val="800"/>
              </a:spcBef>
              <a:buClr>
                <a:srgbClr val="C00000"/>
              </a:buClr>
              <a:buFont typeface="Wingdings" charset="2"/>
              <a:buChar char="§"/>
            </a:pPr>
            <a:endParaRPr lang="fr-CA" sz="2000" dirty="0">
              <a:latin typeface="Raleway" panose="020B0503030101060003" pitchFamily="34" charset="0"/>
            </a:endParaRPr>
          </a:p>
          <a:p>
            <a:pPr marL="0" indent="0">
              <a:buNone/>
            </a:pPr>
            <a:endParaRPr lang="fr-CA" sz="2000" dirty="0">
              <a:latin typeface="Raleway" panose="020B0503030101060003" pitchFamily="34" charset="0"/>
            </a:endParaRPr>
          </a:p>
          <a:p>
            <a:pPr marL="0" indent="0">
              <a:buNone/>
            </a:pPr>
            <a:endParaRPr lang="fr-CA" sz="20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15</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13" name="TextBox 12">
            <a:extLst>
              <a:ext uri="{FF2B5EF4-FFF2-40B4-BE49-F238E27FC236}">
                <a16:creationId xmlns:a16="http://schemas.microsoft.com/office/drawing/2014/main" id="{01EC5534-65F6-B24B-B52A-651DBFC612D9}"/>
              </a:ext>
            </a:extLst>
          </p:cNvPr>
          <p:cNvSpPr txBox="1"/>
          <p:nvPr/>
        </p:nvSpPr>
        <p:spPr>
          <a:xfrm>
            <a:off x="1627525" y="5728263"/>
            <a:ext cx="8945829" cy="230832"/>
          </a:xfrm>
          <a:prstGeom prst="rect">
            <a:avLst/>
          </a:prstGeom>
          <a:noFill/>
        </p:spPr>
        <p:txBody>
          <a:bodyPr wrap="square" rtlCol="0">
            <a:spAutoFit/>
          </a:bodyPr>
          <a:lstStyle/>
          <a:p>
            <a:r>
              <a:rPr lang="fr-CA" sz="900" dirty="0">
                <a:solidFill>
                  <a:schemeClr val="tx1">
                    <a:lumMod val="50000"/>
                    <a:lumOff val="50000"/>
                  </a:schemeClr>
                </a:solidFill>
                <a:latin typeface="Raleway" panose="020B0503030101060003" pitchFamily="34" charset="77"/>
              </a:rPr>
              <a:t>* D’après les prescriptions de la Norme nationale d’occupation (NNO).</a:t>
            </a:r>
            <a:endParaRPr lang="fr-CA" sz="900" i="1" dirty="0">
              <a:solidFill>
                <a:schemeClr val="tx1">
                  <a:lumMod val="50000"/>
                  <a:lumOff val="50000"/>
                </a:schemeClr>
              </a:solidFill>
              <a:latin typeface="Raleway" panose="020B0503030101060003" pitchFamily="34" charset="77"/>
            </a:endParaRPr>
          </a:p>
        </p:txBody>
      </p:sp>
      <p:pic>
        <p:nvPicPr>
          <p:cNvPr id="3" name="Picture 2" descr="A picture containing drawing&#10;&#10;Description automatically generated">
            <a:extLst>
              <a:ext uri="{FF2B5EF4-FFF2-40B4-BE49-F238E27FC236}">
                <a16:creationId xmlns:a16="http://schemas.microsoft.com/office/drawing/2014/main" id="{A2E00579-D7D6-6048-9BE7-BEE0C1CBD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0516" y="1532281"/>
            <a:ext cx="2536658" cy="2536658"/>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39DC0270-2814-A948-9376-AA8844329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7711" y="1532281"/>
            <a:ext cx="2531752" cy="2536658"/>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1653D30B-D983-7D4D-8CB0-3D85459B49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0000" y="1532281"/>
            <a:ext cx="2536658" cy="2536658"/>
          </a:xfrm>
          <a:prstGeom prst="rect">
            <a:avLst/>
          </a:prstGeom>
        </p:spPr>
      </p:pic>
      <p:grpSp>
        <p:nvGrpSpPr>
          <p:cNvPr id="18" name="Group 17">
            <a:extLst>
              <a:ext uri="{FF2B5EF4-FFF2-40B4-BE49-F238E27FC236}">
                <a16:creationId xmlns:a16="http://schemas.microsoft.com/office/drawing/2014/main" id="{D2201E8C-5185-EB44-A8F5-E8E5AFEEF9B2}"/>
              </a:ext>
            </a:extLst>
          </p:cNvPr>
          <p:cNvGrpSpPr/>
          <p:nvPr/>
        </p:nvGrpSpPr>
        <p:grpSpPr>
          <a:xfrm>
            <a:off x="1627525" y="4241371"/>
            <a:ext cx="3056402" cy="1053664"/>
            <a:chOff x="3163695" y="1263327"/>
            <a:chExt cx="3056402" cy="1053664"/>
          </a:xfrm>
        </p:grpSpPr>
        <p:grpSp>
          <p:nvGrpSpPr>
            <p:cNvPr id="19" name="Group 18">
              <a:extLst>
                <a:ext uri="{FF2B5EF4-FFF2-40B4-BE49-F238E27FC236}">
                  <a16:creationId xmlns:a16="http://schemas.microsoft.com/office/drawing/2014/main" id="{53EBFF3A-74B9-744E-AFDB-57C901D944DB}"/>
                </a:ext>
              </a:extLst>
            </p:cNvPr>
            <p:cNvGrpSpPr/>
            <p:nvPr/>
          </p:nvGrpSpPr>
          <p:grpSpPr>
            <a:xfrm>
              <a:off x="3163695" y="1263327"/>
              <a:ext cx="2632241" cy="861774"/>
              <a:chOff x="1662272" y="1376217"/>
              <a:chExt cx="2632241" cy="861774"/>
            </a:xfrm>
          </p:grpSpPr>
          <p:sp>
            <p:nvSpPr>
              <p:cNvPr id="21" name="TextBox 20">
                <a:extLst>
                  <a:ext uri="{FF2B5EF4-FFF2-40B4-BE49-F238E27FC236}">
                    <a16:creationId xmlns:a16="http://schemas.microsoft.com/office/drawing/2014/main" id="{D2DBDA03-7D23-0141-808D-4DD4EC74CB52}"/>
                  </a:ext>
                </a:extLst>
              </p:cNvPr>
              <p:cNvSpPr txBox="1"/>
              <p:nvPr/>
            </p:nvSpPr>
            <p:spPr>
              <a:xfrm>
                <a:off x="1662272" y="1376217"/>
                <a:ext cx="1462808" cy="861774"/>
              </a:xfrm>
              <a:prstGeom prst="rect">
                <a:avLst/>
              </a:prstGeom>
              <a:noFill/>
            </p:spPr>
            <p:txBody>
              <a:bodyPr wrap="square" rtlCol="0">
                <a:spAutoFit/>
              </a:bodyPr>
              <a:lstStyle/>
              <a:p>
                <a:r>
                  <a:rPr lang="en-US" sz="5000" dirty="0">
                    <a:solidFill>
                      <a:srgbClr val="FFC548"/>
                    </a:solidFill>
                    <a:latin typeface="AlternateGotNo3D" pitchFamily="2" charset="0"/>
                  </a:rPr>
                  <a:t>13,6</a:t>
                </a:r>
                <a:r>
                  <a:rPr lang="en-US" sz="5000" spc="-300" dirty="0">
                    <a:solidFill>
                      <a:srgbClr val="FFC548"/>
                    </a:solidFill>
                    <a:latin typeface="AlternateGotNo3D" pitchFamily="2" charset="0"/>
                  </a:rPr>
                  <a:t> </a:t>
                </a:r>
                <a:r>
                  <a:rPr lang="en-US" sz="5000" dirty="0">
                    <a:solidFill>
                      <a:srgbClr val="FFC548"/>
                    </a:solidFill>
                    <a:latin typeface="AlternateGotNo3D" pitchFamily="2" charset="0"/>
                  </a:rPr>
                  <a:t>%</a:t>
                </a:r>
              </a:p>
            </p:txBody>
          </p:sp>
          <p:sp>
            <p:nvSpPr>
              <p:cNvPr id="22" name="TextBox 21">
                <a:extLst>
                  <a:ext uri="{FF2B5EF4-FFF2-40B4-BE49-F238E27FC236}">
                    <a16:creationId xmlns:a16="http://schemas.microsoft.com/office/drawing/2014/main" id="{AB73907B-D8E2-704C-8C9C-3D57F8C24C44}"/>
                  </a:ext>
                </a:extLst>
              </p:cNvPr>
              <p:cNvSpPr txBox="1"/>
              <p:nvPr/>
            </p:nvSpPr>
            <p:spPr>
              <a:xfrm>
                <a:off x="3058174" y="1526645"/>
                <a:ext cx="1236339"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habitaient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dans un</a:t>
                </a:r>
                <a:endParaRPr lang="fr-CA" b="1" dirty="0">
                  <a:solidFill>
                    <a:schemeClr val="tx1">
                      <a:lumMod val="65000"/>
                      <a:lumOff val="35000"/>
                    </a:schemeClr>
                  </a:solidFill>
                  <a:latin typeface="Raleway Medium" panose="020B0503030101060003" pitchFamily="34" charset="77"/>
                </a:endParaRPr>
              </a:p>
            </p:txBody>
          </p:sp>
        </p:grpSp>
        <p:sp>
          <p:nvSpPr>
            <p:cNvPr id="20" name="TextBox 19">
              <a:extLst>
                <a:ext uri="{FF2B5EF4-FFF2-40B4-BE49-F238E27FC236}">
                  <a16:creationId xmlns:a16="http://schemas.microsoft.com/office/drawing/2014/main" id="{C2E6AA7D-9F9E-6444-B1D4-B6C517E95830}"/>
                </a:ext>
              </a:extLst>
            </p:cNvPr>
            <p:cNvSpPr txBox="1"/>
            <p:nvPr/>
          </p:nvSpPr>
          <p:spPr>
            <a:xfrm>
              <a:off x="3168838" y="1947659"/>
              <a:ext cx="3051259"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logement non abordable</a:t>
              </a:r>
              <a:r>
                <a:rPr lang="fr-CA" dirty="0">
                  <a:solidFill>
                    <a:schemeClr val="tx1">
                      <a:lumMod val="65000"/>
                      <a:lumOff val="35000"/>
                    </a:schemeClr>
                  </a:solidFill>
                  <a:latin typeface="Raleway" panose="020B0503030101060003" pitchFamily="34" charset="77"/>
                </a:rPr>
                <a:t>.</a:t>
              </a:r>
            </a:p>
          </p:txBody>
        </p:sp>
      </p:grpSp>
      <p:grpSp>
        <p:nvGrpSpPr>
          <p:cNvPr id="24" name="Group 23">
            <a:extLst>
              <a:ext uri="{FF2B5EF4-FFF2-40B4-BE49-F238E27FC236}">
                <a16:creationId xmlns:a16="http://schemas.microsoft.com/office/drawing/2014/main" id="{821DDD3F-04BB-5B4F-B189-7F4EE77EBB6F}"/>
              </a:ext>
            </a:extLst>
          </p:cNvPr>
          <p:cNvGrpSpPr/>
          <p:nvPr/>
        </p:nvGrpSpPr>
        <p:grpSpPr>
          <a:xfrm>
            <a:off x="4707120" y="4248808"/>
            <a:ext cx="2632241" cy="1330663"/>
            <a:chOff x="3063336" y="1263327"/>
            <a:chExt cx="2632241" cy="1330663"/>
          </a:xfrm>
        </p:grpSpPr>
        <p:grpSp>
          <p:nvGrpSpPr>
            <p:cNvPr id="25" name="Group 24">
              <a:extLst>
                <a:ext uri="{FF2B5EF4-FFF2-40B4-BE49-F238E27FC236}">
                  <a16:creationId xmlns:a16="http://schemas.microsoft.com/office/drawing/2014/main" id="{E603E244-2D1B-7049-8D1A-A4D81CA5DFB9}"/>
                </a:ext>
              </a:extLst>
            </p:cNvPr>
            <p:cNvGrpSpPr/>
            <p:nvPr/>
          </p:nvGrpSpPr>
          <p:grpSpPr>
            <a:xfrm>
              <a:off x="3063336" y="1263327"/>
              <a:ext cx="2632241" cy="861774"/>
              <a:chOff x="1561913" y="1376217"/>
              <a:chExt cx="2632241" cy="861774"/>
            </a:xfrm>
          </p:grpSpPr>
          <p:sp>
            <p:nvSpPr>
              <p:cNvPr id="27" name="TextBox 26">
                <a:extLst>
                  <a:ext uri="{FF2B5EF4-FFF2-40B4-BE49-F238E27FC236}">
                    <a16:creationId xmlns:a16="http://schemas.microsoft.com/office/drawing/2014/main" id="{2456D6D6-4D44-F149-B1CE-A167094149FF}"/>
                  </a:ext>
                </a:extLst>
              </p:cNvPr>
              <p:cNvSpPr txBox="1"/>
              <p:nvPr/>
            </p:nvSpPr>
            <p:spPr>
              <a:xfrm>
                <a:off x="1561913" y="1376217"/>
                <a:ext cx="1462808" cy="861774"/>
              </a:xfrm>
              <a:prstGeom prst="rect">
                <a:avLst/>
              </a:prstGeom>
              <a:noFill/>
            </p:spPr>
            <p:txBody>
              <a:bodyPr wrap="square" rtlCol="0">
                <a:spAutoFit/>
              </a:bodyPr>
              <a:lstStyle/>
              <a:p>
                <a:r>
                  <a:rPr lang="en-US" sz="5000" dirty="0">
                    <a:solidFill>
                      <a:srgbClr val="FFC548"/>
                    </a:solidFill>
                    <a:latin typeface="AlternateGotNo3D" pitchFamily="2" charset="0"/>
                  </a:rPr>
                  <a:t>12,0</a:t>
                </a:r>
                <a:r>
                  <a:rPr lang="en-US" sz="5000" spc="-300" dirty="0">
                    <a:solidFill>
                      <a:srgbClr val="FFC548"/>
                    </a:solidFill>
                    <a:latin typeface="AlternateGotNo3D" pitchFamily="2" charset="0"/>
                  </a:rPr>
                  <a:t> </a:t>
                </a:r>
                <a:r>
                  <a:rPr lang="en-US" sz="5000" dirty="0">
                    <a:solidFill>
                      <a:srgbClr val="FFC548"/>
                    </a:solidFill>
                    <a:latin typeface="AlternateGotNo3D" pitchFamily="2" charset="0"/>
                  </a:rPr>
                  <a:t>%</a:t>
                </a:r>
              </a:p>
            </p:txBody>
          </p:sp>
          <p:sp>
            <p:nvSpPr>
              <p:cNvPr id="28" name="TextBox 27">
                <a:extLst>
                  <a:ext uri="{FF2B5EF4-FFF2-40B4-BE49-F238E27FC236}">
                    <a16:creationId xmlns:a16="http://schemas.microsoft.com/office/drawing/2014/main" id="{E99DA8E9-96F0-814E-8518-5837BE05E86B}"/>
                  </a:ext>
                </a:extLst>
              </p:cNvPr>
              <p:cNvSpPr txBox="1"/>
              <p:nvPr/>
            </p:nvSpPr>
            <p:spPr>
              <a:xfrm>
                <a:off x="2957815" y="1526645"/>
                <a:ext cx="1236339"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habitaient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dans un</a:t>
                </a:r>
                <a:endParaRPr lang="fr-CA" b="1" dirty="0">
                  <a:solidFill>
                    <a:schemeClr val="tx1">
                      <a:lumMod val="65000"/>
                      <a:lumOff val="35000"/>
                    </a:schemeClr>
                  </a:solidFill>
                  <a:latin typeface="Raleway Medium" panose="020B0503030101060003" pitchFamily="34" charset="77"/>
                </a:endParaRPr>
              </a:p>
            </p:txBody>
          </p:sp>
        </p:grpSp>
        <p:sp>
          <p:nvSpPr>
            <p:cNvPr id="26" name="TextBox 25">
              <a:extLst>
                <a:ext uri="{FF2B5EF4-FFF2-40B4-BE49-F238E27FC236}">
                  <a16:creationId xmlns:a16="http://schemas.microsoft.com/office/drawing/2014/main" id="{9C9A50EF-FF04-A54E-BEB1-62AC35C5CFE7}"/>
                </a:ext>
              </a:extLst>
            </p:cNvPr>
            <p:cNvSpPr txBox="1"/>
            <p:nvPr/>
          </p:nvSpPr>
          <p:spPr>
            <a:xfrm>
              <a:off x="3168838" y="1947659"/>
              <a:ext cx="2526739"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logement de taille insuffisante</a:t>
              </a:r>
              <a:r>
                <a:rPr lang="fr-CA" dirty="0">
                  <a:solidFill>
                    <a:schemeClr val="tx1">
                      <a:lumMod val="65000"/>
                      <a:lumOff val="35000"/>
                    </a:schemeClr>
                  </a:solidFill>
                  <a:latin typeface="Raleway" panose="020B0503030101060003" pitchFamily="34" charset="77"/>
                </a:rPr>
                <a:t>.</a:t>
              </a:r>
            </a:p>
          </p:txBody>
        </p:sp>
      </p:grpSp>
      <p:grpSp>
        <p:nvGrpSpPr>
          <p:cNvPr id="29" name="Group 28">
            <a:extLst>
              <a:ext uri="{FF2B5EF4-FFF2-40B4-BE49-F238E27FC236}">
                <a16:creationId xmlns:a16="http://schemas.microsoft.com/office/drawing/2014/main" id="{DE8550A0-2277-6D48-B61A-B6276F6CF2D3}"/>
              </a:ext>
            </a:extLst>
          </p:cNvPr>
          <p:cNvGrpSpPr/>
          <p:nvPr/>
        </p:nvGrpSpPr>
        <p:grpSpPr>
          <a:xfrm>
            <a:off x="7682514" y="4245094"/>
            <a:ext cx="3287237" cy="1330663"/>
            <a:chOff x="3163695" y="1263327"/>
            <a:chExt cx="3287237" cy="1330663"/>
          </a:xfrm>
        </p:grpSpPr>
        <p:grpSp>
          <p:nvGrpSpPr>
            <p:cNvPr id="30" name="Group 29">
              <a:extLst>
                <a:ext uri="{FF2B5EF4-FFF2-40B4-BE49-F238E27FC236}">
                  <a16:creationId xmlns:a16="http://schemas.microsoft.com/office/drawing/2014/main" id="{6C839DCF-6B3B-6F4F-9C4C-AC7629EC2DA7}"/>
                </a:ext>
              </a:extLst>
            </p:cNvPr>
            <p:cNvGrpSpPr/>
            <p:nvPr/>
          </p:nvGrpSpPr>
          <p:grpSpPr>
            <a:xfrm>
              <a:off x="3163695" y="1263327"/>
              <a:ext cx="3287237" cy="861774"/>
              <a:chOff x="1662272" y="1376217"/>
              <a:chExt cx="3287237" cy="861774"/>
            </a:xfrm>
          </p:grpSpPr>
          <p:sp>
            <p:nvSpPr>
              <p:cNvPr id="32" name="TextBox 31">
                <a:extLst>
                  <a:ext uri="{FF2B5EF4-FFF2-40B4-BE49-F238E27FC236}">
                    <a16:creationId xmlns:a16="http://schemas.microsoft.com/office/drawing/2014/main" id="{0B45DC65-2E29-204C-BBB7-D82979C2D679}"/>
                  </a:ext>
                </a:extLst>
              </p:cNvPr>
              <p:cNvSpPr txBox="1"/>
              <p:nvPr/>
            </p:nvSpPr>
            <p:spPr>
              <a:xfrm>
                <a:off x="1662272" y="1376217"/>
                <a:ext cx="1236339" cy="861774"/>
              </a:xfrm>
              <a:prstGeom prst="rect">
                <a:avLst/>
              </a:prstGeom>
              <a:noFill/>
            </p:spPr>
            <p:txBody>
              <a:bodyPr wrap="square" rtlCol="0">
                <a:spAutoFit/>
              </a:bodyPr>
              <a:lstStyle/>
              <a:p>
                <a:r>
                  <a:rPr lang="en-US" sz="5000" dirty="0">
                    <a:solidFill>
                      <a:srgbClr val="FFC548"/>
                    </a:solidFill>
                    <a:latin typeface="AlternateGotNo3D" pitchFamily="2" charset="0"/>
                  </a:rPr>
                  <a:t>7,9</a:t>
                </a:r>
                <a:r>
                  <a:rPr lang="en-US" sz="5000" spc="-300" dirty="0">
                    <a:solidFill>
                      <a:srgbClr val="FFC548"/>
                    </a:solidFill>
                    <a:latin typeface="AlternateGotNo3D" pitchFamily="2" charset="0"/>
                  </a:rPr>
                  <a:t> </a:t>
                </a:r>
                <a:r>
                  <a:rPr lang="en-US" sz="5000" dirty="0">
                    <a:solidFill>
                      <a:srgbClr val="FFC548"/>
                    </a:solidFill>
                    <a:latin typeface="AlternateGotNo3D" pitchFamily="2" charset="0"/>
                  </a:rPr>
                  <a:t>%</a:t>
                </a:r>
              </a:p>
            </p:txBody>
          </p:sp>
          <p:sp>
            <p:nvSpPr>
              <p:cNvPr id="33" name="TextBox 32">
                <a:extLst>
                  <a:ext uri="{FF2B5EF4-FFF2-40B4-BE49-F238E27FC236}">
                    <a16:creationId xmlns:a16="http://schemas.microsoft.com/office/drawing/2014/main" id="{952E4AD1-EBCB-2B4C-9A3D-C62CA677264F}"/>
                  </a:ext>
                </a:extLst>
              </p:cNvPr>
              <p:cNvSpPr txBox="1"/>
              <p:nvPr/>
            </p:nvSpPr>
            <p:spPr>
              <a:xfrm>
                <a:off x="2787100" y="1526645"/>
                <a:ext cx="2162409"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habitaient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dans un</a:t>
                </a:r>
                <a:endParaRPr lang="fr-CA" b="1" dirty="0">
                  <a:solidFill>
                    <a:schemeClr val="tx1">
                      <a:lumMod val="65000"/>
                      <a:lumOff val="35000"/>
                    </a:schemeClr>
                  </a:solidFill>
                  <a:latin typeface="Raleway Medium" panose="020B0503030101060003" pitchFamily="34" charset="77"/>
                </a:endParaRPr>
              </a:p>
            </p:txBody>
          </p:sp>
        </p:grpSp>
        <p:sp>
          <p:nvSpPr>
            <p:cNvPr id="31" name="TextBox 30">
              <a:extLst>
                <a:ext uri="{FF2B5EF4-FFF2-40B4-BE49-F238E27FC236}">
                  <a16:creationId xmlns:a16="http://schemas.microsoft.com/office/drawing/2014/main" id="{49404B34-1F68-4649-9AF5-CBE2D6C83A0A}"/>
                </a:ext>
              </a:extLst>
            </p:cNvPr>
            <p:cNvSpPr txBox="1"/>
            <p:nvPr/>
          </p:nvSpPr>
          <p:spPr>
            <a:xfrm>
              <a:off x="3168838" y="1947659"/>
              <a:ext cx="3033059"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logement nécessitant </a:t>
              </a:r>
              <a:br>
                <a:rPr lang="fr-CA" b="1"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des réparations majeures</a:t>
              </a:r>
              <a:r>
                <a:rPr lang="fr-CA" dirty="0">
                  <a:solidFill>
                    <a:schemeClr val="tx1">
                      <a:lumMod val="65000"/>
                      <a:lumOff val="35000"/>
                    </a:schemeClr>
                  </a:solidFill>
                  <a:latin typeface="Raleway" panose="020B0503030101060003" pitchFamily="34" charset="77"/>
                </a:rPr>
                <a:t>.</a:t>
              </a:r>
            </a:p>
          </p:txBody>
        </p:sp>
      </p:grpSp>
      <p:sp>
        <p:nvSpPr>
          <p:cNvPr id="34" name="TextBox 33">
            <a:extLst>
              <a:ext uri="{FF2B5EF4-FFF2-40B4-BE49-F238E27FC236}">
                <a16:creationId xmlns:a16="http://schemas.microsoft.com/office/drawing/2014/main" id="{CC78EC0A-A840-3449-83AD-96804ADD5298}"/>
              </a:ext>
            </a:extLst>
          </p:cNvPr>
          <p:cNvSpPr txBox="1"/>
          <p:nvPr/>
        </p:nvSpPr>
        <p:spPr>
          <a:xfrm>
            <a:off x="1607706" y="673323"/>
            <a:ext cx="9219809"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En 2016, parmi les familles avec au moins un enfant de 0 à 5 ans…</a:t>
            </a:r>
          </a:p>
        </p:txBody>
      </p:sp>
      <p:cxnSp>
        <p:nvCxnSpPr>
          <p:cNvPr id="35" name="Straight Connector 34">
            <a:extLst>
              <a:ext uri="{FF2B5EF4-FFF2-40B4-BE49-F238E27FC236}">
                <a16:creationId xmlns:a16="http://schemas.microsoft.com/office/drawing/2014/main" id="{9571233D-A465-2A49-8D79-85011EABD18F}"/>
              </a:ext>
            </a:extLst>
          </p:cNvPr>
          <p:cNvCxnSpPr>
            <a:cxnSpLocks/>
          </p:cNvCxnSpPr>
          <p:nvPr/>
        </p:nvCxnSpPr>
        <p:spPr>
          <a:xfrm flipV="1">
            <a:off x="4641997" y="4440996"/>
            <a:ext cx="0" cy="1100556"/>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BB0E9EB-574B-CE40-9652-AA5880B172BE}"/>
              </a:ext>
            </a:extLst>
          </p:cNvPr>
          <p:cNvCxnSpPr>
            <a:cxnSpLocks/>
          </p:cNvCxnSpPr>
          <p:nvPr/>
        </p:nvCxnSpPr>
        <p:spPr>
          <a:xfrm flipV="1">
            <a:off x="7502804" y="4426130"/>
            <a:ext cx="0" cy="1115422"/>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B09D72FB-F6EE-BA42-AE19-9F9222AF22A9}"/>
              </a:ext>
            </a:extLst>
          </p:cNvPr>
          <p:cNvGrpSpPr/>
          <p:nvPr/>
        </p:nvGrpSpPr>
        <p:grpSpPr>
          <a:xfrm>
            <a:off x="1618646" y="6226413"/>
            <a:ext cx="8936465" cy="411645"/>
            <a:chOff x="1618646" y="6226413"/>
            <a:chExt cx="8936465" cy="411645"/>
          </a:xfrm>
        </p:grpSpPr>
        <p:pic>
          <p:nvPicPr>
            <p:cNvPr id="37" name="Picture 36">
              <a:extLst>
                <a:ext uri="{FF2B5EF4-FFF2-40B4-BE49-F238E27FC236}">
                  <a16:creationId xmlns:a16="http://schemas.microsoft.com/office/drawing/2014/main" id="{73434276-5222-F74B-85F8-C90735AE6673}"/>
                </a:ext>
              </a:extLst>
            </p:cNvPr>
            <p:cNvPicPr>
              <a:picLocks noChangeAspect="1"/>
            </p:cNvPicPr>
            <p:nvPr/>
          </p:nvPicPr>
          <p:blipFill>
            <a:blip r:embed="rId9"/>
            <a:stretch>
              <a:fillRect/>
            </a:stretch>
          </p:blipFill>
          <p:spPr>
            <a:xfrm>
              <a:off x="9161755" y="6226413"/>
              <a:ext cx="1393356" cy="348339"/>
            </a:xfrm>
            <a:prstGeom prst="rect">
              <a:avLst/>
            </a:prstGeom>
          </p:spPr>
        </p:pic>
        <p:sp>
          <p:nvSpPr>
            <p:cNvPr id="39" name="TextBox 38">
              <a:extLst>
                <a:ext uri="{FF2B5EF4-FFF2-40B4-BE49-F238E27FC236}">
                  <a16:creationId xmlns:a16="http://schemas.microsoft.com/office/drawing/2014/main" id="{42EC08F0-6110-D447-8B57-DAC0C0B6EF58}"/>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114234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36008" y="4511427"/>
            <a:ext cx="6851904" cy="1719072"/>
          </a:xfrm>
        </p:spPr>
        <p:txBody>
          <a:bodyPr anchor="ctr">
            <a:normAutofit/>
          </a:bodyPr>
          <a:lstStyle/>
          <a:p>
            <a:pPr marL="215072" indent="-215072">
              <a:spcBef>
                <a:spcPts val="800"/>
              </a:spcBef>
              <a:buClr>
                <a:srgbClr val="C00000"/>
              </a:buClr>
              <a:buFont typeface="Wingdings" charset="2"/>
              <a:buChar char="§"/>
            </a:pPr>
            <a:endParaRPr lang="fr-CA" sz="2000" dirty="0">
              <a:latin typeface="Raleway" panose="020B0503030101060003" pitchFamily="34" charset="0"/>
            </a:endParaRPr>
          </a:p>
          <a:p>
            <a:pPr marL="0" indent="0">
              <a:buNone/>
            </a:pPr>
            <a:endParaRPr lang="fr-CA" sz="2000" dirty="0">
              <a:latin typeface="Raleway" panose="020B0503030101060003" pitchFamily="34" charset="0"/>
            </a:endParaRPr>
          </a:p>
          <a:p>
            <a:pPr marL="0" indent="0">
              <a:buNone/>
            </a:pPr>
            <a:endParaRPr lang="fr-CA" sz="20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16</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8" name="TextBox 7">
            <a:extLst>
              <a:ext uri="{FF2B5EF4-FFF2-40B4-BE49-F238E27FC236}">
                <a16:creationId xmlns:a16="http://schemas.microsoft.com/office/drawing/2014/main" id="{682F729A-D198-694F-9B72-03662B871637}"/>
              </a:ext>
            </a:extLst>
          </p:cNvPr>
          <p:cNvSpPr txBox="1"/>
          <p:nvPr/>
        </p:nvSpPr>
        <p:spPr>
          <a:xfrm>
            <a:off x="1579606" y="480553"/>
            <a:ext cx="9908306" cy="584775"/>
          </a:xfrm>
          <a:prstGeom prst="rect">
            <a:avLst/>
          </a:prstGeom>
          <a:noFill/>
        </p:spPr>
        <p:txBody>
          <a:bodyPr wrap="square" rtlCol="0">
            <a:spAutoFit/>
          </a:bodyPr>
          <a:lstStyle/>
          <a:p>
            <a:r>
              <a:rPr lang="fr-CA" sz="3200" b="1" dirty="0">
                <a:solidFill>
                  <a:srgbClr val="FFC548"/>
                </a:solidFill>
                <a:latin typeface="Raleway" panose="020B0503030101060003" pitchFamily="34" charset="77"/>
              </a:rPr>
              <a:t>Déménagements</a:t>
            </a:r>
          </a:p>
        </p:txBody>
      </p:sp>
      <p:pic>
        <p:nvPicPr>
          <p:cNvPr id="3" name="Picture 2" descr="A picture containing toy, drawing&#10;&#10;Description automatically generated">
            <a:extLst>
              <a:ext uri="{FF2B5EF4-FFF2-40B4-BE49-F238E27FC236}">
                <a16:creationId xmlns:a16="http://schemas.microsoft.com/office/drawing/2014/main" id="{18B25BB6-64F1-2E49-9611-5E8237DFA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690" y="497028"/>
            <a:ext cx="9638138" cy="5244745"/>
          </a:xfrm>
          <a:prstGeom prst="rect">
            <a:avLst/>
          </a:prstGeom>
        </p:spPr>
      </p:pic>
      <p:sp>
        <p:nvSpPr>
          <p:cNvPr id="10" name="TextBox 9">
            <a:extLst>
              <a:ext uri="{FF2B5EF4-FFF2-40B4-BE49-F238E27FC236}">
                <a16:creationId xmlns:a16="http://schemas.microsoft.com/office/drawing/2014/main" id="{0D22F544-1706-E04F-ABB6-41220531DC1F}"/>
              </a:ext>
            </a:extLst>
          </p:cNvPr>
          <p:cNvSpPr txBox="1"/>
          <p:nvPr/>
        </p:nvSpPr>
        <p:spPr>
          <a:xfrm>
            <a:off x="1607707" y="1286616"/>
            <a:ext cx="4614674" cy="2308324"/>
          </a:xfrm>
          <a:prstGeom prst="rect">
            <a:avLst/>
          </a:prstGeom>
          <a:noFill/>
        </p:spPr>
        <p:txBody>
          <a:bodyPr wrap="square" rtlCol="0">
            <a:spAutoFit/>
          </a:bodyPr>
          <a:lstStyle/>
          <a:p>
            <a:r>
              <a:rPr lang="fr-CA" dirty="0">
                <a:latin typeface="Raleway" panose="020B0503030101060003" pitchFamily="34" charset="77"/>
              </a:rPr>
              <a:t>En 2016-2017, les parents de </a:t>
            </a:r>
            <a:r>
              <a:rPr lang="fr-CA" b="1" dirty="0">
                <a:latin typeface="Raleway" panose="020B0503030101060003" pitchFamily="34" charset="77"/>
              </a:rPr>
              <a:t>plus </a:t>
            </a:r>
            <a:br>
              <a:rPr lang="fr-CA" b="1" dirty="0">
                <a:latin typeface="Raleway" panose="020B0503030101060003" pitchFamily="34" charset="77"/>
              </a:rPr>
            </a:br>
            <a:r>
              <a:rPr lang="fr-CA" b="1" dirty="0">
                <a:latin typeface="Raleway" panose="020B0503030101060003" pitchFamily="34" charset="77"/>
              </a:rPr>
              <a:t>de la moitié des enfants de maternelle </a:t>
            </a:r>
            <a:br>
              <a:rPr lang="fr-CA" b="1" dirty="0">
                <a:latin typeface="Raleway" panose="020B0503030101060003" pitchFamily="34" charset="77"/>
              </a:rPr>
            </a:br>
            <a:r>
              <a:rPr lang="fr-CA" b="1" dirty="0">
                <a:latin typeface="Raleway" panose="020B0503030101060003" pitchFamily="34" charset="77"/>
              </a:rPr>
              <a:t>n’avaient pas déménagé dans </a:t>
            </a:r>
            <a:br>
              <a:rPr lang="fr-CA" b="1" dirty="0">
                <a:latin typeface="Raleway" panose="020B0503030101060003" pitchFamily="34" charset="77"/>
              </a:rPr>
            </a:br>
            <a:r>
              <a:rPr lang="fr-CA" b="1" dirty="0">
                <a:latin typeface="Raleway" panose="020B0503030101060003" pitchFamily="34" charset="77"/>
              </a:rPr>
              <a:t>les cinq dernières années</a:t>
            </a:r>
            <a:r>
              <a:rPr lang="fr-CA" dirty="0">
                <a:latin typeface="Raleway" panose="020B0503030101060003" pitchFamily="34" charset="77"/>
              </a:rPr>
              <a:t>. Par contre, </a:t>
            </a:r>
            <a:br>
              <a:rPr lang="fr-CA" dirty="0">
                <a:latin typeface="Raleway" panose="020B0503030101060003" pitchFamily="34" charset="77"/>
              </a:rPr>
            </a:br>
            <a:r>
              <a:rPr lang="fr-CA" dirty="0">
                <a:latin typeface="Raleway" panose="020B0503030101060003" pitchFamily="34" charset="77"/>
              </a:rPr>
              <a:t>17,6 % avaient déménagé deux </a:t>
            </a:r>
            <a:br>
              <a:rPr lang="fr-CA" dirty="0">
                <a:latin typeface="Raleway" panose="020B0503030101060003" pitchFamily="34" charset="77"/>
              </a:rPr>
            </a:br>
            <a:r>
              <a:rPr lang="fr-CA" dirty="0">
                <a:latin typeface="Raleway" panose="020B0503030101060003" pitchFamily="34" charset="77"/>
              </a:rPr>
              <a:t>fois ou plus durant cette période, </a:t>
            </a:r>
            <a:br>
              <a:rPr lang="fr-CA" dirty="0">
                <a:latin typeface="Raleway" panose="020B0503030101060003" pitchFamily="34" charset="77"/>
              </a:rPr>
            </a:br>
            <a:r>
              <a:rPr lang="fr-CA" dirty="0">
                <a:latin typeface="Raleway" panose="020B0503030101060003" pitchFamily="34" charset="77"/>
              </a:rPr>
              <a:t>ce qui a pu engendrer du stress </a:t>
            </a:r>
            <a:br>
              <a:rPr lang="fr-CA" dirty="0">
                <a:latin typeface="Raleway" panose="020B0503030101060003" pitchFamily="34" charset="77"/>
              </a:rPr>
            </a:br>
            <a:r>
              <a:rPr lang="fr-CA" dirty="0">
                <a:latin typeface="Raleway" panose="020B0503030101060003" pitchFamily="34" charset="77"/>
              </a:rPr>
              <a:t>chez l’enfant.</a:t>
            </a:r>
          </a:p>
        </p:txBody>
      </p:sp>
      <p:pic>
        <p:nvPicPr>
          <p:cNvPr id="19" name="Picture 18">
            <a:extLst>
              <a:ext uri="{FF2B5EF4-FFF2-40B4-BE49-F238E27FC236}">
                <a16:creationId xmlns:a16="http://schemas.microsoft.com/office/drawing/2014/main" id="{45104C72-3819-1340-BA3A-E0E8D11BC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9666" y="2036692"/>
            <a:ext cx="4033516" cy="2767179"/>
          </a:xfrm>
          <a:prstGeom prst="rect">
            <a:avLst/>
          </a:prstGeom>
        </p:spPr>
      </p:pic>
      <p:sp>
        <p:nvSpPr>
          <p:cNvPr id="16" name="TextBox 15">
            <a:extLst>
              <a:ext uri="{FF2B5EF4-FFF2-40B4-BE49-F238E27FC236}">
                <a16:creationId xmlns:a16="http://schemas.microsoft.com/office/drawing/2014/main" id="{42C98953-7302-CE49-9039-CDCA18565A3D}"/>
              </a:ext>
            </a:extLst>
          </p:cNvPr>
          <p:cNvSpPr txBox="1"/>
          <p:nvPr/>
        </p:nvSpPr>
        <p:spPr>
          <a:xfrm>
            <a:off x="6316842" y="2357871"/>
            <a:ext cx="4006340" cy="95410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Répartition des enfants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de maternelle selon le nombre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de déménagements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dans les cinq dernières années</a:t>
            </a:r>
          </a:p>
        </p:txBody>
      </p:sp>
      <p:sp>
        <p:nvSpPr>
          <p:cNvPr id="20" name="TextBox 19">
            <a:extLst>
              <a:ext uri="{FF2B5EF4-FFF2-40B4-BE49-F238E27FC236}">
                <a16:creationId xmlns:a16="http://schemas.microsoft.com/office/drawing/2014/main" id="{8FD1CB4A-E1F6-5F46-9278-F45D1793F644}"/>
              </a:ext>
            </a:extLst>
          </p:cNvPr>
          <p:cNvSpPr txBox="1"/>
          <p:nvPr/>
        </p:nvSpPr>
        <p:spPr>
          <a:xfrm>
            <a:off x="6543659" y="5029648"/>
            <a:ext cx="4100801" cy="3693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Institut de la statistique du Québec, </a:t>
            </a:r>
            <a:r>
              <a:rPr lang="fr-CA" sz="900" i="1" dirty="0">
                <a:solidFill>
                  <a:schemeClr val="tx1">
                    <a:lumMod val="50000"/>
                    <a:lumOff val="50000"/>
                  </a:schemeClr>
                </a:solidFill>
                <a:latin typeface="Raleway" panose="020B0503030101060003" pitchFamily="34" charset="77"/>
              </a:rPr>
              <a:t>Enquête québécoise </a:t>
            </a:r>
            <a:br>
              <a:rPr lang="fr-CA" sz="900" i="1" dirty="0">
                <a:solidFill>
                  <a:schemeClr val="tx1">
                    <a:lumMod val="50000"/>
                    <a:lumOff val="50000"/>
                  </a:schemeClr>
                </a:solidFill>
                <a:latin typeface="Raleway" panose="020B0503030101060003" pitchFamily="34" charset="77"/>
              </a:rPr>
            </a:br>
            <a:r>
              <a:rPr lang="fr-CA" sz="900" i="1" dirty="0">
                <a:solidFill>
                  <a:schemeClr val="tx1">
                    <a:lumMod val="50000"/>
                    <a:lumOff val="50000"/>
                  </a:schemeClr>
                </a:solidFill>
                <a:latin typeface="Raleway" panose="020B0503030101060003" pitchFamily="34" charset="77"/>
              </a:rPr>
              <a:t>sur le parcours préscolaire des enfants de la maternelle (EQPPEM) 2017</a:t>
            </a:r>
            <a:r>
              <a:rPr lang="fr-CA" sz="900" dirty="0">
                <a:solidFill>
                  <a:schemeClr val="tx1">
                    <a:lumMod val="50000"/>
                    <a:lumOff val="50000"/>
                  </a:schemeClr>
                </a:solidFill>
                <a:latin typeface="Raleway" panose="020B0503030101060003" pitchFamily="34" charset="77"/>
              </a:rPr>
              <a:t>.</a:t>
            </a:r>
            <a:endParaRPr lang="fr-CA" sz="900" i="1" dirty="0">
              <a:solidFill>
                <a:schemeClr val="tx1">
                  <a:lumMod val="50000"/>
                  <a:lumOff val="50000"/>
                </a:schemeClr>
              </a:solidFill>
              <a:latin typeface="Raleway" panose="020B0503030101060003" pitchFamily="34" charset="77"/>
            </a:endParaRPr>
          </a:p>
        </p:txBody>
      </p:sp>
      <p:grpSp>
        <p:nvGrpSpPr>
          <p:cNvPr id="18" name="Group 17">
            <a:extLst>
              <a:ext uri="{FF2B5EF4-FFF2-40B4-BE49-F238E27FC236}">
                <a16:creationId xmlns:a16="http://schemas.microsoft.com/office/drawing/2014/main" id="{60958071-4BA3-0840-AC5E-40EF6F8FB8EA}"/>
              </a:ext>
            </a:extLst>
          </p:cNvPr>
          <p:cNvGrpSpPr/>
          <p:nvPr/>
        </p:nvGrpSpPr>
        <p:grpSpPr>
          <a:xfrm>
            <a:off x="1618646" y="6226413"/>
            <a:ext cx="8936465" cy="411645"/>
            <a:chOff x="1618646" y="6226413"/>
            <a:chExt cx="8936465" cy="411645"/>
          </a:xfrm>
        </p:grpSpPr>
        <p:pic>
          <p:nvPicPr>
            <p:cNvPr id="21" name="Picture 20">
              <a:extLst>
                <a:ext uri="{FF2B5EF4-FFF2-40B4-BE49-F238E27FC236}">
                  <a16:creationId xmlns:a16="http://schemas.microsoft.com/office/drawing/2014/main" id="{69B65455-B456-2140-997A-2FF982C17B28}"/>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22" name="TextBox 21">
              <a:extLst>
                <a:ext uri="{FF2B5EF4-FFF2-40B4-BE49-F238E27FC236}">
                  <a16:creationId xmlns:a16="http://schemas.microsoft.com/office/drawing/2014/main" id="{187EC968-75BD-9349-8250-C2149C013245}"/>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3027444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104478F-8172-427B-98DC-373A4FCC2CC1}"/>
              </a:ext>
            </a:extLst>
          </p:cNvPr>
          <p:cNvPicPr>
            <a:picLocks noChangeAspect="1"/>
          </p:cNvPicPr>
          <p:nvPr/>
        </p:nvPicPr>
        <p:blipFill rotWithShape="1">
          <a:blip r:embed="rId3">
            <a:extLst>
              <a:ext uri="{28A0092B-C50C-407E-A947-70E740481C1C}">
                <a14:useLocalDpi xmlns:a14="http://schemas.microsoft.com/office/drawing/2010/main" val="0"/>
              </a:ext>
            </a:extLst>
          </a:blip>
          <a:srcRect r="10126"/>
          <a:stretch/>
        </p:blipFill>
        <p:spPr>
          <a:xfrm>
            <a:off x="2803470" y="0"/>
            <a:ext cx="9388530" cy="6857999"/>
          </a:xfrm>
          <a:prstGeom prst="rect">
            <a:avLst/>
          </a:prstGeom>
        </p:spPr>
      </p:pic>
      <p:grpSp>
        <p:nvGrpSpPr>
          <p:cNvPr id="4" name="Group 3">
            <a:extLst>
              <a:ext uri="{FF2B5EF4-FFF2-40B4-BE49-F238E27FC236}">
                <a16:creationId xmlns:a16="http://schemas.microsoft.com/office/drawing/2014/main" id="{00D62BA6-C524-7342-A47D-7A81281004DE}"/>
              </a:ext>
            </a:extLst>
          </p:cNvPr>
          <p:cNvGrpSpPr/>
          <p:nvPr/>
        </p:nvGrpSpPr>
        <p:grpSpPr>
          <a:xfrm>
            <a:off x="0" y="0"/>
            <a:ext cx="5243063" cy="6858000"/>
            <a:chOff x="0" y="0"/>
            <a:chExt cx="5243063" cy="6858000"/>
          </a:xfrm>
          <a:solidFill>
            <a:srgbClr val="76BAC1"/>
          </a:solidFill>
        </p:grpSpPr>
        <p:sp>
          <p:nvSpPr>
            <p:cNvPr id="6" name="Rectangle 5">
              <a:extLst>
                <a:ext uri="{FF2B5EF4-FFF2-40B4-BE49-F238E27FC236}">
                  <a16:creationId xmlns:a16="http://schemas.microsoft.com/office/drawing/2014/main" id="{A43CC9A9-78B8-394F-AD2B-332C87D4B723}"/>
                </a:ext>
              </a:extLst>
            </p:cNvPr>
            <p:cNvSpPr/>
            <p:nvPr/>
          </p:nvSpPr>
          <p:spPr>
            <a:xfrm>
              <a:off x="0" y="0"/>
              <a:ext cx="483164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44C74AAC-749C-8C40-B7CA-BE34FD42C7E8}"/>
                </a:ext>
              </a:extLst>
            </p:cNvPr>
            <p:cNvSpPr/>
            <p:nvPr/>
          </p:nvSpPr>
          <p:spPr>
            <a:xfrm rot="5400000">
              <a:off x="4480731" y="3199601"/>
              <a:ext cx="1038526" cy="486138"/>
            </a:xfrm>
            <a:prstGeom prst="triangle">
              <a:avLst>
                <a:gd name="adj" fmla="val 5109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19A6C2B6-D894-6F43-B732-D404A7389D59}"/>
              </a:ext>
            </a:extLst>
          </p:cNvPr>
          <p:cNvGrpSpPr/>
          <p:nvPr/>
        </p:nvGrpSpPr>
        <p:grpSpPr>
          <a:xfrm>
            <a:off x="305712" y="2098280"/>
            <a:ext cx="4281878" cy="2633375"/>
            <a:chOff x="305712" y="2573768"/>
            <a:chExt cx="4281878" cy="2633375"/>
          </a:xfrm>
        </p:grpSpPr>
        <p:sp>
          <p:nvSpPr>
            <p:cNvPr id="10" name="TextBox 9">
              <a:extLst>
                <a:ext uri="{FF2B5EF4-FFF2-40B4-BE49-F238E27FC236}">
                  <a16:creationId xmlns:a16="http://schemas.microsoft.com/office/drawing/2014/main" id="{E34980BA-9C22-1543-A5E9-9A5E93BEDC67}"/>
                </a:ext>
              </a:extLst>
            </p:cNvPr>
            <p:cNvSpPr txBox="1"/>
            <p:nvPr/>
          </p:nvSpPr>
          <p:spPr>
            <a:xfrm>
              <a:off x="305712" y="2573768"/>
              <a:ext cx="4281878" cy="954107"/>
            </a:xfrm>
            <a:prstGeom prst="rect">
              <a:avLst/>
            </a:prstGeom>
            <a:noFill/>
          </p:spPr>
          <p:txBody>
            <a:bodyPr wrap="square" rtlCol="0">
              <a:spAutoFit/>
            </a:bodyPr>
            <a:lstStyle/>
            <a:p>
              <a:pPr algn="ctr"/>
              <a:r>
                <a:rPr lang="fr-CA" sz="2000" b="1" dirty="0">
                  <a:solidFill>
                    <a:schemeClr val="bg1"/>
                  </a:solidFill>
                  <a:latin typeface="Raleway" panose="020B0503030101060003" pitchFamily="34" charset="77"/>
                </a:rPr>
                <a:t>DANS QUELS</a:t>
              </a:r>
            </a:p>
            <a:p>
              <a:pPr algn="ctr"/>
              <a:r>
                <a:rPr lang="fr-CA" sz="3600" b="1" dirty="0">
                  <a:solidFill>
                    <a:schemeClr val="bg1"/>
                  </a:solidFill>
                  <a:latin typeface="Raleway ExtraBold" panose="020B0503030101060003" pitchFamily="34" charset="77"/>
                </a:rPr>
                <a:t>SERVICES</a:t>
              </a:r>
              <a:endParaRPr lang="fr-CA" sz="2000" b="1" dirty="0">
                <a:solidFill>
                  <a:schemeClr val="bg1"/>
                </a:solidFill>
                <a:latin typeface="Raleway" panose="020B0503030101060003" pitchFamily="34" charset="77"/>
              </a:endParaRPr>
            </a:p>
          </p:txBody>
        </p:sp>
        <p:grpSp>
          <p:nvGrpSpPr>
            <p:cNvPr id="2" name="Group 1">
              <a:extLst>
                <a:ext uri="{FF2B5EF4-FFF2-40B4-BE49-F238E27FC236}">
                  <a16:creationId xmlns:a16="http://schemas.microsoft.com/office/drawing/2014/main" id="{261B9AD8-E06D-474C-BBF5-26D364661D16}"/>
                </a:ext>
              </a:extLst>
            </p:cNvPr>
            <p:cNvGrpSpPr/>
            <p:nvPr/>
          </p:nvGrpSpPr>
          <p:grpSpPr>
            <a:xfrm>
              <a:off x="305712" y="3804980"/>
              <a:ext cx="4281878" cy="1402163"/>
              <a:chOff x="305712" y="3960428"/>
              <a:chExt cx="4281878" cy="1402163"/>
            </a:xfrm>
          </p:grpSpPr>
          <p:sp>
            <p:nvSpPr>
              <p:cNvPr id="12" name="TextBox 11">
                <a:extLst>
                  <a:ext uri="{FF2B5EF4-FFF2-40B4-BE49-F238E27FC236}">
                    <a16:creationId xmlns:a16="http://schemas.microsoft.com/office/drawing/2014/main" id="{D80A03BE-7DFB-234E-91E5-74E8A9351FC9}"/>
                  </a:ext>
                </a:extLst>
              </p:cNvPr>
              <p:cNvSpPr txBox="1"/>
              <p:nvPr/>
            </p:nvSpPr>
            <p:spPr>
              <a:xfrm>
                <a:off x="305712" y="3960428"/>
                <a:ext cx="4281878" cy="646331"/>
              </a:xfrm>
              <a:prstGeom prst="rect">
                <a:avLst/>
              </a:prstGeom>
              <a:noFill/>
            </p:spPr>
            <p:txBody>
              <a:bodyPr wrap="square" rtlCol="0">
                <a:spAutoFit/>
              </a:bodyPr>
              <a:lstStyle/>
              <a:p>
                <a:pPr algn="ctr"/>
                <a:r>
                  <a:rPr lang="fr-CA" sz="3600" b="1" dirty="0">
                    <a:solidFill>
                      <a:schemeClr val="bg1"/>
                    </a:solidFill>
                    <a:latin typeface="Raleway ExtraBold" panose="020B0503030101060003" pitchFamily="34" charset="77"/>
                  </a:rPr>
                  <a:t>À LA PETITE</a:t>
                </a:r>
                <a:endParaRPr lang="fr-CA" sz="2000" b="1" dirty="0">
                  <a:solidFill>
                    <a:schemeClr val="bg1"/>
                  </a:solidFill>
                  <a:latin typeface="Raleway" panose="020B0503030101060003" pitchFamily="34" charset="77"/>
                </a:endParaRPr>
              </a:p>
            </p:txBody>
          </p:sp>
          <p:sp>
            <p:nvSpPr>
              <p:cNvPr id="13" name="TextBox 12">
                <a:extLst>
                  <a:ext uri="{FF2B5EF4-FFF2-40B4-BE49-F238E27FC236}">
                    <a16:creationId xmlns:a16="http://schemas.microsoft.com/office/drawing/2014/main" id="{CBD0E14C-5C55-984F-ACB6-4F2F2A807DF4}"/>
                  </a:ext>
                </a:extLst>
              </p:cNvPr>
              <p:cNvSpPr txBox="1"/>
              <p:nvPr/>
            </p:nvSpPr>
            <p:spPr>
              <a:xfrm>
                <a:off x="305712" y="4408484"/>
                <a:ext cx="4281878" cy="954107"/>
              </a:xfrm>
              <a:prstGeom prst="rect">
                <a:avLst/>
              </a:prstGeom>
              <a:noFill/>
            </p:spPr>
            <p:txBody>
              <a:bodyPr wrap="square" rtlCol="0">
                <a:spAutoFit/>
              </a:bodyPr>
              <a:lstStyle/>
              <a:p>
                <a:pPr algn="ctr"/>
                <a:r>
                  <a:rPr lang="fr-CA" sz="3600" b="1" dirty="0">
                    <a:solidFill>
                      <a:schemeClr val="bg1"/>
                    </a:solidFill>
                    <a:latin typeface="Raleway ExtraBold" panose="020B0503030101060003" pitchFamily="34" charset="77"/>
                  </a:rPr>
                  <a:t>ENFANCE</a:t>
                </a:r>
              </a:p>
              <a:p>
                <a:pPr algn="ctr"/>
                <a:r>
                  <a:rPr lang="fr-CA" sz="2000" b="1" dirty="0">
                    <a:solidFill>
                      <a:schemeClr val="bg1"/>
                    </a:solidFill>
                    <a:latin typeface="Raleway" panose="020B0503030101060003" pitchFamily="34" charset="77"/>
                  </a:rPr>
                  <a:t>ÉVOLUENT-ILS ?</a:t>
                </a:r>
              </a:p>
            </p:txBody>
          </p:sp>
        </p:grpSp>
        <p:sp>
          <p:nvSpPr>
            <p:cNvPr id="14" name="TextBox 13">
              <a:extLst>
                <a:ext uri="{FF2B5EF4-FFF2-40B4-BE49-F238E27FC236}">
                  <a16:creationId xmlns:a16="http://schemas.microsoft.com/office/drawing/2014/main" id="{85FFA91B-B510-3A4C-867B-72C9B1349040}"/>
                </a:ext>
              </a:extLst>
            </p:cNvPr>
            <p:cNvSpPr txBox="1"/>
            <p:nvPr/>
          </p:nvSpPr>
          <p:spPr>
            <a:xfrm>
              <a:off x="305712" y="3351008"/>
              <a:ext cx="4281878" cy="646331"/>
            </a:xfrm>
            <a:prstGeom prst="rect">
              <a:avLst/>
            </a:prstGeom>
            <a:noFill/>
          </p:spPr>
          <p:txBody>
            <a:bodyPr wrap="square" rtlCol="0">
              <a:spAutoFit/>
            </a:bodyPr>
            <a:lstStyle/>
            <a:p>
              <a:pPr algn="ctr"/>
              <a:r>
                <a:rPr lang="fr-CA" sz="3600" b="1" dirty="0">
                  <a:solidFill>
                    <a:schemeClr val="bg1"/>
                  </a:solidFill>
                  <a:latin typeface="Raleway ExtraBold" panose="020B0503030101060003" pitchFamily="34" charset="77"/>
                </a:rPr>
                <a:t>ÉDUCATIFS</a:t>
              </a:r>
              <a:endParaRPr lang="fr-CA" sz="2000" b="1" dirty="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108731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0B6A3-7E37-BF46-8F12-DFFAD6873F5F}"/>
              </a:ext>
            </a:extLst>
          </p:cNvPr>
          <p:cNvSpPr/>
          <p:nvPr/>
        </p:nvSpPr>
        <p:spPr>
          <a:xfrm>
            <a:off x="5109655" y="1492708"/>
            <a:ext cx="5603629" cy="4544538"/>
          </a:xfrm>
          <a:prstGeom prst="rect">
            <a:avLst/>
          </a:prstGeom>
          <a:solidFill>
            <a:srgbClr val="76BAC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5714C5C-3D0A-7942-B7C5-7ABC039F23BE}"/>
              </a:ext>
            </a:extLst>
          </p:cNvPr>
          <p:cNvSpPr txBox="1"/>
          <p:nvPr/>
        </p:nvSpPr>
        <p:spPr>
          <a:xfrm>
            <a:off x="1579606" y="480553"/>
            <a:ext cx="9908306" cy="584775"/>
          </a:xfrm>
          <a:prstGeom prst="rect">
            <a:avLst/>
          </a:prstGeom>
          <a:noFill/>
        </p:spPr>
        <p:txBody>
          <a:bodyPr wrap="square" rtlCol="0">
            <a:spAutoFit/>
          </a:bodyPr>
          <a:lstStyle/>
          <a:p>
            <a:r>
              <a:rPr lang="fr-CA" sz="3200" b="1" dirty="0">
                <a:solidFill>
                  <a:srgbClr val="76BAC1"/>
                </a:solidFill>
                <a:latin typeface="Raleway" panose="020B0503030101060003" pitchFamily="34" charset="77"/>
              </a:rPr>
              <a:t>Heures passées en service de garde</a:t>
            </a:r>
          </a:p>
        </p:txBody>
      </p:sp>
      <p:grpSp>
        <p:nvGrpSpPr>
          <p:cNvPr id="10" name="Group 9">
            <a:extLst>
              <a:ext uri="{FF2B5EF4-FFF2-40B4-BE49-F238E27FC236}">
                <a16:creationId xmlns:a16="http://schemas.microsoft.com/office/drawing/2014/main" id="{AB74D872-F968-994E-98FD-13637169932C}"/>
              </a:ext>
            </a:extLst>
          </p:cNvPr>
          <p:cNvGrpSpPr/>
          <p:nvPr/>
        </p:nvGrpSpPr>
        <p:grpSpPr>
          <a:xfrm>
            <a:off x="1609219" y="1317541"/>
            <a:ext cx="3218813" cy="2448086"/>
            <a:chOff x="3154268" y="1253900"/>
            <a:chExt cx="3218813" cy="2448086"/>
          </a:xfrm>
        </p:grpSpPr>
        <p:grpSp>
          <p:nvGrpSpPr>
            <p:cNvPr id="11" name="Group 10">
              <a:extLst>
                <a:ext uri="{FF2B5EF4-FFF2-40B4-BE49-F238E27FC236}">
                  <a16:creationId xmlns:a16="http://schemas.microsoft.com/office/drawing/2014/main" id="{04FDE399-4113-AD44-8EDB-8F0A035EA226}"/>
                </a:ext>
              </a:extLst>
            </p:cNvPr>
            <p:cNvGrpSpPr/>
            <p:nvPr/>
          </p:nvGrpSpPr>
          <p:grpSpPr>
            <a:xfrm>
              <a:off x="3154268" y="1253900"/>
              <a:ext cx="3044795" cy="861774"/>
              <a:chOff x="1652845" y="1366790"/>
              <a:chExt cx="3044795" cy="861774"/>
            </a:xfrm>
          </p:grpSpPr>
          <p:sp>
            <p:nvSpPr>
              <p:cNvPr id="13" name="TextBox 12">
                <a:extLst>
                  <a:ext uri="{FF2B5EF4-FFF2-40B4-BE49-F238E27FC236}">
                    <a16:creationId xmlns:a16="http://schemas.microsoft.com/office/drawing/2014/main" id="{3E2139FE-E956-2448-A489-41E5EAD9ACBA}"/>
                  </a:ext>
                </a:extLst>
              </p:cNvPr>
              <p:cNvSpPr txBox="1"/>
              <p:nvPr/>
            </p:nvSpPr>
            <p:spPr>
              <a:xfrm>
                <a:off x="1652845" y="1366790"/>
                <a:ext cx="1986844" cy="861774"/>
              </a:xfrm>
              <a:prstGeom prst="rect">
                <a:avLst/>
              </a:prstGeom>
              <a:noFill/>
            </p:spPr>
            <p:txBody>
              <a:bodyPr wrap="square" rtlCol="0">
                <a:spAutoFit/>
              </a:bodyPr>
              <a:lstStyle/>
              <a:p>
                <a:r>
                  <a:rPr lang="en-US" sz="5000" dirty="0">
                    <a:solidFill>
                      <a:srgbClr val="76BAC1"/>
                    </a:solidFill>
                    <a:latin typeface="AlternateGotNo3D" pitchFamily="2" charset="0"/>
                  </a:rPr>
                  <a:t>61,1</a:t>
                </a:r>
                <a:r>
                  <a:rPr lang="en-US" sz="5000" spc="-300" dirty="0">
                    <a:solidFill>
                      <a:srgbClr val="76BAC1"/>
                    </a:solidFill>
                    <a:latin typeface="AlternateGotNo3D" pitchFamily="2" charset="0"/>
                  </a:rPr>
                  <a:t> </a:t>
                </a:r>
                <a:r>
                  <a:rPr lang="en-US" sz="5000" dirty="0">
                    <a:solidFill>
                      <a:srgbClr val="76BAC1"/>
                    </a:solidFill>
                    <a:latin typeface="AlternateGotNo3D" pitchFamily="2" charset="0"/>
                  </a:rPr>
                  <a:t>%</a:t>
                </a:r>
              </a:p>
            </p:txBody>
          </p:sp>
          <p:sp>
            <p:nvSpPr>
              <p:cNvPr id="14" name="TextBox 13">
                <a:extLst>
                  <a:ext uri="{FF2B5EF4-FFF2-40B4-BE49-F238E27FC236}">
                    <a16:creationId xmlns:a16="http://schemas.microsoft.com/office/drawing/2014/main" id="{EF6CBA28-526C-B848-B417-7B8EE609BF17}"/>
                  </a:ext>
                </a:extLst>
              </p:cNvPr>
              <p:cNvSpPr txBox="1"/>
              <p:nvPr/>
            </p:nvSpPr>
            <p:spPr>
              <a:xfrm>
                <a:off x="3003980" y="1507791"/>
                <a:ext cx="1693660"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des enfants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en âge</a:t>
                </a:r>
                <a:endParaRPr lang="fr-CA" dirty="0">
                  <a:solidFill>
                    <a:schemeClr val="tx1">
                      <a:lumMod val="65000"/>
                      <a:lumOff val="35000"/>
                    </a:schemeClr>
                  </a:solidFill>
                  <a:latin typeface="Raleway Medium" panose="020B0503030101060003" pitchFamily="34" charset="77"/>
                </a:endParaRPr>
              </a:p>
            </p:txBody>
          </p:sp>
        </p:grpSp>
        <p:sp>
          <p:nvSpPr>
            <p:cNvPr id="12" name="TextBox 11">
              <a:extLst>
                <a:ext uri="{FF2B5EF4-FFF2-40B4-BE49-F238E27FC236}">
                  <a16:creationId xmlns:a16="http://schemas.microsoft.com/office/drawing/2014/main" id="{953D17D9-528D-2C4A-B42A-45EF08DE8631}"/>
                </a:ext>
              </a:extLst>
            </p:cNvPr>
            <p:cNvSpPr txBox="1"/>
            <p:nvPr/>
          </p:nvSpPr>
          <p:spPr>
            <a:xfrm>
              <a:off x="3168838" y="1947660"/>
              <a:ext cx="3204243" cy="1754326"/>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de fréquenter la maternelle (maternelle 5 ans) </a:t>
              </a:r>
              <a:br>
                <a:rPr lang="fr-CA"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avaient passé plus </a:t>
              </a:r>
              <a:br>
                <a:rPr lang="fr-CA" b="1"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de 35 heures par semaine en service de garde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pendant la petite enfance. </a:t>
              </a:r>
            </a:p>
          </p:txBody>
        </p:sp>
      </p:grpSp>
      <p:sp>
        <p:nvSpPr>
          <p:cNvPr id="15" name="TextBox 14">
            <a:extLst>
              <a:ext uri="{FF2B5EF4-FFF2-40B4-BE49-F238E27FC236}">
                <a16:creationId xmlns:a16="http://schemas.microsoft.com/office/drawing/2014/main" id="{28FFD91D-8A9B-164D-8404-96770B2BD164}"/>
              </a:ext>
            </a:extLst>
          </p:cNvPr>
          <p:cNvSpPr txBox="1"/>
          <p:nvPr/>
        </p:nvSpPr>
        <p:spPr>
          <a:xfrm>
            <a:off x="4951481" y="1641969"/>
            <a:ext cx="5603629"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Répartition des enfants de maternelle selon le nombre d’heures passées par semaine dans un service de garde</a:t>
            </a:r>
          </a:p>
        </p:txBody>
      </p:sp>
      <p:pic>
        <p:nvPicPr>
          <p:cNvPr id="17" name="Picture 16" descr="A picture containing clock&#10;&#10;Description automatically generated">
            <a:extLst>
              <a:ext uri="{FF2B5EF4-FFF2-40B4-BE49-F238E27FC236}">
                <a16:creationId xmlns:a16="http://schemas.microsoft.com/office/drawing/2014/main" id="{9A11CA48-8A4C-7F49-AC31-755D84045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761" y="2292024"/>
            <a:ext cx="4445068" cy="3556054"/>
          </a:xfrm>
          <a:prstGeom prst="rect">
            <a:avLst/>
          </a:prstGeom>
        </p:spPr>
      </p:pic>
      <p:pic>
        <p:nvPicPr>
          <p:cNvPr id="19" name="Picture 18" descr="A close up of a logo&#10;&#10;Description automatically generated">
            <a:extLst>
              <a:ext uri="{FF2B5EF4-FFF2-40B4-BE49-F238E27FC236}">
                <a16:creationId xmlns:a16="http://schemas.microsoft.com/office/drawing/2014/main" id="{05D4E16A-7CAA-D84F-B2D8-B8A9FC723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362" y="4070052"/>
            <a:ext cx="4063804" cy="1950450"/>
          </a:xfrm>
          <a:prstGeom prst="rect">
            <a:avLst/>
          </a:prstGeom>
        </p:spPr>
      </p:pic>
      <p:sp>
        <p:nvSpPr>
          <p:cNvPr id="16" name="TextBox 15">
            <a:extLst>
              <a:ext uri="{FF2B5EF4-FFF2-40B4-BE49-F238E27FC236}">
                <a16:creationId xmlns:a16="http://schemas.microsoft.com/office/drawing/2014/main" id="{51E5E1A6-2F93-6645-AA95-68860F4FB2C5}"/>
              </a:ext>
            </a:extLst>
          </p:cNvPr>
          <p:cNvSpPr txBox="1"/>
          <p:nvPr/>
        </p:nvSpPr>
        <p:spPr>
          <a:xfrm>
            <a:off x="5861259" y="5468478"/>
            <a:ext cx="4693851" cy="3693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Institut de la statistique du Québec, </a:t>
            </a:r>
            <a:r>
              <a:rPr lang="fr-CA" sz="900" i="1" dirty="0">
                <a:solidFill>
                  <a:schemeClr val="tx1">
                    <a:lumMod val="50000"/>
                    <a:lumOff val="50000"/>
                  </a:schemeClr>
                </a:solidFill>
                <a:latin typeface="Raleway" panose="020B0503030101060003" pitchFamily="34" charset="77"/>
              </a:rPr>
              <a:t>Enquête québécoise sur le parcours préscolaire des enfants de la maternelle (EQPPEM) 2017</a:t>
            </a:r>
            <a:r>
              <a:rPr lang="fr-CA" sz="900" dirty="0">
                <a:solidFill>
                  <a:schemeClr val="tx1">
                    <a:lumMod val="50000"/>
                    <a:lumOff val="50000"/>
                  </a:schemeClr>
                </a:solidFill>
                <a:latin typeface="Raleway" panose="020B0503030101060003" pitchFamily="34" charset="77"/>
              </a:rPr>
              <a:t>.</a:t>
            </a:r>
            <a:endParaRPr lang="fr-CA" sz="900" i="1" dirty="0">
              <a:solidFill>
                <a:schemeClr val="tx1">
                  <a:lumMod val="50000"/>
                  <a:lumOff val="50000"/>
                </a:schemeClr>
              </a:solidFill>
              <a:latin typeface="Raleway" panose="020B0503030101060003" pitchFamily="34" charset="77"/>
            </a:endParaRPr>
          </a:p>
        </p:txBody>
      </p:sp>
      <p:grpSp>
        <p:nvGrpSpPr>
          <p:cNvPr id="18" name="Group 17">
            <a:extLst>
              <a:ext uri="{FF2B5EF4-FFF2-40B4-BE49-F238E27FC236}">
                <a16:creationId xmlns:a16="http://schemas.microsoft.com/office/drawing/2014/main" id="{DBD4AE1B-9832-654C-B42D-4D455470080E}"/>
              </a:ext>
            </a:extLst>
          </p:cNvPr>
          <p:cNvGrpSpPr/>
          <p:nvPr/>
        </p:nvGrpSpPr>
        <p:grpSpPr>
          <a:xfrm>
            <a:off x="1618646" y="6226413"/>
            <a:ext cx="8936465" cy="411645"/>
            <a:chOff x="1618646" y="6226413"/>
            <a:chExt cx="8936465" cy="411645"/>
          </a:xfrm>
        </p:grpSpPr>
        <p:pic>
          <p:nvPicPr>
            <p:cNvPr id="20" name="Picture 19">
              <a:extLst>
                <a:ext uri="{FF2B5EF4-FFF2-40B4-BE49-F238E27FC236}">
                  <a16:creationId xmlns:a16="http://schemas.microsoft.com/office/drawing/2014/main" id="{4CDB4822-7D4E-4442-96F5-6E997DC1029E}"/>
                </a:ext>
              </a:extLst>
            </p:cNvPr>
            <p:cNvPicPr>
              <a:picLocks noChangeAspect="1"/>
            </p:cNvPicPr>
            <p:nvPr/>
          </p:nvPicPr>
          <p:blipFill>
            <a:blip r:embed="rId5"/>
            <a:stretch>
              <a:fillRect/>
            </a:stretch>
          </p:blipFill>
          <p:spPr>
            <a:xfrm>
              <a:off x="9161755" y="6226413"/>
              <a:ext cx="1393356" cy="348339"/>
            </a:xfrm>
            <a:prstGeom prst="rect">
              <a:avLst/>
            </a:prstGeom>
          </p:spPr>
        </p:pic>
        <p:sp>
          <p:nvSpPr>
            <p:cNvPr id="21" name="TextBox 20">
              <a:extLst>
                <a:ext uri="{FF2B5EF4-FFF2-40B4-BE49-F238E27FC236}">
                  <a16:creationId xmlns:a16="http://schemas.microsoft.com/office/drawing/2014/main" id="{E9DE08A1-4F73-CB4F-B2B5-686B29FE213D}"/>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2867679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0DB7F7-C0AE-5E43-935E-02A58A48E38E}"/>
              </a:ext>
            </a:extLst>
          </p:cNvPr>
          <p:cNvSpPr txBox="1"/>
          <p:nvPr/>
        </p:nvSpPr>
        <p:spPr>
          <a:xfrm>
            <a:off x="1579606" y="480553"/>
            <a:ext cx="9908306" cy="584775"/>
          </a:xfrm>
          <a:prstGeom prst="rect">
            <a:avLst/>
          </a:prstGeom>
          <a:noFill/>
        </p:spPr>
        <p:txBody>
          <a:bodyPr wrap="square" rtlCol="0">
            <a:spAutoFit/>
          </a:bodyPr>
          <a:lstStyle/>
          <a:p>
            <a:r>
              <a:rPr lang="fr-CA" sz="3200" b="1" dirty="0">
                <a:solidFill>
                  <a:srgbClr val="76BAC1"/>
                </a:solidFill>
                <a:latin typeface="Raleway" panose="020B0503030101060003" pitchFamily="34" charset="77"/>
              </a:rPr>
              <a:t>Personnel qualifié</a:t>
            </a:r>
          </a:p>
        </p:txBody>
      </p:sp>
      <p:sp>
        <p:nvSpPr>
          <p:cNvPr id="7" name="TextBox 6">
            <a:extLst>
              <a:ext uri="{FF2B5EF4-FFF2-40B4-BE49-F238E27FC236}">
                <a16:creationId xmlns:a16="http://schemas.microsoft.com/office/drawing/2014/main" id="{9FD80221-5DAE-3442-A15B-C3BAB515C74C}"/>
              </a:ext>
            </a:extLst>
          </p:cNvPr>
          <p:cNvSpPr txBox="1"/>
          <p:nvPr/>
        </p:nvSpPr>
        <p:spPr>
          <a:xfrm>
            <a:off x="1630237" y="1286749"/>
            <a:ext cx="6639448" cy="923330"/>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En 2015, la proportion moyenne du personnel éducateur considéré comme qualifié dans les services de garde éducatifs variait selon le type de milieu.</a:t>
            </a:r>
          </a:p>
        </p:txBody>
      </p:sp>
      <p:sp>
        <p:nvSpPr>
          <p:cNvPr id="8" name="Rectangle 7">
            <a:extLst>
              <a:ext uri="{FF2B5EF4-FFF2-40B4-BE49-F238E27FC236}">
                <a16:creationId xmlns:a16="http://schemas.microsoft.com/office/drawing/2014/main" id="{C7D077C4-715F-A249-979F-C0A1A254C9BD}"/>
              </a:ext>
            </a:extLst>
          </p:cNvPr>
          <p:cNvSpPr/>
          <p:nvPr/>
        </p:nvSpPr>
        <p:spPr>
          <a:xfrm>
            <a:off x="1707427" y="2412081"/>
            <a:ext cx="8847684" cy="3322587"/>
          </a:xfrm>
          <a:prstGeom prst="rect">
            <a:avLst/>
          </a:prstGeom>
          <a:solidFill>
            <a:srgbClr val="76BAC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6BAC1"/>
              </a:solidFill>
            </a:endParaRPr>
          </a:p>
        </p:txBody>
      </p:sp>
      <p:sp>
        <p:nvSpPr>
          <p:cNvPr id="9" name="TextBox 8">
            <a:extLst>
              <a:ext uri="{FF2B5EF4-FFF2-40B4-BE49-F238E27FC236}">
                <a16:creationId xmlns:a16="http://schemas.microsoft.com/office/drawing/2014/main" id="{149FBCC6-F941-DA4A-A75E-6B7253D471C0}"/>
              </a:ext>
            </a:extLst>
          </p:cNvPr>
          <p:cNvSpPr txBox="1"/>
          <p:nvPr/>
        </p:nvSpPr>
        <p:spPr>
          <a:xfrm>
            <a:off x="1627525" y="5798096"/>
            <a:ext cx="8945829" cy="2308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Ministère de la Famille. Rapport d’activités annuel des services de garde 2005 à 2015.</a:t>
            </a:r>
            <a:endParaRPr lang="fr-CA" sz="900" i="1" dirty="0">
              <a:solidFill>
                <a:schemeClr val="tx1">
                  <a:lumMod val="50000"/>
                  <a:lumOff val="50000"/>
                </a:schemeClr>
              </a:solidFill>
              <a:latin typeface="Raleway" panose="020B0503030101060003" pitchFamily="34" charset="77"/>
            </a:endParaRPr>
          </a:p>
        </p:txBody>
      </p:sp>
      <p:sp>
        <p:nvSpPr>
          <p:cNvPr id="13" name="Rectangle 12">
            <a:extLst>
              <a:ext uri="{FF2B5EF4-FFF2-40B4-BE49-F238E27FC236}">
                <a16:creationId xmlns:a16="http://schemas.microsoft.com/office/drawing/2014/main" id="{D83DFAEE-38E2-054C-AB9D-541833CD3757}"/>
              </a:ext>
            </a:extLst>
          </p:cNvPr>
          <p:cNvSpPr/>
          <p:nvPr/>
        </p:nvSpPr>
        <p:spPr>
          <a:xfrm>
            <a:off x="7200740" y="2412081"/>
            <a:ext cx="3372614" cy="3322587"/>
          </a:xfrm>
          <a:prstGeom prst="rect">
            <a:avLst/>
          </a:prstGeom>
          <a:solidFill>
            <a:srgbClr val="76B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6BAC1"/>
              </a:solidFill>
            </a:endParaRPr>
          </a:p>
        </p:txBody>
      </p:sp>
      <p:pic>
        <p:nvPicPr>
          <p:cNvPr id="15" name="Picture 14" descr="A close up of a sign&#10;&#10;Description automatically generated">
            <a:extLst>
              <a:ext uri="{FF2B5EF4-FFF2-40B4-BE49-F238E27FC236}">
                <a16:creationId xmlns:a16="http://schemas.microsoft.com/office/drawing/2014/main" id="{1640F456-D889-DE41-9350-A617AB4FB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1027429"/>
            <a:ext cx="2081634" cy="2077623"/>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063E41BA-61B1-8943-8EC3-7F49ACAD8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463" y="3031154"/>
            <a:ext cx="4643241" cy="2555125"/>
          </a:xfrm>
          <a:prstGeom prst="rect">
            <a:avLst/>
          </a:prstGeom>
        </p:spPr>
      </p:pic>
      <p:sp>
        <p:nvSpPr>
          <p:cNvPr id="18" name="TextBox 17">
            <a:extLst>
              <a:ext uri="{FF2B5EF4-FFF2-40B4-BE49-F238E27FC236}">
                <a16:creationId xmlns:a16="http://schemas.microsoft.com/office/drawing/2014/main" id="{93571604-44DD-5E4C-8CDE-E2C92A244030}"/>
              </a:ext>
            </a:extLst>
          </p:cNvPr>
          <p:cNvSpPr txBox="1"/>
          <p:nvPr/>
        </p:nvSpPr>
        <p:spPr>
          <a:xfrm>
            <a:off x="1707427" y="2562617"/>
            <a:ext cx="5493313" cy="30777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Proportion du personnel qui est considéré comme qualifié</a:t>
            </a:r>
          </a:p>
        </p:txBody>
      </p:sp>
      <p:sp>
        <p:nvSpPr>
          <p:cNvPr id="19" name="TextBox 18">
            <a:extLst>
              <a:ext uri="{FF2B5EF4-FFF2-40B4-BE49-F238E27FC236}">
                <a16:creationId xmlns:a16="http://schemas.microsoft.com/office/drawing/2014/main" id="{DB53A08A-D071-CF4C-90AD-AB231E960234}"/>
              </a:ext>
            </a:extLst>
          </p:cNvPr>
          <p:cNvSpPr txBox="1"/>
          <p:nvPr/>
        </p:nvSpPr>
        <p:spPr>
          <a:xfrm>
            <a:off x="7434072" y="3246120"/>
            <a:ext cx="3017520" cy="2585323"/>
          </a:xfrm>
          <a:prstGeom prst="rect">
            <a:avLst/>
          </a:prstGeom>
          <a:noFill/>
        </p:spPr>
        <p:txBody>
          <a:bodyPr wrap="square" rtlCol="0">
            <a:spAutoFit/>
          </a:bodyPr>
          <a:lstStyle/>
          <a:p>
            <a:r>
              <a:rPr lang="fr-CA" sz="1600" dirty="0">
                <a:solidFill>
                  <a:schemeClr val="tx1">
                    <a:lumMod val="85000"/>
                    <a:lumOff val="15000"/>
                  </a:schemeClr>
                </a:solidFill>
                <a:latin typeface="Raleway" panose="020B0503030101060003" pitchFamily="34" charset="77"/>
              </a:rPr>
              <a:t>Pour être qualifiée à titre </a:t>
            </a:r>
            <a:br>
              <a:rPr lang="fr-CA" sz="1600" dirty="0">
                <a:solidFill>
                  <a:schemeClr val="tx1">
                    <a:lumMod val="85000"/>
                    <a:lumOff val="15000"/>
                  </a:schemeClr>
                </a:solidFill>
                <a:latin typeface="Raleway" panose="020B0503030101060003" pitchFamily="34" charset="77"/>
              </a:rPr>
            </a:br>
            <a:r>
              <a:rPr lang="fr-CA" sz="1600" dirty="0">
                <a:solidFill>
                  <a:schemeClr val="tx1">
                    <a:lumMod val="85000"/>
                    <a:lumOff val="15000"/>
                  </a:schemeClr>
                </a:solidFill>
                <a:latin typeface="Raleway" panose="020B0503030101060003" pitchFamily="34" charset="77"/>
              </a:rPr>
              <a:t>de membre du personnel </a:t>
            </a:r>
            <a:br>
              <a:rPr lang="fr-CA" sz="1600" dirty="0">
                <a:solidFill>
                  <a:schemeClr val="tx1">
                    <a:lumMod val="85000"/>
                    <a:lumOff val="15000"/>
                  </a:schemeClr>
                </a:solidFill>
                <a:latin typeface="Raleway" panose="020B0503030101060003" pitchFamily="34" charset="77"/>
              </a:rPr>
            </a:br>
            <a:r>
              <a:rPr lang="fr-CA" sz="1600" dirty="0">
                <a:solidFill>
                  <a:schemeClr val="tx1">
                    <a:lumMod val="85000"/>
                    <a:lumOff val="15000"/>
                  </a:schemeClr>
                </a:solidFill>
                <a:latin typeface="Raleway" panose="020B0503030101060003" pitchFamily="34" charset="77"/>
              </a:rPr>
              <a:t>de garde, une éducatrice </a:t>
            </a:r>
            <a:br>
              <a:rPr lang="fr-CA" sz="1600" dirty="0">
                <a:solidFill>
                  <a:schemeClr val="tx1">
                    <a:lumMod val="85000"/>
                    <a:lumOff val="15000"/>
                  </a:schemeClr>
                </a:solidFill>
                <a:latin typeface="Raleway" panose="020B0503030101060003" pitchFamily="34" charset="77"/>
              </a:rPr>
            </a:br>
            <a:r>
              <a:rPr lang="fr-CA" sz="1600" dirty="0">
                <a:solidFill>
                  <a:schemeClr val="tx1">
                    <a:lumMod val="85000"/>
                    <a:lumOff val="15000"/>
                  </a:schemeClr>
                </a:solidFill>
                <a:latin typeface="Raleway" panose="020B0503030101060003" pitchFamily="34" charset="77"/>
              </a:rPr>
              <a:t>doit posséder un </a:t>
            </a:r>
            <a:r>
              <a:rPr lang="fr-CA" sz="1600" b="1" dirty="0">
                <a:solidFill>
                  <a:schemeClr val="tx1">
                    <a:lumMod val="85000"/>
                    <a:lumOff val="15000"/>
                  </a:schemeClr>
                </a:solidFill>
                <a:latin typeface="Raleway" panose="020B0503030101060003" pitchFamily="34" charset="77"/>
              </a:rPr>
              <a:t>diplôme d’études collégiales en techniques d’éducation </a:t>
            </a:r>
            <a:br>
              <a:rPr lang="fr-CA" sz="1600" b="1" dirty="0">
                <a:solidFill>
                  <a:schemeClr val="tx1">
                    <a:lumMod val="85000"/>
                    <a:lumOff val="15000"/>
                  </a:schemeClr>
                </a:solidFill>
                <a:latin typeface="Raleway" panose="020B0503030101060003" pitchFamily="34" charset="77"/>
              </a:rPr>
            </a:br>
            <a:r>
              <a:rPr lang="fr-CA" sz="1600" b="1" dirty="0">
                <a:solidFill>
                  <a:schemeClr val="tx1">
                    <a:lumMod val="85000"/>
                    <a:lumOff val="15000"/>
                  </a:schemeClr>
                </a:solidFill>
                <a:latin typeface="Raleway" panose="020B0503030101060003" pitchFamily="34" charset="77"/>
              </a:rPr>
              <a:t>à l’enfance ou toute autre équivalence reconnue </a:t>
            </a:r>
            <a:br>
              <a:rPr lang="fr-CA" sz="1600" b="1" dirty="0">
                <a:solidFill>
                  <a:schemeClr val="tx1">
                    <a:lumMod val="85000"/>
                    <a:lumOff val="15000"/>
                  </a:schemeClr>
                </a:solidFill>
                <a:latin typeface="Raleway" panose="020B0503030101060003" pitchFamily="34" charset="77"/>
              </a:rPr>
            </a:br>
            <a:r>
              <a:rPr lang="fr-CA" sz="1600" dirty="0">
                <a:solidFill>
                  <a:schemeClr val="tx1">
                    <a:lumMod val="85000"/>
                    <a:lumOff val="15000"/>
                  </a:schemeClr>
                </a:solidFill>
                <a:latin typeface="Raleway" panose="020B0503030101060003" pitchFamily="34" charset="77"/>
              </a:rPr>
              <a:t>par le ministère de la Famille.</a:t>
            </a:r>
          </a:p>
          <a:p>
            <a:endParaRPr lang="en-US" dirty="0"/>
          </a:p>
        </p:txBody>
      </p:sp>
      <p:grpSp>
        <p:nvGrpSpPr>
          <p:cNvPr id="14" name="Group 13">
            <a:extLst>
              <a:ext uri="{FF2B5EF4-FFF2-40B4-BE49-F238E27FC236}">
                <a16:creationId xmlns:a16="http://schemas.microsoft.com/office/drawing/2014/main" id="{7FF663C0-7B33-E847-8691-0B85FEE4AE6B}"/>
              </a:ext>
            </a:extLst>
          </p:cNvPr>
          <p:cNvGrpSpPr/>
          <p:nvPr/>
        </p:nvGrpSpPr>
        <p:grpSpPr>
          <a:xfrm>
            <a:off x="1618646" y="6226413"/>
            <a:ext cx="8936465" cy="411645"/>
            <a:chOff x="1618646" y="6226413"/>
            <a:chExt cx="8936465" cy="411645"/>
          </a:xfrm>
        </p:grpSpPr>
        <p:pic>
          <p:nvPicPr>
            <p:cNvPr id="16" name="Picture 15">
              <a:extLst>
                <a:ext uri="{FF2B5EF4-FFF2-40B4-BE49-F238E27FC236}">
                  <a16:creationId xmlns:a16="http://schemas.microsoft.com/office/drawing/2014/main" id="{D5BB8EAA-FAA5-764F-B985-193C338569C2}"/>
                </a:ext>
              </a:extLst>
            </p:cNvPr>
            <p:cNvPicPr>
              <a:picLocks noChangeAspect="1"/>
            </p:cNvPicPr>
            <p:nvPr/>
          </p:nvPicPr>
          <p:blipFill>
            <a:blip r:embed="rId5"/>
            <a:stretch>
              <a:fillRect/>
            </a:stretch>
          </p:blipFill>
          <p:spPr>
            <a:xfrm>
              <a:off x="9161755" y="6226413"/>
              <a:ext cx="1393356" cy="348339"/>
            </a:xfrm>
            <a:prstGeom prst="rect">
              <a:avLst/>
            </a:prstGeom>
          </p:spPr>
        </p:pic>
        <p:sp>
          <p:nvSpPr>
            <p:cNvPr id="20" name="TextBox 19">
              <a:extLst>
                <a:ext uri="{FF2B5EF4-FFF2-40B4-BE49-F238E27FC236}">
                  <a16:creationId xmlns:a16="http://schemas.microsoft.com/office/drawing/2014/main" id="{A08520EF-08E5-0946-A628-8A0B77DF032C}"/>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16731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01921" y="1774371"/>
            <a:ext cx="7115032" cy="4957772"/>
          </a:xfrm>
        </p:spPr>
        <p:txBody>
          <a:bodyPr>
            <a:normAutofit/>
          </a:bodyPr>
          <a:lstStyle/>
          <a:p>
            <a:pPr marL="215072" indent="-215072">
              <a:spcBef>
                <a:spcPts val="800"/>
              </a:spcBef>
              <a:buClr>
                <a:srgbClr val="C00000"/>
              </a:buClr>
              <a:buFont typeface="Wingdings" charset="2"/>
              <a:buChar char="§"/>
            </a:pPr>
            <a:endParaRPr lang="fr-CA" sz="3200">
              <a:latin typeface="Raleway" panose="020B0503030101060003" pitchFamily="34" charset="0"/>
            </a:endParaRPr>
          </a:p>
          <a:p>
            <a:pPr marL="0" indent="0">
              <a:buNone/>
            </a:pPr>
            <a:endParaRPr lang="fr-CA" sz="3200">
              <a:latin typeface="Raleway" panose="020B0503030101060003" pitchFamily="34" charset="0"/>
            </a:endParaRPr>
          </a:p>
          <a:p>
            <a:pPr marL="0" indent="0">
              <a:buNone/>
            </a:pPr>
            <a:endParaRPr lang="fr-CA" sz="32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0"/>
                </a:spcAft>
                <a:buClrTx/>
                <a:buSzTx/>
                <a:buFontTx/>
                <a:buNone/>
                <a:tabLst/>
                <a:defRPr/>
              </a:pPr>
              <a:t>2</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pic>
        <p:nvPicPr>
          <p:cNvPr id="12" name="Image 11">
            <a:extLst>
              <a:ext uri="{FF2B5EF4-FFF2-40B4-BE49-F238E27FC236}">
                <a16:creationId xmlns:a16="http://schemas.microsoft.com/office/drawing/2014/main" id="{9E993592-4934-4479-B50F-BBFAB79BDB7D}"/>
              </a:ext>
            </a:extLst>
          </p:cNvPr>
          <p:cNvPicPr>
            <a:picLocks noChangeAspect="1"/>
          </p:cNvPicPr>
          <p:nvPr/>
        </p:nvPicPr>
        <p:blipFill rotWithShape="1">
          <a:blip r:embed="rId6">
            <a:extLst>
              <a:ext uri="{28A0092B-C50C-407E-A947-70E740481C1C}">
                <a14:useLocalDpi xmlns:a14="http://schemas.microsoft.com/office/drawing/2010/main" val="0"/>
              </a:ext>
            </a:extLst>
          </a:blip>
          <a:srcRect r="10875"/>
          <a:stretch/>
        </p:blipFill>
        <p:spPr>
          <a:xfrm>
            <a:off x="3006059" y="0"/>
            <a:ext cx="9185941" cy="6871171"/>
          </a:xfrm>
          <a:prstGeom prst="rect">
            <a:avLst/>
          </a:prstGeom>
        </p:spPr>
      </p:pic>
      <p:grpSp>
        <p:nvGrpSpPr>
          <p:cNvPr id="4" name="Group 3">
            <a:extLst>
              <a:ext uri="{FF2B5EF4-FFF2-40B4-BE49-F238E27FC236}">
                <a16:creationId xmlns:a16="http://schemas.microsoft.com/office/drawing/2014/main" id="{C3DCA12C-1105-3748-839A-B175A9A9FDC3}"/>
              </a:ext>
            </a:extLst>
          </p:cNvPr>
          <p:cNvGrpSpPr/>
          <p:nvPr/>
        </p:nvGrpSpPr>
        <p:grpSpPr>
          <a:xfrm>
            <a:off x="0" y="13171"/>
            <a:ext cx="5243063" cy="6858000"/>
            <a:chOff x="0" y="0"/>
            <a:chExt cx="5243063" cy="6858000"/>
          </a:xfrm>
        </p:grpSpPr>
        <p:sp>
          <p:nvSpPr>
            <p:cNvPr id="2" name="Rectangle 1">
              <a:extLst>
                <a:ext uri="{FF2B5EF4-FFF2-40B4-BE49-F238E27FC236}">
                  <a16:creationId xmlns:a16="http://schemas.microsoft.com/office/drawing/2014/main" id="{7E986A08-5542-5143-860D-6E20882D3E70}"/>
                </a:ext>
              </a:extLst>
            </p:cNvPr>
            <p:cNvSpPr/>
            <p:nvPr/>
          </p:nvSpPr>
          <p:spPr>
            <a:xfrm>
              <a:off x="0" y="0"/>
              <a:ext cx="4831644" cy="6858000"/>
            </a:xfrm>
            <a:prstGeom prst="rect">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riangle 2">
              <a:extLst>
                <a:ext uri="{FF2B5EF4-FFF2-40B4-BE49-F238E27FC236}">
                  <a16:creationId xmlns:a16="http://schemas.microsoft.com/office/drawing/2014/main" id="{E5775653-CF8B-EA4C-BB75-B748219A6C82}"/>
                </a:ext>
              </a:extLst>
            </p:cNvPr>
            <p:cNvSpPr/>
            <p:nvPr/>
          </p:nvSpPr>
          <p:spPr>
            <a:xfrm rot="5400000">
              <a:off x="4480731" y="3199601"/>
              <a:ext cx="1038526" cy="486138"/>
            </a:xfrm>
            <a:prstGeom prst="triangle">
              <a:avLst>
                <a:gd name="adj" fmla="val 51094"/>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16E6A8C-8CED-A343-8279-D8E77504A952}"/>
              </a:ext>
            </a:extLst>
          </p:cNvPr>
          <p:cNvGrpSpPr/>
          <p:nvPr/>
        </p:nvGrpSpPr>
        <p:grpSpPr>
          <a:xfrm>
            <a:off x="305712" y="2521059"/>
            <a:ext cx="4281878" cy="1710464"/>
            <a:chOff x="475047" y="2521059"/>
            <a:chExt cx="4281878" cy="1710464"/>
          </a:xfrm>
        </p:grpSpPr>
        <p:sp>
          <p:nvSpPr>
            <p:cNvPr id="5" name="TextBox 4">
              <a:extLst>
                <a:ext uri="{FF2B5EF4-FFF2-40B4-BE49-F238E27FC236}">
                  <a16:creationId xmlns:a16="http://schemas.microsoft.com/office/drawing/2014/main" id="{F9978CCB-1E1D-AC4B-9F56-08717A25955E}"/>
                </a:ext>
              </a:extLst>
            </p:cNvPr>
            <p:cNvSpPr txBox="1"/>
            <p:nvPr/>
          </p:nvSpPr>
          <p:spPr>
            <a:xfrm>
              <a:off x="475047" y="2521059"/>
              <a:ext cx="4281878" cy="954107"/>
            </a:xfrm>
            <a:prstGeom prst="rect">
              <a:avLst/>
            </a:prstGeom>
            <a:noFill/>
          </p:spPr>
          <p:txBody>
            <a:bodyPr wrap="square" rtlCol="0">
              <a:spAutoFit/>
            </a:bodyPr>
            <a:lstStyle/>
            <a:p>
              <a:pPr algn="ctr"/>
              <a:r>
                <a:rPr lang="fr-CA" sz="2000" b="1" dirty="0">
                  <a:solidFill>
                    <a:schemeClr val="bg1"/>
                  </a:solidFill>
                  <a:latin typeface="Raleway" panose="020B0503030101060003" pitchFamily="34" charset="77"/>
                </a:rPr>
                <a:t>DANS QUEL</a:t>
              </a:r>
            </a:p>
            <a:p>
              <a:pPr algn="ctr"/>
              <a:r>
                <a:rPr lang="fr-CA" sz="3600" b="1" dirty="0">
                  <a:solidFill>
                    <a:schemeClr val="bg1"/>
                  </a:solidFill>
                  <a:latin typeface="Raleway ExtraBold" panose="020B0503030101060003" pitchFamily="34" charset="77"/>
                </a:rPr>
                <a:t>ENVIRONNEMENT</a:t>
              </a:r>
              <a:endParaRPr lang="fr-CA" sz="2000" b="1" dirty="0">
                <a:solidFill>
                  <a:schemeClr val="bg1"/>
                </a:solidFill>
                <a:latin typeface="Raleway" panose="020B0503030101060003" pitchFamily="34" charset="77"/>
              </a:endParaRPr>
            </a:p>
          </p:txBody>
        </p:sp>
        <p:sp>
          <p:nvSpPr>
            <p:cNvPr id="13" name="TextBox 12">
              <a:extLst>
                <a:ext uri="{FF2B5EF4-FFF2-40B4-BE49-F238E27FC236}">
                  <a16:creationId xmlns:a16="http://schemas.microsoft.com/office/drawing/2014/main" id="{4E634DA6-CD83-594B-9487-0AC125A6E653}"/>
                </a:ext>
              </a:extLst>
            </p:cNvPr>
            <p:cNvSpPr txBox="1"/>
            <p:nvPr/>
          </p:nvSpPr>
          <p:spPr>
            <a:xfrm>
              <a:off x="475047" y="3277416"/>
              <a:ext cx="4281878" cy="954107"/>
            </a:xfrm>
            <a:prstGeom prst="rect">
              <a:avLst/>
            </a:prstGeom>
            <a:noFill/>
          </p:spPr>
          <p:txBody>
            <a:bodyPr wrap="square" rtlCol="0">
              <a:spAutoFit/>
            </a:bodyPr>
            <a:lstStyle/>
            <a:p>
              <a:pPr algn="ctr"/>
              <a:r>
                <a:rPr lang="fr-CA" sz="3600" b="1" dirty="0">
                  <a:solidFill>
                    <a:schemeClr val="bg1"/>
                  </a:solidFill>
                  <a:latin typeface="Raleway ExtraBold" panose="020B0503030101060003" pitchFamily="34" charset="77"/>
                </a:rPr>
                <a:t>FAMILIAL</a:t>
              </a:r>
            </a:p>
            <a:p>
              <a:pPr algn="ctr"/>
              <a:r>
                <a:rPr lang="fr-CA" sz="2000" b="1" dirty="0">
                  <a:solidFill>
                    <a:schemeClr val="bg1"/>
                  </a:solidFill>
                  <a:latin typeface="Raleway" panose="020B0503030101060003" pitchFamily="34" charset="77"/>
                </a:rPr>
                <a:t>GRANDISSENT-ILS ?</a:t>
              </a:r>
            </a:p>
          </p:txBody>
        </p:sp>
      </p:grpSp>
    </p:spTree>
    <p:extLst>
      <p:ext uri="{BB962C8B-B14F-4D97-AF65-F5344CB8AC3E}">
        <p14:creationId xmlns:p14="http://schemas.microsoft.com/office/powerpoint/2010/main" val="1482442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B818E8-B461-1947-8735-C7C987AAF739}"/>
              </a:ext>
            </a:extLst>
          </p:cNvPr>
          <p:cNvSpPr/>
          <p:nvPr/>
        </p:nvSpPr>
        <p:spPr>
          <a:xfrm>
            <a:off x="1707427" y="944564"/>
            <a:ext cx="8847684" cy="4607690"/>
          </a:xfrm>
          <a:prstGeom prst="rect">
            <a:avLst/>
          </a:prstGeom>
          <a:solidFill>
            <a:srgbClr val="76BAC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6BAC1"/>
              </a:solidFill>
            </a:endParaRPr>
          </a:p>
        </p:txBody>
      </p:sp>
      <p:pic>
        <p:nvPicPr>
          <p:cNvPr id="10" name="Picture 9" descr="A close up of a device&#10;&#10;Description automatically generated">
            <a:extLst>
              <a:ext uri="{FF2B5EF4-FFF2-40B4-BE49-F238E27FC236}">
                <a16:creationId xmlns:a16="http://schemas.microsoft.com/office/drawing/2014/main" id="{55CF93F8-EFE7-2542-8C92-52212A010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748" y="1305746"/>
            <a:ext cx="8339230" cy="3213111"/>
          </a:xfrm>
          <a:prstGeom prst="rect">
            <a:avLst/>
          </a:prstGeom>
        </p:spPr>
      </p:pic>
      <p:sp>
        <p:nvSpPr>
          <p:cNvPr id="11" name="TextBox 10">
            <a:extLst>
              <a:ext uri="{FF2B5EF4-FFF2-40B4-BE49-F238E27FC236}">
                <a16:creationId xmlns:a16="http://schemas.microsoft.com/office/drawing/2014/main" id="{8BDE2CCE-8DA4-4847-B908-79D990C794D5}"/>
              </a:ext>
            </a:extLst>
          </p:cNvPr>
          <p:cNvSpPr txBox="1"/>
          <p:nvPr/>
        </p:nvSpPr>
        <p:spPr>
          <a:xfrm>
            <a:off x="1703389" y="4949499"/>
            <a:ext cx="8847684" cy="230832"/>
          </a:xfrm>
          <a:prstGeom prst="rect">
            <a:avLst/>
          </a:prstGeom>
          <a:noFill/>
        </p:spPr>
        <p:txBody>
          <a:bodyPr wrap="square" rtlCol="0">
            <a:spAutoFit/>
          </a:bodyPr>
          <a:lstStyle/>
          <a:p>
            <a:pPr algn="ctr"/>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Ministère de la Famille. Rapport d’activités annuel des services de garde 2005 à 2015.</a:t>
            </a:r>
            <a:endParaRPr lang="fr-CA" sz="900" i="1" dirty="0">
              <a:solidFill>
                <a:schemeClr val="tx1">
                  <a:lumMod val="50000"/>
                  <a:lumOff val="50000"/>
                </a:schemeClr>
              </a:solidFill>
              <a:latin typeface="Raleway" panose="020B0503030101060003" pitchFamily="34" charset="77"/>
            </a:endParaRPr>
          </a:p>
        </p:txBody>
      </p:sp>
      <p:sp>
        <p:nvSpPr>
          <p:cNvPr id="9" name="TextBox 8">
            <a:extLst>
              <a:ext uri="{FF2B5EF4-FFF2-40B4-BE49-F238E27FC236}">
                <a16:creationId xmlns:a16="http://schemas.microsoft.com/office/drawing/2014/main" id="{2DC26259-ED78-0E47-80B9-C22A902F6AD6}"/>
              </a:ext>
            </a:extLst>
          </p:cNvPr>
          <p:cNvSpPr txBox="1"/>
          <p:nvPr/>
        </p:nvSpPr>
        <p:spPr>
          <a:xfrm>
            <a:off x="1703388" y="1239291"/>
            <a:ext cx="8847684"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Proportion du personnel éducateur considéré comme qualifié dans les CPE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et les garderies subventionnées de 2005 à 2015</a:t>
            </a:r>
          </a:p>
        </p:txBody>
      </p:sp>
      <p:grpSp>
        <p:nvGrpSpPr>
          <p:cNvPr id="12" name="Group 11">
            <a:extLst>
              <a:ext uri="{FF2B5EF4-FFF2-40B4-BE49-F238E27FC236}">
                <a16:creationId xmlns:a16="http://schemas.microsoft.com/office/drawing/2014/main" id="{D0BBF9D8-BB14-2245-B9A8-937452FF09B4}"/>
              </a:ext>
            </a:extLst>
          </p:cNvPr>
          <p:cNvGrpSpPr/>
          <p:nvPr/>
        </p:nvGrpSpPr>
        <p:grpSpPr>
          <a:xfrm>
            <a:off x="1618646" y="6226413"/>
            <a:ext cx="8936465" cy="411645"/>
            <a:chOff x="1618646" y="6226413"/>
            <a:chExt cx="8936465" cy="411645"/>
          </a:xfrm>
        </p:grpSpPr>
        <p:pic>
          <p:nvPicPr>
            <p:cNvPr id="13" name="Picture 12">
              <a:extLst>
                <a:ext uri="{FF2B5EF4-FFF2-40B4-BE49-F238E27FC236}">
                  <a16:creationId xmlns:a16="http://schemas.microsoft.com/office/drawing/2014/main" id="{3C2ECC0F-971F-3942-8D62-7573BEC0C41A}"/>
                </a:ext>
              </a:extLst>
            </p:cNvPr>
            <p:cNvPicPr>
              <a:picLocks noChangeAspect="1"/>
            </p:cNvPicPr>
            <p:nvPr/>
          </p:nvPicPr>
          <p:blipFill>
            <a:blip r:embed="rId4"/>
            <a:stretch>
              <a:fillRect/>
            </a:stretch>
          </p:blipFill>
          <p:spPr>
            <a:xfrm>
              <a:off x="9161755" y="6226413"/>
              <a:ext cx="1393356" cy="348339"/>
            </a:xfrm>
            <a:prstGeom prst="rect">
              <a:avLst/>
            </a:prstGeom>
          </p:spPr>
        </p:pic>
        <p:sp>
          <p:nvSpPr>
            <p:cNvPr id="14" name="TextBox 13">
              <a:extLst>
                <a:ext uri="{FF2B5EF4-FFF2-40B4-BE49-F238E27FC236}">
                  <a16:creationId xmlns:a16="http://schemas.microsoft.com/office/drawing/2014/main" id="{79AABEF0-41FB-3940-90EA-6CCDF18AA06E}"/>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843252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63065C-DFF9-4545-B5C0-289BAEE08E17}"/>
              </a:ext>
            </a:extLst>
          </p:cNvPr>
          <p:cNvSpPr txBox="1"/>
          <p:nvPr/>
        </p:nvSpPr>
        <p:spPr>
          <a:xfrm>
            <a:off x="1579606" y="480553"/>
            <a:ext cx="9908306" cy="584775"/>
          </a:xfrm>
          <a:prstGeom prst="rect">
            <a:avLst/>
          </a:prstGeom>
          <a:noFill/>
        </p:spPr>
        <p:txBody>
          <a:bodyPr wrap="square" rtlCol="0">
            <a:spAutoFit/>
          </a:bodyPr>
          <a:lstStyle/>
          <a:p>
            <a:r>
              <a:rPr lang="fr-CA" sz="3200" b="1" dirty="0">
                <a:solidFill>
                  <a:srgbClr val="76BAC1"/>
                </a:solidFill>
                <a:latin typeface="Raleway" panose="020B0503030101060003" pitchFamily="34" charset="77"/>
              </a:rPr>
              <a:t>Établissements conformes</a:t>
            </a:r>
          </a:p>
        </p:txBody>
      </p:sp>
      <p:grpSp>
        <p:nvGrpSpPr>
          <p:cNvPr id="10" name="Group 9">
            <a:extLst>
              <a:ext uri="{FF2B5EF4-FFF2-40B4-BE49-F238E27FC236}">
                <a16:creationId xmlns:a16="http://schemas.microsoft.com/office/drawing/2014/main" id="{D91F2B12-2511-2B41-81B9-0ED5B595FB6E}"/>
              </a:ext>
            </a:extLst>
          </p:cNvPr>
          <p:cNvGrpSpPr/>
          <p:nvPr/>
        </p:nvGrpSpPr>
        <p:grpSpPr>
          <a:xfrm>
            <a:off x="1603280" y="1363900"/>
            <a:ext cx="8944594" cy="1002021"/>
            <a:chOff x="1603280" y="1615804"/>
            <a:chExt cx="8944594" cy="1002021"/>
          </a:xfrm>
        </p:grpSpPr>
        <p:grpSp>
          <p:nvGrpSpPr>
            <p:cNvPr id="11" name="Group 10">
              <a:extLst>
                <a:ext uri="{FF2B5EF4-FFF2-40B4-BE49-F238E27FC236}">
                  <a16:creationId xmlns:a16="http://schemas.microsoft.com/office/drawing/2014/main" id="{4011771E-80FD-1D40-BAF9-B897B094EFC6}"/>
                </a:ext>
              </a:extLst>
            </p:cNvPr>
            <p:cNvGrpSpPr/>
            <p:nvPr/>
          </p:nvGrpSpPr>
          <p:grpSpPr>
            <a:xfrm>
              <a:off x="1603280" y="1756051"/>
              <a:ext cx="8944594" cy="861774"/>
              <a:chOff x="1662272" y="1366790"/>
              <a:chExt cx="8944594" cy="861774"/>
            </a:xfrm>
          </p:grpSpPr>
          <p:sp>
            <p:nvSpPr>
              <p:cNvPr id="14" name="TextBox 13">
                <a:extLst>
                  <a:ext uri="{FF2B5EF4-FFF2-40B4-BE49-F238E27FC236}">
                    <a16:creationId xmlns:a16="http://schemas.microsoft.com/office/drawing/2014/main" id="{327EA6CA-89BD-C64A-9112-1C1BF5178710}"/>
                  </a:ext>
                </a:extLst>
              </p:cNvPr>
              <p:cNvSpPr txBox="1"/>
              <p:nvPr/>
            </p:nvSpPr>
            <p:spPr>
              <a:xfrm>
                <a:off x="1662272" y="1366790"/>
                <a:ext cx="1986844" cy="861774"/>
              </a:xfrm>
              <a:prstGeom prst="rect">
                <a:avLst/>
              </a:prstGeom>
              <a:noFill/>
            </p:spPr>
            <p:txBody>
              <a:bodyPr wrap="square" rtlCol="0">
                <a:spAutoFit/>
              </a:bodyPr>
              <a:lstStyle/>
              <a:p>
                <a:r>
                  <a:rPr lang="en-US" sz="5000" dirty="0">
                    <a:solidFill>
                      <a:srgbClr val="76BAC1"/>
                    </a:solidFill>
                    <a:latin typeface="AlternateGotNo3D" pitchFamily="2" charset="0"/>
                  </a:rPr>
                  <a:t>90,6</a:t>
                </a:r>
                <a:r>
                  <a:rPr lang="en-US" sz="5000" spc="-300" dirty="0">
                    <a:solidFill>
                      <a:srgbClr val="76BAC1"/>
                    </a:solidFill>
                    <a:latin typeface="AlternateGotNo3D" pitchFamily="2" charset="0"/>
                  </a:rPr>
                  <a:t> </a:t>
                </a:r>
                <a:r>
                  <a:rPr lang="en-US" sz="5000" dirty="0">
                    <a:solidFill>
                      <a:srgbClr val="76BAC1"/>
                    </a:solidFill>
                    <a:latin typeface="AlternateGotNo3D" pitchFamily="2" charset="0"/>
                  </a:rPr>
                  <a:t>%</a:t>
                </a:r>
              </a:p>
            </p:txBody>
          </p:sp>
          <p:sp>
            <p:nvSpPr>
              <p:cNvPr id="15" name="TextBox 14">
                <a:extLst>
                  <a:ext uri="{FF2B5EF4-FFF2-40B4-BE49-F238E27FC236}">
                    <a16:creationId xmlns:a16="http://schemas.microsoft.com/office/drawing/2014/main" id="{3F54E579-D374-8547-8B70-6B5CDDDA72A4}"/>
                  </a:ext>
                </a:extLst>
              </p:cNvPr>
              <p:cNvSpPr txBox="1"/>
              <p:nvPr/>
            </p:nvSpPr>
            <p:spPr>
              <a:xfrm>
                <a:off x="3077177" y="1507791"/>
                <a:ext cx="7529689"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des CPE étaient conformes </a:t>
                </a:r>
                <a:r>
                  <a:rPr lang="fr-CA" dirty="0">
                    <a:solidFill>
                      <a:schemeClr val="tx1">
                        <a:lumMod val="65000"/>
                        <a:lumOff val="35000"/>
                      </a:schemeClr>
                    </a:solidFill>
                    <a:latin typeface="Raleway" panose="020B0503030101060003" pitchFamily="34" charset="77"/>
                  </a:rPr>
                  <a:t>à ce règlement.</a:t>
                </a:r>
              </a:p>
              <a:p>
                <a:r>
                  <a:rPr lang="fr-CA" dirty="0">
                    <a:solidFill>
                      <a:schemeClr val="tx1">
                        <a:lumMod val="65000"/>
                        <a:lumOff val="35000"/>
                      </a:schemeClr>
                    </a:solidFill>
                    <a:latin typeface="Raleway" panose="020B0503030101060003" pitchFamily="34" charset="77"/>
                  </a:rPr>
                  <a:t>Cette proportion était de :</a:t>
                </a:r>
              </a:p>
            </p:txBody>
          </p:sp>
        </p:grpSp>
        <p:sp>
          <p:nvSpPr>
            <p:cNvPr id="12" name="TextBox 11">
              <a:extLst>
                <a:ext uri="{FF2B5EF4-FFF2-40B4-BE49-F238E27FC236}">
                  <a16:creationId xmlns:a16="http://schemas.microsoft.com/office/drawing/2014/main" id="{DBA3D71E-A981-C944-ACBA-91B788B7FE60}"/>
                </a:ext>
              </a:extLst>
            </p:cNvPr>
            <p:cNvSpPr txBox="1"/>
            <p:nvPr/>
          </p:nvSpPr>
          <p:spPr>
            <a:xfrm>
              <a:off x="1632066" y="1615804"/>
              <a:ext cx="7529689"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En 2015</a:t>
              </a:r>
            </a:p>
          </p:txBody>
        </p:sp>
      </p:grpSp>
      <p:sp>
        <p:nvSpPr>
          <p:cNvPr id="16" name="TextBox 15">
            <a:extLst>
              <a:ext uri="{FF2B5EF4-FFF2-40B4-BE49-F238E27FC236}">
                <a16:creationId xmlns:a16="http://schemas.microsoft.com/office/drawing/2014/main" id="{FF90CEFA-1D5E-8D45-8CDE-8ABEF3FB0FB7}"/>
              </a:ext>
            </a:extLst>
          </p:cNvPr>
          <p:cNvSpPr txBox="1"/>
          <p:nvPr/>
        </p:nvSpPr>
        <p:spPr>
          <a:xfrm>
            <a:off x="1703389" y="2426848"/>
            <a:ext cx="4392612" cy="646331"/>
          </a:xfrm>
          <a:prstGeom prst="rect">
            <a:avLst/>
          </a:prstGeom>
          <a:noFill/>
        </p:spPr>
        <p:txBody>
          <a:bodyPr wrap="square" rtlCol="0">
            <a:spAutoFit/>
          </a:bodyPr>
          <a:lstStyle/>
          <a:p>
            <a:pPr algn="ctr"/>
            <a:r>
              <a:rPr lang="fr-CA" b="1" dirty="0">
                <a:solidFill>
                  <a:srgbClr val="76BAC1"/>
                </a:solidFill>
                <a:latin typeface="Raleway" panose="020B0503030101060003" pitchFamily="34" charset="77"/>
              </a:rPr>
              <a:t>74,6</a:t>
            </a:r>
            <a:r>
              <a:rPr lang="fr-CA" b="1" spc="-300" dirty="0">
                <a:solidFill>
                  <a:srgbClr val="76BAC1"/>
                </a:solidFill>
                <a:latin typeface="Raleway" panose="020B0503030101060003" pitchFamily="34" charset="77"/>
              </a:rPr>
              <a:t> </a:t>
            </a:r>
            <a:r>
              <a:rPr lang="fr-CA" b="1" dirty="0">
                <a:solidFill>
                  <a:srgbClr val="76BAC1"/>
                </a:solidFill>
                <a:latin typeface="Raleway" panose="020B0503030101060003" pitchFamily="34" charset="77"/>
              </a:rPr>
              <a:t>% pour les garderies </a:t>
            </a:r>
            <a:br>
              <a:rPr lang="fr-CA" b="1" dirty="0">
                <a:solidFill>
                  <a:srgbClr val="76BAC1"/>
                </a:solidFill>
                <a:latin typeface="Raleway" panose="020B0503030101060003" pitchFamily="34" charset="77"/>
              </a:rPr>
            </a:br>
            <a:r>
              <a:rPr lang="fr-CA" b="1" dirty="0">
                <a:solidFill>
                  <a:srgbClr val="76BAC1"/>
                </a:solidFill>
                <a:latin typeface="Raleway" panose="020B0503030101060003" pitchFamily="34" charset="77"/>
              </a:rPr>
              <a:t>subventionnées</a:t>
            </a:r>
            <a:endParaRPr lang="fr-CA" dirty="0">
              <a:solidFill>
                <a:srgbClr val="76BAC1"/>
              </a:solidFill>
              <a:latin typeface="Raleway" panose="020B0503030101060003" pitchFamily="34" charset="77"/>
            </a:endParaRPr>
          </a:p>
        </p:txBody>
      </p:sp>
      <p:sp>
        <p:nvSpPr>
          <p:cNvPr id="17" name="TextBox 16">
            <a:extLst>
              <a:ext uri="{FF2B5EF4-FFF2-40B4-BE49-F238E27FC236}">
                <a16:creationId xmlns:a16="http://schemas.microsoft.com/office/drawing/2014/main" id="{282AFCD8-6686-A949-BE7A-29F90F9B5175}"/>
              </a:ext>
            </a:extLst>
          </p:cNvPr>
          <p:cNvSpPr txBox="1"/>
          <p:nvPr/>
        </p:nvSpPr>
        <p:spPr>
          <a:xfrm>
            <a:off x="6230678" y="2423053"/>
            <a:ext cx="4392612" cy="646331"/>
          </a:xfrm>
          <a:prstGeom prst="rect">
            <a:avLst/>
          </a:prstGeom>
          <a:noFill/>
        </p:spPr>
        <p:txBody>
          <a:bodyPr wrap="square" rtlCol="0">
            <a:spAutoFit/>
          </a:bodyPr>
          <a:lstStyle/>
          <a:p>
            <a:pPr algn="ctr"/>
            <a:r>
              <a:rPr lang="fr-CA" b="1" dirty="0">
                <a:solidFill>
                  <a:srgbClr val="76BAC1"/>
                </a:solidFill>
                <a:latin typeface="Raleway" panose="020B0503030101060003" pitchFamily="34" charset="77"/>
              </a:rPr>
              <a:t>18,7</a:t>
            </a:r>
            <a:r>
              <a:rPr lang="fr-CA" b="1" spc="-300" dirty="0">
                <a:solidFill>
                  <a:srgbClr val="76BAC1"/>
                </a:solidFill>
                <a:latin typeface="Raleway" panose="020B0503030101060003" pitchFamily="34" charset="77"/>
              </a:rPr>
              <a:t> </a:t>
            </a:r>
            <a:r>
              <a:rPr lang="fr-CA" b="1" dirty="0">
                <a:solidFill>
                  <a:srgbClr val="76BAC1"/>
                </a:solidFill>
                <a:latin typeface="Raleway" panose="020B0503030101060003" pitchFamily="34" charset="77"/>
              </a:rPr>
              <a:t>% pour les garderies </a:t>
            </a:r>
            <a:br>
              <a:rPr lang="fr-CA" b="1" dirty="0">
                <a:solidFill>
                  <a:srgbClr val="76BAC1"/>
                </a:solidFill>
                <a:latin typeface="Raleway" panose="020B0503030101060003" pitchFamily="34" charset="77"/>
              </a:rPr>
            </a:br>
            <a:r>
              <a:rPr lang="fr-CA" b="1" dirty="0">
                <a:solidFill>
                  <a:srgbClr val="76BAC1"/>
                </a:solidFill>
                <a:latin typeface="Raleway" panose="020B0503030101060003" pitchFamily="34" charset="77"/>
              </a:rPr>
              <a:t>non subventionnées</a:t>
            </a:r>
            <a:endParaRPr lang="fr-CA" dirty="0">
              <a:solidFill>
                <a:srgbClr val="76BAC1"/>
              </a:solidFill>
              <a:latin typeface="Raleway" panose="020B0503030101060003" pitchFamily="34" charset="77"/>
            </a:endParaRPr>
          </a:p>
        </p:txBody>
      </p:sp>
      <p:sp>
        <p:nvSpPr>
          <p:cNvPr id="18" name="TextBox 17">
            <a:extLst>
              <a:ext uri="{FF2B5EF4-FFF2-40B4-BE49-F238E27FC236}">
                <a16:creationId xmlns:a16="http://schemas.microsoft.com/office/drawing/2014/main" id="{8219458E-801E-5C4B-9AEF-1AD95473375B}"/>
              </a:ext>
            </a:extLst>
          </p:cNvPr>
          <p:cNvSpPr txBox="1"/>
          <p:nvPr/>
        </p:nvSpPr>
        <p:spPr>
          <a:xfrm>
            <a:off x="3975111" y="2709479"/>
            <a:ext cx="4392612" cy="369332"/>
          </a:xfrm>
          <a:prstGeom prst="rect">
            <a:avLst/>
          </a:prstGeom>
          <a:noFill/>
        </p:spPr>
        <p:txBody>
          <a:bodyPr wrap="square" rtlCol="0">
            <a:spAutoFit/>
          </a:bodyPr>
          <a:lstStyle/>
          <a:p>
            <a:pPr algn="ctr"/>
            <a:r>
              <a:rPr lang="en-CA" dirty="0">
                <a:solidFill>
                  <a:schemeClr val="tx1">
                    <a:lumMod val="65000"/>
                    <a:lumOff val="35000"/>
                  </a:schemeClr>
                </a:solidFill>
                <a:latin typeface="Raleway" panose="020B0503030101060003" pitchFamily="34" charset="77"/>
              </a:rPr>
              <a:t>et de </a:t>
            </a:r>
          </a:p>
        </p:txBody>
      </p:sp>
      <p:cxnSp>
        <p:nvCxnSpPr>
          <p:cNvPr id="19" name="Straight Connector 18">
            <a:extLst>
              <a:ext uri="{FF2B5EF4-FFF2-40B4-BE49-F238E27FC236}">
                <a16:creationId xmlns:a16="http://schemas.microsoft.com/office/drawing/2014/main" id="{5667C793-B0C0-B24F-9786-AAB39415BE3A}"/>
              </a:ext>
            </a:extLst>
          </p:cNvPr>
          <p:cNvCxnSpPr>
            <a:cxnSpLocks/>
          </p:cNvCxnSpPr>
          <p:nvPr/>
        </p:nvCxnSpPr>
        <p:spPr>
          <a:xfrm flipV="1">
            <a:off x="6171416" y="3138036"/>
            <a:ext cx="0" cy="2453268"/>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4F23127-7648-8A42-8ED0-BCBB1CC7142A}"/>
              </a:ext>
            </a:extLst>
          </p:cNvPr>
          <p:cNvSpPr txBox="1"/>
          <p:nvPr/>
        </p:nvSpPr>
        <p:spPr>
          <a:xfrm>
            <a:off x="1627525" y="5798096"/>
            <a:ext cx="8945829" cy="2308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Ministère de la Famille. Rapport d’activités annuel des services de garde 2005 à 2015.</a:t>
            </a:r>
            <a:endParaRPr lang="fr-CA" sz="900" i="1" dirty="0">
              <a:solidFill>
                <a:schemeClr val="tx1">
                  <a:lumMod val="50000"/>
                  <a:lumOff val="50000"/>
                </a:schemeClr>
              </a:solidFill>
              <a:latin typeface="Raleway" panose="020B0503030101060003" pitchFamily="34" charset="77"/>
            </a:endParaRPr>
          </a:p>
        </p:txBody>
      </p:sp>
      <p:pic>
        <p:nvPicPr>
          <p:cNvPr id="23" name="Picture 22" descr="A close up of a logo&#10;&#10;Description automatically generated">
            <a:extLst>
              <a:ext uri="{FF2B5EF4-FFF2-40B4-BE49-F238E27FC236}">
                <a16:creationId xmlns:a16="http://schemas.microsoft.com/office/drawing/2014/main" id="{DC2B48DB-779B-534A-BE8F-98F067330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489" y="3120066"/>
            <a:ext cx="2482411" cy="2482411"/>
          </a:xfrm>
          <a:prstGeom prst="rect">
            <a:avLst/>
          </a:prstGeom>
        </p:spPr>
      </p:pic>
      <p:pic>
        <p:nvPicPr>
          <p:cNvPr id="25" name="Picture 24" descr="A picture containing clock, room&#10;&#10;Description automatically generated">
            <a:extLst>
              <a:ext uri="{FF2B5EF4-FFF2-40B4-BE49-F238E27FC236}">
                <a16:creationId xmlns:a16="http://schemas.microsoft.com/office/drawing/2014/main" id="{E932BB82-FAD2-0E48-80D8-5BD79A4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506" y="2737760"/>
            <a:ext cx="2482411" cy="2893169"/>
          </a:xfrm>
          <a:prstGeom prst="rect">
            <a:avLst/>
          </a:prstGeom>
        </p:spPr>
      </p:pic>
      <p:grpSp>
        <p:nvGrpSpPr>
          <p:cNvPr id="20" name="Group 19">
            <a:extLst>
              <a:ext uri="{FF2B5EF4-FFF2-40B4-BE49-F238E27FC236}">
                <a16:creationId xmlns:a16="http://schemas.microsoft.com/office/drawing/2014/main" id="{C53C5631-6AE7-934D-A20D-37074605F903}"/>
              </a:ext>
            </a:extLst>
          </p:cNvPr>
          <p:cNvGrpSpPr/>
          <p:nvPr/>
        </p:nvGrpSpPr>
        <p:grpSpPr>
          <a:xfrm>
            <a:off x="1618646" y="6226413"/>
            <a:ext cx="8936465" cy="411645"/>
            <a:chOff x="1618646" y="6226413"/>
            <a:chExt cx="8936465" cy="411645"/>
          </a:xfrm>
        </p:grpSpPr>
        <p:pic>
          <p:nvPicPr>
            <p:cNvPr id="22" name="Picture 21">
              <a:extLst>
                <a:ext uri="{FF2B5EF4-FFF2-40B4-BE49-F238E27FC236}">
                  <a16:creationId xmlns:a16="http://schemas.microsoft.com/office/drawing/2014/main" id="{AA288C48-3E91-FB4F-9040-59F146145B69}"/>
                </a:ext>
              </a:extLst>
            </p:cNvPr>
            <p:cNvPicPr>
              <a:picLocks noChangeAspect="1"/>
            </p:cNvPicPr>
            <p:nvPr/>
          </p:nvPicPr>
          <p:blipFill>
            <a:blip r:embed="rId5"/>
            <a:stretch>
              <a:fillRect/>
            </a:stretch>
          </p:blipFill>
          <p:spPr>
            <a:xfrm>
              <a:off x="9161755" y="6226413"/>
              <a:ext cx="1393356" cy="348339"/>
            </a:xfrm>
            <a:prstGeom prst="rect">
              <a:avLst/>
            </a:prstGeom>
          </p:spPr>
        </p:pic>
        <p:sp>
          <p:nvSpPr>
            <p:cNvPr id="24" name="TextBox 23">
              <a:extLst>
                <a:ext uri="{FF2B5EF4-FFF2-40B4-BE49-F238E27FC236}">
                  <a16:creationId xmlns:a16="http://schemas.microsoft.com/office/drawing/2014/main" id="{7716CF15-3F01-3A4E-8B81-5D315F72B846}"/>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2574347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CB32AB-93CA-C24A-B67B-60D17FCE57FA}"/>
              </a:ext>
            </a:extLst>
          </p:cNvPr>
          <p:cNvPicPr>
            <a:picLocks noChangeAspect="1"/>
          </p:cNvPicPr>
          <p:nvPr/>
        </p:nvPicPr>
        <p:blipFill>
          <a:blip r:embed="rId2"/>
          <a:stretch>
            <a:fillRect/>
          </a:stretch>
        </p:blipFill>
        <p:spPr>
          <a:xfrm>
            <a:off x="9723120" y="5540916"/>
            <a:ext cx="1996440" cy="770983"/>
          </a:xfrm>
          <a:prstGeom prst="rect">
            <a:avLst/>
          </a:prstGeom>
        </p:spPr>
      </p:pic>
      <p:grpSp>
        <p:nvGrpSpPr>
          <p:cNvPr id="10" name="Group 9">
            <a:extLst>
              <a:ext uri="{FF2B5EF4-FFF2-40B4-BE49-F238E27FC236}">
                <a16:creationId xmlns:a16="http://schemas.microsoft.com/office/drawing/2014/main" id="{AFA2177D-06B2-B445-ABFD-5AE6E80EF309}"/>
              </a:ext>
            </a:extLst>
          </p:cNvPr>
          <p:cNvGrpSpPr/>
          <p:nvPr/>
        </p:nvGrpSpPr>
        <p:grpSpPr>
          <a:xfrm>
            <a:off x="0" y="1960880"/>
            <a:ext cx="12192000" cy="3372654"/>
            <a:chOff x="0" y="2052320"/>
            <a:chExt cx="12192000" cy="3372654"/>
          </a:xfrm>
        </p:grpSpPr>
        <p:sp>
          <p:nvSpPr>
            <p:cNvPr id="7" name="TextBox 6">
              <a:extLst>
                <a:ext uri="{FF2B5EF4-FFF2-40B4-BE49-F238E27FC236}">
                  <a16:creationId xmlns:a16="http://schemas.microsoft.com/office/drawing/2014/main" id="{26400B60-BAEA-1644-ACF6-D79FBFCE365C}"/>
                </a:ext>
              </a:extLst>
            </p:cNvPr>
            <p:cNvSpPr txBox="1"/>
            <p:nvPr/>
          </p:nvSpPr>
          <p:spPr>
            <a:xfrm>
              <a:off x="0" y="4947920"/>
              <a:ext cx="12192000" cy="477054"/>
            </a:xfrm>
            <a:prstGeom prst="rect">
              <a:avLst/>
            </a:prstGeom>
            <a:noFill/>
          </p:spPr>
          <p:txBody>
            <a:bodyPr wrap="square" rtlCol="0">
              <a:spAutoFit/>
            </a:bodyPr>
            <a:lstStyle/>
            <a:p>
              <a:pPr algn="ctr"/>
              <a:r>
                <a:rPr lang="en-US" sz="2500" dirty="0">
                  <a:latin typeface="Raleway" panose="020B0503030101060003" pitchFamily="34" charset="77"/>
                </a:rPr>
                <a:t>VEILLER POUR ÉVEILLER</a:t>
              </a:r>
            </a:p>
          </p:txBody>
        </p:sp>
        <p:sp>
          <p:nvSpPr>
            <p:cNvPr id="8" name="Oval 7">
              <a:extLst>
                <a:ext uri="{FF2B5EF4-FFF2-40B4-BE49-F238E27FC236}">
                  <a16:creationId xmlns:a16="http://schemas.microsoft.com/office/drawing/2014/main" id="{76E087CD-48B6-6C44-BA8D-DF684AEE8746}"/>
                </a:ext>
              </a:extLst>
            </p:cNvPr>
            <p:cNvSpPr/>
            <p:nvPr/>
          </p:nvSpPr>
          <p:spPr>
            <a:xfrm>
              <a:off x="6004560" y="4160520"/>
              <a:ext cx="182880" cy="182880"/>
            </a:xfrm>
            <a:prstGeom prst="ellipse">
              <a:avLst/>
            </a:prstGeom>
            <a:solidFill>
              <a:srgbClr val="CD4D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F78257-754E-1448-A8CB-4178C5E3B568}"/>
                </a:ext>
              </a:extLst>
            </p:cNvPr>
            <p:cNvPicPr>
              <a:picLocks noChangeAspect="1"/>
            </p:cNvPicPr>
            <p:nvPr/>
          </p:nvPicPr>
          <p:blipFill>
            <a:blip r:embed="rId3"/>
            <a:stretch>
              <a:fillRect/>
            </a:stretch>
          </p:blipFill>
          <p:spPr>
            <a:xfrm>
              <a:off x="3088640" y="2052320"/>
              <a:ext cx="6014720" cy="1503680"/>
            </a:xfrm>
            <a:prstGeom prst="rect">
              <a:avLst/>
            </a:prstGeom>
          </p:spPr>
        </p:pic>
      </p:grpSp>
    </p:spTree>
    <p:extLst>
      <p:ext uri="{BB962C8B-B14F-4D97-AF65-F5344CB8AC3E}">
        <p14:creationId xmlns:p14="http://schemas.microsoft.com/office/powerpoint/2010/main" val="910553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0"/>
                </a:spcAft>
                <a:buClrTx/>
                <a:buSzTx/>
                <a:buFontTx/>
                <a:buNone/>
                <a:tabLst/>
                <a:defRPr/>
              </a:pPr>
              <a:t>3</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2"/>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2" name="TextBox 1">
            <a:extLst>
              <a:ext uri="{FF2B5EF4-FFF2-40B4-BE49-F238E27FC236}">
                <a16:creationId xmlns:a16="http://schemas.microsoft.com/office/drawing/2014/main" id="{CDF75885-FF2E-7E4E-A916-A5AB17421A56}"/>
              </a:ext>
            </a:extLst>
          </p:cNvPr>
          <p:cNvSpPr txBox="1"/>
          <p:nvPr/>
        </p:nvSpPr>
        <p:spPr>
          <a:xfrm>
            <a:off x="1599275" y="480553"/>
            <a:ext cx="1986844" cy="584775"/>
          </a:xfrm>
          <a:prstGeom prst="rect">
            <a:avLst/>
          </a:prstGeom>
          <a:noFill/>
        </p:spPr>
        <p:txBody>
          <a:bodyPr wrap="square" rtlCol="0">
            <a:spAutoFit/>
          </a:bodyPr>
          <a:lstStyle/>
          <a:p>
            <a:r>
              <a:rPr lang="fr-CA" sz="3200" b="1" dirty="0">
                <a:solidFill>
                  <a:srgbClr val="CD4D47"/>
                </a:solidFill>
                <a:latin typeface="Raleway" panose="020B0503030101060003" pitchFamily="34" charset="77"/>
              </a:rPr>
              <a:t>Emploi</a:t>
            </a:r>
          </a:p>
        </p:txBody>
      </p:sp>
      <p:grpSp>
        <p:nvGrpSpPr>
          <p:cNvPr id="12" name="Group 11">
            <a:extLst>
              <a:ext uri="{FF2B5EF4-FFF2-40B4-BE49-F238E27FC236}">
                <a16:creationId xmlns:a16="http://schemas.microsoft.com/office/drawing/2014/main" id="{4183C766-3C35-D848-8364-1CC8EB2F09CF}"/>
              </a:ext>
            </a:extLst>
          </p:cNvPr>
          <p:cNvGrpSpPr/>
          <p:nvPr/>
        </p:nvGrpSpPr>
        <p:grpSpPr>
          <a:xfrm>
            <a:off x="1603280" y="1117467"/>
            <a:ext cx="8967747" cy="861774"/>
            <a:chOff x="1662272" y="1338509"/>
            <a:chExt cx="8967747" cy="861774"/>
          </a:xfrm>
        </p:grpSpPr>
        <p:sp>
          <p:nvSpPr>
            <p:cNvPr id="8" name="TextBox 7">
              <a:extLst>
                <a:ext uri="{FF2B5EF4-FFF2-40B4-BE49-F238E27FC236}">
                  <a16:creationId xmlns:a16="http://schemas.microsoft.com/office/drawing/2014/main" id="{AAF8BE22-4454-3845-87DA-8FD75F746F27}"/>
                </a:ext>
              </a:extLst>
            </p:cNvPr>
            <p:cNvSpPr txBox="1"/>
            <p:nvPr/>
          </p:nvSpPr>
          <p:spPr>
            <a:xfrm>
              <a:off x="1662272" y="1338509"/>
              <a:ext cx="1986844" cy="861774"/>
            </a:xfrm>
            <a:prstGeom prst="rect">
              <a:avLst/>
            </a:prstGeom>
            <a:noFill/>
          </p:spPr>
          <p:txBody>
            <a:bodyPr wrap="square" rtlCol="0">
              <a:spAutoFit/>
            </a:bodyPr>
            <a:lstStyle/>
            <a:p>
              <a:r>
                <a:rPr lang="en-US" sz="5000" dirty="0">
                  <a:solidFill>
                    <a:srgbClr val="CD4D47"/>
                  </a:solidFill>
                  <a:latin typeface="AlternateGotNo3D" pitchFamily="2" charset="0"/>
                </a:rPr>
                <a:t>69,7</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4" name="TextBox 3">
              <a:extLst>
                <a:ext uri="{FF2B5EF4-FFF2-40B4-BE49-F238E27FC236}">
                  <a16:creationId xmlns:a16="http://schemas.microsoft.com/office/drawing/2014/main" id="{73725008-49E9-3149-AD91-79B79D9A2281}"/>
                </a:ext>
              </a:extLst>
            </p:cNvPr>
            <p:cNvSpPr txBox="1"/>
            <p:nvPr/>
          </p:nvSpPr>
          <p:spPr>
            <a:xfrm>
              <a:off x="3100330" y="1486275"/>
              <a:ext cx="7529689" cy="646331"/>
            </a:xfrm>
            <a:prstGeom prst="rect">
              <a:avLst/>
            </a:prstGeom>
            <a:noFill/>
          </p:spPr>
          <p:txBody>
            <a:bodyPr wrap="square" rtlCol="0">
              <a:spAutoFit/>
            </a:bodyPr>
            <a:lstStyle/>
            <a:p>
              <a:r>
                <a:rPr lang="fr-CA" b="1" dirty="0">
                  <a:solidFill>
                    <a:schemeClr val="tx1">
                      <a:lumMod val="65000"/>
                      <a:lumOff val="35000"/>
                    </a:schemeClr>
                  </a:solidFill>
                  <a:latin typeface="Raleway SemiBold" panose="020B0503030101060003" pitchFamily="34" charset="77"/>
                </a:rPr>
                <a:t>des familles avec au moins un enfant de 5 ans ou moins comptaient deux parents (ou le parent seul) qui travaillent en 2016.</a:t>
              </a:r>
            </a:p>
          </p:txBody>
        </p:sp>
      </p:grpSp>
      <p:sp>
        <p:nvSpPr>
          <p:cNvPr id="5" name="TextBox 4">
            <a:extLst>
              <a:ext uri="{FF2B5EF4-FFF2-40B4-BE49-F238E27FC236}">
                <a16:creationId xmlns:a16="http://schemas.microsoft.com/office/drawing/2014/main" id="{A38F39A8-0F1B-6B41-8913-CD04F687EC44}"/>
              </a:ext>
            </a:extLst>
          </p:cNvPr>
          <p:cNvSpPr txBox="1"/>
          <p:nvPr/>
        </p:nvSpPr>
        <p:spPr>
          <a:xfrm>
            <a:off x="1627525" y="5793514"/>
            <a:ext cx="9310529" cy="2308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Statistique Canada, Recensements 2001, 2006 et 2016. Adapté par l’Institut de la statistique du Québec.</a:t>
            </a:r>
          </a:p>
        </p:txBody>
      </p:sp>
      <p:sp>
        <p:nvSpPr>
          <p:cNvPr id="11" name="Rectangle 10">
            <a:extLst>
              <a:ext uri="{FF2B5EF4-FFF2-40B4-BE49-F238E27FC236}">
                <a16:creationId xmlns:a16="http://schemas.microsoft.com/office/drawing/2014/main" id="{91A4CD38-0302-184E-ABA7-4B94AB4A19E4}"/>
              </a:ext>
            </a:extLst>
          </p:cNvPr>
          <p:cNvSpPr/>
          <p:nvPr/>
        </p:nvSpPr>
        <p:spPr>
          <a:xfrm>
            <a:off x="1707427" y="2162442"/>
            <a:ext cx="8847684" cy="3560547"/>
          </a:xfrm>
          <a:prstGeom prst="rect">
            <a:avLst/>
          </a:prstGeom>
          <a:solidFill>
            <a:srgbClr val="CD4D47">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B98596CD-5369-3749-A0AF-5FEEC1FC36F7}"/>
              </a:ext>
            </a:extLst>
          </p:cNvPr>
          <p:cNvGrpSpPr/>
          <p:nvPr/>
        </p:nvGrpSpPr>
        <p:grpSpPr>
          <a:xfrm>
            <a:off x="1618646" y="6226413"/>
            <a:ext cx="8936465" cy="411645"/>
            <a:chOff x="1618646" y="6226413"/>
            <a:chExt cx="8936465" cy="411645"/>
          </a:xfrm>
        </p:grpSpPr>
        <p:pic>
          <p:nvPicPr>
            <p:cNvPr id="13" name="Picture 12">
              <a:extLst>
                <a:ext uri="{FF2B5EF4-FFF2-40B4-BE49-F238E27FC236}">
                  <a16:creationId xmlns:a16="http://schemas.microsoft.com/office/drawing/2014/main" id="{1EC34A2B-A97E-BE4F-8CD7-36682F292122}"/>
                </a:ext>
              </a:extLst>
            </p:cNvPr>
            <p:cNvPicPr>
              <a:picLocks noChangeAspect="1"/>
            </p:cNvPicPr>
            <p:nvPr/>
          </p:nvPicPr>
          <p:blipFill>
            <a:blip r:embed="rId5"/>
            <a:stretch>
              <a:fillRect/>
            </a:stretch>
          </p:blipFill>
          <p:spPr>
            <a:xfrm>
              <a:off x="9161755" y="6226413"/>
              <a:ext cx="1393356" cy="348339"/>
            </a:xfrm>
            <a:prstGeom prst="rect">
              <a:avLst/>
            </a:prstGeom>
          </p:spPr>
        </p:pic>
        <p:sp>
          <p:nvSpPr>
            <p:cNvPr id="14" name="TextBox 13">
              <a:extLst>
                <a:ext uri="{FF2B5EF4-FFF2-40B4-BE49-F238E27FC236}">
                  <a16:creationId xmlns:a16="http://schemas.microsoft.com/office/drawing/2014/main" id="{06E770B9-5EEE-D04A-AAB7-4C6F2AFB38A6}"/>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
        <p:nvSpPr>
          <p:cNvPr id="15" name="TextBox 14">
            <a:extLst>
              <a:ext uri="{FF2B5EF4-FFF2-40B4-BE49-F238E27FC236}">
                <a16:creationId xmlns:a16="http://schemas.microsoft.com/office/drawing/2014/main" id="{F82101B6-77EC-6E45-9A7C-13FD4FE76CD0}"/>
              </a:ext>
            </a:extLst>
          </p:cNvPr>
          <p:cNvSpPr txBox="1"/>
          <p:nvPr/>
        </p:nvSpPr>
        <p:spPr>
          <a:xfrm>
            <a:off x="1707427" y="2302331"/>
            <a:ext cx="8847684" cy="523220"/>
          </a:xfrm>
          <a:prstGeom prst="rect">
            <a:avLst/>
          </a:prstGeom>
          <a:noFill/>
        </p:spPr>
        <p:txBody>
          <a:bodyPr wrap="square" rtlCol="0">
            <a:spAutoFit/>
          </a:bodyPr>
          <a:lstStyle/>
          <a:p>
            <a:pPr algn="ctr"/>
            <a:r>
              <a:rPr lang="fr-CA" sz="1400" b="1">
                <a:solidFill>
                  <a:schemeClr val="tx1">
                    <a:lumMod val="50000"/>
                    <a:lumOff val="50000"/>
                  </a:schemeClr>
                </a:solidFill>
                <a:latin typeface="Raleway" panose="020B0503030101060003" pitchFamily="34" charset="77"/>
              </a:rPr>
              <a:t>Répartition des familles avec au moins un enfant de 5 ans ou moins </a:t>
            </a:r>
            <a:br>
              <a:rPr lang="fr-CA" sz="1400" b="1">
                <a:solidFill>
                  <a:schemeClr val="tx1">
                    <a:lumMod val="50000"/>
                    <a:lumOff val="50000"/>
                  </a:schemeClr>
                </a:solidFill>
                <a:latin typeface="Raleway" panose="020B0503030101060003" pitchFamily="34" charset="77"/>
              </a:rPr>
            </a:br>
            <a:r>
              <a:rPr lang="fr-CA" sz="1400" b="1">
                <a:solidFill>
                  <a:schemeClr val="tx1">
                    <a:lumMod val="50000"/>
                    <a:lumOff val="50000"/>
                  </a:schemeClr>
                </a:solidFill>
                <a:latin typeface="Raleway" panose="020B0503030101060003" pitchFamily="34" charset="77"/>
              </a:rPr>
              <a:t>selon la situation d’emploi des parents</a:t>
            </a:r>
          </a:p>
        </p:txBody>
      </p:sp>
      <p:pic>
        <p:nvPicPr>
          <p:cNvPr id="18" name="Picture 17" descr="A picture containing drawing, device, clock&#10;&#10;Description automatically generated">
            <a:extLst>
              <a:ext uri="{FF2B5EF4-FFF2-40B4-BE49-F238E27FC236}">
                <a16:creationId xmlns:a16="http://schemas.microsoft.com/office/drawing/2014/main" id="{4C161D11-1664-CF4D-879C-133FFCE53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2158" y="2106097"/>
            <a:ext cx="7529689" cy="4235450"/>
          </a:xfrm>
          <a:prstGeom prst="rect">
            <a:avLst/>
          </a:prstGeom>
        </p:spPr>
      </p:pic>
    </p:spTree>
    <p:extLst>
      <p:ext uri="{BB962C8B-B14F-4D97-AF65-F5344CB8AC3E}">
        <p14:creationId xmlns:p14="http://schemas.microsoft.com/office/powerpoint/2010/main" val="229059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01921" y="1774371"/>
            <a:ext cx="7115032" cy="4957772"/>
          </a:xfrm>
        </p:spPr>
        <p:txBody>
          <a:bodyPr>
            <a:normAutofit/>
          </a:bodyPr>
          <a:lstStyle/>
          <a:p>
            <a:pPr marL="215072" indent="-215072">
              <a:spcBef>
                <a:spcPts val="800"/>
              </a:spcBef>
              <a:buClr>
                <a:srgbClr val="C00000"/>
              </a:buClr>
              <a:buFont typeface="Wingdings" charset="2"/>
              <a:buChar char="§"/>
            </a:pPr>
            <a:endParaRPr lang="fr-CA" sz="3200">
              <a:latin typeface="Raleway" panose="020B0503030101060003" pitchFamily="34" charset="0"/>
            </a:endParaRPr>
          </a:p>
          <a:p>
            <a:pPr marL="0" indent="0">
              <a:buNone/>
            </a:pPr>
            <a:endParaRPr lang="fr-CA" sz="3200">
              <a:latin typeface="Raleway" panose="020B0503030101060003" pitchFamily="34" charset="0"/>
            </a:endParaRPr>
          </a:p>
          <a:p>
            <a:pPr marL="0" indent="0">
              <a:buNone/>
            </a:pPr>
            <a:endParaRPr lang="fr-CA" sz="32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0"/>
                </a:spcAft>
                <a:buClrTx/>
                <a:buSzTx/>
                <a:buFontTx/>
                <a:buNone/>
                <a:tabLst/>
                <a:defRPr/>
              </a:pPr>
              <a:t>4</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12" name="TextBox 11">
            <a:extLst>
              <a:ext uri="{FF2B5EF4-FFF2-40B4-BE49-F238E27FC236}">
                <a16:creationId xmlns:a16="http://schemas.microsoft.com/office/drawing/2014/main" id="{7882CC00-DDF4-594D-874B-770027B7205B}"/>
              </a:ext>
            </a:extLst>
          </p:cNvPr>
          <p:cNvSpPr txBox="1"/>
          <p:nvPr/>
        </p:nvSpPr>
        <p:spPr>
          <a:xfrm>
            <a:off x="1627525" y="5793515"/>
            <a:ext cx="9310529" cy="246221"/>
          </a:xfrm>
          <a:prstGeom prst="rect">
            <a:avLst/>
          </a:prstGeom>
          <a:noFill/>
        </p:spPr>
        <p:txBody>
          <a:bodyPr wrap="square" rtlCol="0">
            <a:spAutoFit/>
          </a:bodyPr>
          <a:lstStyle/>
          <a:p>
            <a:r>
              <a:rPr lang="fr-CA" sz="1000" b="1" dirty="0">
                <a:solidFill>
                  <a:schemeClr val="tx1">
                    <a:lumMod val="50000"/>
                    <a:lumOff val="50000"/>
                  </a:schemeClr>
                </a:solidFill>
                <a:latin typeface="Raleway" panose="020B0503030101060003" pitchFamily="34" charset="77"/>
              </a:rPr>
              <a:t>Source :</a:t>
            </a:r>
            <a:r>
              <a:rPr lang="fr-CA" sz="1000" dirty="0">
                <a:solidFill>
                  <a:schemeClr val="tx1">
                    <a:lumMod val="50000"/>
                    <a:lumOff val="50000"/>
                  </a:schemeClr>
                </a:solidFill>
                <a:latin typeface="Raleway" panose="020B0503030101060003" pitchFamily="34" charset="77"/>
              </a:rPr>
              <a:t> Statistique Canada, Recensements 2001, 2006 et 2016. Adapté par l’Institut de la statistique du Québec.</a:t>
            </a:r>
          </a:p>
        </p:txBody>
      </p:sp>
      <p:grpSp>
        <p:nvGrpSpPr>
          <p:cNvPr id="25" name="Group 24">
            <a:extLst>
              <a:ext uri="{FF2B5EF4-FFF2-40B4-BE49-F238E27FC236}">
                <a16:creationId xmlns:a16="http://schemas.microsoft.com/office/drawing/2014/main" id="{8D861AFA-1F22-704F-8BA5-4F0DDC609095}"/>
              </a:ext>
            </a:extLst>
          </p:cNvPr>
          <p:cNvGrpSpPr/>
          <p:nvPr/>
        </p:nvGrpSpPr>
        <p:grpSpPr>
          <a:xfrm>
            <a:off x="1707427" y="-509326"/>
            <a:ext cx="9070065" cy="6245052"/>
            <a:chOff x="1707427" y="-713515"/>
            <a:chExt cx="9070065" cy="6245052"/>
          </a:xfrm>
        </p:grpSpPr>
        <p:sp>
          <p:nvSpPr>
            <p:cNvPr id="13" name="Rectangle 12">
              <a:extLst>
                <a:ext uri="{FF2B5EF4-FFF2-40B4-BE49-F238E27FC236}">
                  <a16:creationId xmlns:a16="http://schemas.microsoft.com/office/drawing/2014/main" id="{1D7AB573-6D4C-C64C-BA6E-0C57AAD3DCBE}"/>
                </a:ext>
              </a:extLst>
            </p:cNvPr>
            <p:cNvSpPr/>
            <p:nvPr/>
          </p:nvSpPr>
          <p:spPr>
            <a:xfrm>
              <a:off x="1707427" y="2065848"/>
              <a:ext cx="8847684" cy="3465689"/>
            </a:xfrm>
            <a:prstGeom prst="rect">
              <a:avLst/>
            </a:prstGeom>
            <a:solidFill>
              <a:srgbClr val="CD4D47">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A picture containing clock, room&#10;&#10;Description automatically generated">
              <a:extLst>
                <a:ext uri="{FF2B5EF4-FFF2-40B4-BE49-F238E27FC236}">
                  <a16:creationId xmlns:a16="http://schemas.microsoft.com/office/drawing/2014/main" id="{9069CA13-5594-1841-8643-5D745F20EA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6841" y="-713515"/>
              <a:ext cx="9020651" cy="5074116"/>
            </a:xfrm>
            <a:prstGeom prst="rect">
              <a:avLst/>
            </a:prstGeom>
          </p:spPr>
        </p:pic>
      </p:grpSp>
      <p:sp>
        <p:nvSpPr>
          <p:cNvPr id="14" name="TextBox 13">
            <a:extLst>
              <a:ext uri="{FF2B5EF4-FFF2-40B4-BE49-F238E27FC236}">
                <a16:creationId xmlns:a16="http://schemas.microsoft.com/office/drawing/2014/main" id="{477A0338-F482-4547-A319-A695D914451F}"/>
              </a:ext>
            </a:extLst>
          </p:cNvPr>
          <p:cNvSpPr txBox="1"/>
          <p:nvPr/>
        </p:nvSpPr>
        <p:spPr>
          <a:xfrm>
            <a:off x="1707427" y="2491745"/>
            <a:ext cx="8847684"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Taux d’emploi des mères et des pères avec au moins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un enfant de 5 ans ou moins en 2001, 2006 et 2016</a:t>
            </a:r>
          </a:p>
        </p:txBody>
      </p:sp>
      <p:sp>
        <p:nvSpPr>
          <p:cNvPr id="15" name="TextBox 14">
            <a:extLst>
              <a:ext uri="{FF2B5EF4-FFF2-40B4-BE49-F238E27FC236}">
                <a16:creationId xmlns:a16="http://schemas.microsoft.com/office/drawing/2014/main" id="{7403CBC5-CBEE-6A40-8E8F-EC709F06EDEA}"/>
              </a:ext>
            </a:extLst>
          </p:cNvPr>
          <p:cNvSpPr txBox="1"/>
          <p:nvPr/>
        </p:nvSpPr>
        <p:spPr>
          <a:xfrm>
            <a:off x="6106764" y="3062224"/>
            <a:ext cx="3534383" cy="307777"/>
          </a:xfrm>
          <a:prstGeom prst="rect">
            <a:avLst/>
          </a:prstGeom>
          <a:noFill/>
        </p:spPr>
        <p:txBody>
          <a:bodyPr wrap="square" rtlCol="0">
            <a:spAutoFit/>
          </a:bodyPr>
          <a:lstStyle/>
          <a:p>
            <a:pPr algn="ctr"/>
            <a:r>
              <a:rPr lang="fr-CA" sz="1400" b="1">
                <a:solidFill>
                  <a:schemeClr val="tx1">
                    <a:lumMod val="50000"/>
                    <a:lumOff val="50000"/>
                  </a:schemeClr>
                </a:solidFill>
                <a:latin typeface="Raleway" panose="020B0503030101060003" pitchFamily="34" charset="77"/>
              </a:rPr>
              <a:t>Père en emploi</a:t>
            </a:r>
          </a:p>
        </p:txBody>
      </p:sp>
      <p:sp>
        <p:nvSpPr>
          <p:cNvPr id="16" name="TextBox 15">
            <a:extLst>
              <a:ext uri="{FF2B5EF4-FFF2-40B4-BE49-F238E27FC236}">
                <a16:creationId xmlns:a16="http://schemas.microsoft.com/office/drawing/2014/main" id="{62044E72-DDE6-514A-8A22-002540B4CB62}"/>
              </a:ext>
            </a:extLst>
          </p:cNvPr>
          <p:cNvSpPr txBox="1"/>
          <p:nvPr/>
        </p:nvSpPr>
        <p:spPr>
          <a:xfrm>
            <a:off x="2689931" y="3066103"/>
            <a:ext cx="3412638" cy="307777"/>
          </a:xfrm>
          <a:prstGeom prst="rect">
            <a:avLst/>
          </a:prstGeom>
          <a:noFill/>
        </p:spPr>
        <p:txBody>
          <a:bodyPr wrap="square" rtlCol="0">
            <a:spAutoFit/>
          </a:bodyPr>
          <a:lstStyle/>
          <a:p>
            <a:pPr algn="ctr"/>
            <a:r>
              <a:rPr lang="fr-CA" sz="1400" b="1">
                <a:solidFill>
                  <a:schemeClr val="tx1">
                    <a:lumMod val="50000"/>
                    <a:lumOff val="50000"/>
                  </a:schemeClr>
                </a:solidFill>
                <a:latin typeface="Raleway" panose="020B0503030101060003" pitchFamily="34" charset="77"/>
              </a:rPr>
              <a:t>Mère en emploi</a:t>
            </a:r>
          </a:p>
        </p:txBody>
      </p:sp>
      <p:pic>
        <p:nvPicPr>
          <p:cNvPr id="24" name="Picture 23" descr="A screenshot of a cell phone&#10;&#10;Description automatically generated">
            <a:extLst>
              <a:ext uri="{FF2B5EF4-FFF2-40B4-BE49-F238E27FC236}">
                <a16:creationId xmlns:a16="http://schemas.microsoft.com/office/drawing/2014/main" id="{F987A8AA-193C-AF48-BBBA-8A8D15C8B3C7}"/>
              </a:ext>
            </a:extLst>
          </p:cNvPr>
          <p:cNvPicPr>
            <a:picLocks noChangeAspect="1"/>
          </p:cNvPicPr>
          <p:nvPr/>
        </p:nvPicPr>
        <p:blipFill rotWithShape="1">
          <a:blip r:embed="rId7">
            <a:extLst>
              <a:ext uri="{28A0092B-C50C-407E-A947-70E740481C1C}">
                <a14:useLocalDpi xmlns:a14="http://schemas.microsoft.com/office/drawing/2010/main" val="0"/>
              </a:ext>
            </a:extLst>
          </a:blip>
          <a:srcRect t="30891" b="14937"/>
          <a:stretch/>
        </p:blipFill>
        <p:spPr>
          <a:xfrm>
            <a:off x="2287154" y="3304708"/>
            <a:ext cx="7570014" cy="2306726"/>
          </a:xfrm>
          <a:prstGeom prst="rect">
            <a:avLst/>
          </a:prstGeom>
        </p:spPr>
      </p:pic>
      <p:pic>
        <p:nvPicPr>
          <p:cNvPr id="28" name="Picture 27">
            <a:extLst>
              <a:ext uri="{FF2B5EF4-FFF2-40B4-BE49-F238E27FC236}">
                <a16:creationId xmlns:a16="http://schemas.microsoft.com/office/drawing/2014/main" id="{99C43C7D-672D-3D4B-925C-526D396A4EA3}"/>
              </a:ext>
            </a:extLst>
          </p:cNvPr>
          <p:cNvPicPr>
            <a:picLocks noChangeAspect="1"/>
          </p:cNvPicPr>
          <p:nvPr/>
        </p:nvPicPr>
        <p:blipFill>
          <a:blip r:embed="rId8"/>
          <a:stretch>
            <a:fillRect/>
          </a:stretch>
        </p:blipFill>
        <p:spPr>
          <a:xfrm>
            <a:off x="9161755" y="6226413"/>
            <a:ext cx="1393356" cy="348339"/>
          </a:xfrm>
          <a:prstGeom prst="rect">
            <a:avLst/>
          </a:prstGeom>
        </p:spPr>
      </p:pic>
      <p:grpSp>
        <p:nvGrpSpPr>
          <p:cNvPr id="18" name="Group 17">
            <a:extLst>
              <a:ext uri="{FF2B5EF4-FFF2-40B4-BE49-F238E27FC236}">
                <a16:creationId xmlns:a16="http://schemas.microsoft.com/office/drawing/2014/main" id="{2FDC8576-A64D-8F46-A825-0F927E593C3F}"/>
              </a:ext>
            </a:extLst>
          </p:cNvPr>
          <p:cNvGrpSpPr/>
          <p:nvPr/>
        </p:nvGrpSpPr>
        <p:grpSpPr>
          <a:xfrm>
            <a:off x="1618646" y="6226413"/>
            <a:ext cx="8936465" cy="411645"/>
            <a:chOff x="1618646" y="6226413"/>
            <a:chExt cx="8936465" cy="411645"/>
          </a:xfrm>
        </p:grpSpPr>
        <p:pic>
          <p:nvPicPr>
            <p:cNvPr id="19" name="Picture 18">
              <a:extLst>
                <a:ext uri="{FF2B5EF4-FFF2-40B4-BE49-F238E27FC236}">
                  <a16:creationId xmlns:a16="http://schemas.microsoft.com/office/drawing/2014/main" id="{49EBEA08-FE3B-BD4B-AF57-AC1ECB48F7F0}"/>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20" name="TextBox 19">
              <a:extLst>
                <a:ext uri="{FF2B5EF4-FFF2-40B4-BE49-F238E27FC236}">
                  <a16:creationId xmlns:a16="http://schemas.microsoft.com/office/drawing/2014/main" id="{4F1A217D-D46A-4B44-8119-1B8CF8594276}"/>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4274498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01921" y="1774371"/>
            <a:ext cx="7115032" cy="4957772"/>
          </a:xfrm>
        </p:spPr>
        <p:txBody>
          <a:bodyPr>
            <a:normAutofit/>
          </a:bodyPr>
          <a:lstStyle/>
          <a:p>
            <a:pPr marL="215072" indent="-215072">
              <a:spcBef>
                <a:spcPts val="800"/>
              </a:spcBef>
              <a:buClr>
                <a:srgbClr val="C00000"/>
              </a:buClr>
              <a:buFont typeface="Wingdings" charset="2"/>
              <a:buChar char="§"/>
            </a:pPr>
            <a:endParaRPr lang="fr-CA" sz="3200" dirty="0">
              <a:latin typeface="Raleway" panose="020B0503030101060003" pitchFamily="34" charset="0"/>
            </a:endParaRPr>
          </a:p>
          <a:p>
            <a:pPr marL="0" indent="0">
              <a:buNone/>
            </a:pPr>
            <a:endParaRPr lang="fr-CA" sz="3200" dirty="0">
              <a:latin typeface="Raleway" panose="020B0503030101060003" pitchFamily="34" charset="0"/>
            </a:endParaRPr>
          </a:p>
          <a:p>
            <a:pPr marL="0" indent="0">
              <a:buNone/>
            </a:pPr>
            <a:endParaRPr lang="fr-CA" sz="32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0"/>
                </a:spcAft>
                <a:buClrTx/>
                <a:buSzTx/>
                <a:buFontTx/>
                <a:buNone/>
                <a:tabLst/>
                <a:defRPr/>
              </a:pPr>
              <a:t>5</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12" name="TextBox 11">
            <a:extLst>
              <a:ext uri="{FF2B5EF4-FFF2-40B4-BE49-F238E27FC236}">
                <a16:creationId xmlns:a16="http://schemas.microsoft.com/office/drawing/2014/main" id="{0D97B43C-7549-BD4E-ADED-0E07ECA8FA97}"/>
              </a:ext>
            </a:extLst>
          </p:cNvPr>
          <p:cNvSpPr txBox="1"/>
          <p:nvPr/>
        </p:nvSpPr>
        <p:spPr>
          <a:xfrm>
            <a:off x="1579606" y="480553"/>
            <a:ext cx="6202578" cy="584775"/>
          </a:xfrm>
          <a:prstGeom prst="rect">
            <a:avLst/>
          </a:prstGeom>
          <a:noFill/>
        </p:spPr>
        <p:txBody>
          <a:bodyPr wrap="square" rtlCol="0">
            <a:spAutoFit/>
          </a:bodyPr>
          <a:lstStyle/>
          <a:p>
            <a:r>
              <a:rPr lang="fr-CA" sz="3200" b="1" dirty="0">
                <a:solidFill>
                  <a:srgbClr val="CD4D47"/>
                </a:solidFill>
                <a:latin typeface="Raleway" panose="020B0503030101060003" pitchFamily="34" charset="77"/>
              </a:rPr>
              <a:t>Revenu et pauvreté</a:t>
            </a:r>
          </a:p>
        </p:txBody>
      </p:sp>
      <p:grpSp>
        <p:nvGrpSpPr>
          <p:cNvPr id="13" name="Group 12">
            <a:extLst>
              <a:ext uri="{FF2B5EF4-FFF2-40B4-BE49-F238E27FC236}">
                <a16:creationId xmlns:a16="http://schemas.microsoft.com/office/drawing/2014/main" id="{C008E2A8-B7DB-A643-8D99-7999D47EF278}"/>
              </a:ext>
            </a:extLst>
          </p:cNvPr>
          <p:cNvGrpSpPr/>
          <p:nvPr/>
        </p:nvGrpSpPr>
        <p:grpSpPr>
          <a:xfrm>
            <a:off x="1493590" y="1560941"/>
            <a:ext cx="4880713" cy="2484224"/>
            <a:chOff x="1529102" y="1750437"/>
            <a:chExt cx="4880713" cy="2484224"/>
          </a:xfrm>
        </p:grpSpPr>
        <p:sp>
          <p:nvSpPr>
            <p:cNvPr id="14" name="TextBox 13">
              <a:extLst>
                <a:ext uri="{FF2B5EF4-FFF2-40B4-BE49-F238E27FC236}">
                  <a16:creationId xmlns:a16="http://schemas.microsoft.com/office/drawing/2014/main" id="{AE3B79B1-3883-5D40-84D7-C4DD4333DDC2}"/>
                </a:ext>
              </a:extLst>
            </p:cNvPr>
            <p:cNvSpPr txBox="1"/>
            <p:nvPr/>
          </p:nvSpPr>
          <p:spPr>
            <a:xfrm>
              <a:off x="1529102" y="1750437"/>
              <a:ext cx="1986844" cy="477054"/>
            </a:xfrm>
            <a:prstGeom prst="rect">
              <a:avLst/>
            </a:prstGeom>
            <a:noFill/>
          </p:spPr>
          <p:txBody>
            <a:bodyPr wrap="square" rtlCol="0" anchor="t">
              <a:spAutoFit/>
            </a:bodyPr>
            <a:lstStyle/>
            <a:p>
              <a:pPr algn="ctr"/>
              <a:r>
                <a:rPr lang="fr-CA" sz="2500" dirty="0">
                  <a:solidFill>
                    <a:srgbClr val="CD4D47"/>
                  </a:solidFill>
                  <a:latin typeface="AlternateGotNo3D" pitchFamily="2" charset="0"/>
                </a:rPr>
                <a:t>Moins de </a:t>
              </a:r>
            </a:p>
          </p:txBody>
        </p:sp>
        <p:sp>
          <p:nvSpPr>
            <p:cNvPr id="15" name="TextBox 14">
              <a:extLst>
                <a:ext uri="{FF2B5EF4-FFF2-40B4-BE49-F238E27FC236}">
                  <a16:creationId xmlns:a16="http://schemas.microsoft.com/office/drawing/2014/main" id="{C5C9A321-03D8-E042-9D8C-8C2877C1BB4F}"/>
                </a:ext>
              </a:extLst>
            </p:cNvPr>
            <p:cNvSpPr txBox="1"/>
            <p:nvPr/>
          </p:nvSpPr>
          <p:spPr>
            <a:xfrm>
              <a:off x="3745323" y="2203336"/>
              <a:ext cx="2664492" cy="2031325"/>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En 2015, au Québec, </a:t>
              </a:r>
              <a:br>
                <a:rPr lang="fr-CA" b="1"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la moitié des familles avec au moins un enfant de moins de </a:t>
              </a:r>
              <a:br>
                <a:rPr lang="fr-CA" b="1"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5 ans avait un revenu de moins de 72 077</a:t>
              </a:r>
              <a:r>
                <a:rPr lang="fr-CA" b="1" spc="-300" dirty="0">
                  <a:solidFill>
                    <a:schemeClr val="tx1">
                      <a:lumMod val="65000"/>
                      <a:lumOff val="35000"/>
                    </a:schemeClr>
                  </a:solidFill>
                  <a:latin typeface="Raleway" panose="020B0503030101060003" pitchFamily="34" charset="77"/>
                </a:rPr>
                <a:t> </a:t>
              </a:r>
              <a:r>
                <a:rPr lang="fr-CA" b="1" dirty="0">
                  <a:solidFill>
                    <a:schemeClr val="tx1">
                      <a:lumMod val="65000"/>
                      <a:lumOff val="35000"/>
                    </a:schemeClr>
                  </a:solidFill>
                  <a:latin typeface="Raleway" panose="020B0503030101060003" pitchFamily="34" charset="77"/>
                </a:rPr>
                <a:t>$</a:t>
              </a:r>
              <a:br>
                <a:rPr lang="fr-CA" b="1"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après impôt. </a:t>
              </a:r>
              <a:endParaRPr lang="fr-CA" dirty="0">
                <a:solidFill>
                  <a:schemeClr val="tx1">
                    <a:lumMod val="65000"/>
                    <a:lumOff val="35000"/>
                  </a:schemeClr>
                </a:solidFill>
                <a:latin typeface="Raleway Medium" panose="020B0503030101060003" pitchFamily="34" charset="77"/>
              </a:endParaRPr>
            </a:p>
          </p:txBody>
        </p:sp>
      </p:grpSp>
      <p:sp>
        <p:nvSpPr>
          <p:cNvPr id="16" name="TextBox 15">
            <a:extLst>
              <a:ext uri="{FF2B5EF4-FFF2-40B4-BE49-F238E27FC236}">
                <a16:creationId xmlns:a16="http://schemas.microsoft.com/office/drawing/2014/main" id="{A0D4C949-82DC-CF45-8EBC-D9531AF431AE}"/>
              </a:ext>
            </a:extLst>
          </p:cNvPr>
          <p:cNvSpPr txBox="1"/>
          <p:nvPr/>
        </p:nvSpPr>
        <p:spPr>
          <a:xfrm>
            <a:off x="1546858" y="1845982"/>
            <a:ext cx="1986844" cy="861774"/>
          </a:xfrm>
          <a:prstGeom prst="rect">
            <a:avLst/>
          </a:prstGeom>
          <a:noFill/>
        </p:spPr>
        <p:txBody>
          <a:bodyPr wrap="square" rtlCol="0" anchor="t">
            <a:spAutoFit/>
          </a:bodyPr>
          <a:lstStyle/>
          <a:p>
            <a:pPr algn="ctr"/>
            <a:r>
              <a:rPr lang="en-US" sz="5000" dirty="0">
                <a:solidFill>
                  <a:srgbClr val="CD4D47"/>
                </a:solidFill>
                <a:latin typeface="AlternateGotNo3D" pitchFamily="2" charset="0"/>
              </a:rPr>
              <a:t>72 000</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18" name="TextBox 17">
            <a:extLst>
              <a:ext uri="{FF2B5EF4-FFF2-40B4-BE49-F238E27FC236}">
                <a16:creationId xmlns:a16="http://schemas.microsoft.com/office/drawing/2014/main" id="{3A8DB3E6-0C56-A146-89DA-03A80DD89345}"/>
              </a:ext>
            </a:extLst>
          </p:cNvPr>
          <p:cNvSpPr txBox="1"/>
          <p:nvPr/>
        </p:nvSpPr>
        <p:spPr>
          <a:xfrm>
            <a:off x="1627525" y="5203735"/>
            <a:ext cx="9310529" cy="230832"/>
          </a:xfrm>
          <a:prstGeom prst="rect">
            <a:avLst/>
          </a:prstGeom>
          <a:noFill/>
        </p:spPr>
        <p:txBody>
          <a:bodyPr wrap="square" rtlCol="0">
            <a:spAutoFit/>
          </a:bodyPr>
          <a:lstStyle/>
          <a:p>
            <a:r>
              <a:rPr lang="en-US" sz="900" b="1" dirty="0">
                <a:solidFill>
                  <a:schemeClr val="tx1">
                    <a:lumMod val="50000"/>
                    <a:lumOff val="50000"/>
                  </a:schemeClr>
                </a:solidFill>
                <a:latin typeface="Raleway" panose="020B0503030101060003" pitchFamily="34" charset="77"/>
              </a:rPr>
              <a:t>Source :</a:t>
            </a:r>
            <a:r>
              <a:rPr lang="en-US" sz="900" dirty="0">
                <a:solidFill>
                  <a:schemeClr val="tx1">
                    <a:lumMod val="50000"/>
                    <a:lumOff val="50000"/>
                  </a:schemeClr>
                </a:solidFill>
                <a:latin typeface="Raleway" panose="020B0503030101060003" pitchFamily="34" charset="77"/>
              </a:rPr>
              <a:t> </a:t>
            </a:r>
            <a:r>
              <a:rPr lang="en-US" sz="900" dirty="0" err="1">
                <a:solidFill>
                  <a:schemeClr val="tx1">
                    <a:lumMod val="50000"/>
                    <a:lumOff val="50000"/>
                  </a:schemeClr>
                </a:solidFill>
                <a:latin typeface="Raleway" panose="020B0503030101060003" pitchFamily="34" charset="77"/>
              </a:rPr>
              <a:t>Statistique</a:t>
            </a:r>
            <a:r>
              <a:rPr lang="en-US" sz="900" dirty="0">
                <a:solidFill>
                  <a:schemeClr val="tx1">
                    <a:lumMod val="50000"/>
                    <a:lumOff val="50000"/>
                  </a:schemeClr>
                </a:solidFill>
                <a:latin typeface="Raleway" panose="020B0503030101060003" pitchFamily="34" charset="77"/>
              </a:rPr>
              <a:t> Canada, </a:t>
            </a:r>
            <a:r>
              <a:rPr lang="en-US" sz="900" dirty="0" err="1">
                <a:solidFill>
                  <a:schemeClr val="tx1">
                    <a:lumMod val="50000"/>
                    <a:lumOff val="50000"/>
                  </a:schemeClr>
                </a:solidFill>
                <a:latin typeface="Raleway" panose="020B0503030101060003" pitchFamily="34" charset="77"/>
              </a:rPr>
              <a:t>Recensements</a:t>
            </a:r>
            <a:r>
              <a:rPr lang="en-US" sz="900" dirty="0">
                <a:solidFill>
                  <a:schemeClr val="tx1">
                    <a:lumMod val="50000"/>
                    <a:lumOff val="50000"/>
                  </a:schemeClr>
                </a:solidFill>
                <a:latin typeface="Raleway" panose="020B0503030101060003" pitchFamily="34" charset="77"/>
              </a:rPr>
              <a:t> 2001, 2006 et 2016. </a:t>
            </a:r>
            <a:r>
              <a:rPr lang="en-US" sz="900" dirty="0" err="1">
                <a:solidFill>
                  <a:schemeClr val="tx1">
                    <a:lumMod val="50000"/>
                    <a:lumOff val="50000"/>
                  </a:schemeClr>
                </a:solidFill>
                <a:latin typeface="Raleway" panose="020B0503030101060003" pitchFamily="34" charset="77"/>
              </a:rPr>
              <a:t>Adapté</a:t>
            </a:r>
            <a:r>
              <a:rPr lang="en-US" sz="900" dirty="0">
                <a:solidFill>
                  <a:schemeClr val="tx1">
                    <a:lumMod val="50000"/>
                    <a:lumOff val="50000"/>
                  </a:schemeClr>
                </a:solidFill>
                <a:latin typeface="Raleway" panose="020B0503030101060003" pitchFamily="34" charset="77"/>
              </a:rPr>
              <a:t> par </a:t>
            </a:r>
            <a:r>
              <a:rPr lang="en-US" sz="900" dirty="0" err="1">
                <a:solidFill>
                  <a:schemeClr val="tx1">
                    <a:lumMod val="50000"/>
                    <a:lumOff val="50000"/>
                  </a:schemeClr>
                </a:solidFill>
                <a:latin typeface="Raleway" panose="020B0503030101060003" pitchFamily="34" charset="77"/>
              </a:rPr>
              <a:t>l’Institut</a:t>
            </a:r>
            <a:r>
              <a:rPr lang="en-US" sz="900" dirty="0">
                <a:solidFill>
                  <a:schemeClr val="tx1">
                    <a:lumMod val="50000"/>
                    <a:lumOff val="50000"/>
                  </a:schemeClr>
                </a:solidFill>
                <a:latin typeface="Raleway" panose="020B0503030101060003" pitchFamily="34" charset="77"/>
              </a:rPr>
              <a:t> de la </a:t>
            </a:r>
            <a:r>
              <a:rPr lang="en-US" sz="900" dirty="0" err="1">
                <a:solidFill>
                  <a:schemeClr val="tx1">
                    <a:lumMod val="50000"/>
                    <a:lumOff val="50000"/>
                  </a:schemeClr>
                </a:solidFill>
                <a:latin typeface="Raleway" panose="020B0503030101060003" pitchFamily="34" charset="77"/>
              </a:rPr>
              <a:t>statistique</a:t>
            </a:r>
            <a:r>
              <a:rPr lang="en-US" sz="900" dirty="0">
                <a:solidFill>
                  <a:schemeClr val="tx1">
                    <a:lumMod val="50000"/>
                    <a:lumOff val="50000"/>
                  </a:schemeClr>
                </a:solidFill>
                <a:latin typeface="Raleway" panose="020B0503030101060003" pitchFamily="34" charset="77"/>
              </a:rPr>
              <a:t> du Québec.</a:t>
            </a:r>
          </a:p>
        </p:txBody>
      </p:sp>
      <p:sp>
        <p:nvSpPr>
          <p:cNvPr id="19" name="Rectangle 18">
            <a:extLst>
              <a:ext uri="{FF2B5EF4-FFF2-40B4-BE49-F238E27FC236}">
                <a16:creationId xmlns:a16="http://schemas.microsoft.com/office/drawing/2014/main" id="{274B56FD-7C43-DE4B-97B7-FFD5B88FD67E}"/>
              </a:ext>
            </a:extLst>
          </p:cNvPr>
          <p:cNvSpPr/>
          <p:nvPr/>
        </p:nvSpPr>
        <p:spPr>
          <a:xfrm>
            <a:off x="6525228" y="1705754"/>
            <a:ext cx="4029882" cy="3208870"/>
          </a:xfrm>
          <a:prstGeom prst="rect">
            <a:avLst/>
          </a:prstGeom>
          <a:solidFill>
            <a:srgbClr val="CD4D47">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B0B66A0-AD2C-1845-B07C-908F95D3FF2D}"/>
              </a:ext>
            </a:extLst>
          </p:cNvPr>
          <p:cNvSpPr txBox="1"/>
          <p:nvPr/>
        </p:nvSpPr>
        <p:spPr>
          <a:xfrm>
            <a:off x="6516977" y="1878608"/>
            <a:ext cx="4038134" cy="738664"/>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Revenu médian des familles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avec au moins un enfant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de moins de 5 ans</a:t>
            </a:r>
          </a:p>
        </p:txBody>
      </p:sp>
      <p:pic>
        <p:nvPicPr>
          <p:cNvPr id="3" name="Picture 2" descr="A picture containing stereo, computer&#10;&#10;Description automatically generated">
            <a:extLst>
              <a:ext uri="{FF2B5EF4-FFF2-40B4-BE49-F238E27FC236}">
                <a16:creationId xmlns:a16="http://schemas.microsoft.com/office/drawing/2014/main" id="{F074DAF5-1E13-1744-9F7D-DD31219633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05" y="2190440"/>
            <a:ext cx="6096000" cy="3429000"/>
          </a:xfrm>
          <a:prstGeom prst="rect">
            <a:avLst/>
          </a:prstGeom>
        </p:spPr>
      </p:pic>
      <p:pic>
        <p:nvPicPr>
          <p:cNvPr id="21" name="Picture 20" descr="A screenshot of a cell phone screen with text&#10;&#10;Description automatically generated">
            <a:extLst>
              <a:ext uri="{FF2B5EF4-FFF2-40B4-BE49-F238E27FC236}">
                <a16:creationId xmlns:a16="http://schemas.microsoft.com/office/drawing/2014/main" id="{173A948A-DD58-8B48-A819-27B2EB0ABF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2606" y="2535984"/>
            <a:ext cx="4228692" cy="2378639"/>
          </a:xfrm>
          <a:prstGeom prst="rect">
            <a:avLst/>
          </a:prstGeom>
        </p:spPr>
      </p:pic>
      <p:grpSp>
        <p:nvGrpSpPr>
          <p:cNvPr id="22" name="Group 21">
            <a:extLst>
              <a:ext uri="{FF2B5EF4-FFF2-40B4-BE49-F238E27FC236}">
                <a16:creationId xmlns:a16="http://schemas.microsoft.com/office/drawing/2014/main" id="{96C34A37-C502-664D-B766-B5BFB313DB3B}"/>
              </a:ext>
            </a:extLst>
          </p:cNvPr>
          <p:cNvGrpSpPr/>
          <p:nvPr/>
        </p:nvGrpSpPr>
        <p:grpSpPr>
          <a:xfrm>
            <a:off x="1618646" y="6226413"/>
            <a:ext cx="8936465" cy="411645"/>
            <a:chOff x="1618646" y="6226413"/>
            <a:chExt cx="8936465" cy="411645"/>
          </a:xfrm>
        </p:grpSpPr>
        <p:pic>
          <p:nvPicPr>
            <p:cNvPr id="23" name="Picture 22">
              <a:extLst>
                <a:ext uri="{FF2B5EF4-FFF2-40B4-BE49-F238E27FC236}">
                  <a16:creationId xmlns:a16="http://schemas.microsoft.com/office/drawing/2014/main" id="{E62AC41C-D74B-FE44-8656-874D662BD3CC}"/>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24" name="TextBox 23">
              <a:extLst>
                <a:ext uri="{FF2B5EF4-FFF2-40B4-BE49-F238E27FC236}">
                  <a16:creationId xmlns:a16="http://schemas.microsoft.com/office/drawing/2014/main" id="{97F8267B-C3D0-1047-B806-D9B9DB6328AB}"/>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247338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01921" y="1774371"/>
            <a:ext cx="7115032" cy="4957772"/>
          </a:xfrm>
        </p:spPr>
        <p:txBody>
          <a:bodyPr>
            <a:normAutofit/>
          </a:bodyPr>
          <a:lstStyle/>
          <a:p>
            <a:pPr marL="215072" indent="-215072">
              <a:spcBef>
                <a:spcPts val="800"/>
              </a:spcBef>
              <a:buClr>
                <a:srgbClr val="C00000"/>
              </a:buClr>
              <a:buFont typeface="Wingdings" charset="2"/>
              <a:buChar char="§"/>
            </a:pPr>
            <a:endParaRPr lang="fr-CA" sz="3200" dirty="0">
              <a:latin typeface="Raleway" panose="020B0503030101060003" pitchFamily="34" charset="0"/>
            </a:endParaRPr>
          </a:p>
          <a:p>
            <a:pPr marL="0" indent="0">
              <a:buNone/>
            </a:pPr>
            <a:endParaRPr lang="fr-CA" sz="3200" dirty="0">
              <a:latin typeface="Raleway" panose="020B0503030101060003" pitchFamily="34" charset="0"/>
            </a:endParaRPr>
          </a:p>
          <a:p>
            <a:pPr marL="0" indent="0">
              <a:buNone/>
            </a:pPr>
            <a:endParaRPr lang="fr-CA" sz="32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0"/>
                </a:spcAft>
                <a:buClrTx/>
                <a:buSzTx/>
                <a:buFontTx/>
                <a:buNone/>
                <a:tabLst/>
                <a:defRPr/>
              </a:pPr>
              <a:t>6</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22" name="TextBox 21">
            <a:extLst>
              <a:ext uri="{FF2B5EF4-FFF2-40B4-BE49-F238E27FC236}">
                <a16:creationId xmlns:a16="http://schemas.microsoft.com/office/drawing/2014/main" id="{05C08C75-A995-0841-B103-421D2D62EFA8}"/>
              </a:ext>
            </a:extLst>
          </p:cNvPr>
          <p:cNvSpPr txBox="1"/>
          <p:nvPr/>
        </p:nvSpPr>
        <p:spPr>
          <a:xfrm>
            <a:off x="1627525" y="5614136"/>
            <a:ext cx="9310529" cy="483466"/>
          </a:xfrm>
          <a:prstGeom prst="rect">
            <a:avLst/>
          </a:prstGeom>
          <a:noFill/>
        </p:spPr>
        <p:txBody>
          <a:bodyPr wrap="square" rtlCol="0">
            <a:spAutoFit/>
          </a:bodyPr>
          <a:lstStyle/>
          <a:p>
            <a:pPr>
              <a:lnSpc>
                <a:spcPct val="150000"/>
              </a:lnSpc>
            </a:pPr>
            <a:r>
              <a:rPr lang="fr-CA" sz="900" dirty="0">
                <a:solidFill>
                  <a:schemeClr val="tx1">
                    <a:lumMod val="50000"/>
                    <a:lumOff val="50000"/>
                  </a:schemeClr>
                </a:solidFill>
                <a:latin typeface="Raleway" panose="020B0503030101060003" pitchFamily="34" charset="77"/>
              </a:rPr>
              <a:t>* Selon la Mesure du faible revenu (MFR).</a:t>
            </a:r>
          </a:p>
          <a:p>
            <a:pPr>
              <a:lnSpc>
                <a:spcPct val="150000"/>
              </a:lnSpc>
            </a:pPr>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Statistique Canada, Fichier sur les familles T1 (FFT1). Adapté par l’Institut de la statistique du Québec.</a:t>
            </a:r>
          </a:p>
        </p:txBody>
      </p:sp>
      <p:pic>
        <p:nvPicPr>
          <p:cNvPr id="5" name="Picture 4" descr="A close up of a logo&#10;&#10;Description automatically generated">
            <a:extLst>
              <a:ext uri="{FF2B5EF4-FFF2-40B4-BE49-F238E27FC236}">
                <a16:creationId xmlns:a16="http://schemas.microsoft.com/office/drawing/2014/main" id="{42028810-0533-8C4A-9587-2AC99DAD2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675" y="400461"/>
            <a:ext cx="3494864" cy="1965861"/>
          </a:xfrm>
          <a:prstGeom prst="rect">
            <a:avLst/>
          </a:prstGeom>
        </p:spPr>
      </p:pic>
      <p:grpSp>
        <p:nvGrpSpPr>
          <p:cNvPr id="25" name="Group 24">
            <a:extLst>
              <a:ext uri="{FF2B5EF4-FFF2-40B4-BE49-F238E27FC236}">
                <a16:creationId xmlns:a16="http://schemas.microsoft.com/office/drawing/2014/main" id="{758C58F0-8639-AA46-B4D7-3CB662311C55}"/>
              </a:ext>
            </a:extLst>
          </p:cNvPr>
          <p:cNvGrpSpPr/>
          <p:nvPr/>
        </p:nvGrpSpPr>
        <p:grpSpPr>
          <a:xfrm>
            <a:off x="1707427" y="1332012"/>
            <a:ext cx="8847684" cy="4506536"/>
            <a:chOff x="1707427" y="1902397"/>
            <a:chExt cx="8847684" cy="4506536"/>
          </a:xfrm>
        </p:grpSpPr>
        <p:sp>
          <p:nvSpPr>
            <p:cNvPr id="20" name="Rectangle 19">
              <a:extLst>
                <a:ext uri="{FF2B5EF4-FFF2-40B4-BE49-F238E27FC236}">
                  <a16:creationId xmlns:a16="http://schemas.microsoft.com/office/drawing/2014/main" id="{9C58F714-6491-674E-84D3-C58C82F41F4A}"/>
                </a:ext>
              </a:extLst>
            </p:cNvPr>
            <p:cNvSpPr/>
            <p:nvPr/>
          </p:nvSpPr>
          <p:spPr>
            <a:xfrm>
              <a:off x="1707427" y="2997665"/>
              <a:ext cx="8847684" cy="3146187"/>
            </a:xfrm>
            <a:prstGeom prst="rect">
              <a:avLst/>
            </a:prstGeom>
            <a:solidFill>
              <a:srgbClr val="CD4D47">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A close up of text on a black background&#10;&#10;Description automatically generated">
              <a:extLst>
                <a:ext uri="{FF2B5EF4-FFF2-40B4-BE49-F238E27FC236}">
                  <a16:creationId xmlns:a16="http://schemas.microsoft.com/office/drawing/2014/main" id="{1AD749AC-68F4-BE4D-BCCA-90EEF93B0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519" y="1902397"/>
              <a:ext cx="8011620" cy="4506536"/>
            </a:xfrm>
            <a:prstGeom prst="rect">
              <a:avLst/>
            </a:prstGeom>
          </p:spPr>
        </p:pic>
      </p:grpSp>
      <p:grpSp>
        <p:nvGrpSpPr>
          <p:cNvPr id="23" name="Group 22">
            <a:extLst>
              <a:ext uri="{FF2B5EF4-FFF2-40B4-BE49-F238E27FC236}">
                <a16:creationId xmlns:a16="http://schemas.microsoft.com/office/drawing/2014/main" id="{CB606B94-E5F4-804E-8E61-0A9F0A31A74A}"/>
              </a:ext>
            </a:extLst>
          </p:cNvPr>
          <p:cNvGrpSpPr/>
          <p:nvPr/>
        </p:nvGrpSpPr>
        <p:grpSpPr>
          <a:xfrm>
            <a:off x="3178563" y="921905"/>
            <a:ext cx="7716891" cy="1061637"/>
            <a:chOff x="3178563" y="1255355"/>
            <a:chExt cx="7716891" cy="1061637"/>
          </a:xfrm>
        </p:grpSpPr>
        <p:grpSp>
          <p:nvGrpSpPr>
            <p:cNvPr id="26" name="Group 25">
              <a:extLst>
                <a:ext uri="{FF2B5EF4-FFF2-40B4-BE49-F238E27FC236}">
                  <a16:creationId xmlns:a16="http://schemas.microsoft.com/office/drawing/2014/main" id="{E099BC79-1D37-F947-B258-28F776633779}"/>
                </a:ext>
              </a:extLst>
            </p:cNvPr>
            <p:cNvGrpSpPr/>
            <p:nvPr/>
          </p:nvGrpSpPr>
          <p:grpSpPr>
            <a:xfrm>
              <a:off x="3178563" y="1255355"/>
              <a:ext cx="7296668" cy="861774"/>
              <a:chOff x="1677140" y="1368245"/>
              <a:chExt cx="7296668" cy="861774"/>
            </a:xfrm>
          </p:grpSpPr>
          <p:sp>
            <p:nvSpPr>
              <p:cNvPr id="28" name="TextBox 27">
                <a:extLst>
                  <a:ext uri="{FF2B5EF4-FFF2-40B4-BE49-F238E27FC236}">
                    <a16:creationId xmlns:a16="http://schemas.microsoft.com/office/drawing/2014/main" id="{C2ADCE02-AE76-B24F-A812-2B9B2507A094}"/>
                  </a:ext>
                </a:extLst>
              </p:cNvPr>
              <p:cNvSpPr txBox="1"/>
              <p:nvPr/>
            </p:nvSpPr>
            <p:spPr>
              <a:xfrm>
                <a:off x="1677140" y="1368245"/>
                <a:ext cx="1986844" cy="861774"/>
              </a:xfrm>
              <a:prstGeom prst="rect">
                <a:avLst/>
              </a:prstGeom>
              <a:noFill/>
            </p:spPr>
            <p:txBody>
              <a:bodyPr wrap="square" rtlCol="0">
                <a:spAutoFit/>
              </a:bodyPr>
              <a:lstStyle/>
              <a:p>
                <a:r>
                  <a:rPr lang="en-US" sz="5000" dirty="0">
                    <a:solidFill>
                      <a:srgbClr val="CD4D47"/>
                    </a:solidFill>
                    <a:latin typeface="AlternateGotNo3D" pitchFamily="2" charset="0"/>
                  </a:rPr>
                  <a:t>13,9</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29" name="TextBox 28">
                <a:extLst>
                  <a:ext uri="{FF2B5EF4-FFF2-40B4-BE49-F238E27FC236}">
                    <a16:creationId xmlns:a16="http://schemas.microsoft.com/office/drawing/2014/main" id="{C15C42C9-1CE1-204C-9BC4-6B8AA1E303C1}"/>
                  </a:ext>
                </a:extLst>
              </p:cNvPr>
              <p:cNvSpPr txBox="1"/>
              <p:nvPr/>
            </p:nvSpPr>
            <p:spPr>
              <a:xfrm>
                <a:off x="3081008" y="1507791"/>
                <a:ext cx="5892800"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des enfants québécois de 0 à 5 ans vivaient dans une famille à faible revenu </a:t>
                </a:r>
                <a:r>
                  <a:rPr lang="fr-CA" dirty="0">
                    <a:solidFill>
                      <a:schemeClr val="tx1">
                        <a:lumMod val="65000"/>
                        <a:lumOff val="35000"/>
                      </a:schemeClr>
                    </a:solidFill>
                    <a:latin typeface="Raleway Medium" panose="020B0503030101060003" pitchFamily="34" charset="77"/>
                  </a:rPr>
                  <a:t>en 2016 (selon la mesure</a:t>
                </a:r>
              </a:p>
            </p:txBody>
          </p:sp>
        </p:grpSp>
        <p:sp>
          <p:nvSpPr>
            <p:cNvPr id="27" name="TextBox 26">
              <a:extLst>
                <a:ext uri="{FF2B5EF4-FFF2-40B4-BE49-F238E27FC236}">
                  <a16:creationId xmlns:a16="http://schemas.microsoft.com/office/drawing/2014/main" id="{6FA8152C-2993-804C-BC3E-52F6A9578410}"/>
                </a:ext>
              </a:extLst>
            </p:cNvPr>
            <p:cNvSpPr txBox="1"/>
            <p:nvPr/>
          </p:nvSpPr>
          <p:spPr>
            <a:xfrm>
              <a:off x="3227829" y="1947660"/>
              <a:ext cx="7667625" cy="369332"/>
            </a:xfrm>
            <a:prstGeom prst="rect">
              <a:avLst/>
            </a:prstGeom>
            <a:noFill/>
          </p:spPr>
          <p:txBody>
            <a:bodyPr wrap="square" rtlCol="0">
              <a:spAutoFit/>
            </a:bodyPr>
            <a:lstStyle/>
            <a:p>
              <a:r>
                <a:rPr lang="fr-CA" dirty="0">
                  <a:solidFill>
                    <a:schemeClr val="tx1">
                      <a:lumMod val="65000"/>
                      <a:lumOff val="35000"/>
                    </a:schemeClr>
                  </a:solidFill>
                  <a:latin typeface="Raleway Medium" panose="020B0503030101060003" pitchFamily="34" charset="77"/>
                </a:rPr>
                <a:t>du faible revenu (MFR)). Cela représente environ 75 000 tout-petits. </a:t>
              </a:r>
            </a:p>
          </p:txBody>
        </p:sp>
      </p:grpSp>
      <p:sp>
        <p:nvSpPr>
          <p:cNvPr id="30" name="TextBox 29">
            <a:extLst>
              <a:ext uri="{FF2B5EF4-FFF2-40B4-BE49-F238E27FC236}">
                <a16:creationId xmlns:a16="http://schemas.microsoft.com/office/drawing/2014/main" id="{EA8637A0-4AC8-CD40-BC84-B775A36B8CF0}"/>
              </a:ext>
            </a:extLst>
          </p:cNvPr>
          <p:cNvSpPr txBox="1"/>
          <p:nvPr/>
        </p:nvSpPr>
        <p:spPr>
          <a:xfrm>
            <a:off x="1707427" y="2583067"/>
            <a:ext cx="8847684"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Proportion d’enfants québécois de 0 à 5 ans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vivant dans une famille à faible revenu de 2004 à 2016*</a:t>
            </a:r>
          </a:p>
        </p:txBody>
      </p:sp>
      <p:grpSp>
        <p:nvGrpSpPr>
          <p:cNvPr id="31" name="Group 30">
            <a:extLst>
              <a:ext uri="{FF2B5EF4-FFF2-40B4-BE49-F238E27FC236}">
                <a16:creationId xmlns:a16="http://schemas.microsoft.com/office/drawing/2014/main" id="{E21CF36A-59AF-6C41-B6C0-7E805AF9658A}"/>
              </a:ext>
            </a:extLst>
          </p:cNvPr>
          <p:cNvGrpSpPr/>
          <p:nvPr/>
        </p:nvGrpSpPr>
        <p:grpSpPr>
          <a:xfrm>
            <a:off x="1618646" y="6226413"/>
            <a:ext cx="8936465" cy="411645"/>
            <a:chOff x="1618646" y="6226413"/>
            <a:chExt cx="8936465" cy="411645"/>
          </a:xfrm>
        </p:grpSpPr>
        <p:pic>
          <p:nvPicPr>
            <p:cNvPr id="32" name="Picture 31">
              <a:extLst>
                <a:ext uri="{FF2B5EF4-FFF2-40B4-BE49-F238E27FC236}">
                  <a16:creationId xmlns:a16="http://schemas.microsoft.com/office/drawing/2014/main" id="{1D325527-4E73-5143-9785-D1D6F48DB4A4}"/>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33" name="TextBox 32">
              <a:extLst>
                <a:ext uri="{FF2B5EF4-FFF2-40B4-BE49-F238E27FC236}">
                  <a16:creationId xmlns:a16="http://schemas.microsoft.com/office/drawing/2014/main" id="{1F46248C-EA1D-1240-8275-E2416A76AE3E}"/>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4029567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01921" y="1774371"/>
            <a:ext cx="7115032" cy="4957772"/>
          </a:xfrm>
        </p:spPr>
        <p:txBody>
          <a:bodyPr>
            <a:normAutofit/>
          </a:bodyPr>
          <a:lstStyle/>
          <a:p>
            <a:pPr marL="215072" indent="-215072">
              <a:spcBef>
                <a:spcPts val="800"/>
              </a:spcBef>
              <a:buClr>
                <a:srgbClr val="C00000"/>
              </a:buClr>
              <a:buFont typeface="Wingdings" charset="2"/>
              <a:buChar char="§"/>
            </a:pPr>
            <a:endParaRPr lang="fr-CA" sz="3200" dirty="0">
              <a:latin typeface="Raleway" panose="020B0503030101060003" pitchFamily="34" charset="0"/>
            </a:endParaRPr>
          </a:p>
          <a:p>
            <a:pPr marL="0" indent="0">
              <a:buNone/>
            </a:pPr>
            <a:endParaRPr lang="fr-CA" sz="3200" dirty="0">
              <a:latin typeface="Raleway" panose="020B0503030101060003" pitchFamily="34" charset="0"/>
            </a:endParaRPr>
          </a:p>
          <a:p>
            <a:pPr marL="0" indent="0">
              <a:buNone/>
            </a:pPr>
            <a:endParaRPr lang="fr-CA" sz="3200" dirty="0"/>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0"/>
                </a:spcAft>
                <a:buClrTx/>
                <a:buSzTx/>
                <a:buFontTx/>
                <a:buNone/>
                <a:tabLst/>
                <a:defRPr/>
              </a:pPr>
              <a:t>7</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18" name="Rectangle 17">
            <a:extLst>
              <a:ext uri="{FF2B5EF4-FFF2-40B4-BE49-F238E27FC236}">
                <a16:creationId xmlns:a16="http://schemas.microsoft.com/office/drawing/2014/main" id="{A86CD0B6-01C4-A649-96E5-386F24328A29}"/>
              </a:ext>
            </a:extLst>
          </p:cNvPr>
          <p:cNvSpPr/>
          <p:nvPr/>
        </p:nvSpPr>
        <p:spPr>
          <a:xfrm>
            <a:off x="1707427" y="3236687"/>
            <a:ext cx="8847684" cy="2497982"/>
          </a:xfrm>
          <a:prstGeom prst="rect">
            <a:avLst/>
          </a:prstGeom>
          <a:solidFill>
            <a:srgbClr val="CD4D47">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776675D-AA3C-9348-90B6-AAC9314E345A}"/>
              </a:ext>
            </a:extLst>
          </p:cNvPr>
          <p:cNvSpPr txBox="1"/>
          <p:nvPr/>
        </p:nvSpPr>
        <p:spPr>
          <a:xfrm>
            <a:off x="1707427" y="3383206"/>
            <a:ext cx="8847684" cy="523220"/>
          </a:xfrm>
          <a:prstGeom prst="rect">
            <a:avLst/>
          </a:prstGeom>
          <a:noFill/>
        </p:spPr>
        <p:txBody>
          <a:bodyPr wrap="square" rtlCol="0">
            <a:spAutoFit/>
          </a:bodyPr>
          <a:lstStyle/>
          <a:p>
            <a:pPr algn="ctr"/>
            <a:r>
              <a:rPr lang="fr-CA" sz="1400" b="1">
                <a:solidFill>
                  <a:schemeClr val="tx1">
                    <a:lumMod val="50000"/>
                    <a:lumOff val="50000"/>
                  </a:schemeClr>
                </a:solidFill>
                <a:latin typeface="Raleway" panose="020B0503030101060003" pitchFamily="34" charset="77"/>
              </a:rPr>
              <a:t>Proportion de ménages québécois ayant au moins </a:t>
            </a:r>
            <a:br>
              <a:rPr lang="fr-CA" sz="1400" b="1">
                <a:solidFill>
                  <a:schemeClr val="tx1">
                    <a:lumMod val="50000"/>
                    <a:lumOff val="50000"/>
                  </a:schemeClr>
                </a:solidFill>
                <a:latin typeface="Raleway" panose="020B0503030101060003" pitchFamily="34" charset="77"/>
              </a:rPr>
            </a:br>
            <a:r>
              <a:rPr lang="fr-CA" sz="1400" b="1">
                <a:solidFill>
                  <a:schemeClr val="tx1">
                    <a:lumMod val="50000"/>
                    <a:lumOff val="50000"/>
                  </a:schemeClr>
                </a:solidFill>
                <a:latin typeface="Raleway" panose="020B0503030101060003" pitchFamily="34" charset="77"/>
              </a:rPr>
              <a:t>un enfant de moins de 6 ans en situation d’insécurité alimentaire</a:t>
            </a:r>
          </a:p>
        </p:txBody>
      </p:sp>
      <p:pic>
        <p:nvPicPr>
          <p:cNvPr id="4" name="Picture 3" descr="A close up of a sign&#10;&#10;Description automatically generated">
            <a:extLst>
              <a:ext uri="{FF2B5EF4-FFF2-40B4-BE49-F238E27FC236}">
                <a16:creationId xmlns:a16="http://schemas.microsoft.com/office/drawing/2014/main" id="{CBF766BC-CDCC-D245-8C5D-E37E3948C9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059" y="446049"/>
            <a:ext cx="5010711" cy="2818524"/>
          </a:xfrm>
          <a:prstGeom prst="rect">
            <a:avLst/>
          </a:prstGeom>
        </p:spPr>
      </p:pic>
      <p:pic>
        <p:nvPicPr>
          <p:cNvPr id="24" name="Picture 23" descr="A picture containing text, scoreboard, black, screen&#10;&#10;Description automatically generated">
            <a:extLst>
              <a:ext uri="{FF2B5EF4-FFF2-40B4-BE49-F238E27FC236}">
                <a16:creationId xmlns:a16="http://schemas.microsoft.com/office/drawing/2014/main" id="{D846DE4C-07ED-4A4A-A617-B0ADE890C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6359" y="1567207"/>
            <a:ext cx="8191499" cy="4607718"/>
          </a:xfrm>
          <a:prstGeom prst="rect">
            <a:avLst/>
          </a:prstGeom>
        </p:spPr>
      </p:pic>
      <p:grpSp>
        <p:nvGrpSpPr>
          <p:cNvPr id="26" name="Group 25">
            <a:extLst>
              <a:ext uri="{FF2B5EF4-FFF2-40B4-BE49-F238E27FC236}">
                <a16:creationId xmlns:a16="http://schemas.microsoft.com/office/drawing/2014/main" id="{EC14A1B7-B6E7-7845-8DDA-E49AEB4BD9BD}"/>
              </a:ext>
            </a:extLst>
          </p:cNvPr>
          <p:cNvGrpSpPr/>
          <p:nvPr/>
        </p:nvGrpSpPr>
        <p:grpSpPr>
          <a:xfrm>
            <a:off x="4726270" y="880857"/>
            <a:ext cx="6221135" cy="917410"/>
            <a:chOff x="4845122" y="802800"/>
            <a:chExt cx="6221135" cy="917410"/>
          </a:xfrm>
        </p:grpSpPr>
        <p:sp>
          <p:nvSpPr>
            <p:cNvPr id="15" name="TextBox 14">
              <a:extLst>
                <a:ext uri="{FF2B5EF4-FFF2-40B4-BE49-F238E27FC236}">
                  <a16:creationId xmlns:a16="http://schemas.microsoft.com/office/drawing/2014/main" id="{B0849154-32C1-1345-A2FC-3789C89BFDEE}"/>
                </a:ext>
              </a:extLst>
            </p:cNvPr>
            <p:cNvSpPr txBox="1"/>
            <p:nvPr/>
          </p:nvSpPr>
          <p:spPr>
            <a:xfrm>
              <a:off x="4845122" y="802800"/>
              <a:ext cx="6221135"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Environ un ménage québécois sur dix </a:t>
              </a:r>
              <a:r>
                <a:rPr lang="fr-CA" dirty="0">
                  <a:solidFill>
                    <a:schemeClr val="tx1">
                      <a:lumMod val="65000"/>
                      <a:lumOff val="35000"/>
                    </a:schemeClr>
                  </a:solidFill>
                  <a:latin typeface="Raleway" panose="020B0503030101060003" pitchFamily="34" charset="77"/>
                </a:rPr>
                <a:t>ayant</a:t>
              </a:r>
              <a:endParaRPr lang="fr-CA" dirty="0">
                <a:solidFill>
                  <a:schemeClr val="tx1">
                    <a:lumMod val="65000"/>
                    <a:lumOff val="35000"/>
                  </a:schemeClr>
                </a:solidFill>
                <a:latin typeface="Raleway Medium" panose="020B0503030101060003" pitchFamily="34" charset="77"/>
              </a:endParaRPr>
            </a:p>
          </p:txBody>
        </p:sp>
        <p:sp>
          <p:nvSpPr>
            <p:cNvPr id="25" name="TextBox 24">
              <a:extLst>
                <a:ext uri="{FF2B5EF4-FFF2-40B4-BE49-F238E27FC236}">
                  <a16:creationId xmlns:a16="http://schemas.microsoft.com/office/drawing/2014/main" id="{232BE835-0FAE-1347-9538-43D80B3A86F4}"/>
                </a:ext>
              </a:extLst>
            </p:cNvPr>
            <p:cNvSpPr txBox="1"/>
            <p:nvPr/>
          </p:nvSpPr>
          <p:spPr>
            <a:xfrm>
              <a:off x="4850779" y="1073879"/>
              <a:ext cx="6074231"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au moins un enfant de moins de 6 ans était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en </a:t>
              </a:r>
              <a:r>
                <a:rPr lang="fr-CA" b="1" dirty="0">
                  <a:solidFill>
                    <a:schemeClr val="tx1">
                      <a:lumMod val="65000"/>
                      <a:lumOff val="35000"/>
                    </a:schemeClr>
                  </a:solidFill>
                  <a:latin typeface="Raleway" panose="020B0503030101060003" pitchFamily="34" charset="77"/>
                </a:rPr>
                <a:t>situation d’insécurité alimentaire</a:t>
              </a:r>
              <a:r>
                <a:rPr lang="fr-CA" dirty="0">
                  <a:solidFill>
                    <a:schemeClr val="tx1">
                      <a:lumMod val="65000"/>
                      <a:lumOff val="35000"/>
                    </a:schemeClr>
                  </a:solidFill>
                  <a:latin typeface="Raleway" panose="020B0503030101060003" pitchFamily="34" charset="77"/>
                </a:rPr>
                <a:t> en 2015-2016*</a:t>
              </a:r>
              <a:endParaRPr lang="fr-CA" dirty="0">
                <a:solidFill>
                  <a:schemeClr val="tx1">
                    <a:lumMod val="65000"/>
                    <a:lumOff val="35000"/>
                  </a:schemeClr>
                </a:solidFill>
                <a:latin typeface="Raleway Medium" panose="020B0503030101060003" pitchFamily="34" charset="77"/>
              </a:endParaRPr>
            </a:p>
          </p:txBody>
        </p:sp>
      </p:grpSp>
      <p:sp>
        <p:nvSpPr>
          <p:cNvPr id="20" name="TextBox 19">
            <a:extLst>
              <a:ext uri="{FF2B5EF4-FFF2-40B4-BE49-F238E27FC236}">
                <a16:creationId xmlns:a16="http://schemas.microsoft.com/office/drawing/2014/main" id="{F86052C7-4AB6-2E49-9913-AC9F66A63A09}"/>
              </a:ext>
            </a:extLst>
          </p:cNvPr>
          <p:cNvSpPr txBox="1"/>
          <p:nvPr/>
        </p:nvSpPr>
        <p:spPr>
          <a:xfrm>
            <a:off x="4733704" y="1856472"/>
            <a:ext cx="5784328" cy="984885"/>
          </a:xfrm>
          <a:prstGeom prst="rect">
            <a:avLst/>
          </a:prstGeom>
          <a:noFill/>
        </p:spPr>
        <p:txBody>
          <a:bodyPr wrap="square" rtlCol="0">
            <a:spAutoFit/>
          </a:bodyPr>
          <a:lstStyle/>
          <a:p>
            <a:r>
              <a:rPr lang="fr-CA" sz="1000" dirty="0">
                <a:solidFill>
                  <a:schemeClr val="tx1">
                    <a:lumMod val="50000"/>
                    <a:lumOff val="50000"/>
                  </a:schemeClr>
                </a:solidFill>
                <a:latin typeface="Raleway" panose="020B0503030101060003" pitchFamily="34" charset="77"/>
              </a:rPr>
              <a:t>*En raison du remaniement apporté en 2015 à </a:t>
            </a:r>
            <a:r>
              <a:rPr lang="fr-CA" sz="1000" i="1" dirty="0">
                <a:solidFill>
                  <a:schemeClr val="tx1">
                    <a:lumMod val="50000"/>
                    <a:lumOff val="50000"/>
                  </a:schemeClr>
                </a:solidFill>
                <a:latin typeface="Raleway" panose="020B0503030101060003" pitchFamily="34" charset="77"/>
              </a:rPr>
              <a:t>l’Enquête sur la santé dans les collectivité</a:t>
            </a:r>
            <a:r>
              <a:rPr lang="fr-CA" sz="1000" dirty="0">
                <a:solidFill>
                  <a:schemeClr val="tx1">
                    <a:lumMod val="50000"/>
                    <a:lumOff val="50000"/>
                  </a:schemeClr>
                </a:solidFill>
                <a:latin typeface="Raleway" panose="020B0503030101060003" pitchFamily="34" charset="77"/>
              </a:rPr>
              <a:t>s canadiennes (ESCC), il est déconseillé de comparer les données de 2015-2016 à celles </a:t>
            </a:r>
            <a:br>
              <a:rPr lang="fr-CA" sz="1000" dirty="0">
                <a:solidFill>
                  <a:schemeClr val="tx1">
                    <a:lumMod val="50000"/>
                    <a:lumOff val="50000"/>
                  </a:schemeClr>
                </a:solidFill>
                <a:latin typeface="Raleway" panose="020B0503030101060003" pitchFamily="34" charset="77"/>
              </a:rPr>
            </a:br>
            <a:r>
              <a:rPr lang="fr-CA" sz="1000" dirty="0">
                <a:solidFill>
                  <a:schemeClr val="tx1">
                    <a:lumMod val="50000"/>
                    <a:lumOff val="50000"/>
                  </a:schemeClr>
                </a:solidFill>
                <a:latin typeface="Raleway" panose="020B0503030101060003" pitchFamily="34" charset="77"/>
              </a:rPr>
              <a:t>de cycles antérieurs.</a:t>
            </a:r>
          </a:p>
          <a:p>
            <a:endParaRPr lang="fr-CA" sz="800" b="1" dirty="0">
              <a:solidFill>
                <a:schemeClr val="tx1">
                  <a:lumMod val="50000"/>
                  <a:lumOff val="50000"/>
                </a:schemeClr>
              </a:solidFill>
              <a:latin typeface="Raleway" panose="020B0503030101060003" pitchFamily="34" charset="77"/>
            </a:endParaRPr>
          </a:p>
          <a:p>
            <a:r>
              <a:rPr lang="fr-CA" sz="1000" b="1" dirty="0">
                <a:solidFill>
                  <a:schemeClr val="tx1">
                    <a:lumMod val="50000"/>
                    <a:lumOff val="50000"/>
                  </a:schemeClr>
                </a:solidFill>
                <a:latin typeface="Raleway" panose="020B0503030101060003" pitchFamily="34" charset="77"/>
              </a:rPr>
              <a:t>Source :</a:t>
            </a:r>
            <a:r>
              <a:rPr lang="fr-CA" sz="1000" dirty="0">
                <a:solidFill>
                  <a:schemeClr val="tx1">
                    <a:lumMod val="50000"/>
                    <a:lumOff val="50000"/>
                  </a:schemeClr>
                </a:solidFill>
                <a:latin typeface="Raleway" panose="020B0503030101060003" pitchFamily="34" charset="77"/>
              </a:rPr>
              <a:t> Statistique Canada, </a:t>
            </a:r>
            <a:r>
              <a:rPr lang="fr-CA" sz="1000" i="1" dirty="0">
                <a:solidFill>
                  <a:schemeClr val="tx1">
                    <a:lumMod val="50000"/>
                    <a:lumOff val="50000"/>
                  </a:schemeClr>
                </a:solidFill>
                <a:latin typeface="Raleway" panose="020B0503030101060003" pitchFamily="34" charset="77"/>
              </a:rPr>
              <a:t>Enquête sur la santé dans les collectivités canadiennes </a:t>
            </a:r>
            <a:r>
              <a:rPr lang="fr-CA" sz="1000" dirty="0">
                <a:solidFill>
                  <a:schemeClr val="tx1">
                    <a:lumMod val="50000"/>
                    <a:lumOff val="50000"/>
                  </a:schemeClr>
                </a:solidFill>
                <a:latin typeface="Raleway" panose="020B0503030101060003" pitchFamily="34" charset="77"/>
              </a:rPr>
              <a:t>(ESCC), </a:t>
            </a:r>
            <a:br>
              <a:rPr lang="fr-CA" sz="1000" dirty="0">
                <a:solidFill>
                  <a:schemeClr val="tx1">
                    <a:lumMod val="50000"/>
                    <a:lumOff val="50000"/>
                  </a:schemeClr>
                </a:solidFill>
                <a:latin typeface="Raleway" panose="020B0503030101060003" pitchFamily="34" charset="77"/>
              </a:rPr>
            </a:br>
            <a:r>
              <a:rPr lang="fr-CA" sz="1000" dirty="0">
                <a:solidFill>
                  <a:schemeClr val="tx1">
                    <a:lumMod val="50000"/>
                    <a:lumOff val="50000"/>
                  </a:schemeClr>
                </a:solidFill>
                <a:latin typeface="Raleway" panose="020B0503030101060003" pitchFamily="34" charset="77"/>
              </a:rPr>
              <a:t>fichiers de partage. Adapté par l’Institut de la statistique du Québec.</a:t>
            </a:r>
          </a:p>
        </p:txBody>
      </p:sp>
      <p:grpSp>
        <p:nvGrpSpPr>
          <p:cNvPr id="21" name="Group 20">
            <a:extLst>
              <a:ext uri="{FF2B5EF4-FFF2-40B4-BE49-F238E27FC236}">
                <a16:creationId xmlns:a16="http://schemas.microsoft.com/office/drawing/2014/main" id="{55CC054D-652F-A045-8754-90C8CE7CCE09}"/>
              </a:ext>
            </a:extLst>
          </p:cNvPr>
          <p:cNvGrpSpPr/>
          <p:nvPr/>
        </p:nvGrpSpPr>
        <p:grpSpPr>
          <a:xfrm>
            <a:off x="1618646" y="6226413"/>
            <a:ext cx="8936465" cy="411645"/>
            <a:chOff x="1618646" y="6226413"/>
            <a:chExt cx="8936465" cy="411645"/>
          </a:xfrm>
        </p:grpSpPr>
        <p:pic>
          <p:nvPicPr>
            <p:cNvPr id="22" name="Picture 21">
              <a:extLst>
                <a:ext uri="{FF2B5EF4-FFF2-40B4-BE49-F238E27FC236}">
                  <a16:creationId xmlns:a16="http://schemas.microsoft.com/office/drawing/2014/main" id="{C5BCC320-6931-9C41-89D2-4EB9598931FA}"/>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23" name="TextBox 22">
              <a:extLst>
                <a:ext uri="{FF2B5EF4-FFF2-40B4-BE49-F238E27FC236}">
                  <a16:creationId xmlns:a16="http://schemas.microsoft.com/office/drawing/2014/main" id="{AC676C9B-4F4D-C543-9E52-D74689553F26}"/>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1222665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re 1"/>
          <p:cNvSpPr txBox="1">
            <a:spLocks/>
          </p:cNvSpPr>
          <p:nvPr>
            <p:custDataLst>
              <p:tags r:id="rId1"/>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7" name="Espace réservé du numéro de diapositive 2"/>
          <p:cNvSpPr>
            <a:spLocks noGrp="1"/>
          </p:cNvSpPr>
          <p:nvPr>
            <p:ph type="sldNum" sz="quarter" idx="12"/>
            <p:custDataLst>
              <p:tags r:id="rId2"/>
            </p:custDataLst>
          </p:nvPr>
        </p:nvSpPr>
        <p:spPr>
          <a:xfrm>
            <a:off x="8610600" y="847540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8</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416D376-2982-A145-B6EF-F530243E618B}"/>
              </a:ext>
            </a:extLst>
          </p:cNvPr>
          <p:cNvSpPr txBox="1"/>
          <p:nvPr/>
        </p:nvSpPr>
        <p:spPr>
          <a:xfrm>
            <a:off x="1599272" y="480553"/>
            <a:ext cx="6202578" cy="584775"/>
          </a:xfrm>
          <a:prstGeom prst="rect">
            <a:avLst/>
          </a:prstGeom>
          <a:noFill/>
        </p:spPr>
        <p:txBody>
          <a:bodyPr wrap="square" rtlCol="0">
            <a:spAutoFit/>
          </a:bodyPr>
          <a:lstStyle/>
          <a:p>
            <a:r>
              <a:rPr lang="fr-CA" sz="3200" b="1" dirty="0">
                <a:solidFill>
                  <a:srgbClr val="CD4D47"/>
                </a:solidFill>
                <a:latin typeface="Raleway" panose="020B0503030101060003" pitchFamily="34" charset="77"/>
              </a:rPr>
              <a:t>Consommation d’alcool</a:t>
            </a:r>
          </a:p>
        </p:txBody>
      </p:sp>
      <p:sp>
        <p:nvSpPr>
          <p:cNvPr id="27" name="TextBox 26">
            <a:extLst>
              <a:ext uri="{FF2B5EF4-FFF2-40B4-BE49-F238E27FC236}">
                <a16:creationId xmlns:a16="http://schemas.microsoft.com/office/drawing/2014/main" id="{8C83BA00-72E5-974F-B9FE-CCA6291139EE}"/>
              </a:ext>
            </a:extLst>
          </p:cNvPr>
          <p:cNvSpPr txBox="1"/>
          <p:nvPr/>
        </p:nvSpPr>
        <p:spPr>
          <a:xfrm>
            <a:off x="1627525" y="5583055"/>
            <a:ext cx="8945829" cy="446276"/>
          </a:xfrm>
          <a:prstGeom prst="rect">
            <a:avLst/>
          </a:prstGeom>
          <a:noFill/>
        </p:spPr>
        <p:txBody>
          <a:bodyPr wrap="square" rtlCol="0">
            <a:spAutoFit/>
          </a:bodyPr>
          <a:lstStyle/>
          <a:p>
            <a:pPr marL="171450" indent="-171450">
              <a:buFont typeface="Arial" panose="020B0604020202020204" pitchFamily="34" charset="0"/>
              <a:buChar char="•"/>
            </a:pPr>
            <a:r>
              <a:rPr lang="fr-CA" sz="900" dirty="0">
                <a:solidFill>
                  <a:schemeClr val="tx1">
                    <a:lumMod val="50000"/>
                    <a:lumOff val="50000"/>
                  </a:schemeClr>
                </a:solidFill>
                <a:latin typeface="Raleway" panose="020B0503030101060003" pitchFamily="34" charset="77"/>
              </a:rPr>
              <a:t>Précision passable, coefficient de variation entre 15</a:t>
            </a:r>
            <a:r>
              <a:rPr lang="fr-CA" sz="900" spc="-300" dirty="0">
                <a:solidFill>
                  <a:schemeClr val="tx1">
                    <a:lumMod val="50000"/>
                    <a:lumOff val="50000"/>
                  </a:schemeClr>
                </a:solidFill>
                <a:latin typeface="Raleway" panose="020B0503030101060003" pitchFamily="34" charset="77"/>
              </a:rPr>
              <a:t> </a:t>
            </a:r>
            <a:r>
              <a:rPr lang="fr-CA" sz="900" dirty="0">
                <a:solidFill>
                  <a:schemeClr val="tx1">
                    <a:lumMod val="50000"/>
                    <a:lumOff val="50000"/>
                  </a:schemeClr>
                </a:solidFill>
                <a:latin typeface="Raleway" panose="020B0503030101060003" pitchFamily="34" charset="77"/>
              </a:rPr>
              <a:t>% et 25</a:t>
            </a:r>
            <a:r>
              <a:rPr lang="fr-CA" sz="900" spc="-300" dirty="0">
                <a:solidFill>
                  <a:schemeClr val="tx1">
                    <a:lumMod val="50000"/>
                    <a:lumOff val="50000"/>
                  </a:schemeClr>
                </a:solidFill>
                <a:latin typeface="Raleway" panose="020B0503030101060003" pitchFamily="34" charset="77"/>
              </a:rPr>
              <a:t> </a:t>
            </a:r>
            <a:r>
              <a:rPr lang="fr-CA" sz="900" dirty="0">
                <a:solidFill>
                  <a:schemeClr val="tx1">
                    <a:lumMod val="50000"/>
                    <a:lumOff val="50000"/>
                  </a:schemeClr>
                </a:solidFill>
                <a:latin typeface="Raleway" panose="020B0503030101060003" pitchFamily="34" charset="77"/>
              </a:rPr>
              <a:t>%</a:t>
            </a:r>
            <a:r>
              <a:rPr lang="fr-CA" sz="900" spc="-300" dirty="0">
                <a:solidFill>
                  <a:schemeClr val="tx1">
                    <a:lumMod val="50000"/>
                    <a:lumOff val="50000"/>
                  </a:schemeClr>
                </a:solidFill>
                <a:latin typeface="Raleway" panose="020B0503030101060003" pitchFamily="34" charset="77"/>
              </a:rPr>
              <a:t> </a:t>
            </a:r>
            <a:r>
              <a:rPr lang="fr-CA" sz="900" dirty="0">
                <a:solidFill>
                  <a:schemeClr val="tx1">
                    <a:lumMod val="50000"/>
                    <a:lumOff val="50000"/>
                  </a:schemeClr>
                </a:solidFill>
                <a:latin typeface="Raleway" panose="020B0503030101060003" pitchFamily="34" charset="77"/>
              </a:rPr>
              <a:t>; interpréter avec prudence.</a:t>
            </a:r>
          </a:p>
          <a:p>
            <a:pPr marL="171450" indent="-171450">
              <a:buFont typeface="Arial" panose="020B0604020202020204" pitchFamily="34" charset="0"/>
              <a:buChar char="•"/>
            </a:pPr>
            <a:endParaRPr lang="fr-CA" sz="500" dirty="0">
              <a:solidFill>
                <a:schemeClr val="tx1">
                  <a:lumMod val="50000"/>
                  <a:lumOff val="50000"/>
                </a:schemeClr>
              </a:solidFill>
              <a:latin typeface="Raleway" panose="020B0503030101060003" pitchFamily="34" charset="77"/>
            </a:endParaRPr>
          </a:p>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Institut de la statistique du Québec. </a:t>
            </a:r>
            <a:r>
              <a:rPr lang="fr-CA" sz="900" i="1" dirty="0">
                <a:solidFill>
                  <a:schemeClr val="tx1">
                    <a:lumMod val="50000"/>
                    <a:lumOff val="50000"/>
                  </a:schemeClr>
                </a:solidFill>
                <a:latin typeface="Raleway" panose="020B0503030101060003" pitchFamily="34" charset="77"/>
              </a:rPr>
              <a:t>La violence familiale dans la vie des enfants du Québec, 2012 et 2018. Les attitudes parentales et les pratiques familiales.</a:t>
            </a:r>
          </a:p>
        </p:txBody>
      </p:sp>
      <p:pic>
        <p:nvPicPr>
          <p:cNvPr id="4" name="Picture 3" descr="A picture containing drawing&#10;&#10;Description automatically generated">
            <a:extLst>
              <a:ext uri="{FF2B5EF4-FFF2-40B4-BE49-F238E27FC236}">
                <a16:creationId xmlns:a16="http://schemas.microsoft.com/office/drawing/2014/main" id="{469E5EA7-AC57-C841-9D11-AD473BB6E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55" y="1435422"/>
            <a:ext cx="4258239" cy="2395260"/>
          </a:xfrm>
          <a:prstGeom prst="rect">
            <a:avLst/>
          </a:prstGeom>
        </p:spPr>
      </p:pic>
      <p:pic>
        <p:nvPicPr>
          <p:cNvPr id="28" name="Picture 27" descr="A close up of a sign&#10;&#10;Description automatically generated">
            <a:extLst>
              <a:ext uri="{FF2B5EF4-FFF2-40B4-BE49-F238E27FC236}">
                <a16:creationId xmlns:a16="http://schemas.microsoft.com/office/drawing/2014/main" id="{6B075E72-64B4-724D-9DF4-C928AA9D1F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9291" y="1456699"/>
            <a:ext cx="4258238" cy="2395259"/>
          </a:xfrm>
          <a:prstGeom prst="rect">
            <a:avLst/>
          </a:prstGeom>
        </p:spPr>
      </p:pic>
      <p:grpSp>
        <p:nvGrpSpPr>
          <p:cNvPr id="31" name="Group 30">
            <a:extLst>
              <a:ext uri="{FF2B5EF4-FFF2-40B4-BE49-F238E27FC236}">
                <a16:creationId xmlns:a16="http://schemas.microsoft.com/office/drawing/2014/main" id="{65B333F6-2A70-1143-BD5D-1870D59D9E9B}"/>
              </a:ext>
            </a:extLst>
          </p:cNvPr>
          <p:cNvGrpSpPr/>
          <p:nvPr/>
        </p:nvGrpSpPr>
        <p:grpSpPr>
          <a:xfrm>
            <a:off x="1707427" y="3095987"/>
            <a:ext cx="8847684" cy="2465432"/>
            <a:chOff x="1707427" y="2997667"/>
            <a:chExt cx="8847684" cy="2465432"/>
          </a:xfrm>
        </p:grpSpPr>
        <p:sp>
          <p:nvSpPr>
            <p:cNvPr id="20" name="Rectangle 19">
              <a:extLst>
                <a:ext uri="{FF2B5EF4-FFF2-40B4-BE49-F238E27FC236}">
                  <a16:creationId xmlns:a16="http://schemas.microsoft.com/office/drawing/2014/main" id="{6648580C-99E6-4D45-8EF4-92FDFD8A44D3}"/>
                </a:ext>
              </a:extLst>
            </p:cNvPr>
            <p:cNvSpPr/>
            <p:nvPr/>
          </p:nvSpPr>
          <p:spPr>
            <a:xfrm>
              <a:off x="1707427" y="2997667"/>
              <a:ext cx="8847684" cy="2465432"/>
            </a:xfrm>
            <a:prstGeom prst="rect">
              <a:avLst/>
            </a:prstGeom>
            <a:solidFill>
              <a:srgbClr val="CD4D47">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F98B736-C897-4C4C-B35B-3474F1136DC8}"/>
                </a:ext>
              </a:extLst>
            </p:cNvPr>
            <p:cNvSpPr txBox="1"/>
            <p:nvPr/>
          </p:nvSpPr>
          <p:spPr>
            <a:xfrm>
              <a:off x="1707427" y="3124845"/>
              <a:ext cx="8847684" cy="30777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Proportion de parents ayant une consommation à risqué d’alcool</a:t>
              </a:r>
            </a:p>
          </p:txBody>
        </p:sp>
        <p:pic>
          <p:nvPicPr>
            <p:cNvPr id="30" name="Picture 29" descr="A close up of text on a black background&#10;&#10;Description automatically generated">
              <a:extLst>
                <a:ext uri="{FF2B5EF4-FFF2-40B4-BE49-F238E27FC236}">
                  <a16:creationId xmlns:a16="http://schemas.microsoft.com/office/drawing/2014/main" id="{A58008F7-9D90-684E-BC7C-6F875E4A6237}"/>
                </a:ext>
              </a:extLst>
            </p:cNvPr>
            <p:cNvPicPr>
              <a:picLocks noChangeAspect="1"/>
            </p:cNvPicPr>
            <p:nvPr/>
          </p:nvPicPr>
          <p:blipFill rotWithShape="1">
            <a:blip r:embed="rId7">
              <a:extLst>
                <a:ext uri="{28A0092B-C50C-407E-A947-70E740481C1C}">
                  <a14:useLocalDpi xmlns:a14="http://schemas.microsoft.com/office/drawing/2010/main" val="0"/>
                </a:ext>
              </a:extLst>
            </a:blip>
            <a:srcRect t="7229"/>
            <a:stretch/>
          </p:blipFill>
          <p:spPr>
            <a:xfrm>
              <a:off x="2051759" y="3512263"/>
              <a:ext cx="8103303" cy="1689597"/>
            </a:xfrm>
            <a:prstGeom prst="rect">
              <a:avLst/>
            </a:prstGeom>
          </p:spPr>
        </p:pic>
      </p:grpSp>
      <p:grpSp>
        <p:nvGrpSpPr>
          <p:cNvPr id="25" name="Group 24">
            <a:extLst>
              <a:ext uri="{FF2B5EF4-FFF2-40B4-BE49-F238E27FC236}">
                <a16:creationId xmlns:a16="http://schemas.microsoft.com/office/drawing/2014/main" id="{0DADDF34-ECBF-E746-BDF8-7FD3804EBAAB}"/>
              </a:ext>
            </a:extLst>
          </p:cNvPr>
          <p:cNvGrpSpPr/>
          <p:nvPr/>
        </p:nvGrpSpPr>
        <p:grpSpPr>
          <a:xfrm>
            <a:off x="2944269" y="1261965"/>
            <a:ext cx="6933511" cy="1338636"/>
            <a:chOff x="3163695" y="1255355"/>
            <a:chExt cx="6933511" cy="1338636"/>
          </a:xfrm>
        </p:grpSpPr>
        <p:grpSp>
          <p:nvGrpSpPr>
            <p:cNvPr id="26" name="Group 25">
              <a:extLst>
                <a:ext uri="{FF2B5EF4-FFF2-40B4-BE49-F238E27FC236}">
                  <a16:creationId xmlns:a16="http://schemas.microsoft.com/office/drawing/2014/main" id="{B6DE95CA-8547-2246-87CE-858CF93906EA}"/>
                </a:ext>
              </a:extLst>
            </p:cNvPr>
            <p:cNvGrpSpPr/>
            <p:nvPr/>
          </p:nvGrpSpPr>
          <p:grpSpPr>
            <a:xfrm>
              <a:off x="3163695" y="1255355"/>
              <a:ext cx="6933511" cy="861774"/>
              <a:chOff x="1662272" y="1368245"/>
              <a:chExt cx="6933511" cy="861774"/>
            </a:xfrm>
          </p:grpSpPr>
          <p:sp>
            <p:nvSpPr>
              <p:cNvPr id="32" name="TextBox 31">
                <a:extLst>
                  <a:ext uri="{FF2B5EF4-FFF2-40B4-BE49-F238E27FC236}">
                    <a16:creationId xmlns:a16="http://schemas.microsoft.com/office/drawing/2014/main" id="{77BC2175-4D9C-814D-8171-22B8F36C8CE7}"/>
                  </a:ext>
                </a:extLst>
              </p:cNvPr>
              <p:cNvSpPr txBox="1"/>
              <p:nvPr/>
            </p:nvSpPr>
            <p:spPr>
              <a:xfrm>
                <a:off x="1662272" y="1368245"/>
                <a:ext cx="1986844" cy="861774"/>
              </a:xfrm>
              <a:prstGeom prst="rect">
                <a:avLst/>
              </a:prstGeom>
              <a:noFill/>
            </p:spPr>
            <p:txBody>
              <a:bodyPr wrap="square" rtlCol="0">
                <a:spAutoFit/>
              </a:bodyPr>
              <a:lstStyle/>
              <a:p>
                <a:r>
                  <a:rPr lang="en-US" sz="5000" dirty="0">
                    <a:solidFill>
                      <a:srgbClr val="CD4D47"/>
                    </a:solidFill>
                    <a:latin typeface="AlternateGotNo3D" pitchFamily="2" charset="0"/>
                  </a:rPr>
                  <a:t>13,2</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33" name="TextBox 32">
                <a:extLst>
                  <a:ext uri="{FF2B5EF4-FFF2-40B4-BE49-F238E27FC236}">
                    <a16:creationId xmlns:a16="http://schemas.microsoft.com/office/drawing/2014/main" id="{BD3041C7-EE7D-CF4C-9F08-76AF155E0398}"/>
                  </a:ext>
                </a:extLst>
              </p:cNvPr>
              <p:cNvSpPr txBox="1"/>
              <p:nvPr/>
            </p:nvSpPr>
            <p:spPr>
              <a:xfrm>
                <a:off x="3080315" y="1514551"/>
                <a:ext cx="5515468" cy="646331"/>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des pères </a:t>
                </a:r>
                <a:r>
                  <a:rPr lang="fr-CA" dirty="0">
                    <a:solidFill>
                      <a:schemeClr val="tx1">
                        <a:lumMod val="65000"/>
                        <a:lumOff val="35000"/>
                      </a:schemeClr>
                    </a:solidFill>
                    <a:latin typeface="Raleway" panose="020B0503030101060003" pitchFamily="34" charset="77"/>
                  </a:rPr>
                  <a:t>d’enfants de 6 mois à 5 ans avaient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une</a:t>
                </a:r>
                <a:r>
                  <a:rPr lang="fr-CA" b="1" dirty="0">
                    <a:solidFill>
                      <a:schemeClr val="tx1">
                        <a:lumMod val="65000"/>
                        <a:lumOff val="35000"/>
                      </a:schemeClr>
                    </a:solidFill>
                    <a:latin typeface="Raleway" panose="020B0503030101060003" pitchFamily="34" charset="77"/>
                  </a:rPr>
                  <a:t> consommation à risque d’alcool </a:t>
                </a:r>
                <a:r>
                  <a:rPr lang="fr-CA" dirty="0">
                    <a:solidFill>
                      <a:schemeClr val="tx1">
                        <a:lumMod val="65000"/>
                        <a:lumOff val="35000"/>
                      </a:schemeClr>
                    </a:solidFill>
                    <a:latin typeface="Raleway" panose="020B0503030101060003" pitchFamily="34" charset="77"/>
                  </a:rPr>
                  <a:t>en 2018.</a:t>
                </a:r>
                <a:endParaRPr lang="fr-CA" dirty="0">
                  <a:solidFill>
                    <a:schemeClr val="tx1">
                      <a:lumMod val="65000"/>
                      <a:lumOff val="35000"/>
                    </a:schemeClr>
                  </a:solidFill>
                  <a:latin typeface="Raleway Medium" panose="020B0503030101060003" pitchFamily="34" charset="77"/>
                </a:endParaRPr>
              </a:p>
            </p:txBody>
          </p:sp>
        </p:grpSp>
        <p:sp>
          <p:nvSpPr>
            <p:cNvPr id="29" name="TextBox 28">
              <a:extLst>
                <a:ext uri="{FF2B5EF4-FFF2-40B4-BE49-F238E27FC236}">
                  <a16:creationId xmlns:a16="http://schemas.microsoft.com/office/drawing/2014/main" id="{D94873E9-8061-C147-B7D0-2F67B72FE804}"/>
                </a:ext>
              </a:extLst>
            </p:cNvPr>
            <p:cNvSpPr txBox="1"/>
            <p:nvPr/>
          </p:nvSpPr>
          <p:spPr>
            <a:xfrm>
              <a:off x="3227829" y="1947660"/>
              <a:ext cx="6516246" cy="646331"/>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Cette proportion est plus élevée que celle observée </a:t>
              </a:r>
              <a:br>
                <a:rPr lang="fr-CA" dirty="0">
                  <a:solidFill>
                    <a:schemeClr val="tx1">
                      <a:lumMod val="65000"/>
                      <a:lumOff val="35000"/>
                    </a:schemeClr>
                  </a:solidFill>
                  <a:latin typeface="Raleway" panose="020B0503030101060003" pitchFamily="34" charset="77"/>
                </a:rPr>
              </a:br>
              <a:r>
                <a:rPr lang="fr-CA" dirty="0">
                  <a:solidFill>
                    <a:schemeClr val="tx1">
                      <a:lumMod val="65000"/>
                      <a:lumOff val="35000"/>
                    </a:schemeClr>
                  </a:solidFill>
                  <a:latin typeface="Raleway" panose="020B0503030101060003" pitchFamily="34" charset="77"/>
                </a:rPr>
                <a:t>chez les mères d’enfants du même groupe d’âge. </a:t>
              </a:r>
            </a:p>
          </p:txBody>
        </p:sp>
      </p:grpSp>
      <p:sp>
        <p:nvSpPr>
          <p:cNvPr id="35" name="TextBox 34">
            <a:extLst>
              <a:ext uri="{FF2B5EF4-FFF2-40B4-BE49-F238E27FC236}">
                <a16:creationId xmlns:a16="http://schemas.microsoft.com/office/drawing/2014/main" id="{C1A2CEAD-82CB-394C-8CC5-B755D35213D7}"/>
              </a:ext>
            </a:extLst>
          </p:cNvPr>
          <p:cNvSpPr txBox="1"/>
          <p:nvPr/>
        </p:nvSpPr>
        <p:spPr>
          <a:xfrm>
            <a:off x="6007219" y="3512459"/>
            <a:ext cx="4547892" cy="30777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Pères</a:t>
            </a:r>
          </a:p>
        </p:txBody>
      </p:sp>
      <p:sp>
        <p:nvSpPr>
          <p:cNvPr id="36" name="TextBox 35">
            <a:extLst>
              <a:ext uri="{FF2B5EF4-FFF2-40B4-BE49-F238E27FC236}">
                <a16:creationId xmlns:a16="http://schemas.microsoft.com/office/drawing/2014/main" id="{1935700F-82F4-644F-9128-F525BBF53F7E}"/>
              </a:ext>
            </a:extLst>
          </p:cNvPr>
          <p:cNvSpPr txBox="1"/>
          <p:nvPr/>
        </p:nvSpPr>
        <p:spPr>
          <a:xfrm>
            <a:off x="1707427" y="3516338"/>
            <a:ext cx="4388574" cy="30777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Mères</a:t>
            </a:r>
          </a:p>
        </p:txBody>
      </p:sp>
      <p:grpSp>
        <p:nvGrpSpPr>
          <p:cNvPr id="40" name="Group 39">
            <a:extLst>
              <a:ext uri="{FF2B5EF4-FFF2-40B4-BE49-F238E27FC236}">
                <a16:creationId xmlns:a16="http://schemas.microsoft.com/office/drawing/2014/main" id="{CDDD8320-F28C-1C45-82F7-CBD0A4DF6CAE}"/>
              </a:ext>
            </a:extLst>
          </p:cNvPr>
          <p:cNvGrpSpPr/>
          <p:nvPr/>
        </p:nvGrpSpPr>
        <p:grpSpPr>
          <a:xfrm>
            <a:off x="1618646" y="6226413"/>
            <a:ext cx="8936465" cy="411645"/>
            <a:chOff x="1618646" y="6226413"/>
            <a:chExt cx="8936465" cy="411645"/>
          </a:xfrm>
        </p:grpSpPr>
        <p:pic>
          <p:nvPicPr>
            <p:cNvPr id="41" name="Picture 40">
              <a:extLst>
                <a:ext uri="{FF2B5EF4-FFF2-40B4-BE49-F238E27FC236}">
                  <a16:creationId xmlns:a16="http://schemas.microsoft.com/office/drawing/2014/main" id="{E666271D-347B-C24B-AAFB-AD574A082AD9}"/>
                </a:ext>
              </a:extLst>
            </p:cNvPr>
            <p:cNvPicPr>
              <a:picLocks noChangeAspect="1"/>
            </p:cNvPicPr>
            <p:nvPr/>
          </p:nvPicPr>
          <p:blipFill>
            <a:blip r:embed="rId8"/>
            <a:stretch>
              <a:fillRect/>
            </a:stretch>
          </p:blipFill>
          <p:spPr>
            <a:xfrm>
              <a:off x="9161755" y="6226413"/>
              <a:ext cx="1393356" cy="348339"/>
            </a:xfrm>
            <a:prstGeom prst="rect">
              <a:avLst/>
            </a:prstGeom>
          </p:spPr>
        </p:pic>
        <p:sp>
          <p:nvSpPr>
            <p:cNvPr id="42" name="TextBox 41">
              <a:extLst>
                <a:ext uri="{FF2B5EF4-FFF2-40B4-BE49-F238E27FC236}">
                  <a16:creationId xmlns:a16="http://schemas.microsoft.com/office/drawing/2014/main" id="{C703657D-C530-3146-8E71-A5AA379579CB}"/>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401715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Espace réservé du contenu 2"/>
          <p:cNvSpPr>
            <a:spLocks noGrp="1"/>
          </p:cNvSpPr>
          <p:nvPr>
            <p:ph idx="1"/>
            <p:custDataLst>
              <p:tags r:id="rId1"/>
            </p:custDataLst>
          </p:nvPr>
        </p:nvSpPr>
        <p:spPr>
          <a:xfrm>
            <a:off x="4636008" y="4346537"/>
            <a:ext cx="6851904" cy="1719072"/>
          </a:xfrm>
        </p:spPr>
        <p:txBody>
          <a:bodyPr anchor="ctr">
            <a:normAutofit/>
          </a:bodyPr>
          <a:lstStyle/>
          <a:p>
            <a:pPr marL="215072" indent="-215072">
              <a:spcBef>
                <a:spcPts val="800"/>
              </a:spcBef>
              <a:buClr>
                <a:srgbClr val="C00000"/>
              </a:buClr>
              <a:buFont typeface="Wingdings" charset="2"/>
              <a:buChar char="§"/>
            </a:pPr>
            <a:endParaRPr lang="fr-CA" sz="2000">
              <a:latin typeface="Raleway" panose="020B0503030101060003" pitchFamily="34" charset="0"/>
            </a:endParaRPr>
          </a:p>
          <a:p>
            <a:pPr marL="0" indent="0">
              <a:buNone/>
            </a:pPr>
            <a:endParaRPr lang="fr-CA" sz="2000">
              <a:latin typeface="Raleway" panose="020B0503030101060003" pitchFamily="34" charset="0"/>
            </a:endParaRPr>
          </a:p>
          <a:p>
            <a:pPr marL="0" indent="0">
              <a:buNone/>
            </a:pPr>
            <a:endParaRPr lang="fr-CA" sz="2000"/>
          </a:p>
        </p:txBody>
      </p:sp>
      <p:sp>
        <p:nvSpPr>
          <p:cNvPr id="7" name="Espace réservé du numéro de diapositive 2"/>
          <p:cNvSpPr>
            <a:spLocks noGrp="1"/>
          </p:cNvSpPr>
          <p:nvPr>
            <p:ph type="sldNum" sz="quarter" idx="12"/>
            <p:custDataLst>
              <p:tags r:id="rId2"/>
            </p:custDataLst>
          </p:nvPr>
        </p:nvSpPr>
        <p:spPr>
          <a:xfrm>
            <a:off x="8610600" y="8310518"/>
            <a:ext cx="2743200" cy="486833"/>
          </a:xfrm>
        </p:spPr>
        <p:txBody>
          <a:bodyPr/>
          <a:lstStyle/>
          <a:p>
            <a:pPr marL="0" marR="0" lvl="0" indent="0" algn="r" defTabSz="1218840" rtl="0" eaLnBrk="1" fontAlgn="auto" latinLnBrk="0" hangingPunct="1">
              <a:lnSpc>
                <a:spcPct val="100000"/>
              </a:lnSpc>
              <a:spcBef>
                <a:spcPts val="0"/>
              </a:spcBef>
              <a:spcAft>
                <a:spcPts val="600"/>
              </a:spcAft>
              <a:buClrTx/>
              <a:buSzTx/>
              <a:buFontTx/>
              <a:buNone/>
              <a:tabLst/>
              <a:defRPr/>
            </a:pPr>
            <a:fld id="{189DF131-12C1-4EAC-8253-9E1DD4322B24}" type="slidenum">
              <a:rPr kumimoji="0" lang="fr-CA"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840" rtl="0" eaLnBrk="1" fontAlgn="auto" latinLnBrk="0" hangingPunct="1">
                <a:lnSpc>
                  <a:spcPct val="100000"/>
                </a:lnSpc>
                <a:spcBef>
                  <a:spcPts val="0"/>
                </a:spcBef>
                <a:spcAft>
                  <a:spcPts val="600"/>
                </a:spcAft>
                <a:buClrTx/>
                <a:buSzTx/>
                <a:buFontTx/>
                <a:buNone/>
                <a:tabLst/>
                <a:defRPr/>
              </a:pPr>
              <a:t>9</a:t>
            </a:fld>
            <a:endParaRPr kumimoji="0" lang="fr-CA"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re 1"/>
          <p:cNvSpPr txBox="1">
            <a:spLocks/>
          </p:cNvSpPr>
          <p:nvPr>
            <p:custDataLst>
              <p:tags r:id="rId3"/>
            </p:custDataLst>
          </p:nvPr>
        </p:nvSpPr>
        <p:spPr>
          <a:xfrm>
            <a:off x="0" y="271866"/>
            <a:ext cx="12192000" cy="1038527"/>
          </a:xfrm>
          <a:prstGeom prst="rect">
            <a:avLst/>
          </a:prstGeom>
        </p:spPr>
        <p:txBody>
          <a:bodyPr lIns="121451" tIns="60727" rIns="121451" bIns="60727"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endParaRPr kumimoji="0" lang="fr-CA" sz="4800" b="1" i="0" u="none" strike="noStrike" kern="1200" cap="none" spc="0" normalizeH="0" baseline="0" noProof="0" dirty="0">
              <a:ln>
                <a:noFill/>
              </a:ln>
              <a:solidFill>
                <a:prstClr val="black"/>
              </a:solidFill>
              <a:effectLst/>
              <a:uLnTx/>
              <a:uFillTx/>
              <a:latin typeface="Raleway" panose="020B0003030101060003" pitchFamily="34" charset="0"/>
              <a:ea typeface="+mj-ea"/>
              <a:cs typeface="+mj-cs"/>
            </a:endParaRPr>
          </a:p>
        </p:txBody>
      </p:sp>
      <p:sp>
        <p:nvSpPr>
          <p:cNvPr id="6" name="TextBox 5">
            <a:extLst>
              <a:ext uri="{FF2B5EF4-FFF2-40B4-BE49-F238E27FC236}">
                <a16:creationId xmlns:a16="http://schemas.microsoft.com/office/drawing/2014/main" id="{38137F5B-B7CA-A64D-951E-D18B3104A0E1}"/>
              </a:ext>
            </a:extLst>
          </p:cNvPr>
          <p:cNvSpPr txBox="1"/>
          <p:nvPr/>
        </p:nvSpPr>
        <p:spPr>
          <a:xfrm>
            <a:off x="1609101" y="486082"/>
            <a:ext cx="8980241" cy="1077218"/>
          </a:xfrm>
          <a:prstGeom prst="rect">
            <a:avLst/>
          </a:prstGeom>
          <a:noFill/>
        </p:spPr>
        <p:txBody>
          <a:bodyPr wrap="square" rtlCol="0">
            <a:spAutoFit/>
          </a:bodyPr>
          <a:lstStyle/>
          <a:p>
            <a:r>
              <a:rPr lang="fr-CA" sz="3200" b="1" dirty="0">
                <a:solidFill>
                  <a:srgbClr val="CD4D47"/>
                </a:solidFill>
                <a:latin typeface="Raleway" panose="020B0503030101060003" pitchFamily="34" charset="77"/>
              </a:rPr>
              <a:t>Stress parental, difficulté dans les activités quotidiennes et soutien social</a:t>
            </a:r>
          </a:p>
        </p:txBody>
      </p:sp>
      <p:sp>
        <p:nvSpPr>
          <p:cNvPr id="8" name="Rectangle 7">
            <a:extLst>
              <a:ext uri="{FF2B5EF4-FFF2-40B4-BE49-F238E27FC236}">
                <a16:creationId xmlns:a16="http://schemas.microsoft.com/office/drawing/2014/main" id="{FB2FA0B4-16E2-6548-A5EB-24FF3CB0256A}"/>
              </a:ext>
            </a:extLst>
          </p:cNvPr>
          <p:cNvSpPr/>
          <p:nvPr/>
        </p:nvSpPr>
        <p:spPr>
          <a:xfrm>
            <a:off x="1707427" y="3240967"/>
            <a:ext cx="8847684" cy="2328812"/>
          </a:xfrm>
          <a:prstGeom prst="rect">
            <a:avLst/>
          </a:prstGeom>
          <a:solidFill>
            <a:srgbClr val="CD4D47">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18601CC-9096-F24E-8E23-27C4EB3D7B3F}"/>
              </a:ext>
            </a:extLst>
          </p:cNvPr>
          <p:cNvSpPr txBox="1"/>
          <p:nvPr/>
        </p:nvSpPr>
        <p:spPr>
          <a:xfrm>
            <a:off x="1707427" y="3498791"/>
            <a:ext cx="8847684" cy="523220"/>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Proportion de parents présentant un niveau élevé de stress </a:t>
            </a:r>
            <a:br>
              <a:rPr lang="fr-CA" sz="1400" b="1" dirty="0">
                <a:solidFill>
                  <a:schemeClr val="tx1">
                    <a:lumMod val="50000"/>
                    <a:lumOff val="50000"/>
                  </a:schemeClr>
                </a:solidFill>
                <a:latin typeface="Raleway" panose="020B0503030101060003" pitchFamily="34" charset="77"/>
              </a:rPr>
            </a:br>
            <a:r>
              <a:rPr lang="fr-CA" sz="1400" b="1" dirty="0">
                <a:solidFill>
                  <a:schemeClr val="tx1">
                    <a:lumMod val="50000"/>
                    <a:lumOff val="50000"/>
                  </a:schemeClr>
                </a:solidFill>
                <a:latin typeface="Raleway" panose="020B0503030101060003" pitchFamily="34" charset="77"/>
              </a:rPr>
              <a:t>lié à la conciliation des obligations familiales et extrafamiliales</a:t>
            </a:r>
          </a:p>
        </p:txBody>
      </p:sp>
      <p:sp>
        <p:nvSpPr>
          <p:cNvPr id="20" name="TextBox 19">
            <a:extLst>
              <a:ext uri="{FF2B5EF4-FFF2-40B4-BE49-F238E27FC236}">
                <a16:creationId xmlns:a16="http://schemas.microsoft.com/office/drawing/2014/main" id="{372099EC-3AF9-344A-8F27-6F173840BE1A}"/>
              </a:ext>
            </a:extLst>
          </p:cNvPr>
          <p:cNvSpPr txBox="1"/>
          <p:nvPr/>
        </p:nvSpPr>
        <p:spPr>
          <a:xfrm>
            <a:off x="6166538" y="4026204"/>
            <a:ext cx="3202116" cy="30777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Pères</a:t>
            </a:r>
          </a:p>
        </p:txBody>
      </p:sp>
      <p:sp>
        <p:nvSpPr>
          <p:cNvPr id="21" name="TextBox 20">
            <a:extLst>
              <a:ext uri="{FF2B5EF4-FFF2-40B4-BE49-F238E27FC236}">
                <a16:creationId xmlns:a16="http://schemas.microsoft.com/office/drawing/2014/main" id="{B1EAA608-5827-944C-AA84-BC518BC6B24E}"/>
              </a:ext>
            </a:extLst>
          </p:cNvPr>
          <p:cNvSpPr txBox="1"/>
          <p:nvPr/>
        </p:nvSpPr>
        <p:spPr>
          <a:xfrm>
            <a:off x="3175819" y="4030083"/>
            <a:ext cx="2990718" cy="307777"/>
          </a:xfrm>
          <a:prstGeom prst="rect">
            <a:avLst/>
          </a:prstGeom>
          <a:noFill/>
        </p:spPr>
        <p:txBody>
          <a:bodyPr wrap="square" rtlCol="0">
            <a:spAutoFit/>
          </a:bodyPr>
          <a:lstStyle/>
          <a:p>
            <a:pPr algn="ctr"/>
            <a:r>
              <a:rPr lang="fr-CA" sz="1400" b="1" dirty="0">
                <a:solidFill>
                  <a:schemeClr val="tx1">
                    <a:lumMod val="50000"/>
                    <a:lumOff val="50000"/>
                  </a:schemeClr>
                </a:solidFill>
                <a:latin typeface="Raleway" panose="020B0503030101060003" pitchFamily="34" charset="77"/>
              </a:rPr>
              <a:t>Mères</a:t>
            </a:r>
          </a:p>
        </p:txBody>
      </p:sp>
      <p:sp>
        <p:nvSpPr>
          <p:cNvPr id="22" name="TextBox 21">
            <a:extLst>
              <a:ext uri="{FF2B5EF4-FFF2-40B4-BE49-F238E27FC236}">
                <a16:creationId xmlns:a16="http://schemas.microsoft.com/office/drawing/2014/main" id="{A30C15E9-9A4F-A14C-A344-B93917FBA3AD}"/>
              </a:ext>
            </a:extLst>
          </p:cNvPr>
          <p:cNvSpPr txBox="1"/>
          <p:nvPr/>
        </p:nvSpPr>
        <p:spPr>
          <a:xfrm>
            <a:off x="1627525" y="5658669"/>
            <a:ext cx="8945829" cy="230832"/>
          </a:xfrm>
          <a:prstGeom prst="rect">
            <a:avLst/>
          </a:prstGeom>
          <a:noFill/>
        </p:spPr>
        <p:txBody>
          <a:bodyPr wrap="square" rtlCol="0">
            <a:spAutoFit/>
          </a:bodyPr>
          <a:lstStyle/>
          <a:p>
            <a:r>
              <a:rPr lang="fr-CA" sz="900" b="1" dirty="0">
                <a:solidFill>
                  <a:schemeClr val="tx1">
                    <a:lumMod val="50000"/>
                    <a:lumOff val="50000"/>
                  </a:schemeClr>
                </a:solidFill>
                <a:latin typeface="Raleway" panose="020B0503030101060003" pitchFamily="34" charset="77"/>
              </a:rPr>
              <a:t>Source :</a:t>
            </a:r>
            <a:r>
              <a:rPr lang="fr-CA" sz="900" dirty="0">
                <a:solidFill>
                  <a:schemeClr val="tx1">
                    <a:lumMod val="50000"/>
                    <a:lumOff val="50000"/>
                  </a:schemeClr>
                </a:solidFill>
                <a:latin typeface="Raleway" panose="020B0503030101060003" pitchFamily="34" charset="77"/>
              </a:rPr>
              <a:t> Institut de la statistique du Québec. </a:t>
            </a:r>
            <a:r>
              <a:rPr lang="fr-CA" sz="900" i="1" dirty="0">
                <a:solidFill>
                  <a:schemeClr val="tx1">
                    <a:lumMod val="50000"/>
                    <a:lumOff val="50000"/>
                  </a:schemeClr>
                </a:solidFill>
                <a:latin typeface="Raleway" panose="020B0503030101060003" pitchFamily="34" charset="77"/>
              </a:rPr>
              <a:t>La violence familiale dans la vie des enfants du Québec, 2012 et 2018. Les attitudes parentales et les pratiques familiales.</a:t>
            </a:r>
          </a:p>
        </p:txBody>
      </p:sp>
      <p:pic>
        <p:nvPicPr>
          <p:cNvPr id="3" name="Picture 2" descr="A picture containing clock&#10;&#10;Description automatically generated">
            <a:extLst>
              <a:ext uri="{FF2B5EF4-FFF2-40B4-BE49-F238E27FC236}">
                <a16:creationId xmlns:a16="http://schemas.microsoft.com/office/drawing/2014/main" id="{27145AF2-2D2C-DB4C-9633-26F393951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996" y="3716854"/>
            <a:ext cx="6924107" cy="1531073"/>
          </a:xfrm>
          <a:prstGeom prst="rect">
            <a:avLst/>
          </a:prstGeom>
        </p:spPr>
      </p:pic>
      <p:pic>
        <p:nvPicPr>
          <p:cNvPr id="5" name="Picture 4" descr="A close up of a logo&#10;&#10;Description automatically generated">
            <a:extLst>
              <a:ext uri="{FF2B5EF4-FFF2-40B4-BE49-F238E27FC236}">
                <a16:creationId xmlns:a16="http://schemas.microsoft.com/office/drawing/2014/main" id="{DA5D0CB3-4FF1-CB4F-8344-734E03BF40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904" y="4279834"/>
            <a:ext cx="1459573" cy="1303721"/>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15DFADF2-73BB-4843-8F71-9A83C22A85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685" y="4240957"/>
            <a:ext cx="1544443" cy="1339517"/>
          </a:xfrm>
          <a:prstGeom prst="rect">
            <a:avLst/>
          </a:prstGeom>
        </p:spPr>
      </p:pic>
      <p:grpSp>
        <p:nvGrpSpPr>
          <p:cNvPr id="26" name="Group 25">
            <a:extLst>
              <a:ext uri="{FF2B5EF4-FFF2-40B4-BE49-F238E27FC236}">
                <a16:creationId xmlns:a16="http://schemas.microsoft.com/office/drawing/2014/main" id="{FC894B05-A7AF-7746-8BBC-AAE2D5B36331}"/>
              </a:ext>
            </a:extLst>
          </p:cNvPr>
          <p:cNvGrpSpPr/>
          <p:nvPr/>
        </p:nvGrpSpPr>
        <p:grpSpPr>
          <a:xfrm>
            <a:off x="1603280" y="1674796"/>
            <a:ext cx="9028305" cy="1204578"/>
            <a:chOff x="1603280" y="1615804"/>
            <a:chExt cx="9028305" cy="1204578"/>
          </a:xfrm>
        </p:grpSpPr>
        <p:grpSp>
          <p:nvGrpSpPr>
            <p:cNvPr id="15" name="Group 14">
              <a:extLst>
                <a:ext uri="{FF2B5EF4-FFF2-40B4-BE49-F238E27FC236}">
                  <a16:creationId xmlns:a16="http://schemas.microsoft.com/office/drawing/2014/main" id="{5D990F26-C15D-CD4D-A8ED-0E926862CCAE}"/>
                </a:ext>
              </a:extLst>
            </p:cNvPr>
            <p:cNvGrpSpPr/>
            <p:nvPr/>
          </p:nvGrpSpPr>
          <p:grpSpPr>
            <a:xfrm>
              <a:off x="1603280" y="1756051"/>
              <a:ext cx="8962316" cy="1064331"/>
              <a:chOff x="1662272" y="1366790"/>
              <a:chExt cx="8962316" cy="1064331"/>
            </a:xfrm>
          </p:grpSpPr>
          <p:sp>
            <p:nvSpPr>
              <p:cNvPr id="16" name="TextBox 15">
                <a:extLst>
                  <a:ext uri="{FF2B5EF4-FFF2-40B4-BE49-F238E27FC236}">
                    <a16:creationId xmlns:a16="http://schemas.microsoft.com/office/drawing/2014/main" id="{B96B2ECC-5BFE-124C-AEEE-E17A6EB8FC20}"/>
                  </a:ext>
                </a:extLst>
              </p:cNvPr>
              <p:cNvSpPr txBox="1"/>
              <p:nvPr/>
            </p:nvSpPr>
            <p:spPr>
              <a:xfrm>
                <a:off x="1662272" y="1366790"/>
                <a:ext cx="1986844" cy="861774"/>
              </a:xfrm>
              <a:prstGeom prst="rect">
                <a:avLst/>
              </a:prstGeom>
              <a:noFill/>
            </p:spPr>
            <p:txBody>
              <a:bodyPr wrap="square" rtlCol="0">
                <a:spAutoFit/>
              </a:bodyPr>
              <a:lstStyle/>
              <a:p>
                <a:r>
                  <a:rPr lang="en-US" sz="5000" dirty="0">
                    <a:solidFill>
                      <a:srgbClr val="CD4D47"/>
                    </a:solidFill>
                    <a:latin typeface="AlternateGotNo3D" pitchFamily="2" charset="0"/>
                  </a:rPr>
                  <a:t>40,0</a:t>
                </a:r>
                <a:r>
                  <a:rPr lang="en-US" sz="5000" spc="-300" dirty="0">
                    <a:solidFill>
                      <a:srgbClr val="CD4D47"/>
                    </a:solidFill>
                    <a:latin typeface="AlternateGotNo3D" pitchFamily="2" charset="0"/>
                  </a:rPr>
                  <a:t> </a:t>
                </a:r>
                <a:r>
                  <a:rPr lang="en-US" sz="5000" dirty="0">
                    <a:solidFill>
                      <a:srgbClr val="CD4D47"/>
                    </a:solidFill>
                    <a:latin typeface="AlternateGotNo3D" pitchFamily="2" charset="0"/>
                  </a:rPr>
                  <a:t>%</a:t>
                </a:r>
              </a:p>
            </p:txBody>
          </p:sp>
          <p:sp>
            <p:nvSpPr>
              <p:cNvPr id="18" name="TextBox 17">
                <a:extLst>
                  <a:ext uri="{FF2B5EF4-FFF2-40B4-BE49-F238E27FC236}">
                    <a16:creationId xmlns:a16="http://schemas.microsoft.com/office/drawing/2014/main" id="{404F09EB-B42F-7F46-B2A2-6D90A52A2A87}"/>
                  </a:ext>
                </a:extLst>
              </p:cNvPr>
              <p:cNvSpPr txBox="1"/>
              <p:nvPr/>
            </p:nvSpPr>
            <p:spPr>
              <a:xfrm>
                <a:off x="3094899" y="1507791"/>
                <a:ext cx="7529689" cy="923330"/>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des mères </a:t>
                </a:r>
                <a:r>
                  <a:rPr lang="fr-CA" dirty="0">
                    <a:solidFill>
                      <a:schemeClr val="tx1">
                        <a:lumMod val="65000"/>
                        <a:lumOff val="35000"/>
                      </a:schemeClr>
                    </a:solidFill>
                    <a:latin typeface="Raleway" panose="020B0503030101060003" pitchFamily="34" charset="77"/>
                  </a:rPr>
                  <a:t>de tout-petits de 6 mois à 5 ans présentent un </a:t>
                </a:r>
                <a:br>
                  <a:rPr lang="fr-CA" dirty="0">
                    <a:solidFill>
                      <a:schemeClr val="tx1">
                        <a:lumMod val="65000"/>
                        <a:lumOff val="35000"/>
                      </a:schemeClr>
                    </a:solidFill>
                    <a:latin typeface="Raleway" panose="020B0503030101060003" pitchFamily="34" charset="77"/>
                  </a:rPr>
                </a:br>
                <a:r>
                  <a:rPr lang="fr-CA" b="1" dirty="0">
                    <a:solidFill>
                      <a:schemeClr val="tx1">
                        <a:lumMod val="65000"/>
                        <a:lumOff val="35000"/>
                      </a:schemeClr>
                    </a:solidFill>
                    <a:latin typeface="Raleway" panose="020B0503030101060003" pitchFamily="34" charset="77"/>
                  </a:rPr>
                  <a:t>niveau élevé de stress</a:t>
                </a:r>
                <a:r>
                  <a:rPr lang="fr-CA" dirty="0">
                    <a:solidFill>
                      <a:schemeClr val="tx1">
                        <a:lumMod val="65000"/>
                        <a:lumOff val="35000"/>
                      </a:schemeClr>
                    </a:solidFill>
                    <a:latin typeface="Raleway" panose="020B0503030101060003" pitchFamily="34" charset="77"/>
                  </a:rPr>
                  <a:t> lié à la conciliation des obligations familiales </a:t>
                </a:r>
                <a:br>
                  <a:rPr lang="fr-CA" dirty="0">
                    <a:solidFill>
                      <a:schemeClr val="tx1">
                        <a:lumMod val="65000"/>
                        <a:lumOff val="35000"/>
                      </a:schemeClr>
                    </a:solidFill>
                    <a:latin typeface="Raleway" panose="020B0503030101060003" pitchFamily="34" charset="77"/>
                  </a:rPr>
                </a:br>
                <a:endParaRPr lang="fr-CA" dirty="0">
                  <a:solidFill>
                    <a:schemeClr val="tx1">
                      <a:lumMod val="65000"/>
                      <a:lumOff val="35000"/>
                    </a:schemeClr>
                  </a:solidFill>
                  <a:latin typeface="Raleway" panose="020B0503030101060003" pitchFamily="34" charset="77"/>
                </a:endParaRPr>
              </a:p>
            </p:txBody>
          </p:sp>
        </p:grpSp>
        <p:sp>
          <p:nvSpPr>
            <p:cNvPr id="19" name="TextBox 18">
              <a:extLst>
                <a:ext uri="{FF2B5EF4-FFF2-40B4-BE49-F238E27FC236}">
                  <a16:creationId xmlns:a16="http://schemas.microsoft.com/office/drawing/2014/main" id="{AFA31485-EF6F-B641-9406-7C1BFBBFC20D}"/>
                </a:ext>
              </a:extLst>
            </p:cNvPr>
            <p:cNvSpPr txBox="1"/>
            <p:nvPr/>
          </p:nvSpPr>
          <p:spPr>
            <a:xfrm>
              <a:off x="1632066" y="1615804"/>
              <a:ext cx="7529689" cy="369332"/>
            </a:xfrm>
            <a:prstGeom prst="rect">
              <a:avLst/>
            </a:prstGeom>
            <a:noFill/>
          </p:spPr>
          <p:txBody>
            <a:bodyPr wrap="square" rtlCol="0">
              <a:spAutoFit/>
            </a:bodyPr>
            <a:lstStyle/>
            <a:p>
              <a:r>
                <a:rPr lang="fr-CA" b="1" dirty="0">
                  <a:solidFill>
                    <a:schemeClr val="tx1">
                      <a:lumMod val="65000"/>
                      <a:lumOff val="35000"/>
                    </a:schemeClr>
                  </a:solidFill>
                  <a:latin typeface="Raleway" panose="020B0503030101060003" pitchFamily="34" charset="77"/>
                </a:rPr>
                <a:t>Près de</a:t>
              </a:r>
            </a:p>
          </p:txBody>
        </p:sp>
        <p:sp>
          <p:nvSpPr>
            <p:cNvPr id="25" name="TextBox 24">
              <a:extLst>
                <a:ext uri="{FF2B5EF4-FFF2-40B4-BE49-F238E27FC236}">
                  <a16:creationId xmlns:a16="http://schemas.microsoft.com/office/drawing/2014/main" id="{3082857E-0E04-7E4F-A38D-26EE176076DC}"/>
                </a:ext>
              </a:extLst>
            </p:cNvPr>
            <p:cNvSpPr txBox="1"/>
            <p:nvPr/>
          </p:nvSpPr>
          <p:spPr>
            <a:xfrm>
              <a:off x="1651344" y="2437292"/>
              <a:ext cx="8980241" cy="369332"/>
            </a:xfrm>
            <a:prstGeom prst="rect">
              <a:avLst/>
            </a:prstGeom>
            <a:noFill/>
          </p:spPr>
          <p:txBody>
            <a:bodyPr wrap="square" rtlCol="0">
              <a:spAutoFit/>
            </a:bodyPr>
            <a:lstStyle/>
            <a:p>
              <a:r>
                <a:rPr lang="fr-CA" dirty="0">
                  <a:solidFill>
                    <a:schemeClr val="tx1">
                      <a:lumMod val="65000"/>
                      <a:lumOff val="35000"/>
                    </a:schemeClr>
                  </a:solidFill>
                  <a:latin typeface="Raleway" panose="020B0503030101060003" pitchFamily="34" charset="77"/>
                </a:rPr>
                <a:t>et extrafamiliales. En comparaison, cette proportion est de 23</a:t>
              </a:r>
              <a:r>
                <a:rPr lang="fr-CA" spc="-300" dirty="0">
                  <a:solidFill>
                    <a:schemeClr val="tx1">
                      <a:lumMod val="65000"/>
                      <a:lumOff val="35000"/>
                    </a:schemeClr>
                  </a:solidFill>
                  <a:latin typeface="Raleway" panose="020B0503030101060003" pitchFamily="34" charset="77"/>
                </a:rPr>
                <a:t> </a:t>
              </a:r>
              <a:r>
                <a:rPr lang="fr-CA" dirty="0">
                  <a:solidFill>
                    <a:schemeClr val="tx1">
                      <a:lumMod val="65000"/>
                      <a:lumOff val="35000"/>
                    </a:schemeClr>
                  </a:solidFill>
                  <a:latin typeface="Raleway" panose="020B0503030101060003" pitchFamily="34" charset="77"/>
                </a:rPr>
                <a:t>% chez les pères. </a:t>
              </a:r>
            </a:p>
          </p:txBody>
        </p:sp>
      </p:grpSp>
      <p:grpSp>
        <p:nvGrpSpPr>
          <p:cNvPr id="23" name="Group 22">
            <a:extLst>
              <a:ext uri="{FF2B5EF4-FFF2-40B4-BE49-F238E27FC236}">
                <a16:creationId xmlns:a16="http://schemas.microsoft.com/office/drawing/2014/main" id="{20FA08EF-A3ED-E040-A825-28A3BBB23F89}"/>
              </a:ext>
            </a:extLst>
          </p:cNvPr>
          <p:cNvGrpSpPr/>
          <p:nvPr/>
        </p:nvGrpSpPr>
        <p:grpSpPr>
          <a:xfrm>
            <a:off x="1618646" y="6226413"/>
            <a:ext cx="8936465" cy="411645"/>
            <a:chOff x="1618646" y="6226413"/>
            <a:chExt cx="8936465" cy="411645"/>
          </a:xfrm>
        </p:grpSpPr>
        <p:pic>
          <p:nvPicPr>
            <p:cNvPr id="27" name="Picture 26">
              <a:extLst>
                <a:ext uri="{FF2B5EF4-FFF2-40B4-BE49-F238E27FC236}">
                  <a16:creationId xmlns:a16="http://schemas.microsoft.com/office/drawing/2014/main" id="{33B6D04B-9FCD-834C-A985-9C0C64A8F436}"/>
                </a:ext>
              </a:extLst>
            </p:cNvPr>
            <p:cNvPicPr>
              <a:picLocks noChangeAspect="1"/>
            </p:cNvPicPr>
            <p:nvPr/>
          </p:nvPicPr>
          <p:blipFill>
            <a:blip r:embed="rId9"/>
            <a:stretch>
              <a:fillRect/>
            </a:stretch>
          </p:blipFill>
          <p:spPr>
            <a:xfrm>
              <a:off x="9161755" y="6226413"/>
              <a:ext cx="1393356" cy="348339"/>
            </a:xfrm>
            <a:prstGeom prst="rect">
              <a:avLst/>
            </a:prstGeom>
          </p:spPr>
        </p:pic>
        <p:sp>
          <p:nvSpPr>
            <p:cNvPr id="28" name="TextBox 27">
              <a:extLst>
                <a:ext uri="{FF2B5EF4-FFF2-40B4-BE49-F238E27FC236}">
                  <a16:creationId xmlns:a16="http://schemas.microsoft.com/office/drawing/2014/main" id="{65B7EF8D-0EDA-D14A-982F-D03C40D64ADF}"/>
                </a:ext>
              </a:extLst>
            </p:cNvPr>
            <p:cNvSpPr txBox="1"/>
            <p:nvPr/>
          </p:nvSpPr>
          <p:spPr>
            <a:xfrm>
              <a:off x="1618646" y="6391837"/>
              <a:ext cx="4388573" cy="246221"/>
            </a:xfrm>
            <a:prstGeom prst="rect">
              <a:avLst/>
            </a:prstGeom>
            <a:noFill/>
          </p:spPr>
          <p:txBody>
            <a:bodyPr wrap="square" rtlCol="0">
              <a:spAutoFit/>
            </a:bodyPr>
            <a:lstStyle/>
            <a:p>
              <a:r>
                <a:rPr lang="fr-CA" sz="1000" b="1" dirty="0">
                  <a:latin typeface="Raleway" panose="020B0503030101060003" pitchFamily="34" charset="77"/>
                  <a:cs typeface="Raavi" panose="020B0604020202020204" pitchFamily="34" charset="0"/>
                </a:rPr>
                <a:t>© Fondation Lucie et André Chagnon</a:t>
              </a:r>
            </a:p>
          </p:txBody>
        </p:sp>
      </p:grpSp>
    </p:spTree>
    <p:extLst>
      <p:ext uri="{BB962C8B-B14F-4D97-AF65-F5344CB8AC3E}">
        <p14:creationId xmlns:p14="http://schemas.microsoft.com/office/powerpoint/2010/main" val="3250714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STP">
      <a:majorFont>
        <a:latin typeface="Core Sans G 65 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a:lstStyle>
        <a:defPPr marL="285750" indent="-285750">
          <a:spcAft>
            <a:spcPts val="1200"/>
          </a:spcAft>
          <a:buFont typeface="Arial" panose="020B0604020202020204" pitchFamily="34" charset="0"/>
          <a:buChar char="•"/>
          <a:defRPr sz="2000" b="0" dirty="0" smtClean="0">
            <a:solidFill>
              <a:schemeClr val="tx1">
                <a:lumMod val="85000"/>
                <a:lumOff val="15000"/>
              </a:schemeClr>
            </a:solidFill>
            <a:latin typeface="Raleway" panose="020B00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65DA3B752B7C42A021F4303952BF1B" ma:contentTypeVersion="8" ma:contentTypeDescription="Crée un document." ma:contentTypeScope="" ma:versionID="ff018fba181b811b090ded418a616990">
  <xsd:schema xmlns:xsd="http://www.w3.org/2001/XMLSchema" xmlns:xs="http://www.w3.org/2001/XMLSchema" xmlns:p="http://schemas.microsoft.com/office/2006/metadata/properties" xmlns:ns2="55311721-53fb-4398-8faa-370ead742fb3" xmlns:ns3="5e7147b8-f344-4396-9f2c-718e5702b52c" targetNamespace="http://schemas.microsoft.com/office/2006/metadata/properties" ma:root="true" ma:fieldsID="1a1573e9e88fb2c841f0d291c1b4a46d" ns2:_="" ns3:_="">
    <xsd:import namespace="55311721-53fb-4398-8faa-370ead742fb3"/>
    <xsd:import namespace="5e7147b8-f344-4396-9f2c-718e5702b5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11721-53fb-4398-8faa-370ead742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7147b8-f344-4396-9f2c-718e5702b52c"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SharedWithUsers xmlns="5e7147b8-f344-4396-9f2c-718e5702b52c">
      <UserInfo>
        <DisplayName>Gosselin Alexandre</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485C3B-51EE-4E72-A645-C88F7C896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11721-53fb-4398-8faa-370ead742fb3"/>
    <ds:schemaRef ds:uri="5e7147b8-f344-4396-9f2c-718e5702b5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F16DAB-187B-4813-AFEA-50934EBDC173}">
  <ds:schemaRefs>
    <ds:schemaRef ds:uri="http://schemas.microsoft.com/office/2006/metadata/properties"/>
    <ds:schemaRef ds:uri="5e7147b8-f344-4396-9f2c-718e5702b52c"/>
  </ds:schemaRefs>
</ds:datastoreItem>
</file>

<file path=customXml/itemProps3.xml><?xml version="1.0" encoding="utf-8"?>
<ds:datastoreItem xmlns:ds="http://schemas.openxmlformats.org/officeDocument/2006/customXml" ds:itemID="{C6E0CB29-EDB9-4768-BFAE-C60F34A9E5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4768</TotalTime>
  <Words>3210</Words>
  <Application>Microsoft Office PowerPoint</Application>
  <PresentationFormat>Grand écran</PresentationFormat>
  <Paragraphs>249</Paragraphs>
  <Slides>22</Slides>
  <Notes>21</Notes>
  <HiddenSlides>0</HiddenSlides>
  <MMClips>0</MMClips>
  <ScaleCrop>false</ScaleCrop>
  <HeadingPairs>
    <vt:vector size="4" baseType="variant">
      <vt:variant>
        <vt:lpstr>Thème</vt:lpstr>
      </vt:variant>
      <vt:variant>
        <vt:i4>2</vt:i4>
      </vt:variant>
      <vt:variant>
        <vt:lpstr>Titres des diapositives</vt:lpstr>
      </vt:variant>
      <vt:variant>
        <vt:i4>22</vt:i4>
      </vt:variant>
    </vt:vector>
  </HeadingPairs>
  <TitlesOfParts>
    <vt:vector size="24" baseType="lpstr">
      <vt:lpstr>1_Custom Design</vt:lpstr>
      <vt:lpstr>15_Thème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Denault Marilou</dc:creator>
  <cp:keywords/>
  <dc:description/>
  <cp:lastModifiedBy>Guylaine Bérubé</cp:lastModifiedBy>
  <cp:revision>103</cp:revision>
  <dcterms:created xsi:type="dcterms:W3CDTF">2019-11-08T14:53:27Z</dcterms:created>
  <dcterms:modified xsi:type="dcterms:W3CDTF">2019-12-10T17:02:45Z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0x010100B765DA3B752B7C42A021F4303952BF1B</vt:lpwstr>
  </property>
</Properties>
</file>