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6"/>
    <p:sldMasterId id="2147483672" r:id="rId7"/>
  </p:sldMasterIdLst>
  <p:notesMasterIdLst>
    <p:notesMasterId r:id="rId23"/>
  </p:notesMasterIdLst>
  <p:sldIdLst>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Lst>
  <p:sldSz cx="9144000" cy="5143500" type="screen16x9"/>
  <p:notesSz cx="6858000" cy="9144000"/>
  <p:embeddedFontLst>
    <p:embeddedFont>
      <p:font typeface="Raleway ExtraBold" panose="020B0903030101060003" pitchFamily="34" charset="0"/>
      <p:bold r:id="rId24"/>
    </p:embeddedFont>
    <p:embeddedFont>
      <p:font typeface="Raleway" panose="020B0503030101060003" pitchFamily="34" charset="0"/>
      <p:regular r:id="rId25"/>
      <p:bold r:id="rId26"/>
      <p:italic r:id="rId27"/>
      <p:boldItalic r:id="rId28"/>
    </p:embeddedFont>
    <p:embeddedFont>
      <p:font typeface="Calibri" panose="020F0502020204030204" pitchFamily="34" charset="0"/>
      <p:regular r:id="rId29"/>
      <p:bold r:id="rId30"/>
      <p:italic r:id="rId31"/>
      <p:boldItalic r:id="rId32"/>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2" d="100"/>
          <a:sy n="92" d="100"/>
        </p:scale>
        <p:origin x="-744" y="-9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2.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font" Target="fonts/font2.fntdata"/><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4.xml"/><Relationship Id="rId24" Type="http://schemas.openxmlformats.org/officeDocument/2006/relationships/font" Target="fonts/font1.fntdata"/><Relationship Id="rId32" Type="http://schemas.openxmlformats.org/officeDocument/2006/relationships/font" Target="fonts/font9.fntdata"/><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font" Target="fonts/font8.fntdata"/><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CA"/>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6CD224-1E64-49FD-870A-A2B09FA05F83}" type="datetimeFigureOut">
              <a:rPr lang="fr-CA" smtClean="0"/>
              <a:t>2018-07-23</a:t>
            </a:fld>
            <a:endParaRPr lang="fr-CA"/>
          </a:p>
        </p:txBody>
      </p:sp>
      <p:sp>
        <p:nvSpPr>
          <p:cNvPr id="4" name="Espace réservé de l'image des diapositives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fr-CA"/>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CA"/>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3C4C64-A360-4841-88C5-6BE963F00D83}" type="slidenum">
              <a:rPr lang="fr-CA" smtClean="0"/>
              <a:t>‹N°›</a:t>
            </a:fld>
            <a:endParaRPr lang="fr-CA"/>
          </a:p>
        </p:txBody>
      </p:sp>
    </p:spTree>
    <p:extLst>
      <p:ext uri="{BB962C8B-B14F-4D97-AF65-F5344CB8AC3E}">
        <p14:creationId xmlns:p14="http://schemas.microsoft.com/office/powerpoint/2010/main" val="397302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Raleway ExtraBold"/>
                <a:ea typeface="+mn-ea"/>
                <a:cs typeface="+mn-cs"/>
              </a:rPr>
              <a:t>Children’s brains develop very rapidly when they are very young, making them much more receptive to stimulation. Certain cognitive functions are especially sensitive in very young children.</a:t>
            </a:r>
            <a:endParaRPr lang="fr-CA" sz="1200" kern="1200" dirty="0" smtClean="0">
              <a:solidFill>
                <a:schemeClr val="tx1"/>
              </a:solidFill>
              <a:effectLst/>
              <a:latin typeface="Raleway ExtraBold"/>
              <a:ea typeface="+mn-ea"/>
              <a:cs typeface="+mn-cs"/>
            </a:endParaRPr>
          </a:p>
          <a:p>
            <a:r>
              <a:rPr lang="en-US" dirty="0" smtClean="0"/>
              <a:t>For example, as shown by the following graph, the area of the brain responsible for language reaches maximum sensitivity between 1 and 2 years of age, while the area responsible for numeracy is particularly sensitive before the age of 4.</a:t>
            </a:r>
            <a:endParaRPr lang="en-US" dirty="0"/>
          </a:p>
        </p:txBody>
      </p:sp>
      <p:sp>
        <p:nvSpPr>
          <p:cNvPr id="4" name="Slide Number Placeholder 3"/>
          <p:cNvSpPr>
            <a:spLocks noGrp="1"/>
          </p:cNvSpPr>
          <p:nvPr>
            <p:ph type="sldNum" sz="quarter" idx="10"/>
          </p:nvPr>
        </p:nvSpPr>
        <p:spPr/>
        <p:txBody>
          <a:bodyPr/>
          <a:lstStyle/>
          <a:p>
            <a:fld id="{4A3108B7-F823-7044-8DF8-374752D541ED}"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427589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3108B7-F823-7044-8DF8-374752D541ED}"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01937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CA" sz="1200" kern="1200" dirty="0" smtClean="0">
                <a:solidFill>
                  <a:schemeClr val="tx1"/>
                </a:solidFill>
                <a:effectLst/>
                <a:latin typeface="Raleway ExtraBold"/>
                <a:ea typeface="+mn-ea"/>
                <a:cs typeface="+mn-cs"/>
              </a:rPr>
              <a:t>Les critères pour évaluer la qualité d’un service de garde éducatif varient d’une étude à l’autre. Cependant, certains éléments de qualité demeurent particulièrement importants pour soutenir le développement et le bien-être des tout-petits, comme l’illustre la figure.</a:t>
            </a:r>
          </a:p>
          <a:p>
            <a:endParaRPr lang="fr-CA" dirty="0"/>
          </a:p>
        </p:txBody>
      </p:sp>
      <p:sp>
        <p:nvSpPr>
          <p:cNvPr id="4" name="Espace réservé du numéro de diapositive 3"/>
          <p:cNvSpPr>
            <a:spLocks noGrp="1"/>
          </p:cNvSpPr>
          <p:nvPr>
            <p:ph type="sldNum" sz="quarter" idx="10"/>
          </p:nvPr>
        </p:nvSpPr>
        <p:spPr/>
        <p:txBody>
          <a:bodyPr/>
          <a:lstStyle/>
          <a:p>
            <a:fld id="{4A3108B7-F823-7044-8DF8-374752D541ED}"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756663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sz="1200" kern="1200" dirty="0" smtClean="0">
                <a:solidFill>
                  <a:schemeClr val="tx1"/>
                </a:solidFill>
                <a:effectLst/>
                <a:latin typeface="Raleway ExtraBold"/>
                <a:ea typeface="+mn-ea"/>
                <a:cs typeface="+mn-cs"/>
              </a:rPr>
              <a:t>Seuls les résultats les plus récents, c’est-à-dire ceux de l’enquête de 2014, sont présentés pour les CPE.</a:t>
            </a:r>
          </a:p>
          <a:p>
            <a:r>
              <a:rPr lang="fr-CA" sz="1200" kern="1200" dirty="0" smtClean="0">
                <a:solidFill>
                  <a:schemeClr val="tx1"/>
                </a:solidFill>
                <a:effectLst/>
                <a:latin typeface="Raleway ExtraBold"/>
                <a:ea typeface="+mn-ea"/>
                <a:cs typeface="+mn-cs"/>
              </a:rPr>
              <a:t>La catégorie des garderies subventionnées  contient une très petite fraction de garderies non subventionnées. En effet, lors de l’enquête de 2003, les données relatives aux garderies non subventionnées n’ont pas été collectées séparément de celles des garderies subventionnées, étant donné leur très petit nombre dans l’ensemble du réseau des services de garde. Les garderies non subventionnées occupaient alors moins de1 % des places sous permis disponibles.</a:t>
            </a:r>
          </a:p>
          <a:p>
            <a:r>
              <a:rPr lang="fr-CA" sz="1200" kern="1200" dirty="0" smtClean="0">
                <a:solidFill>
                  <a:schemeClr val="tx1"/>
                </a:solidFill>
                <a:effectLst/>
                <a:latin typeface="Raleway ExtraBold"/>
                <a:ea typeface="+mn-ea"/>
                <a:cs typeface="+mn-cs"/>
              </a:rPr>
              <a:t> </a:t>
            </a:r>
          </a:p>
          <a:p>
            <a:r>
              <a:rPr lang="fr-CA" sz="1200" kern="1200" dirty="0" smtClean="0">
                <a:solidFill>
                  <a:schemeClr val="tx1"/>
                </a:solidFill>
                <a:effectLst/>
                <a:latin typeface="Raleway ExtraBold"/>
                <a:ea typeface="+mn-ea"/>
                <a:cs typeface="+mn-cs"/>
              </a:rPr>
              <a:t>Pour les garderies subventionnées et les milieux familiaux subventionnés, évalués seulement en 2003, il faut rappeler que les données ne tiennent pas compte des changements structuraux qui ont eu lieu pendant la dernière décennie. Il faut donc en tenir compte dans l’interprétation des résultats.</a:t>
            </a:r>
          </a:p>
        </p:txBody>
      </p:sp>
      <p:sp>
        <p:nvSpPr>
          <p:cNvPr id="4" name="Espace réservé du numéro de diapositive 3"/>
          <p:cNvSpPr>
            <a:spLocks noGrp="1"/>
          </p:cNvSpPr>
          <p:nvPr>
            <p:ph type="sldNum" sz="quarter" idx="10"/>
          </p:nvPr>
        </p:nvSpPr>
        <p:spPr/>
        <p:txBody>
          <a:bodyPr/>
          <a:lstStyle/>
          <a:p>
            <a:fld id="{4A3108B7-F823-7044-8DF8-374752D541ED}"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8890393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67"/>
            <a:ext cx="7772400" cy="1102519"/>
          </a:xfrm>
        </p:spPr>
        <p:txBody>
          <a:bodyPr/>
          <a:lstStyle/>
          <a:p>
            <a:r>
              <a:rPr lang="fr-CA"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6662" indent="0" algn="ctr">
              <a:buNone/>
              <a:defRPr>
                <a:solidFill>
                  <a:schemeClr val="tx1">
                    <a:tint val="75000"/>
                  </a:schemeClr>
                </a:solidFill>
              </a:defRPr>
            </a:lvl2pPr>
            <a:lvl3pPr marL="913388" indent="0" algn="ctr">
              <a:buNone/>
              <a:defRPr>
                <a:solidFill>
                  <a:schemeClr val="tx1">
                    <a:tint val="75000"/>
                  </a:schemeClr>
                </a:solidFill>
              </a:defRPr>
            </a:lvl3pPr>
            <a:lvl4pPr marL="1370070" indent="0" algn="ctr">
              <a:buNone/>
              <a:defRPr>
                <a:solidFill>
                  <a:schemeClr val="tx1">
                    <a:tint val="75000"/>
                  </a:schemeClr>
                </a:solidFill>
              </a:defRPr>
            </a:lvl4pPr>
            <a:lvl5pPr marL="1826774" indent="0" algn="ctr">
              <a:buNone/>
              <a:defRPr>
                <a:solidFill>
                  <a:schemeClr val="tx1">
                    <a:tint val="75000"/>
                  </a:schemeClr>
                </a:solidFill>
              </a:defRPr>
            </a:lvl5pPr>
            <a:lvl6pPr marL="2283435" indent="0" algn="ctr">
              <a:buNone/>
              <a:defRPr>
                <a:solidFill>
                  <a:schemeClr val="tx1">
                    <a:tint val="75000"/>
                  </a:schemeClr>
                </a:solidFill>
              </a:defRPr>
            </a:lvl6pPr>
            <a:lvl7pPr marL="2740097" indent="0" algn="ctr">
              <a:buNone/>
              <a:defRPr>
                <a:solidFill>
                  <a:schemeClr val="tx1">
                    <a:tint val="75000"/>
                  </a:schemeClr>
                </a:solidFill>
              </a:defRPr>
            </a:lvl7pPr>
            <a:lvl8pPr marL="3196800" indent="0" algn="ctr">
              <a:buNone/>
              <a:defRPr>
                <a:solidFill>
                  <a:schemeClr val="tx1">
                    <a:tint val="75000"/>
                  </a:schemeClr>
                </a:solidFill>
              </a:defRPr>
            </a:lvl8pPr>
            <a:lvl9pPr marL="3653491" indent="0" algn="ctr">
              <a:buNone/>
              <a:defRPr>
                <a:solidFill>
                  <a:schemeClr val="tx1">
                    <a:tint val="75000"/>
                  </a:schemeClr>
                </a:solidFill>
              </a:defRPr>
            </a:lvl9pPr>
          </a:lstStyle>
          <a:p>
            <a:r>
              <a:rPr lang="fr-CA" smtClean="0"/>
              <a:t>Click to edit Master subtitle style</a:t>
            </a:r>
            <a:endParaRPr lang="en-US"/>
          </a:p>
        </p:txBody>
      </p:sp>
      <p:sp>
        <p:nvSpPr>
          <p:cNvPr id="4" name="Date Placeholder 3"/>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5" name="Footer Placeholder 4"/>
          <p:cNvSpPr>
            <a:spLocks noGrp="1"/>
          </p:cNvSpPr>
          <p:nvPr>
            <p:ph type="ftr" sz="quarter" idx="11"/>
          </p:nvPr>
        </p:nvSpPr>
        <p:spPr/>
        <p:txBody>
          <a:bodyPr/>
          <a:lstStyle/>
          <a:p>
            <a:endParaRPr lang="en-US">
              <a:solidFill>
                <a:srgbClr val="131413">
                  <a:tint val="75000"/>
                </a:srgbClr>
              </a:solidFill>
            </a:endParaRPr>
          </a:p>
        </p:txBody>
      </p:sp>
      <p:sp>
        <p:nvSpPr>
          <p:cNvPr id="6" name="Slide Number Placeholder 5"/>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1844683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Date Placeholder 3"/>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5" name="Footer Placeholder 4"/>
          <p:cNvSpPr>
            <a:spLocks noGrp="1"/>
          </p:cNvSpPr>
          <p:nvPr>
            <p:ph type="ftr" sz="quarter" idx="11"/>
          </p:nvPr>
        </p:nvSpPr>
        <p:spPr/>
        <p:txBody>
          <a:bodyPr/>
          <a:lstStyle/>
          <a:p>
            <a:endParaRPr lang="en-US">
              <a:solidFill>
                <a:srgbClr val="131413">
                  <a:tint val="75000"/>
                </a:srgbClr>
              </a:solidFill>
            </a:endParaRPr>
          </a:p>
        </p:txBody>
      </p:sp>
      <p:sp>
        <p:nvSpPr>
          <p:cNvPr id="6" name="Slide Number Placeholder 5"/>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8251512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3"/>
            <a:ext cx="2057400" cy="3290888"/>
          </a:xfrm>
        </p:spPr>
        <p:txBody>
          <a:bodyPr vert="eaVert"/>
          <a:lstStyle/>
          <a:p>
            <a:r>
              <a:rPr lang="fr-CA" smtClean="0"/>
              <a:t>Click to edit Master title style</a:t>
            </a:r>
            <a:endParaRPr lang="en-US"/>
          </a:p>
        </p:txBody>
      </p:sp>
      <p:sp>
        <p:nvSpPr>
          <p:cNvPr id="3" name="Vertical Text Placeholder 2"/>
          <p:cNvSpPr>
            <a:spLocks noGrp="1"/>
          </p:cNvSpPr>
          <p:nvPr>
            <p:ph type="body" orient="vert" idx="1"/>
          </p:nvPr>
        </p:nvSpPr>
        <p:spPr>
          <a:xfrm>
            <a:off x="457200" y="154783"/>
            <a:ext cx="6019800" cy="3290888"/>
          </a:xfrm>
        </p:spPr>
        <p:txBody>
          <a:bodyPr vert="eaVert"/>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Date Placeholder 3"/>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5" name="Footer Placeholder 4"/>
          <p:cNvSpPr>
            <a:spLocks noGrp="1"/>
          </p:cNvSpPr>
          <p:nvPr>
            <p:ph type="ftr" sz="quarter" idx="11"/>
          </p:nvPr>
        </p:nvSpPr>
        <p:spPr/>
        <p:txBody>
          <a:bodyPr/>
          <a:lstStyle/>
          <a:p>
            <a:endParaRPr lang="en-US">
              <a:solidFill>
                <a:srgbClr val="131413">
                  <a:tint val="75000"/>
                </a:srgbClr>
              </a:solidFill>
            </a:endParaRPr>
          </a:p>
        </p:txBody>
      </p:sp>
      <p:sp>
        <p:nvSpPr>
          <p:cNvPr id="6" name="Slide Number Placeholder 5"/>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30907405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43"/>
            <a:ext cx="7772400" cy="1102519"/>
          </a:xfrm>
        </p:spPr>
        <p:txBody>
          <a:bodyPr/>
          <a:lstStyle/>
          <a:p>
            <a:r>
              <a:rPr lang="fr-CA"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6914" indent="0" algn="ctr">
              <a:buNone/>
              <a:defRPr>
                <a:solidFill>
                  <a:schemeClr val="tx1">
                    <a:tint val="75000"/>
                  </a:schemeClr>
                </a:solidFill>
              </a:defRPr>
            </a:lvl2pPr>
            <a:lvl3pPr marL="913860" indent="0" algn="ctr">
              <a:buNone/>
              <a:defRPr>
                <a:solidFill>
                  <a:schemeClr val="tx1">
                    <a:tint val="75000"/>
                  </a:schemeClr>
                </a:solidFill>
              </a:defRPr>
            </a:lvl3pPr>
            <a:lvl4pPr marL="1370784" indent="0" algn="ctr">
              <a:buNone/>
              <a:defRPr>
                <a:solidFill>
                  <a:schemeClr val="tx1">
                    <a:tint val="75000"/>
                  </a:schemeClr>
                </a:solidFill>
              </a:defRPr>
            </a:lvl4pPr>
            <a:lvl5pPr marL="1827719" indent="0" algn="ctr">
              <a:buNone/>
              <a:defRPr>
                <a:solidFill>
                  <a:schemeClr val="tx1">
                    <a:tint val="75000"/>
                  </a:schemeClr>
                </a:solidFill>
              </a:defRPr>
            </a:lvl5pPr>
            <a:lvl6pPr marL="2284632" indent="0" algn="ctr">
              <a:buNone/>
              <a:defRPr>
                <a:solidFill>
                  <a:schemeClr val="tx1">
                    <a:tint val="75000"/>
                  </a:schemeClr>
                </a:solidFill>
              </a:defRPr>
            </a:lvl6pPr>
            <a:lvl7pPr marL="2741546" indent="0" algn="ctr">
              <a:buNone/>
              <a:defRPr>
                <a:solidFill>
                  <a:schemeClr val="tx1">
                    <a:tint val="75000"/>
                  </a:schemeClr>
                </a:solidFill>
              </a:defRPr>
            </a:lvl7pPr>
            <a:lvl8pPr marL="3198480" indent="0" algn="ctr">
              <a:buNone/>
              <a:defRPr>
                <a:solidFill>
                  <a:schemeClr val="tx1">
                    <a:tint val="75000"/>
                  </a:schemeClr>
                </a:solidFill>
              </a:defRPr>
            </a:lvl8pPr>
            <a:lvl9pPr marL="3655405" indent="0" algn="ctr">
              <a:buNone/>
              <a:defRPr>
                <a:solidFill>
                  <a:schemeClr val="tx1">
                    <a:tint val="75000"/>
                  </a:schemeClr>
                </a:solidFill>
              </a:defRPr>
            </a:lvl9pPr>
          </a:lstStyle>
          <a:p>
            <a:r>
              <a:rPr lang="fr-CA" smtClean="0"/>
              <a:t>Click to edit Master subtitle style</a:t>
            </a:r>
            <a:endParaRPr lang="en-US"/>
          </a:p>
        </p:txBody>
      </p:sp>
      <p:sp>
        <p:nvSpPr>
          <p:cNvPr id="4" name="Date Placeholder 3"/>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5" name="Footer Placeholder 4"/>
          <p:cNvSpPr>
            <a:spLocks noGrp="1"/>
          </p:cNvSpPr>
          <p:nvPr>
            <p:ph type="ftr" sz="quarter" idx="11"/>
          </p:nvPr>
        </p:nvSpPr>
        <p:spPr/>
        <p:txBody>
          <a:bodyPr/>
          <a:lstStyle/>
          <a:p>
            <a:endParaRPr lang="en-US">
              <a:solidFill>
                <a:srgbClr val="131413">
                  <a:tint val="75000"/>
                </a:srgbClr>
              </a:solidFill>
            </a:endParaRPr>
          </a:p>
        </p:txBody>
      </p:sp>
      <p:sp>
        <p:nvSpPr>
          <p:cNvPr id="6" name="Slide Number Placeholder 5"/>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29782398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Click to edit Master title style</a:t>
            </a:r>
            <a:endParaRPr lang="en-US"/>
          </a:p>
        </p:txBody>
      </p:sp>
      <p:sp>
        <p:nvSpPr>
          <p:cNvPr id="3" name="Content Placeholder 2"/>
          <p:cNvSpPr>
            <a:spLocks noGrp="1"/>
          </p:cNvSpPr>
          <p:nvPr>
            <p:ph idx="1"/>
          </p:nvPr>
        </p:nvSpPr>
        <p:spPr/>
        <p:txBody>
          <a:body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Date Placeholder 3"/>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5" name="Footer Placeholder 4"/>
          <p:cNvSpPr>
            <a:spLocks noGrp="1"/>
          </p:cNvSpPr>
          <p:nvPr>
            <p:ph type="ftr" sz="quarter" idx="11"/>
          </p:nvPr>
        </p:nvSpPr>
        <p:spPr/>
        <p:txBody>
          <a:bodyPr/>
          <a:lstStyle/>
          <a:p>
            <a:endParaRPr lang="en-US">
              <a:solidFill>
                <a:srgbClr val="131413">
                  <a:tint val="75000"/>
                </a:srgbClr>
              </a:solidFill>
            </a:endParaRPr>
          </a:p>
        </p:txBody>
      </p:sp>
      <p:sp>
        <p:nvSpPr>
          <p:cNvPr id="6" name="Slide Number Placeholder 5"/>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20621752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fr-CA"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6914" indent="0">
              <a:buNone/>
              <a:defRPr sz="1800">
                <a:solidFill>
                  <a:schemeClr val="tx1">
                    <a:tint val="75000"/>
                  </a:schemeClr>
                </a:solidFill>
              </a:defRPr>
            </a:lvl2pPr>
            <a:lvl3pPr marL="913860" indent="0">
              <a:buNone/>
              <a:defRPr sz="1600">
                <a:solidFill>
                  <a:schemeClr val="tx1">
                    <a:tint val="75000"/>
                  </a:schemeClr>
                </a:solidFill>
              </a:defRPr>
            </a:lvl3pPr>
            <a:lvl4pPr marL="1370784" indent="0">
              <a:buNone/>
              <a:defRPr sz="1400">
                <a:solidFill>
                  <a:schemeClr val="tx1">
                    <a:tint val="75000"/>
                  </a:schemeClr>
                </a:solidFill>
              </a:defRPr>
            </a:lvl4pPr>
            <a:lvl5pPr marL="1827719" indent="0">
              <a:buNone/>
              <a:defRPr sz="1400">
                <a:solidFill>
                  <a:schemeClr val="tx1">
                    <a:tint val="75000"/>
                  </a:schemeClr>
                </a:solidFill>
              </a:defRPr>
            </a:lvl5pPr>
            <a:lvl6pPr marL="2284632" indent="0">
              <a:buNone/>
              <a:defRPr sz="1400">
                <a:solidFill>
                  <a:schemeClr val="tx1">
                    <a:tint val="75000"/>
                  </a:schemeClr>
                </a:solidFill>
              </a:defRPr>
            </a:lvl6pPr>
            <a:lvl7pPr marL="2741546" indent="0">
              <a:buNone/>
              <a:defRPr sz="1400">
                <a:solidFill>
                  <a:schemeClr val="tx1">
                    <a:tint val="75000"/>
                  </a:schemeClr>
                </a:solidFill>
              </a:defRPr>
            </a:lvl7pPr>
            <a:lvl8pPr marL="3198480" indent="0">
              <a:buNone/>
              <a:defRPr sz="1400">
                <a:solidFill>
                  <a:schemeClr val="tx1">
                    <a:tint val="75000"/>
                  </a:schemeClr>
                </a:solidFill>
              </a:defRPr>
            </a:lvl8pPr>
            <a:lvl9pPr marL="3655405" indent="0">
              <a:buNone/>
              <a:defRPr sz="1400">
                <a:solidFill>
                  <a:schemeClr val="tx1">
                    <a:tint val="75000"/>
                  </a:schemeClr>
                </a:solidFill>
              </a:defRPr>
            </a:lvl9pPr>
          </a:lstStyle>
          <a:p>
            <a:pPr lvl="0"/>
            <a:r>
              <a:rPr lang="fr-CA" smtClean="0"/>
              <a:t>Click to edit Master text styles</a:t>
            </a:r>
          </a:p>
        </p:txBody>
      </p:sp>
      <p:sp>
        <p:nvSpPr>
          <p:cNvPr id="4" name="Date Placeholder 3"/>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5" name="Footer Placeholder 4"/>
          <p:cNvSpPr>
            <a:spLocks noGrp="1"/>
          </p:cNvSpPr>
          <p:nvPr>
            <p:ph type="ftr" sz="quarter" idx="11"/>
          </p:nvPr>
        </p:nvSpPr>
        <p:spPr/>
        <p:txBody>
          <a:bodyPr/>
          <a:lstStyle/>
          <a:p>
            <a:endParaRPr lang="en-US">
              <a:solidFill>
                <a:srgbClr val="131413">
                  <a:tint val="75000"/>
                </a:srgbClr>
              </a:solidFill>
            </a:endParaRPr>
          </a:p>
        </p:txBody>
      </p:sp>
      <p:sp>
        <p:nvSpPr>
          <p:cNvPr id="6" name="Slide Number Placeholder 5"/>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24608836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Click to edit Master title style</a:t>
            </a:r>
            <a:endParaRPr lang="en-US"/>
          </a:p>
        </p:txBody>
      </p:sp>
      <p:sp>
        <p:nvSpPr>
          <p:cNvPr id="3" name="Content Placeholder 2"/>
          <p:cNvSpPr>
            <a:spLocks noGrp="1"/>
          </p:cNvSpPr>
          <p:nvPr>
            <p:ph sz="half" idx="1"/>
          </p:nvPr>
        </p:nvSpPr>
        <p:spPr>
          <a:xfrm>
            <a:off x="457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Content Placeholder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5" name="Date Placeholder 4"/>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6" name="Footer Placeholder 5"/>
          <p:cNvSpPr>
            <a:spLocks noGrp="1"/>
          </p:cNvSpPr>
          <p:nvPr>
            <p:ph type="ftr" sz="quarter" idx="11"/>
          </p:nvPr>
        </p:nvSpPr>
        <p:spPr/>
        <p:txBody>
          <a:bodyPr/>
          <a:lstStyle/>
          <a:p>
            <a:endParaRPr lang="en-US">
              <a:solidFill>
                <a:srgbClr val="131413">
                  <a:tint val="75000"/>
                </a:srgbClr>
              </a:solidFill>
            </a:endParaRPr>
          </a:p>
        </p:txBody>
      </p:sp>
      <p:sp>
        <p:nvSpPr>
          <p:cNvPr id="7" name="Slide Number Placeholder 6"/>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41294887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fr-CA"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6914" indent="0">
              <a:buNone/>
              <a:defRPr sz="2000" b="1"/>
            </a:lvl2pPr>
            <a:lvl3pPr marL="913860" indent="0">
              <a:buNone/>
              <a:defRPr sz="1800" b="1"/>
            </a:lvl3pPr>
            <a:lvl4pPr marL="1370784" indent="0">
              <a:buNone/>
              <a:defRPr sz="1600" b="1"/>
            </a:lvl4pPr>
            <a:lvl5pPr marL="1827719" indent="0">
              <a:buNone/>
              <a:defRPr sz="1600" b="1"/>
            </a:lvl5pPr>
            <a:lvl6pPr marL="2284632" indent="0">
              <a:buNone/>
              <a:defRPr sz="1600" b="1"/>
            </a:lvl6pPr>
            <a:lvl7pPr marL="2741546" indent="0">
              <a:buNone/>
              <a:defRPr sz="1600" b="1"/>
            </a:lvl7pPr>
            <a:lvl8pPr marL="3198480" indent="0">
              <a:buNone/>
              <a:defRPr sz="1600" b="1"/>
            </a:lvl8pPr>
            <a:lvl9pPr marL="3655405" indent="0">
              <a:buNone/>
              <a:defRPr sz="1600" b="1"/>
            </a:lvl9pPr>
          </a:lstStyle>
          <a:p>
            <a:pPr lvl="0"/>
            <a:r>
              <a:rPr lang="fr-CA"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5" name="Text Placeholder 4"/>
          <p:cNvSpPr>
            <a:spLocks noGrp="1"/>
          </p:cNvSpPr>
          <p:nvPr>
            <p:ph type="body" sz="quarter" idx="3"/>
          </p:nvPr>
        </p:nvSpPr>
        <p:spPr>
          <a:xfrm>
            <a:off x="4645050" y="1151335"/>
            <a:ext cx="4041775" cy="479822"/>
          </a:xfrm>
        </p:spPr>
        <p:txBody>
          <a:bodyPr anchor="b"/>
          <a:lstStyle>
            <a:lvl1pPr marL="0" indent="0">
              <a:buNone/>
              <a:defRPr sz="2400" b="1"/>
            </a:lvl1pPr>
            <a:lvl2pPr marL="456914" indent="0">
              <a:buNone/>
              <a:defRPr sz="2000" b="1"/>
            </a:lvl2pPr>
            <a:lvl3pPr marL="913860" indent="0">
              <a:buNone/>
              <a:defRPr sz="1800" b="1"/>
            </a:lvl3pPr>
            <a:lvl4pPr marL="1370784" indent="0">
              <a:buNone/>
              <a:defRPr sz="1600" b="1"/>
            </a:lvl4pPr>
            <a:lvl5pPr marL="1827719" indent="0">
              <a:buNone/>
              <a:defRPr sz="1600" b="1"/>
            </a:lvl5pPr>
            <a:lvl6pPr marL="2284632" indent="0">
              <a:buNone/>
              <a:defRPr sz="1600" b="1"/>
            </a:lvl6pPr>
            <a:lvl7pPr marL="2741546" indent="0">
              <a:buNone/>
              <a:defRPr sz="1600" b="1"/>
            </a:lvl7pPr>
            <a:lvl8pPr marL="3198480" indent="0">
              <a:buNone/>
              <a:defRPr sz="1600" b="1"/>
            </a:lvl8pPr>
            <a:lvl9pPr marL="3655405" indent="0">
              <a:buNone/>
              <a:defRPr sz="1600" b="1"/>
            </a:lvl9pPr>
          </a:lstStyle>
          <a:p>
            <a:pPr lvl="0"/>
            <a:r>
              <a:rPr lang="fr-CA" smtClean="0"/>
              <a:t>Click to edit Master text styles</a:t>
            </a:r>
          </a:p>
        </p:txBody>
      </p:sp>
      <p:sp>
        <p:nvSpPr>
          <p:cNvPr id="6" name="Content Placeholder 5"/>
          <p:cNvSpPr>
            <a:spLocks noGrp="1"/>
          </p:cNvSpPr>
          <p:nvPr>
            <p:ph sz="quarter" idx="4"/>
          </p:nvPr>
        </p:nvSpPr>
        <p:spPr>
          <a:xfrm>
            <a:off x="464505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7" name="Date Placeholder 6"/>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8" name="Footer Placeholder 7"/>
          <p:cNvSpPr>
            <a:spLocks noGrp="1"/>
          </p:cNvSpPr>
          <p:nvPr>
            <p:ph type="ftr" sz="quarter" idx="11"/>
          </p:nvPr>
        </p:nvSpPr>
        <p:spPr/>
        <p:txBody>
          <a:bodyPr/>
          <a:lstStyle/>
          <a:p>
            <a:endParaRPr lang="en-US">
              <a:solidFill>
                <a:srgbClr val="131413">
                  <a:tint val="75000"/>
                </a:srgbClr>
              </a:solidFill>
            </a:endParaRPr>
          </a:p>
        </p:txBody>
      </p:sp>
      <p:sp>
        <p:nvSpPr>
          <p:cNvPr id="9" name="Slide Number Placeholder 8"/>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7433917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Click to edit Master title style</a:t>
            </a:r>
            <a:endParaRPr lang="en-US"/>
          </a:p>
        </p:txBody>
      </p:sp>
      <p:sp>
        <p:nvSpPr>
          <p:cNvPr id="3" name="Date Placeholder 2"/>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4" name="Footer Placeholder 3"/>
          <p:cNvSpPr>
            <a:spLocks noGrp="1"/>
          </p:cNvSpPr>
          <p:nvPr>
            <p:ph type="ftr" sz="quarter" idx="11"/>
          </p:nvPr>
        </p:nvSpPr>
        <p:spPr/>
        <p:txBody>
          <a:bodyPr/>
          <a:lstStyle/>
          <a:p>
            <a:endParaRPr lang="en-US">
              <a:solidFill>
                <a:srgbClr val="131413">
                  <a:tint val="75000"/>
                </a:srgbClr>
              </a:solidFill>
            </a:endParaRPr>
          </a:p>
        </p:txBody>
      </p:sp>
      <p:sp>
        <p:nvSpPr>
          <p:cNvPr id="5" name="Slide Number Placeholder 4"/>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29140978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3" name="Footer Placeholder 2"/>
          <p:cNvSpPr>
            <a:spLocks noGrp="1"/>
          </p:cNvSpPr>
          <p:nvPr>
            <p:ph type="ftr" sz="quarter" idx="11"/>
          </p:nvPr>
        </p:nvSpPr>
        <p:spPr/>
        <p:txBody>
          <a:bodyPr/>
          <a:lstStyle/>
          <a:p>
            <a:endParaRPr lang="en-US">
              <a:solidFill>
                <a:srgbClr val="131413">
                  <a:tint val="75000"/>
                </a:srgbClr>
              </a:solidFill>
            </a:endParaRPr>
          </a:p>
        </p:txBody>
      </p:sp>
      <p:sp>
        <p:nvSpPr>
          <p:cNvPr id="4" name="Slide Number Placeholder 3"/>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33131781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fr-CA" smtClean="0"/>
              <a:t>Click to edit Master title style</a:t>
            </a:r>
            <a:endParaRPr lang="en-US"/>
          </a:p>
        </p:txBody>
      </p:sp>
      <p:sp>
        <p:nvSpPr>
          <p:cNvPr id="3" name="Content Placeholder 2"/>
          <p:cNvSpPr>
            <a:spLocks noGrp="1"/>
          </p:cNvSpPr>
          <p:nvPr>
            <p:ph idx="1"/>
          </p:nvPr>
        </p:nvSpPr>
        <p:spPr>
          <a:xfrm>
            <a:off x="3575050" y="204812"/>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Text Placeholder 3"/>
          <p:cNvSpPr>
            <a:spLocks noGrp="1"/>
          </p:cNvSpPr>
          <p:nvPr>
            <p:ph type="body" sz="half" idx="2"/>
          </p:nvPr>
        </p:nvSpPr>
        <p:spPr>
          <a:xfrm>
            <a:off x="457202" y="1076328"/>
            <a:ext cx="3008313" cy="3518297"/>
          </a:xfrm>
        </p:spPr>
        <p:txBody>
          <a:bodyPr/>
          <a:lstStyle>
            <a:lvl1pPr marL="0" indent="0">
              <a:buNone/>
              <a:defRPr sz="1400"/>
            </a:lvl1pPr>
            <a:lvl2pPr marL="456914" indent="0">
              <a:buNone/>
              <a:defRPr sz="1200"/>
            </a:lvl2pPr>
            <a:lvl3pPr marL="913860" indent="0">
              <a:buNone/>
              <a:defRPr sz="1000"/>
            </a:lvl3pPr>
            <a:lvl4pPr marL="1370784" indent="0">
              <a:buNone/>
              <a:defRPr sz="900"/>
            </a:lvl4pPr>
            <a:lvl5pPr marL="1827719" indent="0">
              <a:buNone/>
              <a:defRPr sz="900"/>
            </a:lvl5pPr>
            <a:lvl6pPr marL="2284632" indent="0">
              <a:buNone/>
              <a:defRPr sz="900"/>
            </a:lvl6pPr>
            <a:lvl7pPr marL="2741546" indent="0">
              <a:buNone/>
              <a:defRPr sz="900"/>
            </a:lvl7pPr>
            <a:lvl8pPr marL="3198480" indent="0">
              <a:buNone/>
              <a:defRPr sz="900"/>
            </a:lvl8pPr>
            <a:lvl9pPr marL="3655405" indent="0">
              <a:buNone/>
              <a:defRPr sz="900"/>
            </a:lvl9pPr>
          </a:lstStyle>
          <a:p>
            <a:pPr lvl="0"/>
            <a:r>
              <a:rPr lang="fr-CA" smtClean="0"/>
              <a:t>Click to edit Master text styles</a:t>
            </a:r>
          </a:p>
        </p:txBody>
      </p:sp>
      <p:sp>
        <p:nvSpPr>
          <p:cNvPr id="5" name="Date Placeholder 4"/>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6" name="Footer Placeholder 5"/>
          <p:cNvSpPr>
            <a:spLocks noGrp="1"/>
          </p:cNvSpPr>
          <p:nvPr>
            <p:ph type="ftr" sz="quarter" idx="11"/>
          </p:nvPr>
        </p:nvSpPr>
        <p:spPr/>
        <p:txBody>
          <a:bodyPr/>
          <a:lstStyle/>
          <a:p>
            <a:endParaRPr lang="en-US">
              <a:solidFill>
                <a:srgbClr val="131413">
                  <a:tint val="75000"/>
                </a:srgbClr>
              </a:solidFill>
            </a:endParaRPr>
          </a:p>
        </p:txBody>
      </p:sp>
      <p:sp>
        <p:nvSpPr>
          <p:cNvPr id="7" name="Slide Number Placeholder 6"/>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2753070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Click to edit Master title style</a:t>
            </a:r>
            <a:endParaRPr lang="en-US"/>
          </a:p>
        </p:txBody>
      </p:sp>
      <p:sp>
        <p:nvSpPr>
          <p:cNvPr id="3" name="Content Placeholder 2"/>
          <p:cNvSpPr>
            <a:spLocks noGrp="1"/>
          </p:cNvSpPr>
          <p:nvPr>
            <p:ph idx="1"/>
          </p:nvPr>
        </p:nvSpPr>
        <p:spPr/>
        <p:txBody>
          <a:body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Date Placeholder 3"/>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5" name="Footer Placeholder 4"/>
          <p:cNvSpPr>
            <a:spLocks noGrp="1"/>
          </p:cNvSpPr>
          <p:nvPr>
            <p:ph type="ftr" sz="quarter" idx="11"/>
          </p:nvPr>
        </p:nvSpPr>
        <p:spPr/>
        <p:txBody>
          <a:bodyPr/>
          <a:lstStyle/>
          <a:p>
            <a:endParaRPr lang="en-US">
              <a:solidFill>
                <a:srgbClr val="131413">
                  <a:tint val="75000"/>
                </a:srgbClr>
              </a:solidFill>
            </a:endParaRPr>
          </a:p>
        </p:txBody>
      </p:sp>
      <p:sp>
        <p:nvSpPr>
          <p:cNvPr id="6" name="Slide Number Placeholder 5"/>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5531728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fr-CA"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6914" indent="0">
              <a:buNone/>
              <a:defRPr sz="2800"/>
            </a:lvl2pPr>
            <a:lvl3pPr marL="913860" indent="0">
              <a:buNone/>
              <a:defRPr sz="2400"/>
            </a:lvl3pPr>
            <a:lvl4pPr marL="1370784" indent="0">
              <a:buNone/>
              <a:defRPr sz="2000"/>
            </a:lvl4pPr>
            <a:lvl5pPr marL="1827719" indent="0">
              <a:buNone/>
              <a:defRPr sz="2000"/>
            </a:lvl5pPr>
            <a:lvl6pPr marL="2284632" indent="0">
              <a:buNone/>
              <a:defRPr sz="2000"/>
            </a:lvl6pPr>
            <a:lvl7pPr marL="2741546" indent="0">
              <a:buNone/>
              <a:defRPr sz="2000"/>
            </a:lvl7pPr>
            <a:lvl8pPr marL="3198480" indent="0">
              <a:buNone/>
              <a:defRPr sz="2000"/>
            </a:lvl8pPr>
            <a:lvl9pPr marL="3655405" indent="0">
              <a:buNone/>
              <a:defRPr sz="2000"/>
            </a:lvl9pPr>
          </a:lstStyle>
          <a:p>
            <a:endParaRPr lang="en-US"/>
          </a:p>
        </p:txBody>
      </p:sp>
      <p:sp>
        <p:nvSpPr>
          <p:cNvPr id="4" name="Text Placeholder 3"/>
          <p:cNvSpPr>
            <a:spLocks noGrp="1"/>
          </p:cNvSpPr>
          <p:nvPr>
            <p:ph type="body" sz="half" idx="2"/>
          </p:nvPr>
        </p:nvSpPr>
        <p:spPr>
          <a:xfrm>
            <a:off x="1792288" y="4025527"/>
            <a:ext cx="5486400" cy="603647"/>
          </a:xfrm>
        </p:spPr>
        <p:txBody>
          <a:bodyPr/>
          <a:lstStyle>
            <a:lvl1pPr marL="0" indent="0">
              <a:buNone/>
              <a:defRPr sz="1400"/>
            </a:lvl1pPr>
            <a:lvl2pPr marL="456914" indent="0">
              <a:buNone/>
              <a:defRPr sz="1200"/>
            </a:lvl2pPr>
            <a:lvl3pPr marL="913860" indent="0">
              <a:buNone/>
              <a:defRPr sz="1000"/>
            </a:lvl3pPr>
            <a:lvl4pPr marL="1370784" indent="0">
              <a:buNone/>
              <a:defRPr sz="900"/>
            </a:lvl4pPr>
            <a:lvl5pPr marL="1827719" indent="0">
              <a:buNone/>
              <a:defRPr sz="900"/>
            </a:lvl5pPr>
            <a:lvl6pPr marL="2284632" indent="0">
              <a:buNone/>
              <a:defRPr sz="900"/>
            </a:lvl6pPr>
            <a:lvl7pPr marL="2741546" indent="0">
              <a:buNone/>
              <a:defRPr sz="900"/>
            </a:lvl7pPr>
            <a:lvl8pPr marL="3198480" indent="0">
              <a:buNone/>
              <a:defRPr sz="900"/>
            </a:lvl8pPr>
            <a:lvl9pPr marL="3655405" indent="0">
              <a:buNone/>
              <a:defRPr sz="900"/>
            </a:lvl9pPr>
          </a:lstStyle>
          <a:p>
            <a:pPr lvl="0"/>
            <a:r>
              <a:rPr lang="fr-CA" smtClean="0"/>
              <a:t>Click to edit Master text styles</a:t>
            </a:r>
          </a:p>
        </p:txBody>
      </p:sp>
      <p:sp>
        <p:nvSpPr>
          <p:cNvPr id="5" name="Date Placeholder 4"/>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6" name="Footer Placeholder 5"/>
          <p:cNvSpPr>
            <a:spLocks noGrp="1"/>
          </p:cNvSpPr>
          <p:nvPr>
            <p:ph type="ftr" sz="quarter" idx="11"/>
          </p:nvPr>
        </p:nvSpPr>
        <p:spPr/>
        <p:txBody>
          <a:bodyPr/>
          <a:lstStyle/>
          <a:p>
            <a:endParaRPr lang="en-US">
              <a:solidFill>
                <a:srgbClr val="131413">
                  <a:tint val="75000"/>
                </a:srgbClr>
              </a:solidFill>
            </a:endParaRPr>
          </a:p>
        </p:txBody>
      </p:sp>
      <p:sp>
        <p:nvSpPr>
          <p:cNvPr id="7" name="Slide Number Placeholder 6"/>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41092055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Date Placeholder 3"/>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5" name="Footer Placeholder 4"/>
          <p:cNvSpPr>
            <a:spLocks noGrp="1"/>
          </p:cNvSpPr>
          <p:nvPr>
            <p:ph type="ftr" sz="quarter" idx="11"/>
          </p:nvPr>
        </p:nvSpPr>
        <p:spPr/>
        <p:txBody>
          <a:bodyPr/>
          <a:lstStyle/>
          <a:p>
            <a:endParaRPr lang="en-US">
              <a:solidFill>
                <a:srgbClr val="131413">
                  <a:tint val="75000"/>
                </a:srgbClr>
              </a:solidFill>
            </a:endParaRPr>
          </a:p>
        </p:txBody>
      </p:sp>
      <p:sp>
        <p:nvSpPr>
          <p:cNvPr id="6" name="Slide Number Placeholder 5"/>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29304163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3"/>
            <a:ext cx="2057400" cy="3290888"/>
          </a:xfrm>
        </p:spPr>
        <p:txBody>
          <a:bodyPr vert="eaVert"/>
          <a:lstStyle/>
          <a:p>
            <a:r>
              <a:rPr lang="fr-CA" smtClean="0"/>
              <a:t>Click to edit Master title style</a:t>
            </a:r>
            <a:endParaRPr lang="en-US"/>
          </a:p>
        </p:txBody>
      </p:sp>
      <p:sp>
        <p:nvSpPr>
          <p:cNvPr id="3" name="Vertical Text Placeholder 2"/>
          <p:cNvSpPr>
            <a:spLocks noGrp="1"/>
          </p:cNvSpPr>
          <p:nvPr>
            <p:ph type="body" orient="vert" idx="1"/>
          </p:nvPr>
        </p:nvSpPr>
        <p:spPr>
          <a:xfrm>
            <a:off x="457200" y="154783"/>
            <a:ext cx="6019800" cy="3290888"/>
          </a:xfrm>
        </p:spPr>
        <p:txBody>
          <a:bodyPr vert="eaVert"/>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Date Placeholder 3"/>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5" name="Footer Placeholder 4"/>
          <p:cNvSpPr>
            <a:spLocks noGrp="1"/>
          </p:cNvSpPr>
          <p:nvPr>
            <p:ph type="ftr" sz="quarter" idx="11"/>
          </p:nvPr>
        </p:nvSpPr>
        <p:spPr/>
        <p:txBody>
          <a:bodyPr/>
          <a:lstStyle/>
          <a:p>
            <a:endParaRPr lang="en-US">
              <a:solidFill>
                <a:srgbClr val="131413">
                  <a:tint val="75000"/>
                </a:srgbClr>
              </a:solidFill>
            </a:endParaRPr>
          </a:p>
        </p:txBody>
      </p:sp>
      <p:sp>
        <p:nvSpPr>
          <p:cNvPr id="6" name="Slide Number Placeholder 5"/>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526007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fr-CA"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6662" indent="0">
              <a:buNone/>
              <a:defRPr sz="1800">
                <a:solidFill>
                  <a:schemeClr val="tx1">
                    <a:tint val="75000"/>
                  </a:schemeClr>
                </a:solidFill>
              </a:defRPr>
            </a:lvl2pPr>
            <a:lvl3pPr marL="913388" indent="0">
              <a:buNone/>
              <a:defRPr sz="1600">
                <a:solidFill>
                  <a:schemeClr val="tx1">
                    <a:tint val="75000"/>
                  </a:schemeClr>
                </a:solidFill>
              </a:defRPr>
            </a:lvl3pPr>
            <a:lvl4pPr marL="1370070" indent="0">
              <a:buNone/>
              <a:defRPr sz="1400">
                <a:solidFill>
                  <a:schemeClr val="tx1">
                    <a:tint val="75000"/>
                  </a:schemeClr>
                </a:solidFill>
              </a:defRPr>
            </a:lvl4pPr>
            <a:lvl5pPr marL="1826774" indent="0">
              <a:buNone/>
              <a:defRPr sz="1400">
                <a:solidFill>
                  <a:schemeClr val="tx1">
                    <a:tint val="75000"/>
                  </a:schemeClr>
                </a:solidFill>
              </a:defRPr>
            </a:lvl5pPr>
            <a:lvl6pPr marL="2283435" indent="0">
              <a:buNone/>
              <a:defRPr sz="1400">
                <a:solidFill>
                  <a:schemeClr val="tx1">
                    <a:tint val="75000"/>
                  </a:schemeClr>
                </a:solidFill>
              </a:defRPr>
            </a:lvl6pPr>
            <a:lvl7pPr marL="2740097" indent="0">
              <a:buNone/>
              <a:defRPr sz="1400">
                <a:solidFill>
                  <a:schemeClr val="tx1">
                    <a:tint val="75000"/>
                  </a:schemeClr>
                </a:solidFill>
              </a:defRPr>
            </a:lvl7pPr>
            <a:lvl8pPr marL="3196800" indent="0">
              <a:buNone/>
              <a:defRPr sz="1400">
                <a:solidFill>
                  <a:schemeClr val="tx1">
                    <a:tint val="75000"/>
                  </a:schemeClr>
                </a:solidFill>
              </a:defRPr>
            </a:lvl8pPr>
            <a:lvl9pPr marL="3653491" indent="0">
              <a:buNone/>
              <a:defRPr sz="1400">
                <a:solidFill>
                  <a:schemeClr val="tx1">
                    <a:tint val="75000"/>
                  </a:schemeClr>
                </a:solidFill>
              </a:defRPr>
            </a:lvl9pPr>
          </a:lstStyle>
          <a:p>
            <a:pPr lvl="0"/>
            <a:r>
              <a:rPr lang="fr-CA" smtClean="0"/>
              <a:t>Click to edit Master text styles</a:t>
            </a:r>
          </a:p>
        </p:txBody>
      </p:sp>
      <p:sp>
        <p:nvSpPr>
          <p:cNvPr id="4" name="Date Placeholder 3"/>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5" name="Footer Placeholder 4"/>
          <p:cNvSpPr>
            <a:spLocks noGrp="1"/>
          </p:cNvSpPr>
          <p:nvPr>
            <p:ph type="ftr" sz="quarter" idx="11"/>
          </p:nvPr>
        </p:nvSpPr>
        <p:spPr/>
        <p:txBody>
          <a:bodyPr/>
          <a:lstStyle/>
          <a:p>
            <a:endParaRPr lang="en-US">
              <a:solidFill>
                <a:srgbClr val="131413">
                  <a:tint val="75000"/>
                </a:srgbClr>
              </a:solidFill>
            </a:endParaRPr>
          </a:p>
        </p:txBody>
      </p:sp>
      <p:sp>
        <p:nvSpPr>
          <p:cNvPr id="6" name="Slide Number Placeholder 5"/>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3152104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Click to edit Master title style</a:t>
            </a:r>
            <a:endParaRPr lang="en-US"/>
          </a:p>
        </p:txBody>
      </p:sp>
      <p:sp>
        <p:nvSpPr>
          <p:cNvPr id="3" name="Content Placeholder 2"/>
          <p:cNvSpPr>
            <a:spLocks noGrp="1"/>
          </p:cNvSpPr>
          <p:nvPr>
            <p:ph sz="half" idx="1"/>
          </p:nvPr>
        </p:nvSpPr>
        <p:spPr>
          <a:xfrm>
            <a:off x="457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Content Placeholder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5" name="Date Placeholder 4"/>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6" name="Footer Placeholder 5"/>
          <p:cNvSpPr>
            <a:spLocks noGrp="1"/>
          </p:cNvSpPr>
          <p:nvPr>
            <p:ph type="ftr" sz="quarter" idx="11"/>
          </p:nvPr>
        </p:nvSpPr>
        <p:spPr/>
        <p:txBody>
          <a:bodyPr/>
          <a:lstStyle/>
          <a:p>
            <a:endParaRPr lang="en-US">
              <a:solidFill>
                <a:srgbClr val="131413">
                  <a:tint val="75000"/>
                </a:srgbClr>
              </a:solidFill>
            </a:endParaRPr>
          </a:p>
        </p:txBody>
      </p:sp>
      <p:sp>
        <p:nvSpPr>
          <p:cNvPr id="7" name="Slide Number Placeholder 6"/>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3456858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fr-CA"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6662" indent="0">
              <a:buNone/>
              <a:defRPr sz="2000" b="1"/>
            </a:lvl2pPr>
            <a:lvl3pPr marL="913388" indent="0">
              <a:buNone/>
              <a:defRPr sz="1800" b="1"/>
            </a:lvl3pPr>
            <a:lvl4pPr marL="1370070" indent="0">
              <a:buNone/>
              <a:defRPr sz="1600" b="1"/>
            </a:lvl4pPr>
            <a:lvl5pPr marL="1826774" indent="0">
              <a:buNone/>
              <a:defRPr sz="1600" b="1"/>
            </a:lvl5pPr>
            <a:lvl6pPr marL="2283435" indent="0">
              <a:buNone/>
              <a:defRPr sz="1600" b="1"/>
            </a:lvl6pPr>
            <a:lvl7pPr marL="2740097" indent="0">
              <a:buNone/>
              <a:defRPr sz="1600" b="1"/>
            </a:lvl7pPr>
            <a:lvl8pPr marL="3196800" indent="0">
              <a:buNone/>
              <a:defRPr sz="1600" b="1"/>
            </a:lvl8pPr>
            <a:lvl9pPr marL="3653491" indent="0">
              <a:buNone/>
              <a:defRPr sz="1600" b="1"/>
            </a:lvl9pPr>
          </a:lstStyle>
          <a:p>
            <a:pPr lvl="0"/>
            <a:r>
              <a:rPr lang="fr-CA"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5" name="Text Placeholder 4"/>
          <p:cNvSpPr>
            <a:spLocks noGrp="1"/>
          </p:cNvSpPr>
          <p:nvPr>
            <p:ph type="body" sz="quarter" idx="3"/>
          </p:nvPr>
        </p:nvSpPr>
        <p:spPr>
          <a:xfrm>
            <a:off x="4645074" y="1151335"/>
            <a:ext cx="4041775" cy="479822"/>
          </a:xfrm>
        </p:spPr>
        <p:txBody>
          <a:bodyPr anchor="b"/>
          <a:lstStyle>
            <a:lvl1pPr marL="0" indent="0">
              <a:buNone/>
              <a:defRPr sz="2400" b="1"/>
            </a:lvl1pPr>
            <a:lvl2pPr marL="456662" indent="0">
              <a:buNone/>
              <a:defRPr sz="2000" b="1"/>
            </a:lvl2pPr>
            <a:lvl3pPr marL="913388" indent="0">
              <a:buNone/>
              <a:defRPr sz="1800" b="1"/>
            </a:lvl3pPr>
            <a:lvl4pPr marL="1370070" indent="0">
              <a:buNone/>
              <a:defRPr sz="1600" b="1"/>
            </a:lvl4pPr>
            <a:lvl5pPr marL="1826774" indent="0">
              <a:buNone/>
              <a:defRPr sz="1600" b="1"/>
            </a:lvl5pPr>
            <a:lvl6pPr marL="2283435" indent="0">
              <a:buNone/>
              <a:defRPr sz="1600" b="1"/>
            </a:lvl6pPr>
            <a:lvl7pPr marL="2740097" indent="0">
              <a:buNone/>
              <a:defRPr sz="1600" b="1"/>
            </a:lvl7pPr>
            <a:lvl8pPr marL="3196800" indent="0">
              <a:buNone/>
              <a:defRPr sz="1600" b="1"/>
            </a:lvl8pPr>
            <a:lvl9pPr marL="3653491" indent="0">
              <a:buNone/>
              <a:defRPr sz="1600" b="1"/>
            </a:lvl9pPr>
          </a:lstStyle>
          <a:p>
            <a:pPr lvl="0"/>
            <a:r>
              <a:rPr lang="fr-CA" smtClean="0"/>
              <a:t>Click to edit Master text styles</a:t>
            </a:r>
          </a:p>
        </p:txBody>
      </p:sp>
      <p:sp>
        <p:nvSpPr>
          <p:cNvPr id="6" name="Content Placeholder 5"/>
          <p:cNvSpPr>
            <a:spLocks noGrp="1"/>
          </p:cNvSpPr>
          <p:nvPr>
            <p:ph sz="quarter" idx="4"/>
          </p:nvPr>
        </p:nvSpPr>
        <p:spPr>
          <a:xfrm>
            <a:off x="4645074"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7" name="Date Placeholder 6"/>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8" name="Footer Placeholder 7"/>
          <p:cNvSpPr>
            <a:spLocks noGrp="1"/>
          </p:cNvSpPr>
          <p:nvPr>
            <p:ph type="ftr" sz="quarter" idx="11"/>
          </p:nvPr>
        </p:nvSpPr>
        <p:spPr/>
        <p:txBody>
          <a:bodyPr/>
          <a:lstStyle/>
          <a:p>
            <a:endParaRPr lang="en-US">
              <a:solidFill>
                <a:srgbClr val="131413">
                  <a:tint val="75000"/>
                </a:srgbClr>
              </a:solidFill>
            </a:endParaRPr>
          </a:p>
        </p:txBody>
      </p:sp>
      <p:sp>
        <p:nvSpPr>
          <p:cNvPr id="9" name="Slide Number Placeholder 8"/>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3845364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Click to edit Master title style</a:t>
            </a:r>
            <a:endParaRPr lang="en-US"/>
          </a:p>
        </p:txBody>
      </p:sp>
      <p:sp>
        <p:nvSpPr>
          <p:cNvPr id="3" name="Date Placeholder 2"/>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4" name="Footer Placeholder 3"/>
          <p:cNvSpPr>
            <a:spLocks noGrp="1"/>
          </p:cNvSpPr>
          <p:nvPr>
            <p:ph type="ftr" sz="quarter" idx="11"/>
          </p:nvPr>
        </p:nvSpPr>
        <p:spPr/>
        <p:txBody>
          <a:bodyPr/>
          <a:lstStyle/>
          <a:p>
            <a:endParaRPr lang="en-US">
              <a:solidFill>
                <a:srgbClr val="131413">
                  <a:tint val="75000"/>
                </a:srgbClr>
              </a:solidFill>
            </a:endParaRPr>
          </a:p>
        </p:txBody>
      </p:sp>
      <p:sp>
        <p:nvSpPr>
          <p:cNvPr id="5" name="Slide Number Placeholder 4"/>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28562899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3" name="Footer Placeholder 2"/>
          <p:cNvSpPr>
            <a:spLocks noGrp="1"/>
          </p:cNvSpPr>
          <p:nvPr>
            <p:ph type="ftr" sz="quarter" idx="11"/>
          </p:nvPr>
        </p:nvSpPr>
        <p:spPr/>
        <p:txBody>
          <a:bodyPr/>
          <a:lstStyle/>
          <a:p>
            <a:endParaRPr lang="en-US">
              <a:solidFill>
                <a:srgbClr val="131413">
                  <a:tint val="75000"/>
                </a:srgbClr>
              </a:solidFill>
            </a:endParaRPr>
          </a:p>
        </p:txBody>
      </p:sp>
      <p:sp>
        <p:nvSpPr>
          <p:cNvPr id="4" name="Slide Number Placeholder 3"/>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1190494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8" y="204787"/>
            <a:ext cx="3008313" cy="871538"/>
          </a:xfrm>
        </p:spPr>
        <p:txBody>
          <a:bodyPr anchor="b"/>
          <a:lstStyle>
            <a:lvl1pPr algn="l">
              <a:defRPr sz="2000" b="1"/>
            </a:lvl1pPr>
          </a:lstStyle>
          <a:p>
            <a:r>
              <a:rPr lang="fr-CA" smtClean="0"/>
              <a:t>Click to edit Master title style</a:t>
            </a:r>
            <a:endParaRPr lang="en-US"/>
          </a:p>
        </p:txBody>
      </p:sp>
      <p:sp>
        <p:nvSpPr>
          <p:cNvPr id="3" name="Content Placeholder 2"/>
          <p:cNvSpPr>
            <a:spLocks noGrp="1"/>
          </p:cNvSpPr>
          <p:nvPr>
            <p:ph idx="1"/>
          </p:nvPr>
        </p:nvSpPr>
        <p:spPr>
          <a:xfrm>
            <a:off x="3575050" y="204836"/>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Text Placeholder 3"/>
          <p:cNvSpPr>
            <a:spLocks noGrp="1"/>
          </p:cNvSpPr>
          <p:nvPr>
            <p:ph type="body" sz="half" idx="2"/>
          </p:nvPr>
        </p:nvSpPr>
        <p:spPr>
          <a:xfrm>
            <a:off x="457208" y="1076328"/>
            <a:ext cx="3008313" cy="3518297"/>
          </a:xfrm>
        </p:spPr>
        <p:txBody>
          <a:bodyPr/>
          <a:lstStyle>
            <a:lvl1pPr marL="0" indent="0">
              <a:buNone/>
              <a:defRPr sz="1400"/>
            </a:lvl1pPr>
            <a:lvl2pPr marL="456662" indent="0">
              <a:buNone/>
              <a:defRPr sz="1200"/>
            </a:lvl2pPr>
            <a:lvl3pPr marL="913388" indent="0">
              <a:buNone/>
              <a:defRPr sz="1000"/>
            </a:lvl3pPr>
            <a:lvl4pPr marL="1370070" indent="0">
              <a:buNone/>
              <a:defRPr sz="900"/>
            </a:lvl4pPr>
            <a:lvl5pPr marL="1826774" indent="0">
              <a:buNone/>
              <a:defRPr sz="900"/>
            </a:lvl5pPr>
            <a:lvl6pPr marL="2283435" indent="0">
              <a:buNone/>
              <a:defRPr sz="900"/>
            </a:lvl6pPr>
            <a:lvl7pPr marL="2740097" indent="0">
              <a:buNone/>
              <a:defRPr sz="900"/>
            </a:lvl7pPr>
            <a:lvl8pPr marL="3196800" indent="0">
              <a:buNone/>
              <a:defRPr sz="900"/>
            </a:lvl8pPr>
            <a:lvl9pPr marL="3653491" indent="0">
              <a:buNone/>
              <a:defRPr sz="900"/>
            </a:lvl9pPr>
          </a:lstStyle>
          <a:p>
            <a:pPr lvl="0"/>
            <a:r>
              <a:rPr lang="fr-CA" smtClean="0"/>
              <a:t>Click to edit Master text styles</a:t>
            </a:r>
          </a:p>
        </p:txBody>
      </p:sp>
      <p:sp>
        <p:nvSpPr>
          <p:cNvPr id="5" name="Date Placeholder 4"/>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6" name="Footer Placeholder 5"/>
          <p:cNvSpPr>
            <a:spLocks noGrp="1"/>
          </p:cNvSpPr>
          <p:nvPr>
            <p:ph type="ftr" sz="quarter" idx="11"/>
          </p:nvPr>
        </p:nvSpPr>
        <p:spPr/>
        <p:txBody>
          <a:bodyPr/>
          <a:lstStyle/>
          <a:p>
            <a:endParaRPr lang="en-US">
              <a:solidFill>
                <a:srgbClr val="131413">
                  <a:tint val="75000"/>
                </a:srgbClr>
              </a:solidFill>
            </a:endParaRPr>
          </a:p>
        </p:txBody>
      </p:sp>
      <p:sp>
        <p:nvSpPr>
          <p:cNvPr id="7" name="Slide Number Placeholder 6"/>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1676502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fr-CA"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6662" indent="0">
              <a:buNone/>
              <a:defRPr sz="2800"/>
            </a:lvl2pPr>
            <a:lvl3pPr marL="913388" indent="0">
              <a:buNone/>
              <a:defRPr sz="2400"/>
            </a:lvl3pPr>
            <a:lvl4pPr marL="1370070" indent="0">
              <a:buNone/>
              <a:defRPr sz="2000"/>
            </a:lvl4pPr>
            <a:lvl5pPr marL="1826774" indent="0">
              <a:buNone/>
              <a:defRPr sz="2000"/>
            </a:lvl5pPr>
            <a:lvl6pPr marL="2283435" indent="0">
              <a:buNone/>
              <a:defRPr sz="2000"/>
            </a:lvl6pPr>
            <a:lvl7pPr marL="2740097" indent="0">
              <a:buNone/>
              <a:defRPr sz="2000"/>
            </a:lvl7pPr>
            <a:lvl8pPr marL="3196800" indent="0">
              <a:buNone/>
              <a:defRPr sz="2000"/>
            </a:lvl8pPr>
            <a:lvl9pPr marL="3653491" indent="0">
              <a:buNone/>
              <a:defRPr sz="2000"/>
            </a:lvl9pPr>
          </a:lstStyle>
          <a:p>
            <a:endParaRPr lang="en-US"/>
          </a:p>
        </p:txBody>
      </p:sp>
      <p:sp>
        <p:nvSpPr>
          <p:cNvPr id="4" name="Text Placeholder 3"/>
          <p:cNvSpPr>
            <a:spLocks noGrp="1"/>
          </p:cNvSpPr>
          <p:nvPr>
            <p:ph type="body" sz="half" idx="2"/>
          </p:nvPr>
        </p:nvSpPr>
        <p:spPr>
          <a:xfrm>
            <a:off x="1792288" y="4025551"/>
            <a:ext cx="5486400" cy="603647"/>
          </a:xfrm>
        </p:spPr>
        <p:txBody>
          <a:bodyPr/>
          <a:lstStyle>
            <a:lvl1pPr marL="0" indent="0">
              <a:buNone/>
              <a:defRPr sz="1400"/>
            </a:lvl1pPr>
            <a:lvl2pPr marL="456662" indent="0">
              <a:buNone/>
              <a:defRPr sz="1200"/>
            </a:lvl2pPr>
            <a:lvl3pPr marL="913388" indent="0">
              <a:buNone/>
              <a:defRPr sz="1000"/>
            </a:lvl3pPr>
            <a:lvl4pPr marL="1370070" indent="0">
              <a:buNone/>
              <a:defRPr sz="900"/>
            </a:lvl4pPr>
            <a:lvl5pPr marL="1826774" indent="0">
              <a:buNone/>
              <a:defRPr sz="900"/>
            </a:lvl5pPr>
            <a:lvl6pPr marL="2283435" indent="0">
              <a:buNone/>
              <a:defRPr sz="900"/>
            </a:lvl6pPr>
            <a:lvl7pPr marL="2740097" indent="0">
              <a:buNone/>
              <a:defRPr sz="900"/>
            </a:lvl7pPr>
            <a:lvl8pPr marL="3196800" indent="0">
              <a:buNone/>
              <a:defRPr sz="900"/>
            </a:lvl8pPr>
            <a:lvl9pPr marL="3653491" indent="0">
              <a:buNone/>
              <a:defRPr sz="900"/>
            </a:lvl9pPr>
          </a:lstStyle>
          <a:p>
            <a:pPr lvl="0"/>
            <a:r>
              <a:rPr lang="fr-CA" smtClean="0"/>
              <a:t>Click to edit Master text styles</a:t>
            </a:r>
          </a:p>
        </p:txBody>
      </p:sp>
      <p:sp>
        <p:nvSpPr>
          <p:cNvPr id="5" name="Date Placeholder 4"/>
          <p:cNvSpPr>
            <a:spLocks noGrp="1"/>
          </p:cNvSpPr>
          <p:nvPr>
            <p:ph type="dt" sz="half" idx="10"/>
          </p:nvPr>
        </p:nvSpPr>
        <p:spPr/>
        <p:txBody>
          <a:bodyPr/>
          <a:lstStyle/>
          <a:p>
            <a:fld id="{B2D732AE-9478-684A-97B7-1FEBB315AE30}" type="datetimeFigureOut">
              <a:rPr lang="en-US" smtClean="0">
                <a:solidFill>
                  <a:srgbClr val="131413">
                    <a:tint val="75000"/>
                  </a:srgbClr>
                </a:solidFill>
              </a:rPr>
              <a:pPr/>
              <a:t>7/23/2018</a:t>
            </a:fld>
            <a:endParaRPr lang="en-US">
              <a:solidFill>
                <a:srgbClr val="131413">
                  <a:tint val="75000"/>
                </a:srgbClr>
              </a:solidFill>
            </a:endParaRPr>
          </a:p>
        </p:txBody>
      </p:sp>
      <p:sp>
        <p:nvSpPr>
          <p:cNvPr id="6" name="Footer Placeholder 5"/>
          <p:cNvSpPr>
            <a:spLocks noGrp="1"/>
          </p:cNvSpPr>
          <p:nvPr>
            <p:ph type="ftr" sz="quarter" idx="11"/>
          </p:nvPr>
        </p:nvSpPr>
        <p:spPr/>
        <p:txBody>
          <a:bodyPr/>
          <a:lstStyle/>
          <a:p>
            <a:endParaRPr lang="en-US">
              <a:solidFill>
                <a:srgbClr val="131413">
                  <a:tint val="75000"/>
                </a:srgbClr>
              </a:solidFill>
            </a:endParaRPr>
          </a:p>
        </p:txBody>
      </p:sp>
      <p:sp>
        <p:nvSpPr>
          <p:cNvPr id="7" name="Slide Number Placeholder 6"/>
          <p:cNvSpPr>
            <a:spLocks noGrp="1"/>
          </p:cNvSpPr>
          <p:nvPr>
            <p:ph type="sldNum" sz="quarter" idx="12"/>
          </p:nvPr>
        </p:nvSpPr>
        <p:spPr/>
        <p:txBody>
          <a:bodyPr/>
          <a:lstStyle/>
          <a:p>
            <a:fld id="{160FB6BD-5850-854C-8391-DEF912321072}" type="slidenum">
              <a:rPr lang="en-US" smtClean="0">
                <a:solidFill>
                  <a:srgbClr val="131413">
                    <a:tint val="75000"/>
                  </a:srgbClr>
                </a:solidFill>
              </a:rPr>
              <a:pPr/>
              <a:t>‹N°›</a:t>
            </a:fld>
            <a:endParaRPr lang="en-US">
              <a:solidFill>
                <a:srgbClr val="131413">
                  <a:tint val="75000"/>
                </a:srgbClr>
              </a:solidFill>
            </a:endParaRPr>
          </a:p>
        </p:txBody>
      </p:sp>
    </p:spTree>
    <p:extLst>
      <p:ext uri="{BB962C8B-B14F-4D97-AF65-F5344CB8AC3E}">
        <p14:creationId xmlns:p14="http://schemas.microsoft.com/office/powerpoint/2010/main" val="1533105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350" tIns="45675" rIns="91350" bIns="45675" rtlCol="0" anchor="ctr">
            <a:normAutofit/>
          </a:bodyPr>
          <a:lstStyle/>
          <a:p>
            <a:r>
              <a:rPr lang="fr-CA" dirty="0" smtClean="0"/>
              <a:t>Click to </a:t>
            </a:r>
            <a:r>
              <a:rPr lang="fr-CA" dirty="0" err="1" smtClean="0"/>
              <a:t>edit</a:t>
            </a:r>
            <a:r>
              <a:rPr lang="fr-CA" dirty="0" smtClean="0"/>
              <a:t> Master </a:t>
            </a:r>
            <a:r>
              <a:rPr lang="fr-CA" dirty="0" err="1" smtClean="0"/>
              <a:t>title</a:t>
            </a:r>
            <a:r>
              <a:rPr lang="fr-CA" dirty="0" smtClean="0"/>
              <a:t>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350" tIns="45675" rIns="91350" bIns="45675" rtlCol="0">
            <a:normAutofit/>
          </a:bodyPr>
          <a:lstStyle/>
          <a:p>
            <a:pPr lvl="0"/>
            <a:r>
              <a:rPr lang="fr-CA" dirty="0" smtClean="0"/>
              <a:t>Click to </a:t>
            </a:r>
            <a:r>
              <a:rPr lang="fr-CA" dirty="0" err="1" smtClean="0"/>
              <a:t>edit</a:t>
            </a:r>
            <a:r>
              <a:rPr lang="fr-CA" dirty="0" smtClean="0"/>
              <a:t> Master </a:t>
            </a:r>
            <a:r>
              <a:rPr lang="fr-CA" dirty="0" err="1" smtClean="0"/>
              <a:t>text</a:t>
            </a:r>
            <a:r>
              <a:rPr lang="fr-CA" dirty="0" smtClean="0"/>
              <a:t> styles</a:t>
            </a:r>
          </a:p>
          <a:p>
            <a:pPr lvl="1"/>
            <a:r>
              <a:rPr lang="fr-CA" dirty="0" smtClean="0"/>
              <a:t>Second </a:t>
            </a:r>
            <a:r>
              <a:rPr lang="fr-CA" dirty="0" err="1" smtClean="0"/>
              <a:t>level</a:t>
            </a:r>
            <a:endParaRPr lang="fr-CA" dirty="0" smtClean="0"/>
          </a:p>
          <a:p>
            <a:pPr lvl="2"/>
            <a:r>
              <a:rPr lang="fr-CA" dirty="0" err="1" smtClean="0"/>
              <a:t>Third</a:t>
            </a:r>
            <a:r>
              <a:rPr lang="fr-CA" dirty="0" smtClean="0"/>
              <a:t> </a:t>
            </a:r>
            <a:r>
              <a:rPr lang="fr-CA" dirty="0" err="1" smtClean="0"/>
              <a:t>level</a:t>
            </a:r>
            <a:endParaRPr lang="fr-CA" dirty="0" smtClean="0"/>
          </a:p>
          <a:p>
            <a:pPr lvl="3"/>
            <a:r>
              <a:rPr lang="fr-CA" dirty="0" err="1" smtClean="0"/>
              <a:t>Fourth</a:t>
            </a:r>
            <a:r>
              <a:rPr lang="fr-CA" dirty="0" smtClean="0"/>
              <a:t> </a:t>
            </a:r>
            <a:r>
              <a:rPr lang="fr-CA" dirty="0" err="1" smtClean="0"/>
              <a:t>level</a:t>
            </a:r>
            <a:endParaRPr lang="fr-CA" dirty="0" smtClean="0"/>
          </a:p>
          <a:p>
            <a:pPr lvl="4"/>
            <a:r>
              <a:rPr lang="fr-CA" dirty="0" err="1" smtClean="0"/>
              <a:t>Fifth</a:t>
            </a:r>
            <a:r>
              <a:rPr lang="fr-CA" dirty="0" smtClean="0"/>
              <a:t> </a:t>
            </a:r>
            <a:r>
              <a:rPr lang="fr-CA" dirty="0" err="1" smtClean="0"/>
              <a:t>level</a:t>
            </a:r>
            <a:endParaRPr lang="en-US" dirty="0"/>
          </a:p>
        </p:txBody>
      </p:sp>
      <p:sp>
        <p:nvSpPr>
          <p:cNvPr id="4" name="Date Placeholder 3"/>
          <p:cNvSpPr>
            <a:spLocks noGrp="1"/>
          </p:cNvSpPr>
          <p:nvPr>
            <p:ph type="dt" sz="half" idx="2"/>
          </p:nvPr>
        </p:nvSpPr>
        <p:spPr>
          <a:xfrm>
            <a:off x="457200" y="4767264"/>
            <a:ext cx="2133600" cy="273844"/>
          </a:xfrm>
          <a:prstGeom prst="rect">
            <a:avLst/>
          </a:prstGeom>
        </p:spPr>
        <p:txBody>
          <a:bodyPr vert="horz" lIns="91350" tIns="45675" rIns="91350" bIns="45675" rtlCol="0" anchor="ctr"/>
          <a:lstStyle>
            <a:lvl1pPr algn="l">
              <a:defRPr sz="1200">
                <a:solidFill>
                  <a:schemeClr val="tx1">
                    <a:tint val="75000"/>
                  </a:schemeClr>
                </a:solidFill>
                <a:latin typeface="Raleway ExtraBold"/>
              </a:defRPr>
            </a:lvl1pPr>
          </a:lstStyle>
          <a:p>
            <a:pPr defTabSz="456662"/>
            <a:fld id="{B2D732AE-9478-684A-97B7-1FEBB315AE30}" type="datetimeFigureOut">
              <a:rPr lang="en-US" smtClean="0">
                <a:solidFill>
                  <a:srgbClr val="131413">
                    <a:tint val="75000"/>
                  </a:srgbClr>
                </a:solidFill>
              </a:rPr>
              <a:pPr defTabSz="456662"/>
              <a:t>7/23/2018</a:t>
            </a:fld>
            <a:endParaRPr lang="en-US" dirty="0">
              <a:solidFill>
                <a:srgbClr val="131413">
                  <a:tint val="75000"/>
                </a:srgb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350" tIns="45675" rIns="91350" bIns="45675" rtlCol="0" anchor="ctr"/>
          <a:lstStyle>
            <a:lvl1pPr algn="ctr">
              <a:defRPr sz="1200">
                <a:solidFill>
                  <a:schemeClr val="tx1">
                    <a:tint val="75000"/>
                  </a:schemeClr>
                </a:solidFill>
                <a:latin typeface="Raleway ExtraBold"/>
              </a:defRPr>
            </a:lvl1pPr>
          </a:lstStyle>
          <a:p>
            <a:pPr defTabSz="456662"/>
            <a:endParaRPr lang="en-US" dirty="0">
              <a:solidFill>
                <a:srgbClr val="131413">
                  <a:tint val="75000"/>
                </a:srgb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350" tIns="45675" rIns="91350" bIns="45675" rtlCol="0" anchor="ctr"/>
          <a:lstStyle>
            <a:lvl1pPr algn="r">
              <a:defRPr sz="1200">
                <a:solidFill>
                  <a:schemeClr val="tx1">
                    <a:tint val="75000"/>
                  </a:schemeClr>
                </a:solidFill>
                <a:latin typeface="Raleway ExtraBold"/>
              </a:defRPr>
            </a:lvl1pPr>
          </a:lstStyle>
          <a:p>
            <a:pPr defTabSz="456662"/>
            <a:fld id="{160FB6BD-5850-854C-8391-DEF912321072}" type="slidenum">
              <a:rPr lang="en-US" smtClean="0">
                <a:solidFill>
                  <a:srgbClr val="131413">
                    <a:tint val="75000"/>
                  </a:srgbClr>
                </a:solidFill>
              </a:rPr>
              <a:pPr defTabSz="456662"/>
              <a:t>‹N°›</a:t>
            </a:fld>
            <a:endParaRPr lang="en-US" dirty="0">
              <a:solidFill>
                <a:srgbClr val="131413">
                  <a:tint val="75000"/>
                </a:srgbClr>
              </a:solidFill>
            </a:endParaRPr>
          </a:p>
        </p:txBody>
      </p:sp>
    </p:spTree>
    <p:extLst>
      <p:ext uri="{BB962C8B-B14F-4D97-AF65-F5344CB8AC3E}">
        <p14:creationId xmlns:p14="http://schemas.microsoft.com/office/powerpoint/2010/main" val="1310675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6662" rtl="0" eaLnBrk="1" latinLnBrk="0" hangingPunct="1">
        <a:spcBef>
          <a:spcPct val="0"/>
        </a:spcBef>
        <a:buNone/>
        <a:defRPr sz="4400" kern="1200">
          <a:solidFill>
            <a:schemeClr val="tx1"/>
          </a:solidFill>
          <a:latin typeface="Raleway ExtraBold"/>
          <a:ea typeface="+mj-ea"/>
          <a:cs typeface="+mj-cs"/>
        </a:defRPr>
      </a:lvl1pPr>
    </p:titleStyle>
    <p:bodyStyle>
      <a:lvl1pPr marL="342497" indent="-342497" algn="l" defTabSz="456662" rtl="0" eaLnBrk="1" latinLnBrk="0" hangingPunct="1">
        <a:spcBef>
          <a:spcPct val="20000"/>
        </a:spcBef>
        <a:buFont typeface="Arial"/>
        <a:buChar char="•"/>
        <a:defRPr sz="3200" kern="1200">
          <a:solidFill>
            <a:schemeClr val="tx1"/>
          </a:solidFill>
          <a:latin typeface="Raleway ExtraBold"/>
          <a:ea typeface="+mn-ea"/>
          <a:cs typeface="+mn-cs"/>
        </a:defRPr>
      </a:lvl1pPr>
      <a:lvl2pPr marL="742139" indent="-285435" algn="l" defTabSz="456662" rtl="0" eaLnBrk="1" latinLnBrk="0" hangingPunct="1">
        <a:spcBef>
          <a:spcPct val="20000"/>
        </a:spcBef>
        <a:buFont typeface="Arial"/>
        <a:buChar char="–"/>
        <a:defRPr sz="2800" kern="1200">
          <a:solidFill>
            <a:schemeClr val="tx1"/>
          </a:solidFill>
          <a:latin typeface="Raleway ExtraBold"/>
          <a:ea typeface="+mn-ea"/>
          <a:cs typeface="+mn-cs"/>
        </a:defRPr>
      </a:lvl2pPr>
      <a:lvl3pPr marL="1141718" indent="-228330" algn="l" defTabSz="456662" rtl="0" eaLnBrk="1" latinLnBrk="0" hangingPunct="1">
        <a:spcBef>
          <a:spcPct val="20000"/>
        </a:spcBef>
        <a:buFont typeface="Arial"/>
        <a:buChar char="•"/>
        <a:defRPr sz="2400" kern="1200">
          <a:solidFill>
            <a:schemeClr val="tx1"/>
          </a:solidFill>
          <a:latin typeface="Raleway ExtraBold"/>
          <a:ea typeface="+mn-ea"/>
          <a:cs typeface="+mn-cs"/>
        </a:defRPr>
      </a:lvl3pPr>
      <a:lvl4pPr marL="1598400" indent="-228330" algn="l" defTabSz="456662" rtl="0" eaLnBrk="1" latinLnBrk="0" hangingPunct="1">
        <a:spcBef>
          <a:spcPct val="20000"/>
        </a:spcBef>
        <a:buFont typeface="Arial"/>
        <a:buChar char="–"/>
        <a:defRPr sz="2000" kern="1200">
          <a:solidFill>
            <a:schemeClr val="tx1"/>
          </a:solidFill>
          <a:latin typeface="Raleway ExtraBold"/>
          <a:ea typeface="+mn-ea"/>
          <a:cs typeface="+mn-cs"/>
        </a:defRPr>
      </a:lvl4pPr>
      <a:lvl5pPr marL="2055104" indent="-228330" algn="l" defTabSz="456662" rtl="0" eaLnBrk="1" latinLnBrk="0" hangingPunct="1">
        <a:spcBef>
          <a:spcPct val="20000"/>
        </a:spcBef>
        <a:buFont typeface="Arial"/>
        <a:buChar char="»"/>
        <a:defRPr sz="2000" kern="1200">
          <a:solidFill>
            <a:schemeClr val="tx1"/>
          </a:solidFill>
          <a:latin typeface="Raleway ExtraBold"/>
          <a:ea typeface="+mn-ea"/>
          <a:cs typeface="+mn-cs"/>
        </a:defRPr>
      </a:lvl5pPr>
      <a:lvl6pPr marL="2511765" indent="-228330" algn="l" defTabSz="456662" rtl="0" eaLnBrk="1" latinLnBrk="0" hangingPunct="1">
        <a:spcBef>
          <a:spcPct val="20000"/>
        </a:spcBef>
        <a:buFont typeface="Arial"/>
        <a:buChar char="•"/>
        <a:defRPr sz="2000" kern="1200">
          <a:solidFill>
            <a:schemeClr val="tx1"/>
          </a:solidFill>
          <a:latin typeface="+mn-lt"/>
          <a:ea typeface="+mn-ea"/>
          <a:cs typeface="+mn-cs"/>
        </a:defRPr>
      </a:lvl6pPr>
      <a:lvl7pPr marL="2968470" indent="-228330" algn="l" defTabSz="456662" rtl="0" eaLnBrk="1" latinLnBrk="0" hangingPunct="1">
        <a:spcBef>
          <a:spcPct val="20000"/>
        </a:spcBef>
        <a:buFont typeface="Arial"/>
        <a:buChar char="•"/>
        <a:defRPr sz="2000" kern="1200">
          <a:solidFill>
            <a:schemeClr val="tx1"/>
          </a:solidFill>
          <a:latin typeface="+mn-lt"/>
          <a:ea typeface="+mn-ea"/>
          <a:cs typeface="+mn-cs"/>
        </a:defRPr>
      </a:lvl7pPr>
      <a:lvl8pPr marL="3425153" indent="-228330" algn="l" defTabSz="456662" rtl="0" eaLnBrk="1" latinLnBrk="0" hangingPunct="1">
        <a:spcBef>
          <a:spcPct val="20000"/>
        </a:spcBef>
        <a:buFont typeface="Arial"/>
        <a:buChar char="•"/>
        <a:defRPr sz="2000" kern="1200">
          <a:solidFill>
            <a:schemeClr val="tx1"/>
          </a:solidFill>
          <a:latin typeface="+mn-lt"/>
          <a:ea typeface="+mn-ea"/>
          <a:cs typeface="+mn-cs"/>
        </a:defRPr>
      </a:lvl8pPr>
      <a:lvl9pPr marL="3881835" indent="-228330" algn="l" defTabSz="45666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6662" rtl="0" eaLnBrk="1" latinLnBrk="0" hangingPunct="1">
        <a:defRPr sz="1800" kern="1200">
          <a:solidFill>
            <a:schemeClr val="tx1"/>
          </a:solidFill>
          <a:latin typeface="+mn-lt"/>
          <a:ea typeface="+mn-ea"/>
          <a:cs typeface="+mn-cs"/>
        </a:defRPr>
      </a:lvl1pPr>
      <a:lvl2pPr marL="456662" algn="l" defTabSz="456662" rtl="0" eaLnBrk="1" latinLnBrk="0" hangingPunct="1">
        <a:defRPr sz="1800" kern="1200">
          <a:solidFill>
            <a:schemeClr val="tx1"/>
          </a:solidFill>
          <a:latin typeface="+mn-lt"/>
          <a:ea typeface="+mn-ea"/>
          <a:cs typeface="+mn-cs"/>
        </a:defRPr>
      </a:lvl2pPr>
      <a:lvl3pPr marL="913388" algn="l" defTabSz="456662" rtl="0" eaLnBrk="1" latinLnBrk="0" hangingPunct="1">
        <a:defRPr sz="1800" kern="1200">
          <a:solidFill>
            <a:schemeClr val="tx1"/>
          </a:solidFill>
          <a:latin typeface="+mn-lt"/>
          <a:ea typeface="+mn-ea"/>
          <a:cs typeface="+mn-cs"/>
        </a:defRPr>
      </a:lvl3pPr>
      <a:lvl4pPr marL="1370070" algn="l" defTabSz="456662" rtl="0" eaLnBrk="1" latinLnBrk="0" hangingPunct="1">
        <a:defRPr sz="1800" kern="1200">
          <a:solidFill>
            <a:schemeClr val="tx1"/>
          </a:solidFill>
          <a:latin typeface="+mn-lt"/>
          <a:ea typeface="+mn-ea"/>
          <a:cs typeface="+mn-cs"/>
        </a:defRPr>
      </a:lvl4pPr>
      <a:lvl5pPr marL="1826774" algn="l" defTabSz="456662" rtl="0" eaLnBrk="1" latinLnBrk="0" hangingPunct="1">
        <a:defRPr sz="1800" kern="1200">
          <a:solidFill>
            <a:schemeClr val="tx1"/>
          </a:solidFill>
          <a:latin typeface="+mn-lt"/>
          <a:ea typeface="+mn-ea"/>
          <a:cs typeface="+mn-cs"/>
        </a:defRPr>
      </a:lvl5pPr>
      <a:lvl6pPr marL="2283435" algn="l" defTabSz="456662" rtl="0" eaLnBrk="1" latinLnBrk="0" hangingPunct="1">
        <a:defRPr sz="1800" kern="1200">
          <a:solidFill>
            <a:schemeClr val="tx1"/>
          </a:solidFill>
          <a:latin typeface="+mn-lt"/>
          <a:ea typeface="+mn-ea"/>
          <a:cs typeface="+mn-cs"/>
        </a:defRPr>
      </a:lvl6pPr>
      <a:lvl7pPr marL="2740097" algn="l" defTabSz="456662" rtl="0" eaLnBrk="1" latinLnBrk="0" hangingPunct="1">
        <a:defRPr sz="1800" kern="1200">
          <a:solidFill>
            <a:schemeClr val="tx1"/>
          </a:solidFill>
          <a:latin typeface="+mn-lt"/>
          <a:ea typeface="+mn-ea"/>
          <a:cs typeface="+mn-cs"/>
        </a:defRPr>
      </a:lvl7pPr>
      <a:lvl8pPr marL="3196800" algn="l" defTabSz="456662" rtl="0" eaLnBrk="1" latinLnBrk="0" hangingPunct="1">
        <a:defRPr sz="1800" kern="1200">
          <a:solidFill>
            <a:schemeClr val="tx1"/>
          </a:solidFill>
          <a:latin typeface="+mn-lt"/>
          <a:ea typeface="+mn-ea"/>
          <a:cs typeface="+mn-cs"/>
        </a:defRPr>
      </a:lvl8pPr>
      <a:lvl9pPr marL="3653491" algn="l" defTabSz="45666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392" tIns="45696" rIns="91392" bIns="45696" rtlCol="0" anchor="ctr">
            <a:normAutofit/>
          </a:bodyPr>
          <a:lstStyle/>
          <a:p>
            <a:r>
              <a:rPr lang="fr-CA" dirty="0" smtClean="0"/>
              <a:t>Click to </a:t>
            </a:r>
            <a:r>
              <a:rPr lang="fr-CA" dirty="0" err="1" smtClean="0"/>
              <a:t>edit</a:t>
            </a:r>
            <a:r>
              <a:rPr lang="fr-CA" dirty="0" smtClean="0"/>
              <a:t> Master </a:t>
            </a:r>
            <a:r>
              <a:rPr lang="fr-CA" dirty="0" err="1" smtClean="0"/>
              <a:t>title</a:t>
            </a:r>
            <a:r>
              <a:rPr lang="fr-CA" dirty="0" smtClean="0"/>
              <a:t>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392" tIns="45696" rIns="91392" bIns="45696" rtlCol="0">
            <a:normAutofit/>
          </a:bodyPr>
          <a:lstStyle/>
          <a:p>
            <a:pPr lvl="0"/>
            <a:r>
              <a:rPr lang="fr-CA" dirty="0" smtClean="0"/>
              <a:t>Click to </a:t>
            </a:r>
            <a:r>
              <a:rPr lang="fr-CA" dirty="0" err="1" smtClean="0"/>
              <a:t>edit</a:t>
            </a:r>
            <a:r>
              <a:rPr lang="fr-CA" dirty="0" smtClean="0"/>
              <a:t> Master </a:t>
            </a:r>
            <a:r>
              <a:rPr lang="fr-CA" dirty="0" err="1" smtClean="0"/>
              <a:t>text</a:t>
            </a:r>
            <a:r>
              <a:rPr lang="fr-CA" dirty="0" smtClean="0"/>
              <a:t> styles</a:t>
            </a:r>
          </a:p>
          <a:p>
            <a:pPr lvl="1"/>
            <a:r>
              <a:rPr lang="fr-CA" dirty="0" smtClean="0"/>
              <a:t>Second </a:t>
            </a:r>
            <a:r>
              <a:rPr lang="fr-CA" dirty="0" err="1" smtClean="0"/>
              <a:t>level</a:t>
            </a:r>
            <a:endParaRPr lang="fr-CA" dirty="0" smtClean="0"/>
          </a:p>
          <a:p>
            <a:pPr lvl="2"/>
            <a:r>
              <a:rPr lang="fr-CA" dirty="0" err="1" smtClean="0"/>
              <a:t>Third</a:t>
            </a:r>
            <a:r>
              <a:rPr lang="fr-CA" dirty="0" smtClean="0"/>
              <a:t> </a:t>
            </a:r>
            <a:r>
              <a:rPr lang="fr-CA" dirty="0" err="1" smtClean="0"/>
              <a:t>level</a:t>
            </a:r>
            <a:endParaRPr lang="fr-CA" dirty="0" smtClean="0"/>
          </a:p>
          <a:p>
            <a:pPr lvl="3"/>
            <a:r>
              <a:rPr lang="fr-CA" dirty="0" err="1" smtClean="0"/>
              <a:t>Fourth</a:t>
            </a:r>
            <a:r>
              <a:rPr lang="fr-CA" dirty="0" smtClean="0"/>
              <a:t> </a:t>
            </a:r>
            <a:r>
              <a:rPr lang="fr-CA" dirty="0" err="1" smtClean="0"/>
              <a:t>level</a:t>
            </a:r>
            <a:endParaRPr lang="fr-CA" dirty="0" smtClean="0"/>
          </a:p>
          <a:p>
            <a:pPr lvl="4"/>
            <a:r>
              <a:rPr lang="fr-CA" dirty="0" err="1" smtClean="0"/>
              <a:t>Fifth</a:t>
            </a:r>
            <a:r>
              <a:rPr lang="fr-CA" dirty="0" smtClean="0"/>
              <a:t> </a:t>
            </a:r>
            <a:r>
              <a:rPr lang="fr-CA" dirty="0" err="1" smtClean="0"/>
              <a:t>level</a:t>
            </a:r>
            <a:endParaRPr lang="en-US" dirty="0"/>
          </a:p>
        </p:txBody>
      </p:sp>
      <p:sp>
        <p:nvSpPr>
          <p:cNvPr id="4" name="Date Placeholder 3"/>
          <p:cNvSpPr>
            <a:spLocks noGrp="1"/>
          </p:cNvSpPr>
          <p:nvPr>
            <p:ph type="dt" sz="half" idx="2"/>
          </p:nvPr>
        </p:nvSpPr>
        <p:spPr>
          <a:xfrm>
            <a:off x="457200" y="4767264"/>
            <a:ext cx="2133600" cy="273844"/>
          </a:xfrm>
          <a:prstGeom prst="rect">
            <a:avLst/>
          </a:prstGeom>
        </p:spPr>
        <p:txBody>
          <a:bodyPr vert="horz" lIns="91392" tIns="45696" rIns="91392" bIns="45696" rtlCol="0" anchor="ctr"/>
          <a:lstStyle>
            <a:lvl1pPr algn="l">
              <a:defRPr sz="1200">
                <a:solidFill>
                  <a:schemeClr val="tx1">
                    <a:tint val="75000"/>
                  </a:schemeClr>
                </a:solidFill>
                <a:latin typeface="Raleway ExtraBold"/>
              </a:defRPr>
            </a:lvl1pPr>
          </a:lstStyle>
          <a:p>
            <a:pPr defTabSz="456914"/>
            <a:fld id="{B2D732AE-9478-684A-97B7-1FEBB315AE30}" type="datetimeFigureOut">
              <a:rPr lang="en-US" smtClean="0">
                <a:solidFill>
                  <a:srgbClr val="131413">
                    <a:tint val="75000"/>
                  </a:srgbClr>
                </a:solidFill>
              </a:rPr>
              <a:pPr defTabSz="456914"/>
              <a:t>7/23/2018</a:t>
            </a:fld>
            <a:endParaRPr lang="en-US" dirty="0">
              <a:solidFill>
                <a:srgbClr val="131413">
                  <a:tint val="75000"/>
                </a:srgb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392" tIns="45696" rIns="91392" bIns="45696" rtlCol="0" anchor="ctr"/>
          <a:lstStyle>
            <a:lvl1pPr algn="ctr">
              <a:defRPr sz="1200">
                <a:solidFill>
                  <a:schemeClr val="tx1">
                    <a:tint val="75000"/>
                  </a:schemeClr>
                </a:solidFill>
                <a:latin typeface="Raleway ExtraBold"/>
              </a:defRPr>
            </a:lvl1pPr>
          </a:lstStyle>
          <a:p>
            <a:pPr defTabSz="456914"/>
            <a:endParaRPr lang="en-US" dirty="0">
              <a:solidFill>
                <a:srgbClr val="131413">
                  <a:tint val="75000"/>
                </a:srgb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392" tIns="45696" rIns="91392" bIns="45696" rtlCol="0" anchor="ctr"/>
          <a:lstStyle>
            <a:lvl1pPr algn="r">
              <a:defRPr sz="1200">
                <a:solidFill>
                  <a:schemeClr val="tx1">
                    <a:tint val="75000"/>
                  </a:schemeClr>
                </a:solidFill>
                <a:latin typeface="Raleway ExtraBold"/>
              </a:defRPr>
            </a:lvl1pPr>
          </a:lstStyle>
          <a:p>
            <a:pPr defTabSz="456914"/>
            <a:fld id="{160FB6BD-5850-854C-8391-DEF912321072}" type="slidenum">
              <a:rPr lang="en-US" smtClean="0">
                <a:solidFill>
                  <a:srgbClr val="131413">
                    <a:tint val="75000"/>
                  </a:srgbClr>
                </a:solidFill>
              </a:rPr>
              <a:pPr defTabSz="456914"/>
              <a:t>‹N°›</a:t>
            </a:fld>
            <a:endParaRPr lang="en-US" dirty="0">
              <a:solidFill>
                <a:srgbClr val="131413">
                  <a:tint val="75000"/>
                </a:srgbClr>
              </a:solidFill>
            </a:endParaRPr>
          </a:p>
        </p:txBody>
      </p:sp>
    </p:spTree>
    <p:extLst>
      <p:ext uri="{BB962C8B-B14F-4D97-AF65-F5344CB8AC3E}">
        <p14:creationId xmlns:p14="http://schemas.microsoft.com/office/powerpoint/2010/main" val="250845254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56914" rtl="0" eaLnBrk="1" latinLnBrk="0" hangingPunct="1">
        <a:spcBef>
          <a:spcPct val="0"/>
        </a:spcBef>
        <a:buNone/>
        <a:defRPr sz="4400" kern="1200">
          <a:solidFill>
            <a:schemeClr val="tx1"/>
          </a:solidFill>
          <a:latin typeface="Raleway ExtraBold"/>
          <a:ea typeface="+mj-ea"/>
          <a:cs typeface="+mj-cs"/>
        </a:defRPr>
      </a:lvl1pPr>
    </p:titleStyle>
    <p:bodyStyle>
      <a:lvl1pPr marL="342686" indent="-342686" algn="l" defTabSz="456914" rtl="0" eaLnBrk="1" latinLnBrk="0" hangingPunct="1">
        <a:spcBef>
          <a:spcPct val="20000"/>
        </a:spcBef>
        <a:buFont typeface="Arial"/>
        <a:buChar char="•"/>
        <a:defRPr sz="3200" kern="1200">
          <a:solidFill>
            <a:schemeClr val="tx1"/>
          </a:solidFill>
          <a:latin typeface="Raleway ExtraBold"/>
          <a:ea typeface="+mn-ea"/>
          <a:cs typeface="+mn-cs"/>
        </a:defRPr>
      </a:lvl1pPr>
      <a:lvl2pPr marL="742517" indent="-285582" algn="l" defTabSz="456914" rtl="0" eaLnBrk="1" latinLnBrk="0" hangingPunct="1">
        <a:spcBef>
          <a:spcPct val="20000"/>
        </a:spcBef>
        <a:buFont typeface="Arial"/>
        <a:buChar char="–"/>
        <a:defRPr sz="2800" kern="1200">
          <a:solidFill>
            <a:schemeClr val="tx1"/>
          </a:solidFill>
          <a:latin typeface="Raleway ExtraBold"/>
          <a:ea typeface="+mn-ea"/>
          <a:cs typeface="+mn-cs"/>
        </a:defRPr>
      </a:lvl2pPr>
      <a:lvl3pPr marL="1142317" indent="-228456" algn="l" defTabSz="456914" rtl="0" eaLnBrk="1" latinLnBrk="0" hangingPunct="1">
        <a:spcBef>
          <a:spcPct val="20000"/>
        </a:spcBef>
        <a:buFont typeface="Arial"/>
        <a:buChar char="•"/>
        <a:defRPr sz="2400" kern="1200">
          <a:solidFill>
            <a:schemeClr val="tx1"/>
          </a:solidFill>
          <a:latin typeface="Raleway ExtraBold"/>
          <a:ea typeface="+mn-ea"/>
          <a:cs typeface="+mn-cs"/>
        </a:defRPr>
      </a:lvl3pPr>
      <a:lvl4pPr marL="1599240" indent="-228456" algn="l" defTabSz="456914" rtl="0" eaLnBrk="1" latinLnBrk="0" hangingPunct="1">
        <a:spcBef>
          <a:spcPct val="20000"/>
        </a:spcBef>
        <a:buFont typeface="Arial"/>
        <a:buChar char="–"/>
        <a:defRPr sz="2000" kern="1200">
          <a:solidFill>
            <a:schemeClr val="tx1"/>
          </a:solidFill>
          <a:latin typeface="Raleway ExtraBold"/>
          <a:ea typeface="+mn-ea"/>
          <a:cs typeface="+mn-cs"/>
        </a:defRPr>
      </a:lvl4pPr>
      <a:lvl5pPr marL="2056175" indent="-228456" algn="l" defTabSz="456914" rtl="0" eaLnBrk="1" latinLnBrk="0" hangingPunct="1">
        <a:spcBef>
          <a:spcPct val="20000"/>
        </a:spcBef>
        <a:buFont typeface="Arial"/>
        <a:buChar char="»"/>
        <a:defRPr sz="2000" kern="1200">
          <a:solidFill>
            <a:schemeClr val="tx1"/>
          </a:solidFill>
          <a:latin typeface="Raleway ExtraBold"/>
          <a:ea typeface="+mn-ea"/>
          <a:cs typeface="+mn-cs"/>
        </a:defRPr>
      </a:lvl5pPr>
      <a:lvl6pPr marL="2513088" indent="-228456" algn="l" defTabSz="456914" rtl="0" eaLnBrk="1" latinLnBrk="0" hangingPunct="1">
        <a:spcBef>
          <a:spcPct val="20000"/>
        </a:spcBef>
        <a:buFont typeface="Arial"/>
        <a:buChar char="•"/>
        <a:defRPr sz="2000" kern="1200">
          <a:solidFill>
            <a:schemeClr val="tx1"/>
          </a:solidFill>
          <a:latin typeface="+mn-lt"/>
          <a:ea typeface="+mn-ea"/>
          <a:cs typeface="+mn-cs"/>
        </a:defRPr>
      </a:lvl6pPr>
      <a:lvl7pPr marL="2970024" indent="-228456" algn="l" defTabSz="456914" rtl="0" eaLnBrk="1" latinLnBrk="0" hangingPunct="1">
        <a:spcBef>
          <a:spcPct val="20000"/>
        </a:spcBef>
        <a:buFont typeface="Arial"/>
        <a:buChar char="•"/>
        <a:defRPr sz="2000" kern="1200">
          <a:solidFill>
            <a:schemeClr val="tx1"/>
          </a:solidFill>
          <a:latin typeface="+mn-lt"/>
          <a:ea typeface="+mn-ea"/>
          <a:cs typeface="+mn-cs"/>
        </a:defRPr>
      </a:lvl7pPr>
      <a:lvl8pPr marL="3426948" indent="-228456" algn="l" defTabSz="456914" rtl="0" eaLnBrk="1" latinLnBrk="0" hangingPunct="1">
        <a:spcBef>
          <a:spcPct val="20000"/>
        </a:spcBef>
        <a:buFont typeface="Arial"/>
        <a:buChar char="•"/>
        <a:defRPr sz="2000" kern="1200">
          <a:solidFill>
            <a:schemeClr val="tx1"/>
          </a:solidFill>
          <a:latin typeface="+mn-lt"/>
          <a:ea typeface="+mn-ea"/>
          <a:cs typeface="+mn-cs"/>
        </a:defRPr>
      </a:lvl8pPr>
      <a:lvl9pPr marL="3883872" indent="-228456" algn="l" defTabSz="45691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6914" rtl="0" eaLnBrk="1" latinLnBrk="0" hangingPunct="1">
        <a:defRPr sz="1800" kern="1200">
          <a:solidFill>
            <a:schemeClr val="tx1"/>
          </a:solidFill>
          <a:latin typeface="+mn-lt"/>
          <a:ea typeface="+mn-ea"/>
          <a:cs typeface="+mn-cs"/>
        </a:defRPr>
      </a:lvl1pPr>
      <a:lvl2pPr marL="456914" algn="l" defTabSz="456914" rtl="0" eaLnBrk="1" latinLnBrk="0" hangingPunct="1">
        <a:defRPr sz="1800" kern="1200">
          <a:solidFill>
            <a:schemeClr val="tx1"/>
          </a:solidFill>
          <a:latin typeface="+mn-lt"/>
          <a:ea typeface="+mn-ea"/>
          <a:cs typeface="+mn-cs"/>
        </a:defRPr>
      </a:lvl2pPr>
      <a:lvl3pPr marL="913860" algn="l" defTabSz="456914" rtl="0" eaLnBrk="1" latinLnBrk="0" hangingPunct="1">
        <a:defRPr sz="1800" kern="1200">
          <a:solidFill>
            <a:schemeClr val="tx1"/>
          </a:solidFill>
          <a:latin typeface="+mn-lt"/>
          <a:ea typeface="+mn-ea"/>
          <a:cs typeface="+mn-cs"/>
        </a:defRPr>
      </a:lvl3pPr>
      <a:lvl4pPr marL="1370784" algn="l" defTabSz="456914" rtl="0" eaLnBrk="1" latinLnBrk="0" hangingPunct="1">
        <a:defRPr sz="1800" kern="1200">
          <a:solidFill>
            <a:schemeClr val="tx1"/>
          </a:solidFill>
          <a:latin typeface="+mn-lt"/>
          <a:ea typeface="+mn-ea"/>
          <a:cs typeface="+mn-cs"/>
        </a:defRPr>
      </a:lvl4pPr>
      <a:lvl5pPr marL="1827719" algn="l" defTabSz="456914" rtl="0" eaLnBrk="1" latinLnBrk="0" hangingPunct="1">
        <a:defRPr sz="1800" kern="1200">
          <a:solidFill>
            <a:schemeClr val="tx1"/>
          </a:solidFill>
          <a:latin typeface="+mn-lt"/>
          <a:ea typeface="+mn-ea"/>
          <a:cs typeface="+mn-cs"/>
        </a:defRPr>
      </a:lvl5pPr>
      <a:lvl6pPr marL="2284632" algn="l" defTabSz="456914" rtl="0" eaLnBrk="1" latinLnBrk="0" hangingPunct="1">
        <a:defRPr sz="1800" kern="1200">
          <a:solidFill>
            <a:schemeClr val="tx1"/>
          </a:solidFill>
          <a:latin typeface="+mn-lt"/>
          <a:ea typeface="+mn-ea"/>
          <a:cs typeface="+mn-cs"/>
        </a:defRPr>
      </a:lvl6pPr>
      <a:lvl7pPr marL="2741546" algn="l" defTabSz="456914" rtl="0" eaLnBrk="1" latinLnBrk="0" hangingPunct="1">
        <a:defRPr sz="1800" kern="1200">
          <a:solidFill>
            <a:schemeClr val="tx1"/>
          </a:solidFill>
          <a:latin typeface="+mn-lt"/>
          <a:ea typeface="+mn-ea"/>
          <a:cs typeface="+mn-cs"/>
        </a:defRPr>
      </a:lvl7pPr>
      <a:lvl8pPr marL="3198480" algn="l" defTabSz="456914" rtl="0" eaLnBrk="1" latinLnBrk="0" hangingPunct="1">
        <a:defRPr sz="1800" kern="1200">
          <a:solidFill>
            <a:schemeClr val="tx1"/>
          </a:solidFill>
          <a:latin typeface="+mn-lt"/>
          <a:ea typeface="+mn-ea"/>
          <a:cs typeface="+mn-cs"/>
        </a:defRPr>
      </a:lvl8pPr>
      <a:lvl9pPr marL="3655405" algn="l" defTabSz="45691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emf"/><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4.emf"/><Relationship Id="rId2" Type="http://schemas.openxmlformats.org/officeDocument/2006/relationships/image" Target="../media/image22.png"/><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4.emf"/><Relationship Id="rId1"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4.emf"/></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media/image6.jp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3.x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emf"/><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emf"/><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D1-cove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Rectangle 12"/>
          <p:cNvSpPr/>
          <p:nvPr/>
        </p:nvSpPr>
        <p:spPr>
          <a:xfrm>
            <a:off x="5542192" y="2677300"/>
            <a:ext cx="3601808" cy="1792820"/>
          </a:xfrm>
          <a:prstGeom prst="rect">
            <a:avLst/>
          </a:prstGeom>
          <a:solidFill>
            <a:srgbClr val="A4D4D8">
              <a:alpha val="92000"/>
            </a:srgbClr>
          </a:solidFill>
          <a:ln>
            <a:solidFill>
              <a:srgbClr val="A4D4D8"/>
            </a:solidFill>
          </a:ln>
          <a:effectLst/>
        </p:spPr>
        <p:style>
          <a:lnRef idx="1">
            <a:schemeClr val="accent1"/>
          </a:lnRef>
          <a:fillRef idx="3">
            <a:schemeClr val="accent1"/>
          </a:fillRef>
          <a:effectRef idx="2">
            <a:schemeClr val="accent1"/>
          </a:effectRef>
          <a:fontRef idx="minor">
            <a:schemeClr val="lt1"/>
          </a:fontRef>
        </p:style>
        <p:txBody>
          <a:bodyPr lIns="91350" tIns="45675" rIns="91350" bIns="45675" rtlCol="0" anchor="ctr"/>
          <a:lstStyle/>
          <a:p>
            <a:pPr algn="ctr" defTabSz="456662"/>
            <a:endParaRPr lang="en-US" dirty="0">
              <a:solidFill>
                <a:prstClr val="white"/>
              </a:solidFill>
              <a:latin typeface="Raleway ExtraBold"/>
            </a:endParaRPr>
          </a:p>
        </p:txBody>
      </p:sp>
      <p:sp>
        <p:nvSpPr>
          <p:cNvPr id="16" name="TextBox 15"/>
          <p:cNvSpPr txBox="1"/>
          <p:nvPr/>
        </p:nvSpPr>
        <p:spPr>
          <a:xfrm>
            <a:off x="5667825" y="2923258"/>
            <a:ext cx="3291456" cy="1856828"/>
          </a:xfrm>
          <a:prstGeom prst="rect">
            <a:avLst/>
          </a:prstGeom>
          <a:noFill/>
        </p:spPr>
        <p:txBody>
          <a:bodyPr wrap="square" lIns="91350" tIns="45675" rIns="91350" bIns="45675" rtlCol="0">
            <a:spAutoFit/>
          </a:bodyPr>
          <a:lstStyle/>
          <a:p>
            <a:pPr defTabSz="456662">
              <a:spcAft>
                <a:spcPts val="200"/>
              </a:spcAft>
            </a:pPr>
            <a:r>
              <a:rPr lang="en-US" b="1" dirty="0">
                <a:solidFill>
                  <a:prstClr val="white"/>
                </a:solidFill>
                <a:latin typeface="Raleway"/>
                <a:cs typeface="Raleway"/>
              </a:rPr>
              <a:t>EARLY CHILDHOOD:</a:t>
            </a:r>
          </a:p>
          <a:p>
            <a:pPr defTabSz="456662">
              <a:spcAft>
                <a:spcPts val="200"/>
              </a:spcAft>
            </a:pPr>
            <a:r>
              <a:rPr lang="en-US" b="1" dirty="0">
                <a:solidFill>
                  <a:srgbClr val="484B49"/>
                </a:solidFill>
                <a:latin typeface="Raleway"/>
                <a:cs typeface="Raleway"/>
              </a:rPr>
              <a:t>THE </a:t>
            </a:r>
            <a:r>
              <a:rPr lang="en-US" b="1" dirty="0">
                <a:solidFill>
                  <a:srgbClr val="484B49"/>
                </a:solidFill>
                <a:latin typeface="Raleway"/>
                <a:cs typeface="Raleway"/>
              </a:rPr>
              <a:t>QUALITY OF EDUCATIONAL</a:t>
            </a:r>
            <a:endParaRPr lang="en-US" b="1" dirty="0">
              <a:solidFill>
                <a:srgbClr val="484B49"/>
              </a:solidFill>
              <a:latin typeface="Raleway"/>
              <a:cs typeface="Raleway"/>
            </a:endParaRPr>
          </a:p>
          <a:p>
            <a:pPr defTabSz="456662">
              <a:spcAft>
                <a:spcPts val="200"/>
              </a:spcAft>
            </a:pPr>
            <a:r>
              <a:rPr lang="en-US" b="1" dirty="0">
                <a:solidFill>
                  <a:srgbClr val="484B49"/>
                </a:solidFill>
                <a:latin typeface="Raleway"/>
                <a:cs typeface="Raleway"/>
              </a:rPr>
              <a:t>CHILDCARE SERVICES</a:t>
            </a:r>
            <a:endParaRPr lang="en-US" b="1" dirty="0">
              <a:solidFill>
                <a:srgbClr val="484B49"/>
              </a:solidFill>
              <a:latin typeface="Raleway"/>
              <a:cs typeface="Raleway"/>
            </a:endParaRPr>
          </a:p>
          <a:p>
            <a:pPr defTabSz="456662">
              <a:spcAft>
                <a:spcPts val="200"/>
              </a:spcAft>
            </a:pPr>
            <a:r>
              <a:rPr lang="en-US" b="1" dirty="0">
                <a:solidFill>
                  <a:srgbClr val="484B49"/>
                </a:solidFill>
                <a:latin typeface="Raleway"/>
                <a:cs typeface="Raleway"/>
              </a:rPr>
              <a:t>IN QUEBEC</a:t>
            </a:r>
            <a:endParaRPr lang="en-US" sz="2200" dirty="0">
              <a:solidFill>
                <a:srgbClr val="484B49"/>
              </a:solidFill>
              <a:latin typeface="Raleway ExtraBold"/>
              <a:cs typeface="Raleway ExtraBold"/>
            </a:endParaRPr>
          </a:p>
          <a:p>
            <a:pPr defTabSz="456662"/>
            <a:endParaRPr lang="en-US" dirty="0">
              <a:solidFill>
                <a:srgbClr val="131413"/>
              </a:solidFill>
              <a:latin typeface="Raleway ExtraBold"/>
            </a:endParaRPr>
          </a:p>
        </p:txBody>
      </p:sp>
      <p:grpSp>
        <p:nvGrpSpPr>
          <p:cNvPr id="18" name="Group 17"/>
          <p:cNvGrpSpPr/>
          <p:nvPr/>
        </p:nvGrpSpPr>
        <p:grpSpPr>
          <a:xfrm>
            <a:off x="5770885" y="3180396"/>
            <a:ext cx="3431732" cy="1011996"/>
            <a:chOff x="5842526" y="3070379"/>
            <a:chExt cx="3301474" cy="1011996"/>
          </a:xfrm>
        </p:grpSpPr>
        <p:cxnSp>
          <p:nvCxnSpPr>
            <p:cNvPr id="19" name="Straight Connector 18"/>
            <p:cNvCxnSpPr/>
            <p:nvPr/>
          </p:nvCxnSpPr>
          <p:spPr>
            <a:xfrm>
              <a:off x="5844269" y="3070379"/>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5844269" y="3407711"/>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5844269" y="3745043"/>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5842526" y="4082375"/>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grpSp>
      <p:sp>
        <p:nvSpPr>
          <p:cNvPr id="2" name="ZoneTexte 1"/>
          <p:cNvSpPr txBox="1"/>
          <p:nvPr/>
        </p:nvSpPr>
        <p:spPr>
          <a:xfrm>
            <a:off x="5694722" y="2724151"/>
            <a:ext cx="3449315" cy="523220"/>
          </a:xfrm>
          <a:prstGeom prst="rect">
            <a:avLst/>
          </a:prstGeom>
          <a:noFill/>
        </p:spPr>
        <p:txBody>
          <a:bodyPr wrap="square" lIns="91366" tIns="45683" rIns="91366" bIns="45683" rtlCol="0">
            <a:spAutoFit/>
          </a:bodyPr>
          <a:lstStyle/>
          <a:p>
            <a:pPr defTabSz="456662"/>
            <a:r>
              <a:rPr lang="fr-CA" sz="2800" b="1" dirty="0">
                <a:solidFill>
                  <a:prstClr val="white"/>
                </a:solidFill>
              </a:rPr>
              <a:t> </a:t>
            </a:r>
            <a:endParaRPr lang="fr-CA" sz="2800" b="1" dirty="0">
              <a:solidFill>
                <a:prstClr val="white"/>
              </a:solidFill>
            </a:endParaRPr>
          </a:p>
        </p:txBody>
      </p:sp>
    </p:spTree>
    <p:extLst>
      <p:ext uri="{BB962C8B-B14F-4D97-AF65-F5344CB8AC3E}">
        <p14:creationId xmlns:p14="http://schemas.microsoft.com/office/powerpoint/2010/main" val="38661658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40" y="600083"/>
            <a:ext cx="7959507" cy="3973315"/>
          </a:xfrm>
          <a:prstGeom prst="rect">
            <a:avLst/>
          </a:prstGeom>
          <a:solidFill>
            <a:schemeClr val="accent4">
              <a:lumMod val="60000"/>
              <a:lumOff val="40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defTabSz="456914"/>
            <a:endParaRPr lang="en-US" dirty="0">
              <a:solidFill>
                <a:srgbClr val="BA2830"/>
              </a:solidFill>
              <a:latin typeface="Raleway ExtraBold"/>
            </a:endParaRPr>
          </a:p>
        </p:txBody>
      </p:sp>
      <p:pic>
        <p:nvPicPr>
          <p:cNvPr id="5" name="Picture 4"/>
          <p:cNvPicPr>
            <a:picLocks noChangeAspect="1"/>
          </p:cNvPicPr>
          <p:nvPr/>
        </p:nvPicPr>
        <p:blipFill>
          <a:blip r:embed="rId2"/>
          <a:stretch>
            <a:fillRect/>
          </a:stretch>
        </p:blipFill>
        <p:spPr>
          <a:xfrm>
            <a:off x="7763017" y="4768534"/>
            <a:ext cx="814028" cy="205217"/>
          </a:xfrm>
          <a:prstGeom prst="rect">
            <a:avLst/>
          </a:prstGeom>
          <a:noFill/>
        </p:spPr>
      </p:pic>
      <p:sp>
        <p:nvSpPr>
          <p:cNvPr id="7" name="Rectangle 6"/>
          <p:cNvSpPr/>
          <p:nvPr/>
        </p:nvSpPr>
        <p:spPr>
          <a:xfrm>
            <a:off x="1" y="600065"/>
            <a:ext cx="4082138" cy="1861758"/>
          </a:xfrm>
          <a:prstGeom prst="rect">
            <a:avLst/>
          </a:prstGeom>
          <a:solidFill>
            <a:schemeClr val="accent4">
              <a:lumMod val="20000"/>
              <a:lumOff val="80000"/>
              <a:alpha val="92000"/>
            </a:scheme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algn="ctr" defTabSz="456914"/>
            <a:endParaRPr lang="en-US" dirty="0">
              <a:solidFill>
                <a:prstClr val="white"/>
              </a:solidFill>
              <a:latin typeface="Raleway ExtraBold"/>
            </a:endParaRPr>
          </a:p>
        </p:txBody>
      </p:sp>
      <p:sp>
        <p:nvSpPr>
          <p:cNvPr id="8" name="TextBox 7"/>
          <p:cNvSpPr txBox="1"/>
          <p:nvPr/>
        </p:nvSpPr>
        <p:spPr>
          <a:xfrm>
            <a:off x="527377" y="765565"/>
            <a:ext cx="3417089" cy="2062055"/>
          </a:xfrm>
          <a:prstGeom prst="rect">
            <a:avLst/>
          </a:prstGeom>
          <a:noFill/>
        </p:spPr>
        <p:txBody>
          <a:bodyPr wrap="square" lIns="91392" tIns="45696" rIns="91392" bIns="45696" rtlCol="0">
            <a:spAutoFit/>
          </a:bodyPr>
          <a:lstStyle/>
          <a:p>
            <a:pPr defTabSz="456914"/>
            <a:r>
              <a:rPr lang="en-US" sz="2200" dirty="0">
                <a:solidFill>
                  <a:srgbClr val="484B49"/>
                </a:solidFill>
                <a:latin typeface="Raleway ExtraBold"/>
                <a:cs typeface="Raleway ExtraBold"/>
              </a:rPr>
              <a:t>WHAT CAN BE</a:t>
            </a:r>
          </a:p>
          <a:p>
            <a:pPr defTabSz="456914"/>
            <a:r>
              <a:rPr lang="en-US" sz="2200" dirty="0">
                <a:solidFill>
                  <a:srgbClr val="484B49"/>
                </a:solidFill>
                <a:latin typeface="Raleway ExtraBold"/>
                <a:cs typeface="Raleway ExtraBold"/>
              </a:rPr>
              <a:t>DONE TO IMPROVE</a:t>
            </a:r>
          </a:p>
          <a:p>
            <a:pPr defTabSz="456914"/>
            <a:r>
              <a:rPr lang="en-US" sz="2200" dirty="0">
                <a:solidFill>
                  <a:srgbClr val="484B49"/>
                </a:solidFill>
                <a:latin typeface="Raleway ExtraBold"/>
                <a:cs typeface="Raleway ExtraBold"/>
              </a:rPr>
              <a:t>THE QUALITY</a:t>
            </a:r>
          </a:p>
          <a:p>
            <a:pPr defTabSz="456914"/>
            <a:r>
              <a:rPr lang="en-US" sz="2200" dirty="0">
                <a:solidFill>
                  <a:srgbClr val="484B49"/>
                </a:solidFill>
                <a:latin typeface="Raleway ExtraBold"/>
                <a:cs typeface="Raleway ExtraBold"/>
              </a:rPr>
              <a:t>OF EDUCATIONAL</a:t>
            </a:r>
          </a:p>
          <a:p>
            <a:pPr defTabSz="456914"/>
            <a:r>
              <a:rPr lang="en-US" sz="2200" dirty="0">
                <a:solidFill>
                  <a:srgbClr val="484B49"/>
                </a:solidFill>
                <a:latin typeface="Raleway ExtraBold"/>
                <a:cs typeface="Raleway ExtraBold"/>
              </a:rPr>
              <a:t>CHILDCARE </a:t>
            </a:r>
            <a:r>
              <a:rPr lang="en-US" sz="2200" dirty="0">
                <a:solidFill>
                  <a:srgbClr val="484B49"/>
                </a:solidFill>
                <a:latin typeface="Raleway ExtraBold"/>
                <a:cs typeface="Raleway ExtraBold"/>
              </a:rPr>
              <a:t>SERVICES ?</a:t>
            </a:r>
            <a:endParaRPr lang="en-US" sz="2200" dirty="0">
              <a:solidFill>
                <a:srgbClr val="484B49"/>
              </a:solidFill>
              <a:latin typeface="Raleway ExtraBold"/>
              <a:cs typeface="Raleway ExtraBold"/>
            </a:endParaRPr>
          </a:p>
          <a:p>
            <a:pPr defTabSz="456914"/>
            <a:endParaRPr lang="en-US" dirty="0">
              <a:solidFill>
                <a:srgbClr val="131413"/>
              </a:solidFill>
              <a:latin typeface="Raleway ExtraBold"/>
            </a:endParaRPr>
          </a:p>
        </p:txBody>
      </p:sp>
      <p:grpSp>
        <p:nvGrpSpPr>
          <p:cNvPr id="9" name="Group 8"/>
          <p:cNvGrpSpPr/>
          <p:nvPr/>
        </p:nvGrpSpPr>
        <p:grpSpPr>
          <a:xfrm>
            <a:off x="618667" y="1127339"/>
            <a:ext cx="3463472" cy="1011996"/>
            <a:chOff x="5842526" y="3070379"/>
            <a:chExt cx="3301474" cy="1011996"/>
          </a:xfrm>
        </p:grpSpPr>
        <p:cxnSp>
          <p:nvCxnSpPr>
            <p:cNvPr id="10" name="Straight Connector 9"/>
            <p:cNvCxnSpPr/>
            <p:nvPr/>
          </p:nvCxnSpPr>
          <p:spPr>
            <a:xfrm>
              <a:off x="5844269" y="3070379"/>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5844269" y="3407711"/>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5844269" y="3745043"/>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5842526" y="4082375"/>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grpSp>
      <p:pic>
        <p:nvPicPr>
          <p:cNvPr id="14" name="Picture 13" descr="educ-paren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11078" y="2995921"/>
            <a:ext cx="2356822" cy="1583315"/>
          </a:xfrm>
          <a:prstGeom prst="rect">
            <a:avLst/>
          </a:prstGeom>
        </p:spPr>
      </p:pic>
      <p:sp>
        <p:nvSpPr>
          <p:cNvPr id="15" name="TextBox 14"/>
          <p:cNvSpPr txBox="1"/>
          <p:nvPr/>
        </p:nvSpPr>
        <p:spPr>
          <a:xfrm>
            <a:off x="525318" y="4699269"/>
            <a:ext cx="2551546" cy="184666"/>
          </a:xfrm>
          <a:prstGeom prst="rect">
            <a:avLst/>
          </a:prstGeom>
          <a:noFill/>
        </p:spPr>
        <p:txBody>
          <a:bodyPr wrap="square" lIns="91392" tIns="45696" rIns="91392" bIns="45696" rtlCol="0">
            <a:spAutoFit/>
          </a:bodyPr>
          <a:lstStyle/>
          <a:p>
            <a:pPr defTabSz="456914"/>
            <a:r>
              <a:rPr lang="en-US" sz="600" dirty="0">
                <a:solidFill>
                  <a:srgbClr val="131413"/>
                </a:solidFill>
                <a:latin typeface="Raleway"/>
                <a:cs typeface="Raleway"/>
              </a:rPr>
              <a:t>© </a:t>
            </a:r>
            <a:r>
              <a:rPr lang="en-US" sz="600" dirty="0" err="1">
                <a:solidFill>
                  <a:srgbClr val="131413"/>
                </a:solidFill>
                <a:latin typeface="Raleway"/>
                <a:cs typeface="Raleway"/>
              </a:rPr>
              <a:t>Fondation</a:t>
            </a:r>
            <a:r>
              <a:rPr lang="en-US" sz="600" dirty="0">
                <a:solidFill>
                  <a:srgbClr val="131413"/>
                </a:solidFill>
                <a:latin typeface="Raleway"/>
                <a:cs typeface="Raleway"/>
              </a:rPr>
              <a:t> Lucie et André </a:t>
            </a:r>
            <a:r>
              <a:rPr lang="en-US" sz="600" dirty="0" err="1">
                <a:solidFill>
                  <a:srgbClr val="131413"/>
                </a:solidFill>
                <a:latin typeface="Raleway"/>
                <a:cs typeface="Raleway"/>
              </a:rPr>
              <a:t>Chagnon</a:t>
            </a:r>
            <a:r>
              <a:rPr lang="en-US" sz="600" dirty="0">
                <a:solidFill>
                  <a:srgbClr val="131413"/>
                </a:solidFill>
                <a:latin typeface="Raleway"/>
                <a:cs typeface="Raleway"/>
              </a:rPr>
              <a:t>, 2018</a:t>
            </a:r>
          </a:p>
        </p:txBody>
      </p:sp>
    </p:spTree>
    <p:extLst>
      <p:ext uri="{BB962C8B-B14F-4D97-AF65-F5344CB8AC3E}">
        <p14:creationId xmlns:p14="http://schemas.microsoft.com/office/powerpoint/2010/main" val="12386604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17.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17539" y="602984"/>
            <a:ext cx="7959506" cy="3970406"/>
          </a:xfrm>
          <a:prstGeom prst="rect">
            <a:avLst/>
          </a:prstGeom>
        </p:spPr>
      </p:pic>
      <p:pic>
        <p:nvPicPr>
          <p:cNvPr id="4" name="Picture 3"/>
          <p:cNvPicPr>
            <a:picLocks noChangeAspect="1"/>
          </p:cNvPicPr>
          <p:nvPr/>
        </p:nvPicPr>
        <p:blipFill>
          <a:blip r:embed="rId3"/>
          <a:stretch>
            <a:fillRect/>
          </a:stretch>
        </p:blipFill>
        <p:spPr>
          <a:xfrm>
            <a:off x="7763017" y="4768534"/>
            <a:ext cx="814028" cy="205217"/>
          </a:xfrm>
          <a:prstGeom prst="rect">
            <a:avLst/>
          </a:prstGeom>
        </p:spPr>
      </p:pic>
      <p:sp>
        <p:nvSpPr>
          <p:cNvPr id="8" name="Rectangle 7"/>
          <p:cNvSpPr/>
          <p:nvPr/>
        </p:nvSpPr>
        <p:spPr>
          <a:xfrm>
            <a:off x="24" y="0"/>
            <a:ext cx="2437027" cy="1894704"/>
          </a:xfrm>
          <a:prstGeom prst="rect">
            <a:avLst/>
          </a:prstGeom>
          <a:solidFill>
            <a:schemeClr val="accent4">
              <a:lumMod val="60000"/>
              <a:lumOff val="40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algn="ctr" defTabSz="456914"/>
            <a:endParaRPr lang="en-US" dirty="0">
              <a:solidFill>
                <a:prstClr val="white"/>
              </a:solidFill>
              <a:latin typeface="Raleway ExtraBold"/>
            </a:endParaRPr>
          </a:p>
        </p:txBody>
      </p:sp>
      <p:sp>
        <p:nvSpPr>
          <p:cNvPr id="9" name="TextBox 8"/>
          <p:cNvSpPr txBox="1"/>
          <p:nvPr/>
        </p:nvSpPr>
        <p:spPr>
          <a:xfrm>
            <a:off x="535343" y="482150"/>
            <a:ext cx="1901685" cy="876858"/>
          </a:xfrm>
          <a:prstGeom prst="rect">
            <a:avLst/>
          </a:prstGeom>
          <a:noFill/>
        </p:spPr>
        <p:txBody>
          <a:bodyPr wrap="square" lIns="91392" tIns="45696" rIns="91392" bIns="45696" rtlCol="0">
            <a:spAutoFit/>
          </a:bodyPr>
          <a:lstStyle/>
          <a:p>
            <a:pPr defTabSz="456914">
              <a:lnSpc>
                <a:spcPct val="110000"/>
              </a:lnSpc>
            </a:pPr>
            <a:r>
              <a:rPr lang="en-US" sz="2400" u="sng" dirty="0">
                <a:solidFill>
                  <a:srgbClr val="484B49"/>
                </a:solidFill>
                <a:latin typeface="Raleway ExtraBold"/>
                <a:cs typeface="Raleway ExtraBold"/>
              </a:rPr>
              <a:t>Staff</a:t>
            </a:r>
          </a:p>
          <a:p>
            <a:pPr defTabSz="456914">
              <a:lnSpc>
                <a:spcPct val="110000"/>
              </a:lnSpc>
            </a:pPr>
            <a:r>
              <a:rPr lang="en-US" sz="2400" u="sng" dirty="0">
                <a:solidFill>
                  <a:srgbClr val="484B49"/>
                </a:solidFill>
                <a:latin typeface="Raleway ExtraBold"/>
                <a:cs typeface="Raleway ExtraBold"/>
              </a:rPr>
              <a:t>training</a:t>
            </a:r>
          </a:p>
        </p:txBody>
      </p:sp>
      <p:sp>
        <p:nvSpPr>
          <p:cNvPr id="10" name="Rectangle 9"/>
          <p:cNvSpPr/>
          <p:nvPr/>
        </p:nvSpPr>
        <p:spPr>
          <a:xfrm>
            <a:off x="1316888" y="2411272"/>
            <a:ext cx="2760865" cy="984837"/>
          </a:xfrm>
          <a:prstGeom prst="rect">
            <a:avLst/>
          </a:prstGeom>
        </p:spPr>
        <p:txBody>
          <a:bodyPr wrap="square" lIns="91392" tIns="45696" rIns="91392" bIns="45696">
            <a:spAutoFit/>
          </a:bodyPr>
          <a:lstStyle/>
          <a:p>
            <a:pPr marL="100730" indent="-100730" defTabSz="456914">
              <a:lnSpc>
                <a:spcPct val="120000"/>
              </a:lnSpc>
              <a:spcAft>
                <a:spcPts val="600"/>
              </a:spcAft>
              <a:buClr>
                <a:srgbClr val="484B49"/>
              </a:buClr>
              <a:buFont typeface="Arial"/>
              <a:buChar char="•"/>
            </a:pPr>
            <a:r>
              <a:rPr lang="en-US" sz="1000" dirty="0">
                <a:solidFill>
                  <a:srgbClr val="131413"/>
                </a:solidFill>
                <a:latin typeface="Raleway"/>
                <a:cs typeface="Raleway"/>
              </a:rPr>
              <a:t>High </a:t>
            </a:r>
            <a:r>
              <a:rPr lang="en-US" sz="1000" dirty="0">
                <a:solidFill>
                  <a:srgbClr val="131413"/>
                </a:solidFill>
                <a:latin typeface="Raleway"/>
                <a:cs typeface="Raleway"/>
              </a:rPr>
              <a:t>level of initial </a:t>
            </a:r>
            <a:r>
              <a:rPr lang="en-US" sz="1000" dirty="0">
                <a:solidFill>
                  <a:srgbClr val="131413"/>
                </a:solidFill>
                <a:latin typeface="Raleway"/>
                <a:cs typeface="Raleway"/>
              </a:rPr>
              <a:t>training</a:t>
            </a:r>
          </a:p>
          <a:p>
            <a:pPr marL="100730" indent="-100730" defTabSz="456914">
              <a:lnSpc>
                <a:spcPct val="120000"/>
              </a:lnSpc>
              <a:spcAft>
                <a:spcPts val="600"/>
              </a:spcAft>
              <a:buClr>
                <a:srgbClr val="484B49"/>
              </a:buClr>
              <a:buFont typeface="Arial"/>
              <a:buChar char="•"/>
            </a:pPr>
            <a:r>
              <a:rPr lang="en-US" sz="1000" dirty="0">
                <a:solidFill>
                  <a:srgbClr val="131413"/>
                </a:solidFill>
                <a:latin typeface="Raleway"/>
                <a:cs typeface="Raleway"/>
              </a:rPr>
              <a:t>Specialized diploma in early childhood education</a:t>
            </a:r>
            <a:endParaRPr lang="fr-FR" sz="1000" dirty="0">
              <a:solidFill>
                <a:srgbClr val="131413"/>
              </a:solidFill>
              <a:latin typeface="Raleway"/>
              <a:cs typeface="Raleway"/>
            </a:endParaRPr>
          </a:p>
          <a:p>
            <a:pPr marL="100730" indent="-100730" defTabSz="456914">
              <a:lnSpc>
                <a:spcPct val="120000"/>
              </a:lnSpc>
              <a:spcAft>
                <a:spcPts val="600"/>
              </a:spcAft>
              <a:buClr>
                <a:srgbClr val="484B49"/>
              </a:buClr>
              <a:buFont typeface="Arial"/>
              <a:buChar char="•"/>
            </a:pPr>
            <a:r>
              <a:rPr lang="fr-FR" sz="1000" dirty="0" err="1">
                <a:solidFill>
                  <a:srgbClr val="131413"/>
                </a:solidFill>
                <a:latin typeface="Raleway"/>
                <a:cs typeface="Raleway"/>
              </a:rPr>
              <a:t>Continuing</a:t>
            </a:r>
            <a:r>
              <a:rPr lang="fr-FR" sz="1000" dirty="0">
                <a:solidFill>
                  <a:srgbClr val="131413"/>
                </a:solidFill>
                <a:latin typeface="Raleway"/>
                <a:cs typeface="Raleway"/>
              </a:rPr>
              <a:t> </a:t>
            </a:r>
            <a:r>
              <a:rPr lang="fr-FR" sz="1000" dirty="0" err="1">
                <a:solidFill>
                  <a:srgbClr val="131413"/>
                </a:solidFill>
                <a:latin typeface="Raleway"/>
                <a:cs typeface="Raleway"/>
              </a:rPr>
              <a:t>education</a:t>
            </a:r>
            <a:r>
              <a:rPr lang="fr-FR" sz="1000" dirty="0">
                <a:solidFill>
                  <a:srgbClr val="131413"/>
                </a:solidFill>
                <a:latin typeface="Raleway"/>
                <a:cs typeface="Raleway"/>
              </a:rPr>
              <a:t> </a:t>
            </a:r>
            <a:r>
              <a:rPr lang="fr-FR" sz="1000" dirty="0" err="1">
                <a:solidFill>
                  <a:srgbClr val="131413"/>
                </a:solidFill>
                <a:latin typeface="Raleway"/>
                <a:cs typeface="Raleway"/>
              </a:rPr>
              <a:t>activities</a:t>
            </a:r>
            <a:endParaRPr lang="fr-FR" sz="1000" dirty="0">
              <a:solidFill>
                <a:srgbClr val="131413"/>
              </a:solidFill>
              <a:latin typeface="Raleway"/>
              <a:cs typeface="Raleway"/>
            </a:endParaRPr>
          </a:p>
        </p:txBody>
      </p:sp>
      <p:sp>
        <p:nvSpPr>
          <p:cNvPr id="11" name="TextBox 10"/>
          <p:cNvSpPr txBox="1"/>
          <p:nvPr/>
        </p:nvSpPr>
        <p:spPr>
          <a:xfrm>
            <a:off x="525318" y="4699269"/>
            <a:ext cx="2551546" cy="184666"/>
          </a:xfrm>
          <a:prstGeom prst="rect">
            <a:avLst/>
          </a:prstGeom>
          <a:noFill/>
        </p:spPr>
        <p:txBody>
          <a:bodyPr wrap="square" lIns="91392" tIns="45696" rIns="91392" bIns="45696" rtlCol="0">
            <a:spAutoFit/>
          </a:bodyPr>
          <a:lstStyle/>
          <a:p>
            <a:pPr defTabSz="456914"/>
            <a:r>
              <a:rPr lang="en-US" sz="600" dirty="0">
                <a:solidFill>
                  <a:srgbClr val="131413"/>
                </a:solidFill>
                <a:latin typeface="Raleway"/>
                <a:cs typeface="Raleway"/>
              </a:rPr>
              <a:t>© </a:t>
            </a:r>
            <a:r>
              <a:rPr lang="en-US" sz="600" dirty="0" err="1">
                <a:solidFill>
                  <a:srgbClr val="131413"/>
                </a:solidFill>
                <a:latin typeface="Raleway"/>
                <a:cs typeface="Raleway"/>
              </a:rPr>
              <a:t>Fondation</a:t>
            </a:r>
            <a:r>
              <a:rPr lang="en-US" sz="600" dirty="0">
                <a:solidFill>
                  <a:srgbClr val="131413"/>
                </a:solidFill>
                <a:latin typeface="Raleway"/>
                <a:cs typeface="Raleway"/>
              </a:rPr>
              <a:t> Lucie et André </a:t>
            </a:r>
            <a:r>
              <a:rPr lang="en-US" sz="600" dirty="0" err="1">
                <a:solidFill>
                  <a:srgbClr val="131413"/>
                </a:solidFill>
                <a:latin typeface="Raleway"/>
                <a:cs typeface="Raleway"/>
              </a:rPr>
              <a:t>Chagnon</a:t>
            </a:r>
            <a:r>
              <a:rPr lang="en-US" sz="600" dirty="0">
                <a:solidFill>
                  <a:srgbClr val="131413"/>
                </a:solidFill>
                <a:latin typeface="Raleway"/>
                <a:cs typeface="Raleway"/>
              </a:rPr>
              <a:t>, 2018</a:t>
            </a:r>
          </a:p>
        </p:txBody>
      </p:sp>
    </p:spTree>
    <p:extLst>
      <p:ext uri="{BB962C8B-B14F-4D97-AF65-F5344CB8AC3E}">
        <p14:creationId xmlns:p14="http://schemas.microsoft.com/office/powerpoint/2010/main" val="3077816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18.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7540" y="602984"/>
            <a:ext cx="7959507" cy="3970406"/>
          </a:xfrm>
          <a:prstGeom prst="rect">
            <a:avLst/>
          </a:prstGeom>
        </p:spPr>
      </p:pic>
      <p:pic>
        <p:nvPicPr>
          <p:cNvPr id="5" name="Picture 4"/>
          <p:cNvPicPr>
            <a:picLocks noChangeAspect="1"/>
          </p:cNvPicPr>
          <p:nvPr/>
        </p:nvPicPr>
        <p:blipFill>
          <a:blip r:embed="rId3"/>
          <a:stretch>
            <a:fillRect/>
          </a:stretch>
        </p:blipFill>
        <p:spPr>
          <a:xfrm>
            <a:off x="7763017" y="4768534"/>
            <a:ext cx="814028" cy="205217"/>
          </a:xfrm>
          <a:prstGeom prst="rect">
            <a:avLst/>
          </a:prstGeom>
        </p:spPr>
      </p:pic>
      <p:sp>
        <p:nvSpPr>
          <p:cNvPr id="8" name="Rectangle 7"/>
          <p:cNvSpPr/>
          <p:nvPr/>
        </p:nvSpPr>
        <p:spPr>
          <a:xfrm>
            <a:off x="24" y="0"/>
            <a:ext cx="2437027" cy="1894704"/>
          </a:xfrm>
          <a:prstGeom prst="rect">
            <a:avLst/>
          </a:prstGeom>
          <a:solidFill>
            <a:schemeClr val="accent4">
              <a:lumMod val="60000"/>
              <a:lumOff val="40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algn="ctr" defTabSz="456914"/>
            <a:endParaRPr lang="en-US" dirty="0">
              <a:solidFill>
                <a:prstClr val="white"/>
              </a:solidFill>
              <a:latin typeface="Raleway ExtraBold"/>
            </a:endParaRPr>
          </a:p>
        </p:txBody>
      </p:sp>
      <p:sp>
        <p:nvSpPr>
          <p:cNvPr id="9" name="TextBox 8"/>
          <p:cNvSpPr txBox="1"/>
          <p:nvPr/>
        </p:nvSpPr>
        <p:spPr>
          <a:xfrm>
            <a:off x="535343" y="482172"/>
            <a:ext cx="1901685" cy="1171603"/>
          </a:xfrm>
          <a:prstGeom prst="rect">
            <a:avLst/>
          </a:prstGeom>
          <a:noFill/>
        </p:spPr>
        <p:txBody>
          <a:bodyPr wrap="square" lIns="91392" tIns="45696" rIns="91392" bIns="45696" rtlCol="0">
            <a:spAutoFit/>
          </a:bodyPr>
          <a:lstStyle/>
          <a:p>
            <a:pPr defTabSz="456914">
              <a:lnSpc>
                <a:spcPct val="110000"/>
              </a:lnSpc>
            </a:pPr>
            <a:r>
              <a:rPr lang="en-US" sz="1600" u="sng" dirty="0">
                <a:solidFill>
                  <a:srgbClr val="484B49"/>
                </a:solidFill>
                <a:latin typeface="Raleway ExtraBold"/>
                <a:cs typeface="Raleway ExtraBold"/>
              </a:rPr>
              <a:t>Working</a:t>
            </a:r>
          </a:p>
          <a:p>
            <a:pPr defTabSz="456914">
              <a:lnSpc>
                <a:spcPct val="110000"/>
              </a:lnSpc>
            </a:pPr>
            <a:r>
              <a:rPr lang="en-US" sz="1600" u="sng" dirty="0">
                <a:solidFill>
                  <a:srgbClr val="484B49"/>
                </a:solidFill>
                <a:latin typeface="Raleway ExtraBold"/>
                <a:cs typeface="Raleway ExtraBold"/>
              </a:rPr>
              <a:t>conditions</a:t>
            </a:r>
          </a:p>
          <a:p>
            <a:pPr defTabSz="456914">
              <a:lnSpc>
                <a:spcPct val="110000"/>
              </a:lnSpc>
            </a:pPr>
            <a:r>
              <a:rPr lang="en-US" sz="1600" u="sng" dirty="0">
                <a:solidFill>
                  <a:srgbClr val="484B49"/>
                </a:solidFill>
                <a:latin typeface="Raleway ExtraBold"/>
                <a:cs typeface="Raleway ExtraBold"/>
              </a:rPr>
              <a:t>of educational</a:t>
            </a:r>
          </a:p>
          <a:p>
            <a:pPr defTabSz="456914">
              <a:lnSpc>
                <a:spcPct val="110000"/>
              </a:lnSpc>
            </a:pPr>
            <a:r>
              <a:rPr lang="en-US" sz="1600" u="sng" dirty="0">
                <a:solidFill>
                  <a:srgbClr val="484B49"/>
                </a:solidFill>
                <a:latin typeface="Raleway ExtraBold"/>
                <a:cs typeface="Raleway ExtraBold"/>
              </a:rPr>
              <a:t>personnel</a:t>
            </a:r>
          </a:p>
        </p:txBody>
      </p:sp>
      <p:sp>
        <p:nvSpPr>
          <p:cNvPr id="10" name="Rectangle 9"/>
          <p:cNvSpPr/>
          <p:nvPr/>
        </p:nvSpPr>
        <p:spPr>
          <a:xfrm>
            <a:off x="1056595" y="2066906"/>
            <a:ext cx="2760865" cy="2585275"/>
          </a:xfrm>
          <a:prstGeom prst="rect">
            <a:avLst/>
          </a:prstGeom>
        </p:spPr>
        <p:txBody>
          <a:bodyPr wrap="square" lIns="91392" tIns="45696" rIns="91392" bIns="45696">
            <a:spAutoFit/>
          </a:bodyPr>
          <a:lstStyle/>
          <a:p>
            <a:pPr defTabSz="456914">
              <a:lnSpc>
                <a:spcPct val="120000"/>
              </a:lnSpc>
              <a:spcAft>
                <a:spcPts val="600"/>
              </a:spcAft>
              <a:buClr>
                <a:srgbClr val="484B49"/>
              </a:buClr>
            </a:pPr>
            <a:r>
              <a:rPr lang="en-US" sz="1000" dirty="0">
                <a:solidFill>
                  <a:srgbClr val="131413"/>
                </a:solidFill>
                <a:latin typeface="Raleway"/>
                <a:cs typeface="Raleway"/>
              </a:rPr>
              <a:t>The overall score was higher when educators:</a:t>
            </a:r>
          </a:p>
          <a:p>
            <a:pPr marL="100730" indent="-100730" defTabSz="456914">
              <a:lnSpc>
                <a:spcPct val="120000"/>
              </a:lnSpc>
              <a:spcAft>
                <a:spcPts val="600"/>
              </a:spcAft>
              <a:buClr>
                <a:srgbClr val="484B49"/>
              </a:buClr>
              <a:buFont typeface="Arial"/>
              <a:buChar char="•"/>
            </a:pPr>
            <a:r>
              <a:rPr lang="en-US" sz="1000" dirty="0">
                <a:solidFill>
                  <a:srgbClr val="131413"/>
                </a:solidFill>
                <a:latin typeface="Raleway"/>
                <a:cs typeface="Raleway"/>
              </a:rPr>
              <a:t>earned </a:t>
            </a:r>
            <a:r>
              <a:rPr lang="en-US" sz="1000" dirty="0">
                <a:solidFill>
                  <a:srgbClr val="131413"/>
                </a:solidFill>
                <a:latin typeface="Raleway"/>
                <a:cs typeface="Raleway"/>
              </a:rPr>
              <a:t>a better hourly wage</a:t>
            </a:r>
          </a:p>
          <a:p>
            <a:pPr marL="100730" indent="-100730" defTabSz="456914">
              <a:lnSpc>
                <a:spcPct val="120000"/>
              </a:lnSpc>
              <a:spcAft>
                <a:spcPts val="600"/>
              </a:spcAft>
              <a:buClr>
                <a:srgbClr val="484B49"/>
              </a:buClr>
              <a:buFont typeface="Arial"/>
              <a:buChar char="•"/>
            </a:pPr>
            <a:r>
              <a:rPr lang="en-US" sz="1000" dirty="0">
                <a:solidFill>
                  <a:srgbClr val="131413"/>
                </a:solidFill>
                <a:latin typeface="Raleway"/>
                <a:cs typeface="Raleway"/>
              </a:rPr>
              <a:t>perceived </a:t>
            </a:r>
            <a:r>
              <a:rPr lang="en-US" sz="1000" dirty="0">
                <a:solidFill>
                  <a:srgbClr val="131413"/>
                </a:solidFill>
                <a:latin typeface="Raleway"/>
                <a:cs typeface="Raleway"/>
              </a:rPr>
              <a:t>their work as stimulating and challenging</a:t>
            </a:r>
          </a:p>
          <a:p>
            <a:pPr marL="100730" indent="-100730" defTabSz="456914">
              <a:lnSpc>
                <a:spcPct val="120000"/>
              </a:lnSpc>
              <a:spcAft>
                <a:spcPts val="600"/>
              </a:spcAft>
              <a:buClr>
                <a:srgbClr val="484B49"/>
              </a:buClr>
              <a:buFont typeface="Arial"/>
              <a:buChar char="•"/>
            </a:pPr>
            <a:r>
              <a:rPr lang="en-US" sz="1000" dirty="0">
                <a:solidFill>
                  <a:srgbClr val="131413"/>
                </a:solidFill>
                <a:latin typeface="Raleway"/>
                <a:cs typeface="Raleway"/>
              </a:rPr>
              <a:t>had </a:t>
            </a:r>
            <a:r>
              <a:rPr lang="en-US" sz="1000" dirty="0">
                <a:solidFill>
                  <a:srgbClr val="131413"/>
                </a:solidFill>
                <a:latin typeface="Raleway"/>
                <a:cs typeface="Raleway"/>
              </a:rPr>
              <a:t>time to plan their teaching activities</a:t>
            </a:r>
          </a:p>
          <a:p>
            <a:pPr marL="100730" indent="-100730" defTabSz="456914">
              <a:lnSpc>
                <a:spcPct val="120000"/>
              </a:lnSpc>
              <a:spcAft>
                <a:spcPts val="600"/>
              </a:spcAft>
              <a:buClr>
                <a:srgbClr val="484B49"/>
              </a:buClr>
              <a:buFont typeface="Arial"/>
              <a:buChar char="•"/>
            </a:pPr>
            <a:r>
              <a:rPr lang="en-US" sz="1000" dirty="0">
                <a:solidFill>
                  <a:srgbClr val="131413"/>
                </a:solidFill>
                <a:latin typeface="Raleway"/>
                <a:cs typeface="Raleway"/>
              </a:rPr>
              <a:t>had </a:t>
            </a:r>
            <a:r>
              <a:rPr lang="en-US" sz="1000" dirty="0">
                <a:solidFill>
                  <a:srgbClr val="131413"/>
                </a:solidFill>
                <a:latin typeface="Raleway"/>
                <a:cs typeface="Raleway"/>
              </a:rPr>
              <a:t>a positive perception of their work</a:t>
            </a:r>
          </a:p>
          <a:p>
            <a:pPr marL="100730" indent="-100730" defTabSz="456914">
              <a:lnSpc>
                <a:spcPct val="120000"/>
              </a:lnSpc>
              <a:spcAft>
                <a:spcPts val="600"/>
              </a:spcAft>
              <a:buClr>
                <a:srgbClr val="484B49"/>
              </a:buClr>
              <a:buFont typeface="Arial"/>
              <a:buChar char="•"/>
            </a:pPr>
            <a:r>
              <a:rPr lang="en-US" sz="1000" dirty="0">
                <a:solidFill>
                  <a:srgbClr val="131413"/>
                </a:solidFill>
                <a:latin typeface="Raleway"/>
                <a:cs typeface="Raleway"/>
              </a:rPr>
              <a:t>were </a:t>
            </a:r>
            <a:r>
              <a:rPr lang="en-US" sz="1000" dirty="0">
                <a:solidFill>
                  <a:srgbClr val="131413"/>
                </a:solidFill>
                <a:latin typeface="Raleway"/>
                <a:cs typeface="Raleway"/>
              </a:rPr>
              <a:t>satisfied with their relationships </a:t>
            </a:r>
            <a:r>
              <a:rPr lang="en-US" sz="1000" dirty="0">
                <a:solidFill>
                  <a:srgbClr val="131413"/>
                </a:solidFill>
                <a:latin typeface="Raleway"/>
                <a:cs typeface="Raleway"/>
              </a:rPr>
              <a:t>with management </a:t>
            </a:r>
            <a:r>
              <a:rPr lang="en-US" sz="1000" dirty="0">
                <a:solidFill>
                  <a:srgbClr val="131413"/>
                </a:solidFill>
                <a:latin typeface="Raleway"/>
                <a:cs typeface="Raleway"/>
              </a:rPr>
              <a:t>personnel</a:t>
            </a:r>
          </a:p>
          <a:p>
            <a:pPr marL="100730" indent="-100730" defTabSz="456914">
              <a:lnSpc>
                <a:spcPct val="120000"/>
              </a:lnSpc>
              <a:spcAft>
                <a:spcPts val="600"/>
              </a:spcAft>
              <a:buClr>
                <a:srgbClr val="484B49"/>
              </a:buClr>
              <a:buFont typeface="Arial"/>
              <a:buChar char="•"/>
            </a:pPr>
            <a:r>
              <a:rPr lang="en-US" sz="1000" dirty="0">
                <a:solidFill>
                  <a:srgbClr val="131413"/>
                </a:solidFill>
                <a:latin typeface="Raleway"/>
                <a:cs typeface="Raleway"/>
              </a:rPr>
              <a:t>had </a:t>
            </a:r>
            <a:r>
              <a:rPr lang="en-US" sz="1000" dirty="0">
                <a:solidFill>
                  <a:srgbClr val="131413"/>
                </a:solidFill>
                <a:latin typeface="Raleway"/>
                <a:cs typeface="Raleway"/>
              </a:rPr>
              <a:t>the daily opportunity to talk </a:t>
            </a:r>
            <a:r>
              <a:rPr lang="en-US" sz="1000" dirty="0">
                <a:solidFill>
                  <a:srgbClr val="131413"/>
                </a:solidFill>
                <a:latin typeface="Raleway"/>
                <a:cs typeface="Raleway"/>
              </a:rPr>
              <a:t>about teaching</a:t>
            </a:r>
            <a:r>
              <a:rPr lang="en-US" sz="1000" dirty="0">
                <a:solidFill>
                  <a:srgbClr val="131413"/>
                </a:solidFill>
                <a:latin typeface="Raleway"/>
                <a:cs typeface="Raleway"/>
              </a:rPr>
              <a:t> together.</a:t>
            </a:r>
            <a:endParaRPr lang="fr-FR" sz="1000" dirty="0">
              <a:solidFill>
                <a:srgbClr val="131413"/>
              </a:solidFill>
              <a:latin typeface="Raleway"/>
              <a:cs typeface="Raleway"/>
            </a:endParaRPr>
          </a:p>
        </p:txBody>
      </p:sp>
      <p:sp>
        <p:nvSpPr>
          <p:cNvPr id="11" name="TextBox 10"/>
          <p:cNvSpPr txBox="1"/>
          <p:nvPr/>
        </p:nvSpPr>
        <p:spPr>
          <a:xfrm>
            <a:off x="525318" y="4699269"/>
            <a:ext cx="2551546" cy="184666"/>
          </a:xfrm>
          <a:prstGeom prst="rect">
            <a:avLst/>
          </a:prstGeom>
          <a:noFill/>
        </p:spPr>
        <p:txBody>
          <a:bodyPr wrap="square" lIns="91392" tIns="45696" rIns="91392" bIns="45696" rtlCol="0">
            <a:spAutoFit/>
          </a:bodyPr>
          <a:lstStyle/>
          <a:p>
            <a:pPr defTabSz="456914"/>
            <a:r>
              <a:rPr lang="en-US" sz="600" dirty="0">
                <a:solidFill>
                  <a:srgbClr val="131413"/>
                </a:solidFill>
                <a:latin typeface="Raleway"/>
                <a:cs typeface="Raleway"/>
              </a:rPr>
              <a:t>© </a:t>
            </a:r>
            <a:r>
              <a:rPr lang="en-US" sz="600" dirty="0" err="1">
                <a:solidFill>
                  <a:srgbClr val="131413"/>
                </a:solidFill>
                <a:latin typeface="Raleway"/>
                <a:cs typeface="Raleway"/>
              </a:rPr>
              <a:t>Fondation</a:t>
            </a:r>
            <a:r>
              <a:rPr lang="en-US" sz="600" dirty="0">
                <a:solidFill>
                  <a:srgbClr val="131413"/>
                </a:solidFill>
                <a:latin typeface="Raleway"/>
                <a:cs typeface="Raleway"/>
              </a:rPr>
              <a:t> Lucie et André </a:t>
            </a:r>
            <a:r>
              <a:rPr lang="en-US" sz="600" dirty="0" err="1">
                <a:solidFill>
                  <a:srgbClr val="131413"/>
                </a:solidFill>
                <a:latin typeface="Raleway"/>
                <a:cs typeface="Raleway"/>
              </a:rPr>
              <a:t>Chagnon</a:t>
            </a:r>
            <a:r>
              <a:rPr lang="en-US" sz="600" dirty="0">
                <a:solidFill>
                  <a:srgbClr val="131413"/>
                </a:solidFill>
                <a:latin typeface="Raleway"/>
                <a:cs typeface="Raleway"/>
              </a:rPr>
              <a:t>, 2018</a:t>
            </a:r>
          </a:p>
        </p:txBody>
      </p:sp>
    </p:spTree>
    <p:extLst>
      <p:ext uri="{BB962C8B-B14F-4D97-AF65-F5344CB8AC3E}">
        <p14:creationId xmlns:p14="http://schemas.microsoft.com/office/powerpoint/2010/main" val="2254472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40" y="600083"/>
            <a:ext cx="7959507" cy="3973315"/>
          </a:xfrm>
          <a:prstGeom prst="rect">
            <a:avLst/>
          </a:prstGeom>
          <a:solidFill>
            <a:schemeClr val="accent4">
              <a:lumMod val="20000"/>
              <a:lumOff val="80000"/>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defTabSz="456914"/>
            <a:endParaRPr lang="en-US" dirty="0">
              <a:solidFill>
                <a:srgbClr val="BA2830"/>
              </a:solidFill>
              <a:latin typeface="Raleway ExtraBold"/>
            </a:endParaRPr>
          </a:p>
        </p:txBody>
      </p:sp>
      <p:sp>
        <p:nvSpPr>
          <p:cNvPr id="5" name="Rectangle 4"/>
          <p:cNvSpPr/>
          <p:nvPr/>
        </p:nvSpPr>
        <p:spPr>
          <a:xfrm>
            <a:off x="1" y="-1"/>
            <a:ext cx="2429282" cy="1999437"/>
          </a:xfrm>
          <a:prstGeom prst="rect">
            <a:avLst/>
          </a:prstGeom>
          <a:solidFill>
            <a:schemeClr val="accent4">
              <a:lumMod val="60000"/>
              <a:lumOff val="40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algn="ctr" defTabSz="456914"/>
            <a:endParaRPr lang="en-US" dirty="0">
              <a:solidFill>
                <a:prstClr val="white"/>
              </a:solidFill>
              <a:latin typeface="Raleway ExtraBold"/>
            </a:endParaRPr>
          </a:p>
        </p:txBody>
      </p:sp>
      <p:sp>
        <p:nvSpPr>
          <p:cNvPr id="6" name="TextBox 5"/>
          <p:cNvSpPr txBox="1"/>
          <p:nvPr/>
        </p:nvSpPr>
        <p:spPr>
          <a:xfrm>
            <a:off x="535343" y="482150"/>
            <a:ext cx="1613889" cy="1290113"/>
          </a:xfrm>
          <a:prstGeom prst="rect">
            <a:avLst/>
          </a:prstGeom>
          <a:noFill/>
        </p:spPr>
        <p:txBody>
          <a:bodyPr wrap="square" lIns="91392" tIns="45696" rIns="91392" bIns="45696" rtlCol="0">
            <a:spAutoFit/>
          </a:bodyPr>
          <a:lstStyle/>
          <a:p>
            <a:pPr defTabSz="456914">
              <a:lnSpc>
                <a:spcPct val="110000"/>
              </a:lnSpc>
            </a:pPr>
            <a:r>
              <a:rPr lang="en-US" u="sng" dirty="0">
                <a:solidFill>
                  <a:srgbClr val="484B49"/>
                </a:solidFill>
                <a:latin typeface="Raleway ExtraBold"/>
                <a:cs typeface="Raleway ExtraBold"/>
              </a:rPr>
              <a:t>Structure</a:t>
            </a:r>
          </a:p>
          <a:p>
            <a:pPr defTabSz="456914">
              <a:lnSpc>
                <a:spcPct val="110000"/>
              </a:lnSpc>
            </a:pPr>
            <a:r>
              <a:rPr lang="en-US" u="sng" dirty="0">
                <a:solidFill>
                  <a:srgbClr val="484B49"/>
                </a:solidFill>
                <a:latin typeface="Raleway ExtraBold"/>
                <a:cs typeface="Raleway ExtraBold"/>
              </a:rPr>
              <a:t>of </a:t>
            </a:r>
            <a:r>
              <a:rPr lang="en-US" u="sng" dirty="0">
                <a:solidFill>
                  <a:srgbClr val="484B49"/>
                </a:solidFill>
                <a:latin typeface="Raleway ExtraBold"/>
                <a:cs typeface="Raleway ExtraBold"/>
              </a:rPr>
              <a:t> educational</a:t>
            </a:r>
            <a:endParaRPr lang="en-US" u="sng" dirty="0">
              <a:solidFill>
                <a:srgbClr val="484B49"/>
              </a:solidFill>
              <a:latin typeface="Raleway ExtraBold"/>
              <a:cs typeface="Raleway ExtraBold"/>
            </a:endParaRPr>
          </a:p>
          <a:p>
            <a:pPr defTabSz="456914">
              <a:lnSpc>
                <a:spcPct val="110000"/>
              </a:lnSpc>
            </a:pPr>
            <a:r>
              <a:rPr lang="en-US" u="sng" dirty="0">
                <a:solidFill>
                  <a:srgbClr val="484B49"/>
                </a:solidFill>
                <a:latin typeface="Raleway ExtraBold"/>
                <a:cs typeface="Raleway ExtraBold"/>
              </a:rPr>
              <a:t>service</a:t>
            </a:r>
          </a:p>
        </p:txBody>
      </p:sp>
      <p:sp>
        <p:nvSpPr>
          <p:cNvPr id="7" name="TextBox 6"/>
          <p:cNvSpPr txBox="1"/>
          <p:nvPr/>
        </p:nvSpPr>
        <p:spPr>
          <a:xfrm>
            <a:off x="3056175" y="3858399"/>
            <a:ext cx="2038513" cy="246221"/>
          </a:xfrm>
          <a:prstGeom prst="rect">
            <a:avLst/>
          </a:prstGeom>
          <a:noFill/>
        </p:spPr>
        <p:txBody>
          <a:bodyPr wrap="square" lIns="91392" tIns="45696" rIns="91392" bIns="45696" rtlCol="0">
            <a:spAutoFit/>
          </a:bodyPr>
          <a:lstStyle/>
          <a:p>
            <a:pPr defTabSz="456914"/>
            <a:r>
              <a:rPr lang="en-US" sz="1000" dirty="0">
                <a:solidFill>
                  <a:srgbClr val="131413"/>
                </a:solidFill>
                <a:latin typeface="Raleway"/>
                <a:cs typeface="Raleway"/>
              </a:rPr>
              <a:t>Group size</a:t>
            </a:r>
          </a:p>
        </p:txBody>
      </p:sp>
      <p:sp>
        <p:nvSpPr>
          <p:cNvPr id="9" name="TextBox 8"/>
          <p:cNvSpPr txBox="1"/>
          <p:nvPr/>
        </p:nvSpPr>
        <p:spPr>
          <a:xfrm>
            <a:off x="5607537" y="3858399"/>
            <a:ext cx="2474872" cy="246221"/>
          </a:xfrm>
          <a:prstGeom prst="rect">
            <a:avLst/>
          </a:prstGeom>
          <a:noFill/>
        </p:spPr>
        <p:txBody>
          <a:bodyPr wrap="square" lIns="91392" tIns="45696" rIns="91392" bIns="45696" rtlCol="0">
            <a:spAutoFit/>
          </a:bodyPr>
          <a:lstStyle/>
          <a:p>
            <a:pPr defTabSz="456914"/>
            <a:r>
              <a:rPr lang="en-US" sz="1000" dirty="0">
                <a:solidFill>
                  <a:srgbClr val="131413"/>
                </a:solidFill>
                <a:latin typeface="Raleway"/>
                <a:cs typeface="Raleway"/>
              </a:rPr>
              <a:t>Presence of an educational program</a:t>
            </a:r>
          </a:p>
        </p:txBody>
      </p:sp>
      <p:pic>
        <p:nvPicPr>
          <p:cNvPr id="11" name="Picture 10" descr="enfants-bleus.psd"/>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74474" y="2636445"/>
            <a:ext cx="2690814" cy="1266265"/>
          </a:xfrm>
          <a:prstGeom prst="rect">
            <a:avLst/>
          </a:prstGeom>
        </p:spPr>
      </p:pic>
      <p:pic>
        <p:nvPicPr>
          <p:cNvPr id="12" name="Picture 11" descr="educ-enfant.ps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63640" y="795426"/>
            <a:ext cx="2210675" cy="2210675"/>
          </a:xfrm>
          <a:prstGeom prst="rect">
            <a:avLst/>
          </a:prstGeom>
        </p:spPr>
      </p:pic>
      <p:sp>
        <p:nvSpPr>
          <p:cNvPr id="8" name="TextBox 7"/>
          <p:cNvSpPr txBox="1"/>
          <p:nvPr/>
        </p:nvSpPr>
        <p:spPr>
          <a:xfrm>
            <a:off x="2997560" y="2169607"/>
            <a:ext cx="2124059" cy="246173"/>
          </a:xfrm>
          <a:prstGeom prst="rect">
            <a:avLst/>
          </a:prstGeom>
          <a:noFill/>
        </p:spPr>
        <p:txBody>
          <a:bodyPr wrap="square" lIns="91392" tIns="45696" rIns="91392" bIns="45696" rtlCol="0">
            <a:spAutoFit/>
          </a:bodyPr>
          <a:lstStyle/>
          <a:p>
            <a:pPr defTabSz="456914"/>
            <a:r>
              <a:rPr lang="en-US" sz="1000" dirty="0">
                <a:solidFill>
                  <a:srgbClr val="131413"/>
                </a:solidFill>
                <a:latin typeface="Raleway"/>
                <a:cs typeface="Raleway"/>
              </a:rPr>
              <a:t>Adult-child ratio</a:t>
            </a:r>
          </a:p>
        </p:txBody>
      </p:sp>
      <p:pic>
        <p:nvPicPr>
          <p:cNvPr id="13" name="Picture 12" descr="formes.ps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411026">
            <a:off x="5914745" y="2653286"/>
            <a:ext cx="1170153" cy="1514316"/>
          </a:xfrm>
          <a:prstGeom prst="rect">
            <a:avLst/>
          </a:prstGeom>
        </p:spPr>
      </p:pic>
      <p:pic>
        <p:nvPicPr>
          <p:cNvPr id="14" name="Picture 13" descr="chaise.psd"/>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65287" y="742033"/>
            <a:ext cx="2037210" cy="2037210"/>
          </a:xfrm>
          <a:prstGeom prst="rect">
            <a:avLst/>
          </a:prstGeom>
        </p:spPr>
      </p:pic>
      <p:cxnSp>
        <p:nvCxnSpPr>
          <p:cNvPr id="16" name="Straight Connector 15"/>
          <p:cNvCxnSpPr/>
          <p:nvPr/>
        </p:nvCxnSpPr>
        <p:spPr>
          <a:xfrm>
            <a:off x="2800655" y="2826561"/>
            <a:ext cx="5071479" cy="0"/>
          </a:xfrm>
          <a:prstGeom prst="lin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354858" y="1301039"/>
            <a:ext cx="0" cy="1285665"/>
          </a:xfrm>
          <a:prstGeom prst="line">
            <a:avLst/>
          </a:prstGeom>
          <a:ln w="6350" cmpd="sng">
            <a:solidFill>
              <a:srgbClr val="FFFFFF"/>
            </a:solidFill>
          </a:ln>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5607559" y="2169607"/>
            <a:ext cx="2038513" cy="246173"/>
          </a:xfrm>
          <a:prstGeom prst="rect">
            <a:avLst/>
          </a:prstGeom>
          <a:noFill/>
        </p:spPr>
        <p:txBody>
          <a:bodyPr wrap="square" lIns="91392" tIns="45696" rIns="91392" bIns="45696" rtlCol="0">
            <a:spAutoFit/>
          </a:bodyPr>
          <a:lstStyle/>
          <a:p>
            <a:pPr defTabSz="456914"/>
            <a:r>
              <a:rPr lang="en-US" sz="1000" dirty="0">
                <a:solidFill>
                  <a:srgbClr val="131413"/>
                </a:solidFill>
                <a:latin typeface="Raleway"/>
                <a:cs typeface="Raleway"/>
              </a:rPr>
              <a:t>Material and equipment</a:t>
            </a:r>
          </a:p>
        </p:txBody>
      </p:sp>
      <p:cxnSp>
        <p:nvCxnSpPr>
          <p:cNvPr id="18" name="Straight Connector 17"/>
          <p:cNvCxnSpPr/>
          <p:nvPr/>
        </p:nvCxnSpPr>
        <p:spPr>
          <a:xfrm>
            <a:off x="5354858" y="3051402"/>
            <a:ext cx="0" cy="998682"/>
          </a:xfrm>
          <a:prstGeom prst="line">
            <a:avLst/>
          </a:prstGeom>
          <a:ln w="6350" cmpd="sng">
            <a:solidFill>
              <a:srgbClr val="FFFFFF"/>
            </a:solidFill>
          </a:ln>
        </p:spPr>
        <p:style>
          <a:lnRef idx="1">
            <a:schemeClr val="dk1"/>
          </a:lnRef>
          <a:fillRef idx="0">
            <a:schemeClr val="dk1"/>
          </a:fillRef>
          <a:effectRef idx="0">
            <a:schemeClr val="dk1"/>
          </a:effectRef>
          <a:fontRef idx="minor">
            <a:schemeClr val="tx1"/>
          </a:fontRef>
        </p:style>
      </p:cxnSp>
      <p:pic>
        <p:nvPicPr>
          <p:cNvPr id="27" name="Picture 26" descr="casse-tete.psd"/>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08741" y="1371079"/>
            <a:ext cx="924560" cy="924560"/>
          </a:xfrm>
          <a:prstGeom prst="rect">
            <a:avLst/>
          </a:prstGeom>
        </p:spPr>
      </p:pic>
      <p:pic>
        <p:nvPicPr>
          <p:cNvPr id="28" name="Picture 27"/>
          <p:cNvPicPr>
            <a:picLocks noChangeAspect="1"/>
          </p:cNvPicPr>
          <p:nvPr/>
        </p:nvPicPr>
        <p:blipFill>
          <a:blip r:embed="rId7"/>
          <a:stretch>
            <a:fillRect/>
          </a:stretch>
        </p:blipFill>
        <p:spPr>
          <a:xfrm>
            <a:off x="7763017" y="4768534"/>
            <a:ext cx="814028" cy="205217"/>
          </a:xfrm>
          <a:prstGeom prst="rect">
            <a:avLst/>
          </a:prstGeom>
        </p:spPr>
      </p:pic>
      <p:sp>
        <p:nvSpPr>
          <p:cNvPr id="19" name="TextBox 18"/>
          <p:cNvSpPr txBox="1"/>
          <p:nvPr/>
        </p:nvSpPr>
        <p:spPr>
          <a:xfrm>
            <a:off x="525318" y="4699269"/>
            <a:ext cx="2551546" cy="184666"/>
          </a:xfrm>
          <a:prstGeom prst="rect">
            <a:avLst/>
          </a:prstGeom>
          <a:noFill/>
        </p:spPr>
        <p:txBody>
          <a:bodyPr wrap="square" lIns="91392" tIns="45696" rIns="91392" bIns="45696" rtlCol="0">
            <a:spAutoFit/>
          </a:bodyPr>
          <a:lstStyle/>
          <a:p>
            <a:pPr defTabSz="456914"/>
            <a:r>
              <a:rPr lang="en-US" sz="600" dirty="0">
                <a:solidFill>
                  <a:srgbClr val="131413"/>
                </a:solidFill>
                <a:latin typeface="Raleway"/>
                <a:cs typeface="Raleway"/>
              </a:rPr>
              <a:t>© </a:t>
            </a:r>
            <a:r>
              <a:rPr lang="en-US" sz="600" dirty="0" err="1">
                <a:solidFill>
                  <a:srgbClr val="131413"/>
                </a:solidFill>
                <a:latin typeface="Raleway"/>
                <a:cs typeface="Raleway"/>
              </a:rPr>
              <a:t>Fondation</a:t>
            </a:r>
            <a:r>
              <a:rPr lang="en-US" sz="600" dirty="0">
                <a:solidFill>
                  <a:srgbClr val="131413"/>
                </a:solidFill>
                <a:latin typeface="Raleway"/>
                <a:cs typeface="Raleway"/>
              </a:rPr>
              <a:t> Lucie et André </a:t>
            </a:r>
            <a:r>
              <a:rPr lang="en-US" sz="600" dirty="0" err="1">
                <a:solidFill>
                  <a:srgbClr val="131413"/>
                </a:solidFill>
                <a:latin typeface="Raleway"/>
                <a:cs typeface="Raleway"/>
              </a:rPr>
              <a:t>Chagnon</a:t>
            </a:r>
            <a:r>
              <a:rPr lang="en-US" sz="600" dirty="0">
                <a:solidFill>
                  <a:srgbClr val="131413"/>
                </a:solidFill>
                <a:latin typeface="Raleway"/>
                <a:cs typeface="Raleway"/>
              </a:rPr>
              <a:t>, 2018</a:t>
            </a:r>
          </a:p>
        </p:txBody>
      </p:sp>
    </p:spTree>
    <p:extLst>
      <p:ext uri="{BB962C8B-B14F-4D97-AF65-F5344CB8AC3E}">
        <p14:creationId xmlns:p14="http://schemas.microsoft.com/office/powerpoint/2010/main" val="26719829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20.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7539" y="602984"/>
            <a:ext cx="7959506" cy="3970407"/>
          </a:xfrm>
          <a:prstGeom prst="rect">
            <a:avLst/>
          </a:prstGeom>
        </p:spPr>
      </p:pic>
      <p:sp>
        <p:nvSpPr>
          <p:cNvPr id="5" name="TextBox 4"/>
          <p:cNvSpPr txBox="1"/>
          <p:nvPr/>
        </p:nvSpPr>
        <p:spPr>
          <a:xfrm>
            <a:off x="5449019" y="1071150"/>
            <a:ext cx="3004623" cy="3156841"/>
          </a:xfrm>
          <a:prstGeom prst="rect">
            <a:avLst/>
          </a:prstGeom>
          <a:noFill/>
        </p:spPr>
        <p:txBody>
          <a:bodyPr wrap="square" lIns="91392" tIns="45696" rIns="91392" bIns="45696" rtlCol="0">
            <a:spAutoFit/>
          </a:bodyPr>
          <a:lstStyle/>
          <a:p>
            <a:pPr defTabSz="456914">
              <a:lnSpc>
                <a:spcPct val="110000"/>
              </a:lnSpc>
            </a:pPr>
            <a:r>
              <a:rPr lang="en-US" sz="1400" b="1" dirty="0">
                <a:solidFill>
                  <a:srgbClr val="65538B">
                    <a:lumMod val="75000"/>
                  </a:srgbClr>
                </a:solidFill>
                <a:latin typeface="Raleway ExtraBold"/>
              </a:rPr>
              <a:t>Studies conducted </a:t>
            </a:r>
            <a:r>
              <a:rPr lang="en-US" sz="1400" b="1" dirty="0">
                <a:solidFill>
                  <a:srgbClr val="65538B">
                    <a:lumMod val="75000"/>
                  </a:srgbClr>
                </a:solidFill>
                <a:latin typeface="Raleway ExtraBold"/>
              </a:rPr>
              <a:t>have shown </a:t>
            </a:r>
            <a:r>
              <a:rPr lang="en-US" sz="1400" b="1" dirty="0">
                <a:solidFill>
                  <a:srgbClr val="65538B">
                    <a:lumMod val="75000"/>
                  </a:srgbClr>
                </a:solidFill>
                <a:latin typeface="Raleway ExtraBold"/>
              </a:rPr>
              <a:t>that the </a:t>
            </a:r>
            <a:r>
              <a:rPr lang="en-US" sz="1400" b="1" dirty="0">
                <a:solidFill>
                  <a:srgbClr val="65538B">
                    <a:lumMod val="75000"/>
                  </a:srgbClr>
                </a:solidFill>
                <a:latin typeface="Raleway ExtraBold"/>
              </a:rPr>
              <a:t>following conditions </a:t>
            </a:r>
            <a:r>
              <a:rPr lang="en-US" sz="1400" b="1" dirty="0">
                <a:solidFill>
                  <a:srgbClr val="65538B">
                    <a:lumMod val="75000"/>
                  </a:srgbClr>
                </a:solidFill>
                <a:latin typeface="Raleway ExtraBold"/>
              </a:rPr>
              <a:t>for setting </a:t>
            </a:r>
            <a:r>
              <a:rPr lang="en-US" sz="1400" b="1" dirty="0">
                <a:solidFill>
                  <a:srgbClr val="65538B">
                    <a:lumMod val="75000"/>
                  </a:srgbClr>
                </a:solidFill>
                <a:latin typeface="Raleway ExtraBold"/>
              </a:rPr>
              <a:t>up educational services promoted the </a:t>
            </a:r>
            <a:r>
              <a:rPr lang="en-US" sz="1400" b="1" dirty="0">
                <a:solidFill>
                  <a:srgbClr val="65538B">
                    <a:lumMod val="75000"/>
                  </a:srgbClr>
                </a:solidFill>
                <a:latin typeface="Raleway ExtraBold"/>
              </a:rPr>
              <a:t>quality of services offered:</a:t>
            </a:r>
          </a:p>
          <a:p>
            <a:pPr defTabSz="456914">
              <a:lnSpc>
                <a:spcPct val="110000"/>
              </a:lnSpc>
            </a:pPr>
            <a:r>
              <a:rPr lang="en-US" sz="1400" dirty="0">
                <a:solidFill>
                  <a:srgbClr val="65538B">
                    <a:lumMod val="75000"/>
                  </a:srgbClr>
                </a:solidFill>
                <a:latin typeface="Raleway" panose="020B0503030101060003" pitchFamily="34" charset="0"/>
              </a:rPr>
              <a:t>• Government funding or not-for-profit operation</a:t>
            </a:r>
          </a:p>
          <a:p>
            <a:pPr defTabSz="456914">
              <a:lnSpc>
                <a:spcPct val="110000"/>
              </a:lnSpc>
            </a:pPr>
            <a:r>
              <a:rPr lang="en-US" sz="1400" dirty="0">
                <a:solidFill>
                  <a:srgbClr val="65538B">
                    <a:lumMod val="75000"/>
                  </a:srgbClr>
                </a:solidFill>
                <a:latin typeface="Raleway" panose="020B0503030101060003" pitchFamily="34" charset="0"/>
              </a:rPr>
              <a:t>• Integration of educational services with other services</a:t>
            </a:r>
          </a:p>
          <a:p>
            <a:pPr defTabSz="456914">
              <a:lnSpc>
                <a:spcPct val="110000"/>
              </a:lnSpc>
            </a:pPr>
            <a:r>
              <a:rPr lang="en-US" sz="1400" dirty="0">
                <a:solidFill>
                  <a:srgbClr val="65538B">
                    <a:lumMod val="75000"/>
                  </a:srgbClr>
                </a:solidFill>
                <a:latin typeface="Raleway" panose="020B0503030101060003" pitchFamily="34" charset="0"/>
              </a:rPr>
              <a:t>offered in the community</a:t>
            </a:r>
          </a:p>
          <a:p>
            <a:pPr defTabSz="456914">
              <a:lnSpc>
                <a:spcPct val="110000"/>
              </a:lnSpc>
            </a:pPr>
            <a:r>
              <a:rPr lang="en-US" sz="1400" dirty="0">
                <a:solidFill>
                  <a:srgbClr val="65538B">
                    <a:lumMod val="75000"/>
                  </a:srgbClr>
                </a:solidFill>
                <a:latin typeface="Raleway" panose="020B0503030101060003" pitchFamily="34" charset="0"/>
              </a:rPr>
              <a:t>• Parents’ involvement in the running of the educational</a:t>
            </a:r>
          </a:p>
          <a:p>
            <a:pPr defTabSz="456914">
              <a:lnSpc>
                <a:spcPct val="110000"/>
              </a:lnSpc>
            </a:pPr>
            <a:r>
              <a:rPr lang="en-US" sz="1400" dirty="0">
                <a:solidFill>
                  <a:srgbClr val="65538B">
                    <a:lumMod val="75000"/>
                  </a:srgbClr>
                </a:solidFill>
                <a:latin typeface="Raleway" panose="020B0503030101060003" pitchFamily="34" charset="0"/>
              </a:rPr>
              <a:t>service</a:t>
            </a:r>
          </a:p>
        </p:txBody>
      </p:sp>
      <p:pic>
        <p:nvPicPr>
          <p:cNvPr id="4" name="Picture 3"/>
          <p:cNvPicPr>
            <a:picLocks noChangeAspect="1"/>
          </p:cNvPicPr>
          <p:nvPr/>
        </p:nvPicPr>
        <p:blipFill>
          <a:blip r:embed="rId3"/>
          <a:stretch>
            <a:fillRect/>
          </a:stretch>
        </p:blipFill>
        <p:spPr>
          <a:xfrm>
            <a:off x="7763017" y="4768534"/>
            <a:ext cx="814028" cy="205217"/>
          </a:xfrm>
          <a:prstGeom prst="rect">
            <a:avLst/>
          </a:prstGeom>
        </p:spPr>
      </p:pic>
      <p:sp>
        <p:nvSpPr>
          <p:cNvPr id="6" name="TextBox 5"/>
          <p:cNvSpPr txBox="1"/>
          <p:nvPr/>
        </p:nvSpPr>
        <p:spPr>
          <a:xfrm>
            <a:off x="525318" y="4699269"/>
            <a:ext cx="2551546" cy="184666"/>
          </a:xfrm>
          <a:prstGeom prst="rect">
            <a:avLst/>
          </a:prstGeom>
          <a:noFill/>
        </p:spPr>
        <p:txBody>
          <a:bodyPr wrap="square" lIns="91392" tIns="45696" rIns="91392" bIns="45696" rtlCol="0">
            <a:spAutoFit/>
          </a:bodyPr>
          <a:lstStyle/>
          <a:p>
            <a:pPr defTabSz="456914"/>
            <a:r>
              <a:rPr lang="en-US" sz="600" dirty="0">
                <a:solidFill>
                  <a:srgbClr val="131413"/>
                </a:solidFill>
                <a:latin typeface="Raleway"/>
                <a:cs typeface="Raleway"/>
              </a:rPr>
              <a:t>© </a:t>
            </a:r>
            <a:r>
              <a:rPr lang="en-US" sz="600" dirty="0" err="1">
                <a:solidFill>
                  <a:srgbClr val="131413"/>
                </a:solidFill>
                <a:latin typeface="Raleway"/>
                <a:cs typeface="Raleway"/>
              </a:rPr>
              <a:t>Fondation</a:t>
            </a:r>
            <a:r>
              <a:rPr lang="en-US" sz="600" dirty="0">
                <a:solidFill>
                  <a:srgbClr val="131413"/>
                </a:solidFill>
                <a:latin typeface="Raleway"/>
                <a:cs typeface="Raleway"/>
              </a:rPr>
              <a:t> Lucie et André </a:t>
            </a:r>
            <a:r>
              <a:rPr lang="en-US" sz="600" dirty="0" err="1">
                <a:solidFill>
                  <a:srgbClr val="131413"/>
                </a:solidFill>
                <a:latin typeface="Raleway"/>
                <a:cs typeface="Raleway"/>
              </a:rPr>
              <a:t>Chagnon</a:t>
            </a:r>
            <a:r>
              <a:rPr lang="en-US" sz="600" dirty="0">
                <a:solidFill>
                  <a:srgbClr val="131413"/>
                </a:solidFill>
                <a:latin typeface="Raleway"/>
                <a:cs typeface="Raleway"/>
              </a:rPr>
              <a:t>, 2018</a:t>
            </a:r>
          </a:p>
        </p:txBody>
      </p:sp>
    </p:spTree>
    <p:extLst>
      <p:ext uri="{BB962C8B-B14F-4D97-AF65-F5344CB8AC3E}">
        <p14:creationId xmlns:p14="http://schemas.microsoft.com/office/powerpoint/2010/main" val="41869849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40" y="600083"/>
            <a:ext cx="7959507" cy="3973315"/>
          </a:xfrm>
          <a:prstGeom prst="rect">
            <a:avLst/>
          </a:prstGeom>
          <a:solidFill>
            <a:srgbClr val="DBE9C2">
              <a:alpha val="77000"/>
            </a:srgb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defTabSz="456914"/>
            <a:endParaRPr lang="en-US" dirty="0">
              <a:solidFill>
                <a:srgbClr val="BA2830"/>
              </a:solidFill>
              <a:latin typeface="Raleway ExtraBold"/>
            </a:endParaRPr>
          </a:p>
        </p:txBody>
      </p:sp>
      <p:sp>
        <p:nvSpPr>
          <p:cNvPr id="5" name="Rectangle 4"/>
          <p:cNvSpPr/>
          <p:nvPr/>
        </p:nvSpPr>
        <p:spPr>
          <a:xfrm>
            <a:off x="-1" y="-2"/>
            <a:ext cx="2898205" cy="2246925"/>
          </a:xfrm>
          <a:prstGeom prst="rect">
            <a:avLst/>
          </a:prstGeom>
          <a:solidFill>
            <a:srgbClr val="B2D380">
              <a:alpha val="86000"/>
            </a:srgb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algn="ctr" defTabSz="456914"/>
            <a:endParaRPr lang="en-US" dirty="0">
              <a:solidFill>
                <a:prstClr val="white"/>
              </a:solidFill>
              <a:latin typeface="Raleway ExtraBold"/>
            </a:endParaRPr>
          </a:p>
        </p:txBody>
      </p:sp>
      <p:sp>
        <p:nvSpPr>
          <p:cNvPr id="6" name="TextBox 5"/>
          <p:cNvSpPr txBox="1"/>
          <p:nvPr/>
        </p:nvSpPr>
        <p:spPr>
          <a:xfrm>
            <a:off x="536717" y="479118"/>
            <a:ext cx="2140053" cy="1734914"/>
          </a:xfrm>
          <a:prstGeom prst="rect">
            <a:avLst/>
          </a:prstGeom>
          <a:noFill/>
        </p:spPr>
        <p:txBody>
          <a:bodyPr wrap="square" lIns="91392" tIns="45696" rIns="91392" bIns="45696" rtlCol="0">
            <a:spAutoFit/>
          </a:bodyPr>
          <a:lstStyle/>
          <a:p>
            <a:pPr defTabSz="456914">
              <a:lnSpc>
                <a:spcPct val="110000"/>
              </a:lnSpc>
            </a:pPr>
            <a:r>
              <a:rPr lang="en-US" sz="1400" u="sng" dirty="0">
                <a:solidFill>
                  <a:srgbClr val="484B49"/>
                </a:solidFill>
                <a:latin typeface="Raleway ExtraBold"/>
                <a:cs typeface="Raleway ExtraBold"/>
              </a:rPr>
              <a:t>The </a:t>
            </a:r>
            <a:r>
              <a:rPr lang="en-US" sz="1400" u="sng" dirty="0">
                <a:solidFill>
                  <a:srgbClr val="484B49"/>
                </a:solidFill>
                <a:latin typeface="Raleway ExtraBold"/>
                <a:cs typeface="Raleway ExtraBold"/>
              </a:rPr>
              <a:t>Early Childhood Observatory </a:t>
            </a:r>
            <a:r>
              <a:rPr lang="en-US" sz="1400" u="sng" dirty="0">
                <a:solidFill>
                  <a:srgbClr val="484B49"/>
                </a:solidFill>
                <a:latin typeface="Raleway ExtraBold"/>
                <a:cs typeface="Raleway ExtraBold"/>
              </a:rPr>
              <a:t>has produced a series of documents</a:t>
            </a:r>
          </a:p>
          <a:p>
            <a:pPr defTabSz="456914">
              <a:lnSpc>
                <a:spcPct val="110000"/>
              </a:lnSpc>
            </a:pPr>
            <a:r>
              <a:rPr lang="en-US" sz="1400" u="sng" dirty="0">
                <a:solidFill>
                  <a:srgbClr val="484B49"/>
                </a:solidFill>
                <a:latin typeface="Raleway ExtraBold"/>
                <a:cs typeface="Raleway ExtraBold"/>
              </a:rPr>
              <a:t>on the quality of educational childcare services in Quebec:</a:t>
            </a:r>
          </a:p>
        </p:txBody>
      </p:sp>
      <p:pic>
        <p:nvPicPr>
          <p:cNvPr id="7" name="Picture 6"/>
          <p:cNvPicPr>
            <a:picLocks noChangeAspect="1"/>
          </p:cNvPicPr>
          <p:nvPr/>
        </p:nvPicPr>
        <p:blipFill>
          <a:blip r:embed="rId2"/>
          <a:stretch>
            <a:fillRect/>
          </a:stretch>
        </p:blipFill>
        <p:spPr>
          <a:xfrm>
            <a:off x="7763017" y="4768534"/>
            <a:ext cx="814028" cy="205217"/>
          </a:xfrm>
          <a:prstGeom prst="rect">
            <a:avLst/>
          </a:prstGeom>
        </p:spPr>
      </p:pic>
      <p:pic>
        <p:nvPicPr>
          <p:cNvPr id="9" name="Picture 8" descr="D26-vide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4107" y="1070841"/>
            <a:ext cx="1651137" cy="964828"/>
          </a:xfrm>
          <a:prstGeom prst="rect">
            <a:avLst/>
          </a:prstGeom>
        </p:spPr>
      </p:pic>
      <p:pic>
        <p:nvPicPr>
          <p:cNvPr id="10" name="Picture 9" descr="D26-FaitsSaillants.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64106" y="2911980"/>
            <a:ext cx="1046982" cy="1049590"/>
          </a:xfrm>
          <a:prstGeom prst="rect">
            <a:avLst/>
          </a:prstGeom>
        </p:spPr>
      </p:pic>
      <p:pic>
        <p:nvPicPr>
          <p:cNvPr id="11" name="Picture 10" descr="D26-Outil.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75150" y="2911980"/>
            <a:ext cx="731094" cy="1049590"/>
          </a:xfrm>
          <a:prstGeom prst="rect">
            <a:avLst/>
          </a:prstGeom>
        </p:spPr>
      </p:pic>
      <p:pic>
        <p:nvPicPr>
          <p:cNvPr id="12" name="Picture 11" descr="D26-image.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90497" y="982291"/>
            <a:ext cx="1724476" cy="1122523"/>
          </a:xfrm>
          <a:prstGeom prst="rect">
            <a:avLst/>
          </a:prstGeom>
        </p:spPr>
      </p:pic>
      <p:sp>
        <p:nvSpPr>
          <p:cNvPr id="13" name="TextBox 12"/>
          <p:cNvSpPr txBox="1"/>
          <p:nvPr/>
        </p:nvSpPr>
        <p:spPr>
          <a:xfrm>
            <a:off x="3174029" y="2078145"/>
            <a:ext cx="2124059" cy="400061"/>
          </a:xfrm>
          <a:prstGeom prst="rect">
            <a:avLst/>
          </a:prstGeom>
          <a:noFill/>
        </p:spPr>
        <p:txBody>
          <a:bodyPr wrap="square" lIns="91392" tIns="45696" rIns="91392" bIns="45696" rtlCol="0">
            <a:spAutoFit/>
          </a:bodyPr>
          <a:lstStyle/>
          <a:p>
            <a:pPr defTabSz="456914"/>
            <a:r>
              <a:rPr lang="en-US" sz="1000" dirty="0">
                <a:solidFill>
                  <a:srgbClr val="131413"/>
                </a:solidFill>
                <a:latin typeface="Raleway"/>
                <a:cs typeface="Raleway"/>
              </a:rPr>
              <a:t>An </a:t>
            </a:r>
            <a:r>
              <a:rPr lang="en-US" sz="1000" dirty="0">
                <a:solidFill>
                  <a:srgbClr val="131413"/>
                </a:solidFill>
                <a:latin typeface="Raleway"/>
                <a:cs typeface="Raleway"/>
              </a:rPr>
              <a:t>information </a:t>
            </a:r>
            <a:r>
              <a:rPr lang="en-US" sz="1000" b="1" dirty="0">
                <a:solidFill>
                  <a:srgbClr val="131413"/>
                </a:solidFill>
                <a:latin typeface="Raleway"/>
                <a:cs typeface="Raleway"/>
              </a:rPr>
              <a:t>video</a:t>
            </a:r>
            <a:r>
              <a:rPr lang="en-US" sz="1000" dirty="0">
                <a:solidFill>
                  <a:srgbClr val="131413"/>
                </a:solidFill>
                <a:latin typeface="Raleway"/>
                <a:cs typeface="Raleway"/>
              </a:rPr>
              <a:t> </a:t>
            </a:r>
            <a:r>
              <a:rPr lang="en-US" sz="1000" dirty="0">
                <a:solidFill>
                  <a:srgbClr val="131413"/>
                </a:solidFill>
                <a:latin typeface="Raleway"/>
                <a:cs typeface="Raleway"/>
              </a:rPr>
              <a:t>to raise</a:t>
            </a:r>
          </a:p>
          <a:p>
            <a:pPr defTabSz="456914"/>
            <a:r>
              <a:rPr lang="en-US" sz="1000" dirty="0">
                <a:solidFill>
                  <a:srgbClr val="131413"/>
                </a:solidFill>
                <a:latin typeface="Raleway"/>
                <a:cs typeface="Raleway"/>
              </a:rPr>
              <a:t>public awareness</a:t>
            </a:r>
          </a:p>
        </p:txBody>
      </p:sp>
      <p:sp>
        <p:nvSpPr>
          <p:cNvPr id="14" name="TextBox 13"/>
          <p:cNvSpPr txBox="1"/>
          <p:nvPr/>
        </p:nvSpPr>
        <p:spPr>
          <a:xfrm>
            <a:off x="5568431" y="2071753"/>
            <a:ext cx="2573301" cy="400110"/>
          </a:xfrm>
          <a:prstGeom prst="rect">
            <a:avLst/>
          </a:prstGeom>
          <a:noFill/>
        </p:spPr>
        <p:txBody>
          <a:bodyPr wrap="square" lIns="91392" tIns="45696" rIns="91392" bIns="45696" rtlCol="0">
            <a:spAutoFit/>
          </a:bodyPr>
          <a:lstStyle/>
          <a:p>
            <a:pPr defTabSz="456914"/>
            <a:r>
              <a:rPr lang="en-US" sz="1000" b="1" dirty="0">
                <a:solidFill>
                  <a:srgbClr val="131413"/>
                </a:solidFill>
                <a:latin typeface="Raleway"/>
                <a:cs typeface="Raleway"/>
              </a:rPr>
              <a:t>Visuals</a:t>
            </a:r>
            <a:r>
              <a:rPr lang="en-US" sz="1000" dirty="0">
                <a:solidFill>
                  <a:srgbClr val="131413"/>
                </a:solidFill>
                <a:latin typeface="Raleway"/>
                <a:cs typeface="Raleway"/>
              </a:rPr>
              <a:t> for your </a:t>
            </a:r>
            <a:r>
              <a:rPr lang="en-US" sz="1000" dirty="0">
                <a:solidFill>
                  <a:srgbClr val="131413"/>
                </a:solidFill>
                <a:latin typeface="Raleway"/>
                <a:cs typeface="Raleway"/>
              </a:rPr>
              <a:t>presentations or </a:t>
            </a:r>
            <a:r>
              <a:rPr lang="en-US" sz="1000" dirty="0">
                <a:solidFill>
                  <a:srgbClr val="131413"/>
                </a:solidFill>
                <a:latin typeface="Raleway"/>
                <a:cs typeface="Raleway"/>
              </a:rPr>
              <a:t>use on social media</a:t>
            </a:r>
          </a:p>
        </p:txBody>
      </p:sp>
      <p:sp>
        <p:nvSpPr>
          <p:cNvPr id="15" name="TextBox 14"/>
          <p:cNvSpPr txBox="1"/>
          <p:nvPr/>
        </p:nvSpPr>
        <p:spPr>
          <a:xfrm>
            <a:off x="5574149" y="4007984"/>
            <a:ext cx="2684283" cy="400061"/>
          </a:xfrm>
          <a:prstGeom prst="rect">
            <a:avLst/>
          </a:prstGeom>
          <a:noFill/>
        </p:spPr>
        <p:txBody>
          <a:bodyPr wrap="square" lIns="91392" tIns="45696" rIns="91392" bIns="45696" rtlCol="0">
            <a:spAutoFit/>
          </a:bodyPr>
          <a:lstStyle/>
          <a:p>
            <a:pPr defTabSz="456914"/>
            <a:r>
              <a:rPr lang="en-US" sz="1000" dirty="0">
                <a:solidFill>
                  <a:srgbClr val="131413"/>
                </a:solidFill>
                <a:latin typeface="Raleway"/>
                <a:cs typeface="Raleway"/>
              </a:rPr>
              <a:t>An </a:t>
            </a:r>
            <a:r>
              <a:rPr lang="en-US" sz="1000" dirty="0">
                <a:solidFill>
                  <a:srgbClr val="131413"/>
                </a:solidFill>
                <a:latin typeface="Raleway"/>
                <a:cs typeface="Raleway"/>
              </a:rPr>
              <a:t>information </a:t>
            </a:r>
            <a:r>
              <a:rPr lang="en-US" sz="1000" b="1" dirty="0">
                <a:solidFill>
                  <a:srgbClr val="131413"/>
                </a:solidFill>
                <a:latin typeface="Raleway"/>
                <a:cs typeface="Raleway"/>
              </a:rPr>
              <a:t>brochure</a:t>
            </a:r>
            <a:r>
              <a:rPr lang="en-US" sz="1000" dirty="0">
                <a:solidFill>
                  <a:srgbClr val="131413"/>
                </a:solidFill>
                <a:latin typeface="Raleway"/>
                <a:cs typeface="Raleway"/>
              </a:rPr>
              <a:t> for decision-makers</a:t>
            </a:r>
            <a:endParaRPr lang="en-US" sz="1000" dirty="0">
              <a:solidFill>
                <a:srgbClr val="131413"/>
              </a:solidFill>
              <a:latin typeface="Raleway"/>
              <a:cs typeface="Raleway"/>
            </a:endParaRPr>
          </a:p>
        </p:txBody>
      </p:sp>
      <p:sp>
        <p:nvSpPr>
          <p:cNvPr id="16" name="TextBox 15"/>
          <p:cNvSpPr txBox="1"/>
          <p:nvPr/>
        </p:nvSpPr>
        <p:spPr>
          <a:xfrm>
            <a:off x="3174029" y="4007984"/>
            <a:ext cx="1894769" cy="400110"/>
          </a:xfrm>
          <a:prstGeom prst="rect">
            <a:avLst/>
          </a:prstGeom>
          <a:noFill/>
        </p:spPr>
        <p:txBody>
          <a:bodyPr wrap="square" lIns="91392" tIns="45696" rIns="91392" bIns="45696" rtlCol="0">
            <a:spAutoFit/>
          </a:bodyPr>
          <a:lstStyle/>
          <a:p>
            <a:pPr defTabSz="456914"/>
            <a:r>
              <a:rPr lang="en-US" sz="1000" dirty="0">
                <a:solidFill>
                  <a:srgbClr val="131413"/>
                </a:solidFill>
                <a:latin typeface="Raleway"/>
                <a:cs typeface="Raleway"/>
              </a:rPr>
              <a:t>A </a:t>
            </a:r>
            <a:r>
              <a:rPr lang="en-US" sz="1000" b="1" dirty="0">
                <a:solidFill>
                  <a:srgbClr val="131413"/>
                </a:solidFill>
                <a:latin typeface="Raleway"/>
                <a:cs typeface="Raleway"/>
              </a:rPr>
              <a:t>brochure</a:t>
            </a:r>
            <a:r>
              <a:rPr lang="en-US" sz="1000" dirty="0">
                <a:solidFill>
                  <a:srgbClr val="131413"/>
                </a:solidFill>
                <a:latin typeface="Raleway"/>
                <a:cs typeface="Raleway"/>
              </a:rPr>
              <a:t> presenting</a:t>
            </a:r>
          </a:p>
          <a:p>
            <a:pPr defTabSz="456914"/>
            <a:r>
              <a:rPr lang="en-US" sz="1000" dirty="0">
                <a:solidFill>
                  <a:srgbClr val="131413"/>
                </a:solidFill>
                <a:latin typeface="Raleway"/>
                <a:cs typeface="Raleway"/>
              </a:rPr>
              <a:t>highlights of the report</a:t>
            </a:r>
          </a:p>
        </p:txBody>
      </p:sp>
      <p:sp>
        <p:nvSpPr>
          <p:cNvPr id="17" name="TextBox 16"/>
          <p:cNvSpPr txBox="1"/>
          <p:nvPr/>
        </p:nvSpPr>
        <p:spPr>
          <a:xfrm>
            <a:off x="1198834" y="4007984"/>
            <a:ext cx="1894769" cy="400110"/>
          </a:xfrm>
          <a:prstGeom prst="rect">
            <a:avLst/>
          </a:prstGeom>
          <a:noFill/>
        </p:spPr>
        <p:txBody>
          <a:bodyPr wrap="square" lIns="91392" tIns="45696" rIns="91392" bIns="45696" rtlCol="0">
            <a:spAutoFit/>
          </a:bodyPr>
          <a:lstStyle/>
          <a:p>
            <a:pPr defTabSz="456914"/>
            <a:r>
              <a:rPr lang="en-US" sz="1000" dirty="0">
                <a:solidFill>
                  <a:srgbClr val="131413"/>
                </a:solidFill>
                <a:latin typeface="Raleway"/>
                <a:cs typeface="Raleway"/>
              </a:rPr>
              <a:t>A </a:t>
            </a:r>
            <a:r>
              <a:rPr lang="en-US" sz="1000" dirty="0">
                <a:solidFill>
                  <a:srgbClr val="131413"/>
                </a:solidFill>
                <a:latin typeface="Raleway"/>
                <a:cs typeface="Raleway"/>
              </a:rPr>
              <a:t>comprehensive </a:t>
            </a:r>
            <a:r>
              <a:rPr lang="en-US" sz="1000" b="1" dirty="0">
                <a:solidFill>
                  <a:srgbClr val="131413"/>
                </a:solidFill>
                <a:latin typeface="Raleway"/>
                <a:cs typeface="Raleway"/>
              </a:rPr>
              <a:t>59-page</a:t>
            </a:r>
            <a:r>
              <a:rPr lang="en-US" sz="1000" dirty="0">
                <a:solidFill>
                  <a:srgbClr val="131413"/>
                </a:solidFill>
                <a:latin typeface="Raleway"/>
                <a:cs typeface="Raleway"/>
              </a:rPr>
              <a:t> </a:t>
            </a:r>
            <a:r>
              <a:rPr lang="en-US" sz="1000" dirty="0">
                <a:solidFill>
                  <a:srgbClr val="131413"/>
                </a:solidFill>
                <a:latin typeface="Raleway"/>
                <a:cs typeface="Raleway"/>
              </a:rPr>
              <a:t>report</a:t>
            </a:r>
          </a:p>
        </p:txBody>
      </p:sp>
      <p:pic>
        <p:nvPicPr>
          <p:cNvPr id="18" name="Picture 17" descr="D26-Outil.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96446" y="2911980"/>
            <a:ext cx="731094" cy="1049590"/>
          </a:xfrm>
          <a:prstGeom prst="rect">
            <a:avLst/>
          </a:prstGeom>
        </p:spPr>
      </p:pic>
      <p:pic>
        <p:nvPicPr>
          <p:cNvPr id="19" name="Picture 18" descr="D26-rapport.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99275" y="2685898"/>
            <a:ext cx="984765" cy="1275674"/>
          </a:xfrm>
          <a:prstGeom prst="rect">
            <a:avLst/>
          </a:prstGeom>
        </p:spPr>
      </p:pic>
      <p:cxnSp>
        <p:nvCxnSpPr>
          <p:cNvPr id="20" name="Straight Connector 19"/>
          <p:cNvCxnSpPr/>
          <p:nvPr/>
        </p:nvCxnSpPr>
        <p:spPr>
          <a:xfrm>
            <a:off x="3264130" y="2645073"/>
            <a:ext cx="5312939" cy="0"/>
          </a:xfrm>
          <a:prstGeom prst="lin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525318" y="4699269"/>
            <a:ext cx="2551546" cy="184666"/>
          </a:xfrm>
          <a:prstGeom prst="rect">
            <a:avLst/>
          </a:prstGeom>
          <a:noFill/>
        </p:spPr>
        <p:txBody>
          <a:bodyPr wrap="square" lIns="91392" tIns="45696" rIns="91392" bIns="45696" rtlCol="0">
            <a:spAutoFit/>
          </a:bodyPr>
          <a:lstStyle/>
          <a:p>
            <a:pPr defTabSz="456914"/>
            <a:r>
              <a:rPr lang="en-US" sz="600" dirty="0">
                <a:solidFill>
                  <a:srgbClr val="131413"/>
                </a:solidFill>
                <a:latin typeface="Raleway"/>
                <a:cs typeface="Raleway"/>
              </a:rPr>
              <a:t>© </a:t>
            </a:r>
            <a:r>
              <a:rPr lang="en-US" sz="600" dirty="0" err="1">
                <a:solidFill>
                  <a:srgbClr val="131413"/>
                </a:solidFill>
                <a:latin typeface="Raleway"/>
                <a:cs typeface="Raleway"/>
              </a:rPr>
              <a:t>Fondation</a:t>
            </a:r>
            <a:r>
              <a:rPr lang="en-US" sz="600" dirty="0">
                <a:solidFill>
                  <a:srgbClr val="131413"/>
                </a:solidFill>
                <a:latin typeface="Raleway"/>
                <a:cs typeface="Raleway"/>
              </a:rPr>
              <a:t> Lucie et André </a:t>
            </a:r>
            <a:r>
              <a:rPr lang="en-US" sz="600" dirty="0" err="1">
                <a:solidFill>
                  <a:srgbClr val="131413"/>
                </a:solidFill>
                <a:latin typeface="Raleway"/>
                <a:cs typeface="Raleway"/>
              </a:rPr>
              <a:t>Chagnon</a:t>
            </a:r>
            <a:r>
              <a:rPr lang="en-US" sz="600" dirty="0">
                <a:solidFill>
                  <a:srgbClr val="131413"/>
                </a:solidFill>
                <a:latin typeface="Raleway"/>
                <a:cs typeface="Raleway"/>
              </a:rPr>
              <a:t>, 2018</a:t>
            </a:r>
          </a:p>
        </p:txBody>
      </p:sp>
    </p:spTree>
    <p:extLst>
      <p:ext uri="{BB962C8B-B14F-4D97-AF65-F5344CB8AC3E}">
        <p14:creationId xmlns:p14="http://schemas.microsoft.com/office/powerpoint/2010/main" val="4175143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40" y="600083"/>
            <a:ext cx="7959507" cy="3973315"/>
          </a:xfrm>
          <a:prstGeom prst="rect">
            <a:avLst/>
          </a:prstGeom>
          <a:solidFill>
            <a:schemeClr val="bg2">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defTabSz="456914"/>
            <a:endParaRPr lang="en-US" dirty="0">
              <a:solidFill>
                <a:srgbClr val="BA2830"/>
              </a:solidFill>
              <a:latin typeface="Raleway ExtraBold"/>
            </a:endParaRPr>
          </a:p>
        </p:txBody>
      </p:sp>
      <p:pic>
        <p:nvPicPr>
          <p:cNvPr id="2" name="Picture 1" descr="D3-graphiqu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17091" y="871680"/>
            <a:ext cx="3512220" cy="3500752"/>
          </a:xfrm>
          <a:prstGeom prst="rect">
            <a:avLst/>
          </a:prstGeom>
        </p:spPr>
      </p:pic>
      <p:sp>
        <p:nvSpPr>
          <p:cNvPr id="5" name="Rectangle 4"/>
          <p:cNvSpPr/>
          <p:nvPr/>
        </p:nvSpPr>
        <p:spPr>
          <a:xfrm>
            <a:off x="926879" y="1461117"/>
            <a:ext cx="2050740" cy="2062055"/>
          </a:xfrm>
          <a:prstGeom prst="rect">
            <a:avLst/>
          </a:prstGeom>
        </p:spPr>
        <p:txBody>
          <a:bodyPr wrap="square" lIns="91392" tIns="45696" rIns="91392" bIns="45696">
            <a:spAutoFit/>
          </a:bodyPr>
          <a:lstStyle/>
          <a:p>
            <a:pPr defTabSz="456914"/>
            <a:r>
              <a:rPr lang="en-US" sz="1600" dirty="0">
                <a:solidFill>
                  <a:srgbClr val="484B49"/>
                </a:solidFill>
                <a:latin typeface="Raleway ExtraBold"/>
                <a:cs typeface="Raleway ExtraBold"/>
              </a:rPr>
              <a:t> In 2014,</a:t>
            </a:r>
          </a:p>
          <a:p>
            <a:pPr defTabSz="456914"/>
            <a:r>
              <a:rPr lang="en-US" sz="1600" dirty="0">
                <a:solidFill>
                  <a:srgbClr val="484B49"/>
                </a:solidFill>
                <a:latin typeface="Raleway ExtraBold"/>
                <a:cs typeface="Raleway ExtraBold"/>
              </a:rPr>
              <a:t>56.9% of all children under 5 were enrolled in a daycare service recognized</a:t>
            </a:r>
          </a:p>
          <a:p>
            <a:pPr defTabSz="456914"/>
            <a:r>
              <a:rPr lang="en-US" sz="1600" dirty="0">
                <a:solidFill>
                  <a:srgbClr val="484B49"/>
                </a:solidFill>
                <a:latin typeface="Raleway ExtraBold"/>
                <a:cs typeface="Raleway ExtraBold"/>
              </a:rPr>
              <a:t>by the </a:t>
            </a:r>
            <a:r>
              <a:rPr lang="en-US" sz="1600" dirty="0" err="1">
                <a:solidFill>
                  <a:srgbClr val="484B49"/>
                </a:solidFill>
                <a:latin typeface="Raleway ExtraBold"/>
                <a:cs typeface="Raleway ExtraBold"/>
              </a:rPr>
              <a:t>Ministère</a:t>
            </a:r>
            <a:r>
              <a:rPr lang="en-US" sz="1600" dirty="0">
                <a:solidFill>
                  <a:srgbClr val="484B49"/>
                </a:solidFill>
                <a:latin typeface="Raleway ExtraBold"/>
                <a:cs typeface="Raleway ExtraBold"/>
              </a:rPr>
              <a:t> de la </a:t>
            </a:r>
            <a:r>
              <a:rPr lang="en-US" sz="1600" dirty="0" err="1">
                <a:solidFill>
                  <a:srgbClr val="484B49"/>
                </a:solidFill>
                <a:latin typeface="Raleway ExtraBold"/>
                <a:cs typeface="Raleway ExtraBold"/>
              </a:rPr>
              <a:t>Famille</a:t>
            </a:r>
            <a:r>
              <a:rPr lang="en-US" sz="1600" dirty="0">
                <a:solidFill>
                  <a:srgbClr val="484B49"/>
                </a:solidFill>
                <a:latin typeface="Raleway ExtraBold"/>
                <a:cs typeface="Raleway ExtraBold"/>
              </a:rPr>
              <a:t>.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8737" y="2720536"/>
            <a:ext cx="1727732" cy="901700"/>
          </a:xfrm>
          <a:prstGeom prst="rect">
            <a:avLst/>
          </a:prstGeom>
        </p:spPr>
      </p:pic>
      <p:sp>
        <p:nvSpPr>
          <p:cNvPr id="8" name="TextBox 7"/>
          <p:cNvSpPr txBox="1"/>
          <p:nvPr/>
        </p:nvSpPr>
        <p:spPr>
          <a:xfrm>
            <a:off x="6399132" y="1525614"/>
            <a:ext cx="2028229" cy="1378791"/>
          </a:xfrm>
          <a:prstGeom prst="rect">
            <a:avLst/>
          </a:prstGeom>
          <a:noFill/>
        </p:spPr>
        <p:txBody>
          <a:bodyPr wrap="square" lIns="91392" tIns="45696" rIns="91392" bIns="45696" rtlCol="0">
            <a:spAutoFit/>
          </a:bodyPr>
          <a:lstStyle/>
          <a:p>
            <a:pPr defTabSz="456914">
              <a:lnSpc>
                <a:spcPct val="110000"/>
              </a:lnSpc>
            </a:pPr>
            <a:r>
              <a:rPr lang="en-US" sz="1100" dirty="0">
                <a:solidFill>
                  <a:srgbClr val="484B49"/>
                </a:solidFill>
                <a:latin typeface="Raleway ExtraBold"/>
                <a:cs typeface="Raleway ExtraBold"/>
              </a:rPr>
              <a:t>Distribution of spaces in educational daycare </a:t>
            </a:r>
            <a:r>
              <a:rPr lang="en-US" sz="1100" dirty="0" err="1">
                <a:solidFill>
                  <a:srgbClr val="484B49"/>
                </a:solidFill>
                <a:latin typeface="Raleway ExtraBold"/>
                <a:cs typeface="Raleway ExtraBold"/>
              </a:rPr>
              <a:t>centres</a:t>
            </a:r>
            <a:endParaRPr lang="en-US" sz="1100" dirty="0">
              <a:solidFill>
                <a:srgbClr val="484B49"/>
              </a:solidFill>
              <a:latin typeface="Raleway ExtraBold"/>
              <a:cs typeface="Raleway ExtraBold"/>
            </a:endParaRPr>
          </a:p>
          <a:p>
            <a:pPr defTabSz="456914">
              <a:lnSpc>
                <a:spcPct val="110000"/>
              </a:lnSpc>
            </a:pPr>
            <a:r>
              <a:rPr lang="en-US" sz="1100" dirty="0">
                <a:solidFill>
                  <a:srgbClr val="484B49"/>
                </a:solidFill>
                <a:latin typeface="Raleway ExtraBold"/>
                <a:cs typeface="Raleway ExtraBold"/>
              </a:rPr>
              <a:t>recognized by the </a:t>
            </a:r>
            <a:r>
              <a:rPr lang="en-US" sz="1100" dirty="0" err="1">
                <a:solidFill>
                  <a:srgbClr val="484B49"/>
                </a:solidFill>
                <a:latin typeface="Raleway ExtraBold"/>
                <a:cs typeface="Raleway ExtraBold"/>
              </a:rPr>
              <a:t>Ministère</a:t>
            </a:r>
            <a:r>
              <a:rPr lang="en-US" sz="1100" dirty="0">
                <a:solidFill>
                  <a:srgbClr val="484B49"/>
                </a:solidFill>
                <a:latin typeface="Raleway ExtraBold"/>
                <a:cs typeface="Raleway ExtraBold"/>
              </a:rPr>
              <a:t> de la </a:t>
            </a:r>
            <a:r>
              <a:rPr lang="en-US" sz="1100" dirty="0" err="1">
                <a:solidFill>
                  <a:srgbClr val="484B49"/>
                </a:solidFill>
                <a:latin typeface="Raleway ExtraBold"/>
                <a:cs typeface="Raleway ExtraBold"/>
              </a:rPr>
              <a:t>Famille</a:t>
            </a:r>
            <a:endParaRPr lang="en-US" sz="1100" dirty="0">
              <a:solidFill>
                <a:srgbClr val="484B49"/>
              </a:solidFill>
              <a:latin typeface="Raleway ExtraBold"/>
              <a:cs typeface="Raleway ExtraBold"/>
            </a:endParaRPr>
          </a:p>
          <a:p>
            <a:pPr defTabSz="456914">
              <a:lnSpc>
                <a:spcPct val="110000"/>
              </a:lnSpc>
            </a:pPr>
            <a:r>
              <a:rPr lang="fr-FR" sz="1100" dirty="0">
                <a:solidFill>
                  <a:srgbClr val="484B49"/>
                </a:solidFill>
                <a:latin typeface="Raleway"/>
                <a:cs typeface="Raleway"/>
              </a:rPr>
              <a:t>As at </a:t>
            </a:r>
            <a:r>
              <a:rPr lang="fr-FR" sz="1100" dirty="0" err="1">
                <a:solidFill>
                  <a:srgbClr val="484B49"/>
                </a:solidFill>
                <a:latin typeface="Raleway"/>
                <a:cs typeface="Raleway"/>
              </a:rPr>
              <a:t>December</a:t>
            </a:r>
            <a:r>
              <a:rPr lang="fr-FR" sz="1100" dirty="0">
                <a:solidFill>
                  <a:srgbClr val="484B49"/>
                </a:solidFill>
                <a:latin typeface="Raleway"/>
                <a:cs typeface="Raleway"/>
              </a:rPr>
              <a:t> 31, 2017*</a:t>
            </a:r>
          </a:p>
          <a:p>
            <a:pPr defTabSz="456914"/>
            <a:endParaRPr lang="en-US" sz="1100" dirty="0">
              <a:solidFill>
                <a:srgbClr val="484B49"/>
              </a:solidFill>
              <a:latin typeface="Raleway ExtraBold"/>
            </a:endParaRPr>
          </a:p>
        </p:txBody>
      </p:sp>
      <p:grpSp>
        <p:nvGrpSpPr>
          <p:cNvPr id="13" name="Group 12"/>
          <p:cNvGrpSpPr/>
          <p:nvPr/>
        </p:nvGrpSpPr>
        <p:grpSpPr>
          <a:xfrm>
            <a:off x="3538845" y="1551862"/>
            <a:ext cx="2562928" cy="2140578"/>
            <a:chOff x="3876558" y="1932929"/>
            <a:chExt cx="2431399" cy="2030729"/>
          </a:xfrm>
        </p:grpSpPr>
        <p:sp>
          <p:nvSpPr>
            <p:cNvPr id="9" name="Rectangle 8"/>
            <p:cNvSpPr/>
            <p:nvPr/>
          </p:nvSpPr>
          <p:spPr>
            <a:xfrm>
              <a:off x="3876558" y="2304968"/>
              <a:ext cx="877674" cy="437974"/>
            </a:xfrm>
            <a:prstGeom prst="rect">
              <a:avLst/>
            </a:prstGeom>
          </p:spPr>
          <p:txBody>
            <a:bodyPr wrap="square">
              <a:spAutoFit/>
            </a:bodyPr>
            <a:lstStyle/>
            <a:p>
              <a:pPr defTabSz="456914"/>
              <a:r>
                <a:rPr lang="fr-FR" sz="2400" dirty="0">
                  <a:solidFill>
                    <a:prstClr val="white"/>
                  </a:solidFill>
                  <a:latin typeface="Raleway ExtraBold"/>
                  <a:cs typeface="Raleway ExtraBold"/>
                </a:rPr>
                <a:t>32</a:t>
              </a:r>
              <a:r>
                <a:rPr lang="fr-FR" sz="2400" spc="-300" dirty="0">
                  <a:solidFill>
                    <a:prstClr val="white"/>
                  </a:solidFill>
                  <a:latin typeface="Raleway ExtraBold"/>
                  <a:cs typeface="Raleway ExtraBold"/>
                </a:rPr>
                <a:t> </a:t>
              </a:r>
              <a:r>
                <a:rPr lang="fr-FR" sz="2400" dirty="0">
                  <a:solidFill>
                    <a:prstClr val="white"/>
                  </a:solidFill>
                  <a:latin typeface="Raleway ExtraBold"/>
                  <a:cs typeface="Raleway ExtraBold"/>
                </a:rPr>
                <a:t>%</a:t>
              </a:r>
            </a:p>
          </p:txBody>
        </p:sp>
        <p:sp>
          <p:nvSpPr>
            <p:cNvPr id="10" name="Rectangle 9"/>
            <p:cNvSpPr/>
            <p:nvPr/>
          </p:nvSpPr>
          <p:spPr>
            <a:xfrm>
              <a:off x="4975060" y="1932929"/>
              <a:ext cx="857992" cy="437974"/>
            </a:xfrm>
            <a:prstGeom prst="rect">
              <a:avLst/>
            </a:prstGeom>
          </p:spPr>
          <p:txBody>
            <a:bodyPr wrap="square">
              <a:spAutoFit/>
            </a:bodyPr>
            <a:lstStyle/>
            <a:p>
              <a:pPr defTabSz="456914"/>
              <a:r>
                <a:rPr lang="fr-FR" sz="2400" dirty="0">
                  <a:solidFill>
                    <a:prstClr val="white"/>
                  </a:solidFill>
                  <a:latin typeface="Raleway ExtraBold"/>
                  <a:cs typeface="Raleway ExtraBold"/>
                </a:rPr>
                <a:t>16</a:t>
              </a:r>
              <a:r>
                <a:rPr lang="fr-FR" sz="2400" spc="-300" dirty="0">
                  <a:solidFill>
                    <a:prstClr val="white"/>
                  </a:solidFill>
                  <a:latin typeface="Raleway ExtraBold"/>
                  <a:cs typeface="Raleway ExtraBold"/>
                </a:rPr>
                <a:t> </a:t>
              </a:r>
              <a:r>
                <a:rPr lang="fr-FR" sz="2400" dirty="0">
                  <a:solidFill>
                    <a:prstClr val="white"/>
                  </a:solidFill>
                  <a:latin typeface="Raleway ExtraBold"/>
                  <a:cs typeface="Raleway ExtraBold"/>
                </a:rPr>
                <a:t>%</a:t>
              </a:r>
            </a:p>
          </p:txBody>
        </p:sp>
        <p:sp>
          <p:nvSpPr>
            <p:cNvPr id="11" name="Rectangle 10"/>
            <p:cNvSpPr/>
            <p:nvPr/>
          </p:nvSpPr>
          <p:spPr>
            <a:xfrm>
              <a:off x="5390854" y="2831680"/>
              <a:ext cx="917103" cy="437974"/>
            </a:xfrm>
            <a:prstGeom prst="rect">
              <a:avLst/>
            </a:prstGeom>
          </p:spPr>
          <p:txBody>
            <a:bodyPr wrap="square">
              <a:spAutoFit/>
            </a:bodyPr>
            <a:lstStyle/>
            <a:p>
              <a:pPr defTabSz="456914"/>
              <a:r>
                <a:rPr lang="fr-FR" sz="2400" dirty="0">
                  <a:solidFill>
                    <a:prstClr val="white"/>
                  </a:solidFill>
                  <a:latin typeface="Raleway ExtraBold"/>
                  <a:cs typeface="Raleway ExtraBold"/>
                </a:rPr>
                <a:t>22</a:t>
              </a:r>
              <a:r>
                <a:rPr lang="fr-FR" sz="2400" spc="-300" dirty="0">
                  <a:solidFill>
                    <a:prstClr val="white"/>
                  </a:solidFill>
                  <a:latin typeface="Raleway ExtraBold"/>
                  <a:cs typeface="Raleway ExtraBold"/>
                </a:rPr>
                <a:t> </a:t>
              </a:r>
              <a:r>
                <a:rPr lang="fr-FR" sz="2400" dirty="0">
                  <a:solidFill>
                    <a:prstClr val="white"/>
                  </a:solidFill>
                  <a:latin typeface="Raleway ExtraBold"/>
                  <a:cs typeface="Raleway ExtraBold"/>
                </a:rPr>
                <a:t>%</a:t>
              </a:r>
            </a:p>
          </p:txBody>
        </p:sp>
        <p:sp>
          <p:nvSpPr>
            <p:cNvPr id="12" name="Rectangle 11"/>
            <p:cNvSpPr/>
            <p:nvPr/>
          </p:nvSpPr>
          <p:spPr>
            <a:xfrm>
              <a:off x="4315395" y="3525684"/>
              <a:ext cx="868764" cy="437974"/>
            </a:xfrm>
            <a:prstGeom prst="rect">
              <a:avLst/>
            </a:prstGeom>
          </p:spPr>
          <p:txBody>
            <a:bodyPr wrap="square">
              <a:spAutoFit/>
            </a:bodyPr>
            <a:lstStyle/>
            <a:p>
              <a:pPr defTabSz="456914"/>
              <a:r>
                <a:rPr lang="fr-FR" sz="2400" dirty="0">
                  <a:solidFill>
                    <a:prstClr val="white"/>
                  </a:solidFill>
                  <a:latin typeface="Raleway ExtraBold"/>
                  <a:cs typeface="Raleway ExtraBold"/>
                </a:rPr>
                <a:t>31</a:t>
              </a:r>
              <a:r>
                <a:rPr lang="fr-FR" sz="2400" spc="-300" dirty="0">
                  <a:solidFill>
                    <a:prstClr val="white"/>
                  </a:solidFill>
                  <a:latin typeface="Raleway ExtraBold"/>
                  <a:cs typeface="Raleway ExtraBold"/>
                </a:rPr>
                <a:t> </a:t>
              </a:r>
              <a:r>
                <a:rPr lang="fr-FR" sz="2400" dirty="0">
                  <a:solidFill>
                    <a:prstClr val="white"/>
                  </a:solidFill>
                  <a:latin typeface="Raleway ExtraBold"/>
                  <a:cs typeface="Raleway ExtraBold"/>
                </a:rPr>
                <a:t>%</a:t>
              </a:r>
            </a:p>
          </p:txBody>
        </p:sp>
      </p:grpSp>
      <p:sp>
        <p:nvSpPr>
          <p:cNvPr id="3" name="TextBox 2"/>
          <p:cNvSpPr txBox="1"/>
          <p:nvPr/>
        </p:nvSpPr>
        <p:spPr>
          <a:xfrm>
            <a:off x="6387562" y="3775386"/>
            <a:ext cx="1831248" cy="308626"/>
          </a:xfrm>
          <a:prstGeom prst="rect">
            <a:avLst/>
          </a:prstGeom>
          <a:noFill/>
        </p:spPr>
        <p:txBody>
          <a:bodyPr wrap="square" lIns="91392" tIns="45696" rIns="91392" bIns="45696" rtlCol="0">
            <a:spAutoFit/>
          </a:bodyPr>
          <a:lstStyle/>
          <a:p>
            <a:pPr defTabSz="456914">
              <a:lnSpc>
                <a:spcPct val="110000"/>
              </a:lnSpc>
            </a:pPr>
            <a:r>
              <a:rPr lang="en-US" sz="800" baseline="30000" dirty="0">
                <a:solidFill>
                  <a:srgbClr val="131413"/>
                </a:solidFill>
                <a:latin typeface="Raleway"/>
                <a:cs typeface="Raleway"/>
              </a:rPr>
              <a:t>*Since these figures have been rounded off,</a:t>
            </a:r>
          </a:p>
          <a:p>
            <a:pPr defTabSz="456914">
              <a:lnSpc>
                <a:spcPct val="110000"/>
              </a:lnSpc>
            </a:pPr>
            <a:r>
              <a:rPr lang="en-US" sz="800" baseline="30000" dirty="0">
                <a:solidFill>
                  <a:srgbClr val="131413"/>
                </a:solidFill>
                <a:latin typeface="Raleway"/>
                <a:cs typeface="Raleway"/>
              </a:rPr>
              <a:t>their total may be greater or less than 100%..</a:t>
            </a:r>
            <a:endParaRPr lang="en-US" sz="800" dirty="0">
              <a:solidFill>
                <a:srgbClr val="131413"/>
              </a:solidFill>
              <a:latin typeface="Raleway"/>
              <a:cs typeface="Raleway"/>
            </a:endParaRPr>
          </a:p>
        </p:txBody>
      </p:sp>
      <p:pic>
        <p:nvPicPr>
          <p:cNvPr id="14" name="Picture 13"/>
          <p:cNvPicPr>
            <a:picLocks noChangeAspect="1"/>
          </p:cNvPicPr>
          <p:nvPr/>
        </p:nvPicPr>
        <p:blipFill>
          <a:blip r:embed="rId4"/>
          <a:stretch>
            <a:fillRect/>
          </a:stretch>
        </p:blipFill>
        <p:spPr>
          <a:xfrm>
            <a:off x="7763017" y="4768534"/>
            <a:ext cx="814028" cy="205217"/>
          </a:xfrm>
          <a:prstGeom prst="rect">
            <a:avLst/>
          </a:prstGeom>
        </p:spPr>
      </p:pic>
      <p:sp>
        <p:nvSpPr>
          <p:cNvPr id="16" name="TextBox 15"/>
          <p:cNvSpPr txBox="1"/>
          <p:nvPr/>
        </p:nvSpPr>
        <p:spPr>
          <a:xfrm>
            <a:off x="525318" y="4699269"/>
            <a:ext cx="2551546" cy="184666"/>
          </a:xfrm>
          <a:prstGeom prst="rect">
            <a:avLst/>
          </a:prstGeom>
          <a:noFill/>
        </p:spPr>
        <p:txBody>
          <a:bodyPr wrap="square" lIns="91392" tIns="45696" rIns="91392" bIns="45696" rtlCol="0">
            <a:spAutoFit/>
          </a:bodyPr>
          <a:lstStyle/>
          <a:p>
            <a:pPr defTabSz="456914"/>
            <a:r>
              <a:rPr lang="en-US" sz="600" dirty="0">
                <a:solidFill>
                  <a:srgbClr val="131413"/>
                </a:solidFill>
                <a:latin typeface="Raleway"/>
                <a:cs typeface="Raleway"/>
              </a:rPr>
              <a:t>© </a:t>
            </a:r>
            <a:r>
              <a:rPr lang="en-US" sz="600" dirty="0" err="1">
                <a:solidFill>
                  <a:srgbClr val="131413"/>
                </a:solidFill>
                <a:latin typeface="Raleway"/>
                <a:cs typeface="Raleway"/>
              </a:rPr>
              <a:t>Fondation</a:t>
            </a:r>
            <a:r>
              <a:rPr lang="en-US" sz="600" dirty="0">
                <a:solidFill>
                  <a:srgbClr val="131413"/>
                </a:solidFill>
                <a:latin typeface="Raleway"/>
                <a:cs typeface="Raleway"/>
              </a:rPr>
              <a:t> Lucie et André </a:t>
            </a:r>
            <a:r>
              <a:rPr lang="en-US" sz="600" dirty="0" err="1">
                <a:solidFill>
                  <a:srgbClr val="131413"/>
                </a:solidFill>
                <a:latin typeface="Raleway"/>
                <a:cs typeface="Raleway"/>
              </a:rPr>
              <a:t>Chagnon</a:t>
            </a:r>
            <a:r>
              <a:rPr lang="en-US" sz="600" dirty="0">
                <a:solidFill>
                  <a:srgbClr val="131413"/>
                </a:solidFill>
                <a:latin typeface="Raleway"/>
                <a:cs typeface="Raleway"/>
              </a:rPr>
              <a:t>, 2018</a:t>
            </a:r>
          </a:p>
        </p:txBody>
      </p:sp>
    </p:spTree>
    <p:extLst>
      <p:ext uri="{BB962C8B-B14F-4D97-AF65-F5344CB8AC3E}">
        <p14:creationId xmlns:p14="http://schemas.microsoft.com/office/powerpoint/2010/main" val="42486460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40" y="600083"/>
            <a:ext cx="7959507" cy="3973315"/>
          </a:xfrm>
          <a:prstGeom prst="rect">
            <a:avLst/>
          </a:prstGeom>
          <a:solidFill>
            <a:schemeClr val="bg2">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defTabSz="456914"/>
            <a:endParaRPr lang="en-US" dirty="0">
              <a:solidFill>
                <a:srgbClr val="BA2830"/>
              </a:solidFill>
              <a:latin typeface="Raleway ExtraBold"/>
            </a:endParaRPr>
          </a:p>
        </p:txBody>
      </p:sp>
      <p:sp>
        <p:nvSpPr>
          <p:cNvPr id="42" name="Rectangle 41"/>
          <p:cNvSpPr/>
          <p:nvPr/>
        </p:nvSpPr>
        <p:spPr>
          <a:xfrm>
            <a:off x="-1" y="22"/>
            <a:ext cx="3290455" cy="2567459"/>
          </a:xfrm>
          <a:prstGeom prst="rect">
            <a:avLst/>
          </a:prstGeom>
          <a:solidFill>
            <a:srgbClr val="A4D4D8">
              <a:alpha val="58000"/>
            </a:srgb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algn="ctr" defTabSz="456914"/>
            <a:endParaRPr lang="en-US" dirty="0">
              <a:solidFill>
                <a:prstClr val="white"/>
              </a:solidFill>
              <a:latin typeface="Raleway ExtraBold"/>
            </a:endParaRPr>
          </a:p>
        </p:txBody>
      </p:sp>
      <p:grpSp>
        <p:nvGrpSpPr>
          <p:cNvPr id="3" name="Group 2"/>
          <p:cNvGrpSpPr/>
          <p:nvPr/>
        </p:nvGrpSpPr>
        <p:grpSpPr>
          <a:xfrm>
            <a:off x="2101584" y="2756753"/>
            <a:ext cx="1866480" cy="200055"/>
            <a:chOff x="1621048" y="2928054"/>
            <a:chExt cx="1866480" cy="200055"/>
          </a:xfrm>
        </p:grpSpPr>
        <p:sp>
          <p:nvSpPr>
            <p:cNvPr id="24" name="TextBox 23"/>
            <p:cNvSpPr txBox="1"/>
            <p:nvPr/>
          </p:nvSpPr>
          <p:spPr>
            <a:xfrm>
              <a:off x="1670104" y="2928054"/>
              <a:ext cx="1817424" cy="200055"/>
            </a:xfrm>
            <a:prstGeom prst="rect">
              <a:avLst/>
            </a:prstGeom>
            <a:noFill/>
          </p:spPr>
          <p:txBody>
            <a:bodyPr wrap="square" rtlCol="0">
              <a:spAutoFit/>
            </a:bodyPr>
            <a:lstStyle/>
            <a:p>
              <a:pPr defTabSz="456914"/>
              <a:r>
                <a:rPr lang="en-US" sz="700" b="1" dirty="0" err="1">
                  <a:solidFill>
                    <a:srgbClr val="98C49C"/>
                  </a:solidFill>
                  <a:latin typeface="Raleway"/>
                  <a:cs typeface="Raleway"/>
                </a:rPr>
                <a:t>Contrôle</a:t>
              </a:r>
              <a:r>
                <a:rPr lang="en-US" sz="700" b="1" dirty="0">
                  <a:solidFill>
                    <a:srgbClr val="98C49C"/>
                  </a:solidFill>
                  <a:latin typeface="Raleway"/>
                  <a:cs typeface="Raleway"/>
                </a:rPr>
                <a:t> des </a:t>
              </a:r>
              <a:r>
                <a:rPr lang="en-US" sz="700" b="1" dirty="0" err="1">
                  <a:solidFill>
                    <a:srgbClr val="98C49C"/>
                  </a:solidFill>
                  <a:latin typeface="Raleway"/>
                  <a:cs typeface="Raleway"/>
                </a:rPr>
                <a:t>émotions</a:t>
              </a:r>
              <a:endParaRPr lang="en-US" sz="700" b="1" dirty="0">
                <a:solidFill>
                  <a:srgbClr val="98C49C"/>
                </a:solidFill>
                <a:latin typeface="Raleway"/>
                <a:cs typeface="Raleway"/>
              </a:endParaRPr>
            </a:p>
          </p:txBody>
        </p:sp>
        <p:sp>
          <p:nvSpPr>
            <p:cNvPr id="29" name="Oval 28"/>
            <p:cNvSpPr/>
            <p:nvPr/>
          </p:nvSpPr>
          <p:spPr>
            <a:xfrm>
              <a:off x="1621048" y="2987223"/>
              <a:ext cx="98111" cy="98111"/>
            </a:xfrm>
            <a:prstGeom prst="ellipse">
              <a:avLst/>
            </a:prstGeom>
            <a:solidFill>
              <a:srgbClr val="98C49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14"/>
              <a:endParaRPr lang="en-US" dirty="0">
                <a:solidFill>
                  <a:prstClr val="white"/>
                </a:solidFill>
                <a:latin typeface="Raleway ExtraBold"/>
              </a:endParaRPr>
            </a:p>
          </p:txBody>
        </p:sp>
      </p:grpSp>
      <p:grpSp>
        <p:nvGrpSpPr>
          <p:cNvPr id="5" name="Group 4"/>
          <p:cNvGrpSpPr/>
          <p:nvPr/>
        </p:nvGrpSpPr>
        <p:grpSpPr>
          <a:xfrm>
            <a:off x="2101584" y="2946791"/>
            <a:ext cx="1866480" cy="200055"/>
            <a:chOff x="1621048" y="3120768"/>
            <a:chExt cx="1866480" cy="200055"/>
          </a:xfrm>
        </p:grpSpPr>
        <p:sp>
          <p:nvSpPr>
            <p:cNvPr id="23" name="TextBox 22"/>
            <p:cNvSpPr txBox="1"/>
            <p:nvPr/>
          </p:nvSpPr>
          <p:spPr>
            <a:xfrm>
              <a:off x="1670104" y="3120768"/>
              <a:ext cx="1817424" cy="200055"/>
            </a:xfrm>
            <a:prstGeom prst="rect">
              <a:avLst/>
            </a:prstGeom>
            <a:noFill/>
          </p:spPr>
          <p:txBody>
            <a:bodyPr wrap="square" rtlCol="0">
              <a:spAutoFit/>
            </a:bodyPr>
            <a:lstStyle/>
            <a:p>
              <a:pPr defTabSz="456914"/>
              <a:r>
                <a:rPr lang="en-US" sz="700" b="1" dirty="0" err="1">
                  <a:solidFill>
                    <a:srgbClr val="A4D4D8"/>
                  </a:solidFill>
                  <a:latin typeface="Raleway"/>
                  <a:cs typeface="Raleway"/>
                </a:rPr>
                <a:t>Comportements</a:t>
              </a:r>
              <a:r>
                <a:rPr lang="en-US" sz="700" b="1" dirty="0">
                  <a:solidFill>
                    <a:srgbClr val="A4D4D8"/>
                  </a:solidFill>
                  <a:latin typeface="Raleway"/>
                  <a:cs typeface="Raleway"/>
                </a:rPr>
                <a:t> </a:t>
              </a:r>
              <a:r>
                <a:rPr lang="en-US" sz="700" b="1" dirty="0" err="1">
                  <a:solidFill>
                    <a:srgbClr val="A4D4D8"/>
                  </a:solidFill>
                  <a:latin typeface="Raleway"/>
                  <a:cs typeface="Raleway"/>
                </a:rPr>
                <a:t>sociaux</a:t>
              </a:r>
              <a:endParaRPr lang="en-US" sz="700" b="1" dirty="0">
                <a:solidFill>
                  <a:srgbClr val="A4D4D8"/>
                </a:solidFill>
                <a:latin typeface="Raleway"/>
                <a:cs typeface="Raleway"/>
              </a:endParaRPr>
            </a:p>
          </p:txBody>
        </p:sp>
        <p:sp>
          <p:nvSpPr>
            <p:cNvPr id="30" name="Oval 29"/>
            <p:cNvSpPr/>
            <p:nvPr/>
          </p:nvSpPr>
          <p:spPr>
            <a:xfrm>
              <a:off x="1621048" y="3172740"/>
              <a:ext cx="98111" cy="98111"/>
            </a:xfrm>
            <a:prstGeom prst="ellipse">
              <a:avLst/>
            </a:prstGeom>
            <a:solidFill>
              <a:srgbClr val="A4D4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14"/>
              <a:endParaRPr lang="en-US" dirty="0">
                <a:solidFill>
                  <a:prstClr val="white"/>
                </a:solidFill>
                <a:latin typeface="Raleway ExtraBold"/>
              </a:endParaRPr>
            </a:p>
          </p:txBody>
        </p:sp>
      </p:grpSp>
      <p:grpSp>
        <p:nvGrpSpPr>
          <p:cNvPr id="6" name="Group 5"/>
          <p:cNvGrpSpPr/>
          <p:nvPr/>
        </p:nvGrpSpPr>
        <p:grpSpPr>
          <a:xfrm>
            <a:off x="2101584" y="3136832"/>
            <a:ext cx="1866480" cy="200055"/>
            <a:chOff x="1621048" y="3291868"/>
            <a:chExt cx="1866480" cy="200055"/>
          </a:xfrm>
        </p:grpSpPr>
        <p:sp>
          <p:nvSpPr>
            <p:cNvPr id="25" name="TextBox 24"/>
            <p:cNvSpPr txBox="1"/>
            <p:nvPr/>
          </p:nvSpPr>
          <p:spPr>
            <a:xfrm>
              <a:off x="1670104" y="3291868"/>
              <a:ext cx="1817424" cy="200055"/>
            </a:xfrm>
            <a:prstGeom prst="rect">
              <a:avLst/>
            </a:prstGeom>
            <a:noFill/>
          </p:spPr>
          <p:txBody>
            <a:bodyPr wrap="square" rtlCol="0">
              <a:spAutoFit/>
            </a:bodyPr>
            <a:lstStyle/>
            <a:p>
              <a:pPr defTabSz="456914"/>
              <a:r>
                <a:rPr lang="en-US" sz="700" b="1" dirty="0" err="1">
                  <a:solidFill>
                    <a:srgbClr val="8B7D93"/>
                  </a:solidFill>
                  <a:latin typeface="Raleway"/>
                  <a:cs typeface="Raleway"/>
                </a:rPr>
                <a:t>Numératie</a:t>
              </a:r>
              <a:endParaRPr lang="en-US" sz="700" b="1" dirty="0">
                <a:solidFill>
                  <a:srgbClr val="8B7D93"/>
                </a:solidFill>
                <a:latin typeface="Raleway"/>
                <a:cs typeface="Raleway"/>
              </a:endParaRPr>
            </a:p>
          </p:txBody>
        </p:sp>
        <p:sp>
          <p:nvSpPr>
            <p:cNvPr id="31" name="Oval 30"/>
            <p:cNvSpPr/>
            <p:nvPr/>
          </p:nvSpPr>
          <p:spPr>
            <a:xfrm>
              <a:off x="1621048" y="3349307"/>
              <a:ext cx="98111" cy="98111"/>
            </a:xfrm>
            <a:prstGeom prst="ellipse">
              <a:avLst/>
            </a:prstGeom>
            <a:solidFill>
              <a:srgbClr val="8B7D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14"/>
              <a:endParaRPr lang="en-US" dirty="0">
                <a:solidFill>
                  <a:prstClr val="white"/>
                </a:solidFill>
                <a:latin typeface="Raleway ExtraBold"/>
              </a:endParaRPr>
            </a:p>
          </p:txBody>
        </p:sp>
      </p:grpSp>
      <p:grpSp>
        <p:nvGrpSpPr>
          <p:cNvPr id="8" name="Group 7"/>
          <p:cNvGrpSpPr/>
          <p:nvPr/>
        </p:nvGrpSpPr>
        <p:grpSpPr>
          <a:xfrm>
            <a:off x="2101584" y="3326873"/>
            <a:ext cx="1870318" cy="200055"/>
            <a:chOff x="1617210" y="3506067"/>
            <a:chExt cx="1870318" cy="200055"/>
          </a:xfrm>
        </p:grpSpPr>
        <p:sp>
          <p:nvSpPr>
            <p:cNvPr id="26" name="TextBox 25"/>
            <p:cNvSpPr txBox="1"/>
            <p:nvPr/>
          </p:nvSpPr>
          <p:spPr>
            <a:xfrm>
              <a:off x="1670104" y="3506067"/>
              <a:ext cx="1817424" cy="200055"/>
            </a:xfrm>
            <a:prstGeom prst="rect">
              <a:avLst/>
            </a:prstGeom>
            <a:noFill/>
          </p:spPr>
          <p:txBody>
            <a:bodyPr wrap="square" rtlCol="0">
              <a:spAutoFit/>
            </a:bodyPr>
            <a:lstStyle/>
            <a:p>
              <a:pPr defTabSz="456914"/>
              <a:r>
                <a:rPr lang="en-US" sz="700" b="1" dirty="0">
                  <a:solidFill>
                    <a:srgbClr val="F7D16F"/>
                  </a:solidFill>
                  <a:latin typeface="Raleway"/>
                  <a:cs typeface="Raleway"/>
                </a:rPr>
                <a:t>Vision</a:t>
              </a:r>
            </a:p>
          </p:txBody>
        </p:sp>
        <p:sp>
          <p:nvSpPr>
            <p:cNvPr id="32" name="Oval 31"/>
            <p:cNvSpPr/>
            <p:nvPr/>
          </p:nvSpPr>
          <p:spPr>
            <a:xfrm>
              <a:off x="1617210" y="3559463"/>
              <a:ext cx="98111" cy="98111"/>
            </a:xfrm>
            <a:prstGeom prst="ellipse">
              <a:avLst/>
            </a:prstGeom>
            <a:solidFill>
              <a:srgbClr val="F7D16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14"/>
              <a:endParaRPr lang="en-US" dirty="0">
                <a:solidFill>
                  <a:prstClr val="white"/>
                </a:solidFill>
                <a:latin typeface="Raleway ExtraBold"/>
              </a:endParaRPr>
            </a:p>
          </p:txBody>
        </p:sp>
      </p:grpSp>
      <p:grpSp>
        <p:nvGrpSpPr>
          <p:cNvPr id="22" name="Group 21"/>
          <p:cNvGrpSpPr/>
          <p:nvPr/>
        </p:nvGrpSpPr>
        <p:grpSpPr>
          <a:xfrm>
            <a:off x="2101584" y="3505097"/>
            <a:ext cx="1870318" cy="200055"/>
            <a:chOff x="1617210" y="3687593"/>
            <a:chExt cx="1870318" cy="200055"/>
          </a:xfrm>
        </p:grpSpPr>
        <p:sp>
          <p:nvSpPr>
            <p:cNvPr id="27" name="TextBox 26"/>
            <p:cNvSpPr txBox="1"/>
            <p:nvPr/>
          </p:nvSpPr>
          <p:spPr>
            <a:xfrm>
              <a:off x="1670104" y="3687593"/>
              <a:ext cx="1817424" cy="200055"/>
            </a:xfrm>
            <a:prstGeom prst="rect">
              <a:avLst/>
            </a:prstGeom>
            <a:noFill/>
          </p:spPr>
          <p:txBody>
            <a:bodyPr wrap="square" rtlCol="0">
              <a:spAutoFit/>
            </a:bodyPr>
            <a:lstStyle/>
            <a:p>
              <a:pPr defTabSz="456914"/>
              <a:r>
                <a:rPr lang="en-US" sz="700" b="1" dirty="0" err="1">
                  <a:solidFill>
                    <a:srgbClr val="E6945F"/>
                  </a:solidFill>
                  <a:latin typeface="Raleway"/>
                  <a:cs typeface="Raleway"/>
                </a:rPr>
                <a:t>Langage</a:t>
              </a:r>
              <a:endParaRPr lang="en-US" sz="700" b="1" dirty="0">
                <a:solidFill>
                  <a:srgbClr val="E6945F"/>
                </a:solidFill>
                <a:latin typeface="Raleway"/>
                <a:cs typeface="Raleway"/>
              </a:endParaRPr>
            </a:p>
          </p:txBody>
        </p:sp>
        <p:sp>
          <p:nvSpPr>
            <p:cNvPr id="33" name="Oval 32"/>
            <p:cNvSpPr/>
            <p:nvPr/>
          </p:nvSpPr>
          <p:spPr>
            <a:xfrm>
              <a:off x="1617210" y="3744349"/>
              <a:ext cx="98111" cy="98111"/>
            </a:xfrm>
            <a:prstGeom prst="ellipse">
              <a:avLst/>
            </a:prstGeom>
            <a:solidFill>
              <a:srgbClr val="E6945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14"/>
              <a:endParaRPr lang="en-US" dirty="0">
                <a:solidFill>
                  <a:prstClr val="white"/>
                </a:solidFill>
                <a:latin typeface="Raleway ExtraBold"/>
              </a:endParaRPr>
            </a:p>
          </p:txBody>
        </p:sp>
      </p:grpSp>
      <p:grpSp>
        <p:nvGrpSpPr>
          <p:cNvPr id="41" name="Group 40"/>
          <p:cNvGrpSpPr/>
          <p:nvPr/>
        </p:nvGrpSpPr>
        <p:grpSpPr>
          <a:xfrm>
            <a:off x="2101584" y="3695135"/>
            <a:ext cx="1870318" cy="200055"/>
            <a:chOff x="1617210" y="3878252"/>
            <a:chExt cx="1870318" cy="200055"/>
          </a:xfrm>
        </p:grpSpPr>
        <p:sp>
          <p:nvSpPr>
            <p:cNvPr id="28" name="TextBox 27"/>
            <p:cNvSpPr txBox="1"/>
            <p:nvPr/>
          </p:nvSpPr>
          <p:spPr>
            <a:xfrm>
              <a:off x="1670104" y="3878252"/>
              <a:ext cx="1817424" cy="200055"/>
            </a:xfrm>
            <a:prstGeom prst="rect">
              <a:avLst/>
            </a:prstGeom>
            <a:noFill/>
          </p:spPr>
          <p:txBody>
            <a:bodyPr wrap="square" rtlCol="0">
              <a:spAutoFit/>
            </a:bodyPr>
            <a:lstStyle/>
            <a:p>
              <a:pPr defTabSz="456914"/>
              <a:r>
                <a:rPr lang="en-US" sz="700" b="1" dirty="0">
                  <a:solidFill>
                    <a:srgbClr val="484B49"/>
                  </a:solidFill>
                  <a:latin typeface="Raleway"/>
                  <a:cs typeface="Raleway"/>
                </a:rPr>
                <a:t>Audition</a:t>
              </a:r>
            </a:p>
          </p:txBody>
        </p:sp>
        <p:sp>
          <p:nvSpPr>
            <p:cNvPr id="34" name="Oval 33"/>
            <p:cNvSpPr/>
            <p:nvPr/>
          </p:nvSpPr>
          <p:spPr>
            <a:xfrm>
              <a:off x="1617210" y="3925679"/>
              <a:ext cx="98111" cy="98111"/>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14"/>
              <a:endParaRPr lang="en-US" dirty="0">
                <a:solidFill>
                  <a:prstClr val="white"/>
                </a:solidFill>
                <a:latin typeface="Raleway ExtraBold"/>
              </a:endParaRPr>
            </a:p>
          </p:txBody>
        </p:sp>
      </p:grpSp>
      <p:sp>
        <p:nvSpPr>
          <p:cNvPr id="38" name="Rectangle 37"/>
          <p:cNvSpPr/>
          <p:nvPr/>
        </p:nvSpPr>
        <p:spPr>
          <a:xfrm>
            <a:off x="523697" y="508337"/>
            <a:ext cx="2570487" cy="1175658"/>
          </a:xfrm>
          <a:prstGeom prst="rect">
            <a:avLst/>
          </a:prstGeom>
        </p:spPr>
        <p:txBody>
          <a:bodyPr wrap="square" lIns="91392" tIns="45696" rIns="91392" bIns="45696">
            <a:spAutoFit/>
          </a:bodyPr>
          <a:lstStyle/>
          <a:p>
            <a:pPr defTabSz="456914">
              <a:lnSpc>
                <a:spcPct val="110000"/>
              </a:lnSpc>
            </a:pPr>
            <a:r>
              <a:rPr lang="en-US" sz="1600" u="sng" dirty="0">
                <a:solidFill>
                  <a:srgbClr val="484B49"/>
                </a:solidFill>
                <a:latin typeface="Raleway ExtraBold"/>
                <a:cs typeface="Raleway ExtraBold"/>
              </a:rPr>
              <a:t>The first few years of a child’s life </a:t>
            </a:r>
            <a:r>
              <a:rPr lang="en-US" sz="1600" u="sng" dirty="0">
                <a:solidFill>
                  <a:srgbClr val="484B49"/>
                </a:solidFill>
                <a:latin typeface="Raleway ExtraBold"/>
                <a:cs typeface="Raleway ExtraBold"/>
              </a:rPr>
              <a:t>are particularly </a:t>
            </a:r>
            <a:r>
              <a:rPr lang="en-US" sz="1600" u="sng" dirty="0">
                <a:solidFill>
                  <a:srgbClr val="484B49"/>
                </a:solidFill>
                <a:latin typeface="Raleway ExtraBold"/>
                <a:cs typeface="Raleway ExtraBold"/>
              </a:rPr>
              <a:t>critical for </a:t>
            </a:r>
            <a:r>
              <a:rPr lang="en-US" sz="1600" u="sng" dirty="0">
                <a:solidFill>
                  <a:srgbClr val="484B49"/>
                </a:solidFill>
                <a:latin typeface="Raleway ExtraBold"/>
                <a:cs typeface="Raleway ExtraBold"/>
              </a:rPr>
              <a:t>their development</a:t>
            </a:r>
            <a:endParaRPr lang="en-US" sz="1600" u="sng" dirty="0">
              <a:solidFill>
                <a:srgbClr val="484B49"/>
              </a:solidFill>
              <a:latin typeface="Raleway ExtraBold"/>
              <a:cs typeface="Raleway ExtraBold"/>
            </a:endParaRPr>
          </a:p>
        </p:txBody>
      </p:sp>
      <p:sp>
        <p:nvSpPr>
          <p:cNvPr id="2" name="TextBox 1"/>
          <p:cNvSpPr txBox="1"/>
          <p:nvPr/>
        </p:nvSpPr>
        <p:spPr>
          <a:xfrm>
            <a:off x="4267746" y="4260919"/>
            <a:ext cx="3757522" cy="398907"/>
          </a:xfrm>
          <a:prstGeom prst="rect">
            <a:avLst/>
          </a:prstGeom>
          <a:noFill/>
        </p:spPr>
        <p:txBody>
          <a:bodyPr wrap="square" lIns="91392" tIns="45696" rIns="91392" bIns="45696" rtlCol="0">
            <a:spAutoFit/>
          </a:bodyPr>
          <a:lstStyle/>
          <a:p>
            <a:pPr defTabSz="456914">
              <a:lnSpc>
                <a:spcPct val="110000"/>
              </a:lnSpc>
            </a:pPr>
            <a:r>
              <a:rPr lang="en-US" sz="800" i="1" baseline="30000" dirty="0">
                <a:solidFill>
                  <a:srgbClr val="131413"/>
                </a:solidFill>
                <a:latin typeface="Raleway"/>
                <a:cs typeface="Raleway"/>
              </a:rPr>
              <a:t>Source :  Adapted from the Rapport de la Commission sur </a:t>
            </a:r>
            <a:r>
              <a:rPr lang="en-US" sz="800" i="1" baseline="30000" dirty="0" err="1">
                <a:solidFill>
                  <a:srgbClr val="131413"/>
                </a:solidFill>
                <a:latin typeface="Raleway"/>
                <a:cs typeface="Raleway"/>
              </a:rPr>
              <a:t>l’éducation</a:t>
            </a:r>
            <a:r>
              <a:rPr lang="en-US" sz="800" i="1" baseline="30000" dirty="0">
                <a:solidFill>
                  <a:srgbClr val="131413"/>
                </a:solidFill>
                <a:latin typeface="Raleway"/>
                <a:cs typeface="Raleway"/>
              </a:rPr>
              <a:t> à la petite </a:t>
            </a:r>
            <a:r>
              <a:rPr lang="en-US" sz="800" i="1" baseline="30000" dirty="0" err="1">
                <a:solidFill>
                  <a:srgbClr val="131413"/>
                </a:solidFill>
                <a:latin typeface="Raleway"/>
                <a:cs typeface="Raleway"/>
              </a:rPr>
              <a:t>enfance</a:t>
            </a:r>
            <a:r>
              <a:rPr lang="en-US" sz="800" i="1" baseline="30000" dirty="0">
                <a:solidFill>
                  <a:srgbClr val="131413"/>
                </a:solidFill>
                <a:latin typeface="Raleway"/>
                <a:cs typeface="Raleway"/>
              </a:rPr>
              <a:t>, which was itself</a:t>
            </a:r>
          </a:p>
          <a:p>
            <a:pPr defTabSz="456914">
              <a:lnSpc>
                <a:spcPct val="110000"/>
              </a:lnSpc>
            </a:pPr>
            <a:r>
              <a:rPr lang="en-US" sz="800" i="1" baseline="30000" dirty="0">
                <a:solidFill>
                  <a:srgbClr val="131413"/>
                </a:solidFill>
                <a:latin typeface="Raleway"/>
                <a:cs typeface="Raleway"/>
              </a:rPr>
              <a:t>adapted from the Council for Early Child Development, 2010. “The Science of Early Child Development,”</a:t>
            </a:r>
          </a:p>
          <a:p>
            <a:pPr defTabSz="456914">
              <a:lnSpc>
                <a:spcPct val="110000"/>
              </a:lnSpc>
            </a:pPr>
            <a:r>
              <a:rPr lang="en-US" sz="800" i="1" baseline="30000" dirty="0">
                <a:solidFill>
                  <a:srgbClr val="131413"/>
                </a:solidFill>
                <a:latin typeface="Raleway"/>
                <a:cs typeface="Raleway"/>
              </a:rPr>
              <a:t>CECD, Vancouver, Canada.</a:t>
            </a:r>
            <a:endParaRPr lang="en-US" sz="800" i="1" dirty="0">
              <a:solidFill>
                <a:srgbClr val="131413"/>
              </a:solidFill>
              <a:latin typeface="Raleway"/>
              <a:cs typeface="Raleway"/>
            </a:endParaRPr>
          </a:p>
        </p:txBody>
      </p:sp>
      <p:pic>
        <p:nvPicPr>
          <p:cNvPr id="39" name="Picture 38"/>
          <p:cNvPicPr>
            <a:picLocks noChangeAspect="1"/>
          </p:cNvPicPr>
          <p:nvPr/>
        </p:nvPicPr>
        <p:blipFill>
          <a:blip r:embed="rId3"/>
          <a:stretch>
            <a:fillRect/>
          </a:stretch>
        </p:blipFill>
        <p:spPr>
          <a:xfrm>
            <a:off x="7763017" y="4768534"/>
            <a:ext cx="814028" cy="205217"/>
          </a:xfrm>
          <a:prstGeom prst="rect">
            <a:avLst/>
          </a:prstGeom>
        </p:spPr>
      </p:pic>
      <p:sp>
        <p:nvSpPr>
          <p:cNvPr id="43" name="TextBox 42"/>
          <p:cNvSpPr txBox="1"/>
          <p:nvPr/>
        </p:nvSpPr>
        <p:spPr>
          <a:xfrm>
            <a:off x="525318" y="4699269"/>
            <a:ext cx="2551546" cy="184666"/>
          </a:xfrm>
          <a:prstGeom prst="rect">
            <a:avLst/>
          </a:prstGeom>
          <a:noFill/>
        </p:spPr>
        <p:txBody>
          <a:bodyPr wrap="square" lIns="91392" tIns="45696" rIns="91392" bIns="45696" rtlCol="0">
            <a:spAutoFit/>
          </a:bodyPr>
          <a:lstStyle/>
          <a:p>
            <a:pPr defTabSz="456914"/>
            <a:r>
              <a:rPr lang="en-US" sz="600" dirty="0">
                <a:solidFill>
                  <a:srgbClr val="131413"/>
                </a:solidFill>
                <a:latin typeface="Raleway"/>
                <a:cs typeface="Raleway"/>
              </a:rPr>
              <a:t>© </a:t>
            </a:r>
            <a:r>
              <a:rPr lang="en-US" sz="600" dirty="0" err="1">
                <a:solidFill>
                  <a:srgbClr val="131413"/>
                </a:solidFill>
                <a:latin typeface="Raleway"/>
                <a:cs typeface="Raleway"/>
              </a:rPr>
              <a:t>Fondation</a:t>
            </a:r>
            <a:r>
              <a:rPr lang="en-US" sz="600" dirty="0">
                <a:solidFill>
                  <a:srgbClr val="131413"/>
                </a:solidFill>
                <a:latin typeface="Raleway"/>
                <a:cs typeface="Raleway"/>
              </a:rPr>
              <a:t> Lucie et André </a:t>
            </a:r>
            <a:r>
              <a:rPr lang="en-US" sz="600" dirty="0" err="1">
                <a:solidFill>
                  <a:srgbClr val="131413"/>
                </a:solidFill>
                <a:latin typeface="Raleway"/>
                <a:cs typeface="Raleway"/>
              </a:rPr>
              <a:t>Chagnon</a:t>
            </a:r>
            <a:r>
              <a:rPr lang="en-US" sz="600" dirty="0">
                <a:solidFill>
                  <a:srgbClr val="131413"/>
                </a:solidFill>
                <a:latin typeface="Raleway"/>
                <a:cs typeface="Raleway"/>
              </a:rPr>
              <a:t>, 2018</a:t>
            </a:r>
          </a:p>
        </p:txBody>
      </p:sp>
      <p:pic>
        <p:nvPicPr>
          <p:cNvPr id="9" name="Imag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5581" y="1335836"/>
            <a:ext cx="4016337" cy="2226017"/>
          </a:xfrm>
          <a:prstGeom prst="rect">
            <a:avLst/>
          </a:prstGeom>
        </p:spPr>
      </p:pic>
      <p:pic>
        <p:nvPicPr>
          <p:cNvPr id="35" name="Imag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38337" y="2757384"/>
            <a:ext cx="1457325" cy="1495425"/>
          </a:xfrm>
          <a:prstGeom prst="rect">
            <a:avLst/>
          </a:prstGeom>
        </p:spPr>
      </p:pic>
    </p:spTree>
    <p:extLst>
      <p:ext uri="{BB962C8B-B14F-4D97-AF65-F5344CB8AC3E}">
        <p14:creationId xmlns:p14="http://schemas.microsoft.com/office/powerpoint/2010/main" val="14453998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D7.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7539" y="616719"/>
            <a:ext cx="7968260" cy="3956695"/>
          </a:xfrm>
          <a:prstGeom prst="rect">
            <a:avLst/>
          </a:prstGeom>
        </p:spPr>
      </p:pic>
      <p:sp>
        <p:nvSpPr>
          <p:cNvPr id="7" name="Rectangle 6"/>
          <p:cNvSpPr/>
          <p:nvPr/>
        </p:nvSpPr>
        <p:spPr>
          <a:xfrm>
            <a:off x="0" y="0"/>
            <a:ext cx="2995896" cy="1806864"/>
          </a:xfrm>
          <a:prstGeom prst="rect">
            <a:avLst/>
          </a:prstGeom>
          <a:solidFill>
            <a:srgbClr val="A4D4D8">
              <a:alpha val="58000"/>
            </a:srgb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algn="ctr" defTabSz="456914"/>
            <a:endParaRPr lang="en-US" dirty="0">
              <a:solidFill>
                <a:prstClr val="white"/>
              </a:solidFill>
              <a:latin typeface="Raleway ExtraBold"/>
            </a:endParaRPr>
          </a:p>
        </p:txBody>
      </p:sp>
      <p:sp>
        <p:nvSpPr>
          <p:cNvPr id="8" name="Rectangle 7"/>
          <p:cNvSpPr/>
          <p:nvPr/>
        </p:nvSpPr>
        <p:spPr>
          <a:xfrm>
            <a:off x="523697" y="513510"/>
            <a:ext cx="2426169" cy="1171603"/>
          </a:xfrm>
          <a:prstGeom prst="rect">
            <a:avLst/>
          </a:prstGeom>
        </p:spPr>
        <p:txBody>
          <a:bodyPr wrap="square" lIns="91392" tIns="45696" rIns="91392" bIns="45696">
            <a:spAutoFit/>
          </a:bodyPr>
          <a:lstStyle/>
          <a:p>
            <a:pPr defTabSz="456914">
              <a:lnSpc>
                <a:spcPct val="110000"/>
              </a:lnSpc>
            </a:pPr>
            <a:r>
              <a:rPr lang="en-US" sz="1600" u="sng" dirty="0">
                <a:solidFill>
                  <a:srgbClr val="484B49"/>
                </a:solidFill>
                <a:latin typeface="Raleway ExtraBold"/>
                <a:cs typeface="Raleway ExtraBold"/>
              </a:rPr>
              <a:t>How educational</a:t>
            </a:r>
          </a:p>
          <a:p>
            <a:pPr defTabSz="456914">
              <a:lnSpc>
                <a:spcPct val="110000"/>
              </a:lnSpc>
            </a:pPr>
            <a:r>
              <a:rPr lang="en-US" sz="1600" u="sng" dirty="0">
                <a:solidFill>
                  <a:srgbClr val="484B49"/>
                </a:solidFill>
                <a:latin typeface="Raleway ExtraBold"/>
                <a:cs typeface="Raleway ExtraBold"/>
              </a:rPr>
              <a:t>services affect</a:t>
            </a:r>
          </a:p>
          <a:p>
            <a:pPr defTabSz="456914">
              <a:lnSpc>
                <a:spcPct val="110000"/>
              </a:lnSpc>
            </a:pPr>
            <a:r>
              <a:rPr lang="en-US" sz="1600" u="sng" dirty="0">
                <a:solidFill>
                  <a:srgbClr val="484B49"/>
                </a:solidFill>
                <a:latin typeface="Raleway ExtraBold"/>
                <a:cs typeface="Raleway ExtraBold"/>
              </a:rPr>
              <a:t>young children’s</a:t>
            </a:r>
          </a:p>
          <a:p>
            <a:pPr defTabSz="456914">
              <a:lnSpc>
                <a:spcPct val="110000"/>
              </a:lnSpc>
            </a:pPr>
            <a:r>
              <a:rPr lang="en-US" sz="1600" u="sng" dirty="0">
                <a:solidFill>
                  <a:srgbClr val="484B49"/>
                </a:solidFill>
                <a:latin typeface="Raleway ExtraBold"/>
                <a:cs typeface="Raleway ExtraBold"/>
              </a:rPr>
              <a:t>development </a:t>
            </a:r>
          </a:p>
        </p:txBody>
      </p:sp>
      <p:sp>
        <p:nvSpPr>
          <p:cNvPr id="9" name="TextBox 8"/>
          <p:cNvSpPr txBox="1"/>
          <p:nvPr/>
        </p:nvSpPr>
        <p:spPr>
          <a:xfrm>
            <a:off x="5641709" y="3706158"/>
            <a:ext cx="2926773" cy="766877"/>
          </a:xfrm>
          <a:prstGeom prst="rect">
            <a:avLst/>
          </a:prstGeom>
          <a:noFill/>
        </p:spPr>
        <p:txBody>
          <a:bodyPr wrap="square" lIns="91392" tIns="45696" rIns="91392" bIns="45696" rtlCol="0">
            <a:spAutoFit/>
          </a:bodyPr>
          <a:lstStyle/>
          <a:p>
            <a:pPr defTabSz="456914">
              <a:lnSpc>
                <a:spcPct val="110000"/>
              </a:lnSpc>
            </a:pPr>
            <a:r>
              <a:rPr lang="en-US" sz="1000" dirty="0">
                <a:solidFill>
                  <a:srgbClr val="A4D4D8"/>
                </a:solidFill>
                <a:latin typeface="Raleway ExtraBold"/>
                <a:cs typeface="Raleway ExtraBold"/>
              </a:rPr>
              <a:t>In order to have a positive impact</a:t>
            </a:r>
          </a:p>
          <a:p>
            <a:pPr defTabSz="456914">
              <a:lnSpc>
                <a:spcPct val="110000"/>
              </a:lnSpc>
            </a:pPr>
            <a:r>
              <a:rPr lang="en-US" sz="1000" dirty="0">
                <a:solidFill>
                  <a:srgbClr val="A4D4D8"/>
                </a:solidFill>
                <a:latin typeface="Raleway ExtraBold"/>
                <a:cs typeface="Raleway ExtraBold"/>
              </a:rPr>
              <a:t>on children’s development, the educational</a:t>
            </a:r>
          </a:p>
          <a:p>
            <a:pPr defTabSz="456914">
              <a:lnSpc>
                <a:spcPct val="110000"/>
              </a:lnSpc>
            </a:pPr>
            <a:r>
              <a:rPr lang="en-US" sz="1000" dirty="0">
                <a:solidFill>
                  <a:srgbClr val="A4D4D8"/>
                </a:solidFill>
                <a:latin typeface="Raleway ExtraBold"/>
                <a:cs typeface="Raleway ExtraBold"/>
              </a:rPr>
              <a:t>childcare services offered to the very young</a:t>
            </a:r>
          </a:p>
          <a:p>
            <a:pPr defTabSz="456914">
              <a:lnSpc>
                <a:spcPct val="110000"/>
              </a:lnSpc>
            </a:pPr>
            <a:r>
              <a:rPr lang="en-US" sz="1000" dirty="0">
                <a:solidFill>
                  <a:srgbClr val="A4D4D8"/>
                </a:solidFill>
                <a:latin typeface="Raleway ExtraBold"/>
                <a:cs typeface="Raleway ExtraBold"/>
              </a:rPr>
              <a:t>must be of superior quality.</a:t>
            </a:r>
          </a:p>
        </p:txBody>
      </p:sp>
      <p:pic>
        <p:nvPicPr>
          <p:cNvPr id="14" name="Picture 13" descr="D7-bulle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4547" y="1420095"/>
            <a:ext cx="2332325" cy="3602182"/>
          </a:xfrm>
          <a:prstGeom prst="rect">
            <a:avLst/>
          </a:prstGeom>
        </p:spPr>
      </p:pic>
      <p:sp>
        <p:nvSpPr>
          <p:cNvPr id="15" name="TextBox 14"/>
          <p:cNvSpPr txBox="1"/>
          <p:nvPr/>
        </p:nvSpPr>
        <p:spPr>
          <a:xfrm>
            <a:off x="3255818" y="706867"/>
            <a:ext cx="1783773" cy="846337"/>
          </a:xfrm>
          <a:prstGeom prst="rect">
            <a:avLst/>
          </a:prstGeom>
          <a:noFill/>
        </p:spPr>
        <p:txBody>
          <a:bodyPr wrap="square" lIns="91392" tIns="45696" rIns="91392" bIns="45696" rtlCol="0">
            <a:spAutoFit/>
          </a:bodyPr>
          <a:lstStyle/>
          <a:p>
            <a:pPr defTabSz="456914"/>
            <a:r>
              <a:rPr lang="en-US" sz="700" dirty="0">
                <a:solidFill>
                  <a:srgbClr val="484B49"/>
                </a:solidFill>
                <a:latin typeface="Raleway ExtraBold"/>
                <a:cs typeface="Raleway ExtraBold"/>
              </a:rPr>
              <a:t>Social and moral development</a:t>
            </a:r>
          </a:p>
          <a:p>
            <a:pPr marL="64765" indent="-64765" defTabSz="456914">
              <a:buClr>
                <a:srgbClr val="484B49"/>
              </a:buClr>
              <a:buFont typeface="Arial"/>
              <a:buChar char="•"/>
            </a:pPr>
            <a:r>
              <a:rPr lang="en-US" sz="600" dirty="0">
                <a:solidFill>
                  <a:srgbClr val="131413"/>
                </a:solidFill>
                <a:latin typeface="Raleway"/>
                <a:cs typeface="Raleway"/>
              </a:rPr>
              <a:t>Frequent contact with other children </a:t>
            </a:r>
            <a:r>
              <a:rPr lang="en-US" sz="600" dirty="0">
                <a:solidFill>
                  <a:srgbClr val="131413"/>
                </a:solidFill>
                <a:latin typeface="Raleway"/>
                <a:cs typeface="Raleway"/>
              </a:rPr>
              <a:t>under the </a:t>
            </a:r>
            <a:r>
              <a:rPr lang="en-US" sz="600" dirty="0">
                <a:solidFill>
                  <a:srgbClr val="131413"/>
                </a:solidFill>
                <a:latin typeface="Raleway"/>
                <a:cs typeface="Raleway"/>
              </a:rPr>
              <a:t>supervision of an </a:t>
            </a:r>
            <a:r>
              <a:rPr lang="en-US" sz="600" dirty="0">
                <a:solidFill>
                  <a:srgbClr val="131413"/>
                </a:solidFill>
                <a:latin typeface="Raleway"/>
                <a:cs typeface="Raleway"/>
              </a:rPr>
              <a:t>educator/teacher teaches </a:t>
            </a:r>
            <a:r>
              <a:rPr lang="en-US" sz="600" dirty="0">
                <a:solidFill>
                  <a:srgbClr val="131413"/>
                </a:solidFill>
                <a:latin typeface="Raleway"/>
                <a:cs typeface="Raleway"/>
              </a:rPr>
              <a:t>children how to initiate </a:t>
            </a:r>
            <a:r>
              <a:rPr lang="en-US" sz="600" dirty="0">
                <a:solidFill>
                  <a:srgbClr val="131413"/>
                </a:solidFill>
                <a:latin typeface="Raleway"/>
                <a:cs typeface="Raleway"/>
              </a:rPr>
              <a:t>relationships with </a:t>
            </a:r>
            <a:r>
              <a:rPr lang="en-US" sz="600" dirty="0">
                <a:solidFill>
                  <a:srgbClr val="131413"/>
                </a:solidFill>
                <a:latin typeface="Raleway"/>
                <a:cs typeface="Raleway"/>
              </a:rPr>
              <a:t>others, put themselves in </a:t>
            </a:r>
            <a:r>
              <a:rPr lang="en-US" sz="600" dirty="0">
                <a:solidFill>
                  <a:srgbClr val="131413"/>
                </a:solidFill>
                <a:latin typeface="Raleway"/>
                <a:cs typeface="Raleway"/>
              </a:rPr>
              <a:t>another’s place </a:t>
            </a:r>
            <a:r>
              <a:rPr lang="en-US" sz="600" dirty="0">
                <a:solidFill>
                  <a:srgbClr val="131413"/>
                </a:solidFill>
                <a:latin typeface="Raleway"/>
                <a:cs typeface="Raleway"/>
              </a:rPr>
              <a:t>and resolve conflicts.</a:t>
            </a:r>
          </a:p>
          <a:p>
            <a:pPr marL="64765" indent="-64765" defTabSz="456914">
              <a:buClr>
                <a:srgbClr val="484B49"/>
              </a:buClr>
              <a:buFont typeface="Arial"/>
              <a:buChar char="•"/>
            </a:pPr>
            <a:r>
              <a:rPr lang="en-US" sz="600" dirty="0">
                <a:solidFill>
                  <a:srgbClr val="131413"/>
                </a:solidFill>
                <a:latin typeface="Raleway"/>
                <a:cs typeface="Raleway"/>
              </a:rPr>
              <a:t>Living </a:t>
            </a:r>
            <a:r>
              <a:rPr lang="en-US" sz="600" dirty="0">
                <a:solidFill>
                  <a:srgbClr val="131413"/>
                </a:solidFill>
                <a:latin typeface="Raleway"/>
                <a:cs typeface="Raleway"/>
              </a:rPr>
              <a:t>in a group helps children </a:t>
            </a:r>
            <a:r>
              <a:rPr lang="en-US" sz="600" dirty="0">
                <a:solidFill>
                  <a:srgbClr val="131413"/>
                </a:solidFill>
                <a:latin typeface="Raleway"/>
                <a:cs typeface="Raleway"/>
              </a:rPr>
              <a:t>learn to </a:t>
            </a:r>
            <a:r>
              <a:rPr lang="en-US" sz="600" dirty="0">
                <a:solidFill>
                  <a:srgbClr val="131413"/>
                </a:solidFill>
                <a:latin typeface="Raleway"/>
                <a:cs typeface="Raleway"/>
              </a:rPr>
              <a:t>distinguish right from wrong.</a:t>
            </a:r>
          </a:p>
        </p:txBody>
      </p:sp>
      <p:sp>
        <p:nvSpPr>
          <p:cNvPr id="16" name="TextBox 15"/>
          <p:cNvSpPr txBox="1"/>
          <p:nvPr/>
        </p:nvSpPr>
        <p:spPr>
          <a:xfrm>
            <a:off x="1586254" y="1818953"/>
            <a:ext cx="1639200" cy="830948"/>
          </a:xfrm>
          <a:prstGeom prst="rect">
            <a:avLst/>
          </a:prstGeom>
          <a:noFill/>
        </p:spPr>
        <p:txBody>
          <a:bodyPr wrap="square" lIns="91392" tIns="45696" rIns="91392" bIns="45696" rtlCol="0">
            <a:spAutoFit/>
          </a:bodyPr>
          <a:lstStyle/>
          <a:p>
            <a:pPr defTabSz="456914">
              <a:spcAft>
                <a:spcPts val="300"/>
              </a:spcAft>
            </a:pPr>
            <a:r>
              <a:rPr lang="en-US" sz="700" dirty="0">
                <a:solidFill>
                  <a:srgbClr val="484B49"/>
                </a:solidFill>
                <a:latin typeface="Raleway ExtraBold"/>
                <a:cs typeface="Raleway ExtraBold"/>
              </a:rPr>
              <a:t>Physical </a:t>
            </a:r>
            <a:r>
              <a:rPr lang="en-US" sz="700" dirty="0">
                <a:solidFill>
                  <a:srgbClr val="484B49"/>
                </a:solidFill>
                <a:latin typeface="Raleway ExtraBold"/>
                <a:cs typeface="Raleway ExtraBold"/>
              </a:rPr>
              <a:t>and motor </a:t>
            </a:r>
            <a:r>
              <a:rPr lang="en-US" sz="700" dirty="0">
                <a:solidFill>
                  <a:srgbClr val="484B49"/>
                </a:solidFill>
                <a:latin typeface="Raleway ExtraBold"/>
                <a:cs typeface="Raleway ExtraBold"/>
              </a:rPr>
              <a:t>development</a:t>
            </a:r>
          </a:p>
          <a:p>
            <a:pPr marL="64765" indent="-64765" defTabSz="456914">
              <a:spcAft>
                <a:spcPts val="300"/>
              </a:spcAft>
              <a:buClr>
                <a:srgbClr val="484B49"/>
              </a:buClr>
              <a:buFont typeface="Arial"/>
              <a:buChar char="•"/>
            </a:pPr>
            <a:r>
              <a:rPr lang="en-US" sz="600" dirty="0">
                <a:solidFill>
                  <a:srgbClr val="131413"/>
                </a:solidFill>
                <a:latin typeface="Raleway"/>
                <a:cs typeface="Raleway"/>
              </a:rPr>
              <a:t>Children’s movements during </a:t>
            </a:r>
            <a:r>
              <a:rPr lang="en-US" sz="600" dirty="0">
                <a:solidFill>
                  <a:srgbClr val="131413"/>
                </a:solidFill>
                <a:latin typeface="Raleway"/>
                <a:cs typeface="Raleway"/>
              </a:rPr>
              <a:t>games develops </a:t>
            </a:r>
            <a:r>
              <a:rPr lang="en-US" sz="600" dirty="0">
                <a:solidFill>
                  <a:srgbClr val="131413"/>
                </a:solidFill>
                <a:latin typeface="Raleway"/>
                <a:cs typeface="Raleway"/>
              </a:rPr>
              <a:t>their motor skills: </a:t>
            </a:r>
            <a:r>
              <a:rPr lang="en-US" sz="600" dirty="0">
                <a:solidFill>
                  <a:srgbClr val="131413"/>
                </a:solidFill>
                <a:latin typeface="Raleway"/>
                <a:cs typeface="Raleway"/>
              </a:rPr>
              <a:t>agility, endurance </a:t>
            </a:r>
            <a:r>
              <a:rPr lang="en-US" sz="600" dirty="0">
                <a:solidFill>
                  <a:srgbClr val="131413"/>
                </a:solidFill>
                <a:latin typeface="Raleway"/>
                <a:cs typeface="Raleway"/>
              </a:rPr>
              <a:t>and balance. They </a:t>
            </a:r>
            <a:r>
              <a:rPr lang="en-US" sz="600" dirty="0">
                <a:solidFill>
                  <a:srgbClr val="131413"/>
                </a:solidFill>
                <a:latin typeface="Raleway"/>
                <a:cs typeface="Raleway"/>
              </a:rPr>
              <a:t>learn how </a:t>
            </a:r>
            <a:r>
              <a:rPr lang="en-US" sz="600" dirty="0">
                <a:solidFill>
                  <a:srgbClr val="131413"/>
                </a:solidFill>
                <a:latin typeface="Raleway"/>
                <a:cs typeface="Raleway"/>
              </a:rPr>
              <a:t>to sit, crawl, walk and run.</a:t>
            </a:r>
          </a:p>
          <a:p>
            <a:pPr marL="64765" indent="-64765" defTabSz="456914">
              <a:spcAft>
                <a:spcPts val="300"/>
              </a:spcAft>
              <a:buClr>
                <a:srgbClr val="484B49"/>
              </a:buClr>
              <a:buFont typeface="Arial"/>
              <a:buChar char="•"/>
            </a:pPr>
            <a:r>
              <a:rPr lang="en-US" sz="600" dirty="0">
                <a:solidFill>
                  <a:srgbClr val="131413"/>
                </a:solidFill>
                <a:latin typeface="Raleway"/>
                <a:cs typeface="Raleway"/>
              </a:rPr>
              <a:t>Drawing</a:t>
            </a:r>
            <a:r>
              <a:rPr lang="en-US" sz="600" dirty="0">
                <a:solidFill>
                  <a:srgbClr val="131413"/>
                </a:solidFill>
                <a:latin typeface="Raleway"/>
                <a:cs typeface="Raleway"/>
              </a:rPr>
              <a:t>, </a:t>
            </a:r>
            <a:r>
              <a:rPr lang="en-US" sz="600" dirty="0" err="1">
                <a:solidFill>
                  <a:srgbClr val="131413"/>
                </a:solidFill>
                <a:latin typeface="Raleway"/>
                <a:cs typeface="Raleway"/>
              </a:rPr>
              <a:t>colouring</a:t>
            </a:r>
            <a:r>
              <a:rPr lang="en-US" sz="600" dirty="0">
                <a:solidFill>
                  <a:srgbClr val="131413"/>
                </a:solidFill>
                <a:latin typeface="Raleway"/>
                <a:cs typeface="Raleway"/>
              </a:rPr>
              <a:t> and crafts </a:t>
            </a:r>
            <a:r>
              <a:rPr lang="en-US" sz="600" dirty="0">
                <a:solidFill>
                  <a:srgbClr val="131413"/>
                </a:solidFill>
                <a:latin typeface="Raleway"/>
                <a:cs typeface="Raleway"/>
              </a:rPr>
              <a:t>help develop </a:t>
            </a:r>
            <a:r>
              <a:rPr lang="en-US" sz="600" dirty="0">
                <a:solidFill>
                  <a:srgbClr val="131413"/>
                </a:solidFill>
                <a:latin typeface="Raleway"/>
                <a:cs typeface="Raleway"/>
              </a:rPr>
              <a:t>their fine motor skills.</a:t>
            </a:r>
          </a:p>
        </p:txBody>
      </p:sp>
      <p:sp>
        <p:nvSpPr>
          <p:cNvPr id="17" name="TextBox 16"/>
          <p:cNvSpPr txBox="1"/>
          <p:nvPr/>
        </p:nvSpPr>
        <p:spPr>
          <a:xfrm>
            <a:off x="1473077" y="3546833"/>
            <a:ext cx="1522821" cy="923281"/>
          </a:xfrm>
          <a:prstGeom prst="rect">
            <a:avLst/>
          </a:prstGeom>
          <a:noFill/>
        </p:spPr>
        <p:txBody>
          <a:bodyPr wrap="square" lIns="91392" tIns="45696" rIns="91392" bIns="45696" rtlCol="0">
            <a:spAutoFit/>
          </a:bodyPr>
          <a:lstStyle/>
          <a:p>
            <a:pPr defTabSz="456914">
              <a:spcAft>
                <a:spcPts val="300"/>
              </a:spcAft>
            </a:pPr>
            <a:r>
              <a:rPr lang="en-US" sz="700" dirty="0">
                <a:solidFill>
                  <a:srgbClr val="484B49"/>
                </a:solidFill>
                <a:latin typeface="Raleway ExtraBold"/>
                <a:cs typeface="Raleway ExtraBold"/>
              </a:rPr>
              <a:t>Language development</a:t>
            </a:r>
          </a:p>
          <a:p>
            <a:pPr marL="64765" indent="-64765" defTabSz="456914">
              <a:spcAft>
                <a:spcPts val="300"/>
              </a:spcAft>
              <a:buClr>
                <a:srgbClr val="484B49"/>
              </a:buClr>
              <a:buFont typeface="Arial"/>
              <a:buChar char="•"/>
            </a:pPr>
            <a:r>
              <a:rPr lang="en-US" sz="600" dirty="0">
                <a:solidFill>
                  <a:srgbClr val="131413"/>
                </a:solidFill>
                <a:latin typeface="Raleway"/>
                <a:cs typeface="Raleway"/>
              </a:rPr>
              <a:t>Living in a group teaches </a:t>
            </a:r>
            <a:r>
              <a:rPr lang="en-US" sz="600" dirty="0">
                <a:solidFill>
                  <a:srgbClr val="131413"/>
                </a:solidFill>
                <a:latin typeface="Raleway"/>
                <a:cs typeface="Raleway"/>
              </a:rPr>
              <a:t>children how </a:t>
            </a:r>
            <a:r>
              <a:rPr lang="en-US" sz="600" dirty="0">
                <a:solidFill>
                  <a:srgbClr val="131413"/>
                </a:solidFill>
                <a:latin typeface="Raleway"/>
                <a:cs typeface="Raleway"/>
              </a:rPr>
              <a:t>to communicate their </a:t>
            </a:r>
            <a:r>
              <a:rPr lang="en-US" sz="600" dirty="0">
                <a:solidFill>
                  <a:srgbClr val="131413"/>
                </a:solidFill>
                <a:latin typeface="Raleway"/>
                <a:cs typeface="Raleway"/>
              </a:rPr>
              <a:t>needs and </a:t>
            </a:r>
            <a:r>
              <a:rPr lang="en-US" sz="600" dirty="0">
                <a:solidFill>
                  <a:srgbClr val="131413"/>
                </a:solidFill>
                <a:latin typeface="Raleway"/>
                <a:cs typeface="Raleway"/>
              </a:rPr>
              <a:t>ask questions.</a:t>
            </a:r>
          </a:p>
          <a:p>
            <a:pPr marL="64765" indent="-64765" defTabSz="456914">
              <a:spcAft>
                <a:spcPts val="300"/>
              </a:spcAft>
              <a:buClr>
                <a:srgbClr val="484B49"/>
              </a:buClr>
              <a:buFont typeface="Arial"/>
              <a:buChar char="•"/>
            </a:pPr>
            <a:r>
              <a:rPr lang="en-US" sz="600" dirty="0">
                <a:solidFill>
                  <a:srgbClr val="131413"/>
                </a:solidFill>
                <a:latin typeface="Raleway"/>
                <a:cs typeface="Raleway"/>
              </a:rPr>
              <a:t>Talking </a:t>
            </a:r>
            <a:r>
              <a:rPr lang="en-US" sz="600" dirty="0">
                <a:solidFill>
                  <a:srgbClr val="131413"/>
                </a:solidFill>
                <a:latin typeface="Raleway"/>
                <a:cs typeface="Raleway"/>
              </a:rPr>
              <a:t>and listening to </a:t>
            </a:r>
            <a:r>
              <a:rPr lang="en-US" sz="600" dirty="0">
                <a:solidFill>
                  <a:srgbClr val="131413"/>
                </a:solidFill>
                <a:latin typeface="Raleway"/>
                <a:cs typeface="Raleway"/>
              </a:rPr>
              <a:t>their educator/teacher improves children’s pronunciation </a:t>
            </a:r>
            <a:r>
              <a:rPr lang="en-US" sz="600" dirty="0">
                <a:solidFill>
                  <a:srgbClr val="131413"/>
                </a:solidFill>
                <a:latin typeface="Raleway"/>
                <a:cs typeface="Raleway"/>
              </a:rPr>
              <a:t>and </a:t>
            </a:r>
            <a:r>
              <a:rPr lang="en-US" sz="600" dirty="0">
                <a:solidFill>
                  <a:srgbClr val="131413"/>
                </a:solidFill>
                <a:latin typeface="Raleway"/>
                <a:cs typeface="Raleway"/>
              </a:rPr>
              <a:t>vocabulary.</a:t>
            </a:r>
            <a:endParaRPr lang="en-US" sz="600" dirty="0">
              <a:solidFill>
                <a:srgbClr val="131413"/>
              </a:solidFill>
              <a:latin typeface="Raleway"/>
              <a:cs typeface="Raleway"/>
            </a:endParaRPr>
          </a:p>
        </p:txBody>
      </p:sp>
      <p:sp>
        <p:nvSpPr>
          <p:cNvPr id="18" name="TextBox 17"/>
          <p:cNvSpPr txBox="1"/>
          <p:nvPr/>
        </p:nvSpPr>
        <p:spPr>
          <a:xfrm>
            <a:off x="5449479" y="964049"/>
            <a:ext cx="1616363" cy="923281"/>
          </a:xfrm>
          <a:prstGeom prst="rect">
            <a:avLst/>
          </a:prstGeom>
          <a:noFill/>
        </p:spPr>
        <p:txBody>
          <a:bodyPr wrap="square" lIns="91392" tIns="45696" rIns="91392" bIns="45696" rtlCol="0">
            <a:spAutoFit/>
          </a:bodyPr>
          <a:lstStyle/>
          <a:p>
            <a:pPr defTabSz="456914">
              <a:spcAft>
                <a:spcPts val="300"/>
              </a:spcAft>
            </a:pPr>
            <a:r>
              <a:rPr lang="en-US" sz="700" dirty="0">
                <a:solidFill>
                  <a:srgbClr val="484B49"/>
                </a:solidFill>
                <a:latin typeface="Raleway ExtraBold"/>
                <a:cs typeface="Raleway ExtraBold"/>
              </a:rPr>
              <a:t>Cognitive development</a:t>
            </a:r>
          </a:p>
          <a:p>
            <a:pPr marL="64765" indent="-64765" defTabSz="456914">
              <a:spcAft>
                <a:spcPts val="300"/>
              </a:spcAft>
              <a:buClr>
                <a:srgbClr val="484B49"/>
              </a:buClr>
              <a:buFont typeface="Arial"/>
              <a:buChar char="•"/>
            </a:pPr>
            <a:r>
              <a:rPr lang="en-US" sz="600" dirty="0">
                <a:solidFill>
                  <a:srgbClr val="131413"/>
                </a:solidFill>
                <a:latin typeface="Raleway"/>
                <a:cs typeface="Raleway"/>
              </a:rPr>
              <a:t>The material and activities </a:t>
            </a:r>
            <a:r>
              <a:rPr lang="en-US" sz="600" dirty="0">
                <a:solidFill>
                  <a:srgbClr val="131413"/>
                </a:solidFill>
                <a:latin typeface="Raleway"/>
                <a:cs typeface="Raleway"/>
              </a:rPr>
              <a:t>offered promote </a:t>
            </a:r>
            <a:r>
              <a:rPr lang="en-US" sz="600" dirty="0">
                <a:solidFill>
                  <a:srgbClr val="131413"/>
                </a:solidFill>
                <a:latin typeface="Raleway"/>
                <a:cs typeface="Raleway"/>
              </a:rPr>
              <a:t>the acquisition of </a:t>
            </a:r>
            <a:r>
              <a:rPr lang="en-US" sz="600" dirty="0">
                <a:solidFill>
                  <a:srgbClr val="131413"/>
                </a:solidFill>
                <a:latin typeface="Raleway"/>
                <a:cs typeface="Raleway"/>
              </a:rPr>
              <a:t>knowledge while </a:t>
            </a:r>
            <a:r>
              <a:rPr lang="en-US" sz="600" dirty="0">
                <a:solidFill>
                  <a:srgbClr val="131413"/>
                </a:solidFill>
                <a:latin typeface="Raleway"/>
                <a:cs typeface="Raleway"/>
              </a:rPr>
              <a:t>helping children to </a:t>
            </a:r>
            <a:r>
              <a:rPr lang="en-US" sz="600" dirty="0">
                <a:solidFill>
                  <a:srgbClr val="131413"/>
                </a:solidFill>
                <a:latin typeface="Raleway"/>
                <a:cs typeface="Raleway"/>
              </a:rPr>
              <a:t>understand the </a:t>
            </a:r>
            <a:r>
              <a:rPr lang="en-US" sz="600" dirty="0">
                <a:solidFill>
                  <a:srgbClr val="131413"/>
                </a:solidFill>
                <a:latin typeface="Raleway"/>
                <a:cs typeface="Raleway"/>
              </a:rPr>
              <a:t>world around them.</a:t>
            </a:r>
          </a:p>
          <a:p>
            <a:pPr marL="64765" indent="-64765" defTabSz="456914">
              <a:spcAft>
                <a:spcPts val="300"/>
              </a:spcAft>
              <a:buClr>
                <a:srgbClr val="484B49"/>
              </a:buClr>
              <a:buFont typeface="Arial"/>
              <a:buChar char="•"/>
            </a:pPr>
            <a:r>
              <a:rPr lang="en-US" sz="600" dirty="0">
                <a:solidFill>
                  <a:srgbClr val="131413"/>
                </a:solidFill>
                <a:latin typeface="Raleway"/>
                <a:cs typeface="Raleway"/>
              </a:rPr>
              <a:t>The </a:t>
            </a:r>
            <a:r>
              <a:rPr lang="en-US" sz="600" dirty="0">
                <a:solidFill>
                  <a:srgbClr val="131413"/>
                </a:solidFill>
                <a:latin typeface="Raleway"/>
                <a:cs typeface="Raleway"/>
              </a:rPr>
              <a:t>educator/teacher </a:t>
            </a:r>
            <a:r>
              <a:rPr lang="en-US" sz="600" dirty="0">
                <a:solidFill>
                  <a:srgbClr val="131413"/>
                </a:solidFill>
                <a:latin typeface="Raleway"/>
                <a:cs typeface="Raleway"/>
              </a:rPr>
              <a:t>encourages children </a:t>
            </a:r>
            <a:r>
              <a:rPr lang="en-US" sz="600" dirty="0">
                <a:solidFill>
                  <a:srgbClr val="131413"/>
                </a:solidFill>
                <a:latin typeface="Raleway"/>
                <a:cs typeface="Raleway"/>
              </a:rPr>
              <a:t>to reflect and </a:t>
            </a:r>
            <a:r>
              <a:rPr lang="en-US" sz="600" dirty="0">
                <a:solidFill>
                  <a:srgbClr val="131413"/>
                </a:solidFill>
                <a:latin typeface="Raleway"/>
                <a:cs typeface="Raleway"/>
              </a:rPr>
              <a:t>develop their creativity.</a:t>
            </a:r>
            <a:endParaRPr lang="en-US" sz="600" dirty="0">
              <a:solidFill>
                <a:srgbClr val="131413"/>
              </a:solidFill>
              <a:latin typeface="Raleway"/>
              <a:cs typeface="Raleway"/>
            </a:endParaRPr>
          </a:p>
        </p:txBody>
      </p:sp>
      <p:sp>
        <p:nvSpPr>
          <p:cNvPr id="19" name="TextBox 18"/>
          <p:cNvSpPr txBox="1"/>
          <p:nvPr/>
        </p:nvSpPr>
        <p:spPr>
          <a:xfrm>
            <a:off x="6003636" y="2400709"/>
            <a:ext cx="1726050" cy="923281"/>
          </a:xfrm>
          <a:prstGeom prst="rect">
            <a:avLst/>
          </a:prstGeom>
          <a:noFill/>
        </p:spPr>
        <p:txBody>
          <a:bodyPr wrap="square" lIns="91392" tIns="45696" rIns="91392" bIns="45696" rtlCol="0">
            <a:spAutoFit/>
          </a:bodyPr>
          <a:lstStyle/>
          <a:p>
            <a:pPr defTabSz="456914">
              <a:spcAft>
                <a:spcPts val="300"/>
              </a:spcAft>
            </a:pPr>
            <a:r>
              <a:rPr lang="en-US" sz="700" dirty="0">
                <a:solidFill>
                  <a:srgbClr val="484B49"/>
                </a:solidFill>
                <a:latin typeface="Raleway ExtraBold"/>
                <a:cs typeface="Raleway ExtraBold"/>
              </a:rPr>
              <a:t>Affective development</a:t>
            </a:r>
            <a:endParaRPr lang="en-US" sz="700" dirty="0">
              <a:solidFill>
                <a:srgbClr val="484B49"/>
              </a:solidFill>
              <a:latin typeface="Raleway ExtraBold"/>
              <a:cs typeface="Raleway ExtraBold"/>
            </a:endParaRPr>
          </a:p>
          <a:p>
            <a:pPr marL="64765" indent="-64765" defTabSz="456914">
              <a:spcAft>
                <a:spcPts val="300"/>
              </a:spcAft>
              <a:buClr>
                <a:srgbClr val="484B49"/>
              </a:buClr>
              <a:buFont typeface="Arial"/>
              <a:buChar char="•"/>
            </a:pPr>
            <a:r>
              <a:rPr lang="en-US" sz="600" dirty="0">
                <a:solidFill>
                  <a:srgbClr val="131413"/>
                </a:solidFill>
                <a:latin typeface="Raleway"/>
                <a:cs typeface="Raleway"/>
              </a:rPr>
              <a:t>When their </a:t>
            </a:r>
            <a:r>
              <a:rPr lang="en-US" sz="600" dirty="0">
                <a:solidFill>
                  <a:srgbClr val="131413"/>
                </a:solidFill>
                <a:latin typeface="Raleway"/>
                <a:cs typeface="Raleway"/>
              </a:rPr>
              <a:t>educator/teacher responds </a:t>
            </a:r>
            <a:r>
              <a:rPr lang="en-US" sz="600" dirty="0">
                <a:solidFill>
                  <a:srgbClr val="131413"/>
                </a:solidFill>
                <a:latin typeface="Raleway"/>
                <a:cs typeface="Raleway"/>
              </a:rPr>
              <a:t>quickly to children’s </a:t>
            </a:r>
            <a:r>
              <a:rPr lang="en-US" sz="600" dirty="0">
                <a:solidFill>
                  <a:srgbClr val="131413"/>
                </a:solidFill>
                <a:latin typeface="Raleway"/>
                <a:cs typeface="Raleway"/>
              </a:rPr>
              <a:t>needs, it </a:t>
            </a:r>
            <a:r>
              <a:rPr lang="en-US" sz="600" dirty="0">
                <a:solidFill>
                  <a:srgbClr val="131413"/>
                </a:solidFill>
                <a:latin typeface="Raleway"/>
                <a:cs typeface="Raleway"/>
              </a:rPr>
              <a:t>helps them develop a </a:t>
            </a:r>
            <a:r>
              <a:rPr lang="en-US" sz="600" dirty="0">
                <a:solidFill>
                  <a:srgbClr val="131413"/>
                </a:solidFill>
                <a:latin typeface="Raleway"/>
                <a:cs typeface="Raleway"/>
              </a:rPr>
              <a:t>sense of</a:t>
            </a:r>
            <a:r>
              <a:rPr lang="en-US" sz="600" dirty="0">
                <a:solidFill>
                  <a:srgbClr val="131413"/>
                </a:solidFill>
                <a:latin typeface="Raleway"/>
                <a:cs typeface="Raleway"/>
              </a:rPr>
              <a:t> security.</a:t>
            </a:r>
          </a:p>
          <a:p>
            <a:pPr marL="64765" indent="-64765" defTabSz="456914">
              <a:spcAft>
                <a:spcPts val="300"/>
              </a:spcAft>
              <a:buClr>
                <a:srgbClr val="484B49"/>
              </a:buClr>
              <a:buFont typeface="Arial"/>
              <a:buChar char="•"/>
            </a:pPr>
            <a:r>
              <a:rPr lang="en-US" sz="600" dirty="0">
                <a:solidFill>
                  <a:srgbClr val="131413"/>
                </a:solidFill>
                <a:latin typeface="Raleway"/>
                <a:cs typeface="Raleway"/>
              </a:rPr>
              <a:t>When </a:t>
            </a:r>
            <a:r>
              <a:rPr lang="en-US" sz="600" dirty="0">
                <a:solidFill>
                  <a:srgbClr val="131413"/>
                </a:solidFill>
                <a:latin typeface="Raleway"/>
                <a:cs typeface="Raleway"/>
              </a:rPr>
              <a:t>the educator/teacher </a:t>
            </a:r>
            <a:r>
              <a:rPr lang="en-US" sz="600" dirty="0">
                <a:solidFill>
                  <a:srgbClr val="131413"/>
                </a:solidFill>
                <a:latin typeface="Raleway"/>
                <a:cs typeface="Raleway"/>
              </a:rPr>
              <a:t>puts children’s </a:t>
            </a:r>
            <a:r>
              <a:rPr lang="en-US" sz="600" dirty="0">
                <a:solidFill>
                  <a:srgbClr val="131413"/>
                </a:solidFill>
                <a:latin typeface="Raleway"/>
                <a:cs typeface="Raleway"/>
              </a:rPr>
              <a:t>emotions into words, </a:t>
            </a:r>
            <a:r>
              <a:rPr lang="en-US" sz="600" dirty="0">
                <a:solidFill>
                  <a:srgbClr val="131413"/>
                </a:solidFill>
                <a:latin typeface="Raleway"/>
                <a:cs typeface="Raleway"/>
              </a:rPr>
              <a:t>they learn </a:t>
            </a:r>
            <a:r>
              <a:rPr lang="en-US" sz="600" dirty="0">
                <a:solidFill>
                  <a:srgbClr val="131413"/>
                </a:solidFill>
                <a:latin typeface="Raleway"/>
                <a:cs typeface="Raleway"/>
              </a:rPr>
              <a:t>how to express their </a:t>
            </a:r>
            <a:r>
              <a:rPr lang="en-US" sz="600" dirty="0">
                <a:solidFill>
                  <a:srgbClr val="131413"/>
                </a:solidFill>
                <a:latin typeface="Raleway"/>
                <a:cs typeface="Raleway"/>
              </a:rPr>
              <a:t>emotions and </a:t>
            </a:r>
            <a:r>
              <a:rPr lang="en-US" sz="600" dirty="0">
                <a:solidFill>
                  <a:srgbClr val="131413"/>
                </a:solidFill>
                <a:latin typeface="Raleway"/>
                <a:cs typeface="Raleway"/>
              </a:rPr>
              <a:t>develop self-confidence</a:t>
            </a:r>
            <a:r>
              <a:rPr lang="en-US" sz="600" dirty="0">
                <a:solidFill>
                  <a:srgbClr val="131413"/>
                </a:solidFill>
                <a:latin typeface="Raleway"/>
                <a:cs typeface="Raleway"/>
              </a:rPr>
              <a:t>.</a:t>
            </a:r>
            <a:endParaRPr lang="en-US" sz="600" dirty="0">
              <a:solidFill>
                <a:srgbClr val="131413"/>
              </a:solidFill>
              <a:latin typeface="Raleway"/>
              <a:cs typeface="Raleway"/>
            </a:endParaRPr>
          </a:p>
        </p:txBody>
      </p:sp>
      <p:pic>
        <p:nvPicPr>
          <p:cNvPr id="12" name="Picture 11"/>
          <p:cNvPicPr>
            <a:picLocks noChangeAspect="1"/>
          </p:cNvPicPr>
          <p:nvPr/>
        </p:nvPicPr>
        <p:blipFill>
          <a:blip r:embed="rId4"/>
          <a:stretch>
            <a:fillRect/>
          </a:stretch>
        </p:blipFill>
        <p:spPr>
          <a:xfrm>
            <a:off x="7763017" y="4768534"/>
            <a:ext cx="814028" cy="205217"/>
          </a:xfrm>
          <a:prstGeom prst="rect">
            <a:avLst/>
          </a:prstGeom>
        </p:spPr>
      </p:pic>
      <p:sp>
        <p:nvSpPr>
          <p:cNvPr id="21" name="TextBox 20"/>
          <p:cNvSpPr txBox="1"/>
          <p:nvPr/>
        </p:nvSpPr>
        <p:spPr>
          <a:xfrm>
            <a:off x="525318" y="4699269"/>
            <a:ext cx="2551546" cy="184666"/>
          </a:xfrm>
          <a:prstGeom prst="rect">
            <a:avLst/>
          </a:prstGeom>
          <a:noFill/>
        </p:spPr>
        <p:txBody>
          <a:bodyPr wrap="square" lIns="91392" tIns="45696" rIns="91392" bIns="45696" rtlCol="0">
            <a:spAutoFit/>
          </a:bodyPr>
          <a:lstStyle/>
          <a:p>
            <a:pPr defTabSz="456914"/>
            <a:r>
              <a:rPr lang="en-US" sz="600" dirty="0">
                <a:solidFill>
                  <a:srgbClr val="131413"/>
                </a:solidFill>
                <a:latin typeface="Raleway"/>
                <a:cs typeface="Raleway"/>
              </a:rPr>
              <a:t>© </a:t>
            </a:r>
            <a:r>
              <a:rPr lang="en-US" sz="600" dirty="0" err="1">
                <a:solidFill>
                  <a:srgbClr val="131413"/>
                </a:solidFill>
                <a:latin typeface="Raleway"/>
                <a:cs typeface="Raleway"/>
              </a:rPr>
              <a:t>Fondation</a:t>
            </a:r>
            <a:r>
              <a:rPr lang="en-US" sz="600" dirty="0">
                <a:solidFill>
                  <a:srgbClr val="131413"/>
                </a:solidFill>
                <a:latin typeface="Raleway"/>
                <a:cs typeface="Raleway"/>
              </a:rPr>
              <a:t> Lucie et André </a:t>
            </a:r>
            <a:r>
              <a:rPr lang="en-US" sz="600" dirty="0" err="1">
                <a:solidFill>
                  <a:srgbClr val="131413"/>
                </a:solidFill>
                <a:latin typeface="Raleway"/>
                <a:cs typeface="Raleway"/>
              </a:rPr>
              <a:t>Chagnon</a:t>
            </a:r>
            <a:r>
              <a:rPr lang="en-US" sz="600" dirty="0">
                <a:solidFill>
                  <a:srgbClr val="131413"/>
                </a:solidFill>
                <a:latin typeface="Raleway"/>
                <a:cs typeface="Raleway"/>
              </a:rPr>
              <a:t>, 2018</a:t>
            </a:r>
          </a:p>
        </p:txBody>
      </p:sp>
    </p:spTree>
    <p:extLst>
      <p:ext uri="{BB962C8B-B14F-4D97-AF65-F5344CB8AC3E}">
        <p14:creationId xmlns:p14="http://schemas.microsoft.com/office/powerpoint/2010/main" val="8542060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8.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537" y="603007"/>
            <a:ext cx="7959507" cy="3952349"/>
          </a:xfrm>
          <a:prstGeom prst="rect">
            <a:avLst/>
          </a:prstGeom>
        </p:spPr>
      </p:pic>
      <p:sp>
        <p:nvSpPr>
          <p:cNvPr id="5" name="Rectangle 4"/>
          <p:cNvSpPr/>
          <p:nvPr/>
        </p:nvSpPr>
        <p:spPr>
          <a:xfrm>
            <a:off x="617541" y="600075"/>
            <a:ext cx="2084590" cy="1032010"/>
          </a:xfrm>
          <a:prstGeom prst="rect">
            <a:avLst/>
          </a:prstGeom>
          <a:solidFill>
            <a:srgbClr val="A4D4D8"/>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algn="ctr" defTabSz="456914"/>
            <a:endParaRPr lang="en-US" dirty="0">
              <a:solidFill>
                <a:prstClr val="white"/>
              </a:solidFill>
              <a:latin typeface="Raleway ExtraBold"/>
            </a:endParaRPr>
          </a:p>
        </p:txBody>
      </p:sp>
      <p:sp>
        <p:nvSpPr>
          <p:cNvPr id="12" name="TextBox 11"/>
          <p:cNvSpPr txBox="1"/>
          <p:nvPr/>
        </p:nvSpPr>
        <p:spPr>
          <a:xfrm>
            <a:off x="713246" y="671097"/>
            <a:ext cx="1880681" cy="938670"/>
          </a:xfrm>
          <a:prstGeom prst="rect">
            <a:avLst/>
          </a:prstGeom>
          <a:noFill/>
        </p:spPr>
        <p:txBody>
          <a:bodyPr wrap="square" lIns="91392" tIns="45696" rIns="91392" bIns="45696" rtlCol="0">
            <a:spAutoFit/>
          </a:bodyPr>
          <a:lstStyle/>
          <a:p>
            <a:pPr defTabSz="456914">
              <a:lnSpc>
                <a:spcPct val="110000"/>
              </a:lnSpc>
            </a:pPr>
            <a:r>
              <a:rPr lang="en-US" sz="1000" b="1" dirty="0">
                <a:solidFill>
                  <a:srgbClr val="484B49"/>
                </a:solidFill>
                <a:latin typeface="Raleway"/>
                <a:cs typeface="Raleway"/>
              </a:rPr>
              <a:t>Some of the </a:t>
            </a:r>
            <a:r>
              <a:rPr lang="en-US" sz="1000" b="1" dirty="0">
                <a:solidFill>
                  <a:srgbClr val="484B49"/>
                </a:solidFill>
                <a:latin typeface="Raleway"/>
                <a:cs typeface="Raleway"/>
              </a:rPr>
              <a:t>beneficial effects associated with educational childcare services can continue </a:t>
            </a:r>
            <a:r>
              <a:rPr lang="en-US" sz="1000" b="1" dirty="0">
                <a:solidFill>
                  <a:srgbClr val="484B49"/>
                </a:solidFill>
                <a:latin typeface="Raleway"/>
                <a:cs typeface="Raleway"/>
              </a:rPr>
              <a:t>right</a:t>
            </a:r>
          </a:p>
          <a:p>
            <a:pPr defTabSz="456914">
              <a:lnSpc>
                <a:spcPct val="110000"/>
              </a:lnSpc>
            </a:pPr>
            <a:r>
              <a:rPr lang="en-US" sz="1000" b="1" dirty="0">
                <a:solidFill>
                  <a:srgbClr val="484B49"/>
                </a:solidFill>
                <a:latin typeface="Raleway"/>
                <a:cs typeface="Raleway"/>
              </a:rPr>
              <a:t>through adulthood.</a:t>
            </a:r>
          </a:p>
        </p:txBody>
      </p:sp>
      <p:cxnSp>
        <p:nvCxnSpPr>
          <p:cNvPr id="14" name="Straight Connector 13"/>
          <p:cNvCxnSpPr/>
          <p:nvPr/>
        </p:nvCxnSpPr>
        <p:spPr>
          <a:xfrm flipV="1">
            <a:off x="4166680" y="1434969"/>
            <a:ext cx="0" cy="245754"/>
          </a:xfrm>
          <a:prstGeom prst="line">
            <a:avLst/>
          </a:prstGeom>
          <a:ln w="6350" cmpd="sng">
            <a:solidFill>
              <a:srgbClr val="BE605A"/>
            </a:solidFill>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3972148" y="902934"/>
            <a:ext cx="1124089" cy="532453"/>
          </a:xfrm>
          <a:prstGeom prst="rect">
            <a:avLst/>
          </a:prstGeom>
          <a:noFill/>
        </p:spPr>
        <p:txBody>
          <a:bodyPr wrap="square" lIns="91392" tIns="45696" rIns="91392" bIns="45696" rtlCol="0">
            <a:spAutoFit/>
          </a:bodyPr>
          <a:lstStyle/>
          <a:p>
            <a:pPr defTabSz="456914">
              <a:lnSpc>
                <a:spcPct val="120000"/>
              </a:lnSpc>
            </a:pPr>
            <a:r>
              <a:rPr lang="en-US" sz="600" dirty="0">
                <a:solidFill>
                  <a:srgbClr val="484B49"/>
                </a:solidFill>
                <a:latin typeface="Raleway"/>
                <a:cs typeface="Raleway"/>
              </a:rPr>
              <a:t>Stimulation of language,</a:t>
            </a:r>
          </a:p>
          <a:p>
            <a:pPr defTabSz="456914">
              <a:lnSpc>
                <a:spcPct val="120000"/>
              </a:lnSpc>
            </a:pPr>
            <a:r>
              <a:rPr lang="en-US" sz="600" dirty="0">
                <a:solidFill>
                  <a:srgbClr val="484B49"/>
                </a:solidFill>
                <a:latin typeface="Raleway"/>
                <a:cs typeface="Raleway"/>
              </a:rPr>
              <a:t>cognitive skills and</a:t>
            </a:r>
          </a:p>
          <a:p>
            <a:pPr defTabSz="456914">
              <a:lnSpc>
                <a:spcPct val="120000"/>
              </a:lnSpc>
            </a:pPr>
            <a:r>
              <a:rPr lang="en-US" sz="600" dirty="0">
                <a:solidFill>
                  <a:srgbClr val="484B49"/>
                </a:solidFill>
                <a:latin typeface="Raleway"/>
                <a:cs typeface="Raleway"/>
              </a:rPr>
              <a:t>social and emotional</a:t>
            </a:r>
          </a:p>
          <a:p>
            <a:pPr defTabSz="456914">
              <a:lnSpc>
                <a:spcPct val="120000"/>
              </a:lnSpc>
            </a:pPr>
            <a:r>
              <a:rPr lang="en-US" sz="600" dirty="0">
                <a:solidFill>
                  <a:srgbClr val="484B49"/>
                </a:solidFill>
                <a:latin typeface="Raleway"/>
                <a:cs typeface="Raleway"/>
              </a:rPr>
              <a:t>competence  </a:t>
            </a:r>
          </a:p>
        </p:txBody>
      </p:sp>
      <p:sp>
        <p:nvSpPr>
          <p:cNvPr id="16" name="TextBox 15"/>
          <p:cNvSpPr txBox="1"/>
          <p:nvPr/>
        </p:nvSpPr>
        <p:spPr>
          <a:xfrm>
            <a:off x="5258340" y="908314"/>
            <a:ext cx="1623850" cy="812482"/>
          </a:xfrm>
          <a:prstGeom prst="rect">
            <a:avLst/>
          </a:prstGeom>
          <a:noFill/>
        </p:spPr>
        <p:txBody>
          <a:bodyPr wrap="square" lIns="91392" tIns="45696" rIns="91392" bIns="45696" rtlCol="0">
            <a:spAutoFit/>
          </a:bodyPr>
          <a:lstStyle/>
          <a:p>
            <a:pPr defTabSz="456914">
              <a:lnSpc>
                <a:spcPct val="120000"/>
              </a:lnSpc>
            </a:pPr>
            <a:r>
              <a:rPr lang="en-US" sz="600" dirty="0">
                <a:solidFill>
                  <a:srgbClr val="484B49"/>
                </a:solidFill>
                <a:latin typeface="Raleway"/>
                <a:cs typeface="Raleway"/>
              </a:rPr>
              <a:t>Decrease in </a:t>
            </a:r>
            <a:r>
              <a:rPr lang="en-US" sz="600" dirty="0">
                <a:solidFill>
                  <a:srgbClr val="484B49"/>
                </a:solidFill>
                <a:latin typeface="Raleway"/>
                <a:cs typeface="Raleway"/>
              </a:rPr>
              <a:t>problems such </a:t>
            </a:r>
            <a:r>
              <a:rPr lang="en-US" sz="600" dirty="0">
                <a:solidFill>
                  <a:srgbClr val="484B49"/>
                </a:solidFill>
                <a:latin typeface="Raleway"/>
                <a:cs typeface="Raleway"/>
              </a:rPr>
              <a:t>as anxiety,</a:t>
            </a:r>
          </a:p>
          <a:p>
            <a:pPr defTabSz="456914">
              <a:lnSpc>
                <a:spcPct val="120000"/>
              </a:lnSpc>
            </a:pPr>
            <a:r>
              <a:rPr lang="en-US" sz="600" dirty="0">
                <a:solidFill>
                  <a:srgbClr val="484B49"/>
                </a:solidFill>
                <a:latin typeface="Raleway"/>
                <a:cs typeface="Raleway"/>
              </a:rPr>
              <a:t>depression, </a:t>
            </a:r>
            <a:r>
              <a:rPr lang="en-US" sz="600" dirty="0">
                <a:solidFill>
                  <a:srgbClr val="484B49"/>
                </a:solidFill>
                <a:latin typeface="Raleway"/>
                <a:cs typeface="Raleway"/>
              </a:rPr>
              <a:t>disregard for </a:t>
            </a:r>
            <a:r>
              <a:rPr lang="en-US" sz="600" dirty="0">
                <a:solidFill>
                  <a:srgbClr val="484B49"/>
                </a:solidFill>
                <a:latin typeface="Raleway"/>
                <a:cs typeface="Raleway"/>
              </a:rPr>
              <a:t>rules and </a:t>
            </a:r>
            <a:r>
              <a:rPr lang="en-US" sz="600" dirty="0">
                <a:solidFill>
                  <a:srgbClr val="484B49"/>
                </a:solidFill>
                <a:latin typeface="Raleway"/>
                <a:cs typeface="Raleway"/>
              </a:rPr>
              <a:t>aggressive </a:t>
            </a:r>
            <a:r>
              <a:rPr lang="en-US" sz="600" dirty="0" err="1">
                <a:solidFill>
                  <a:srgbClr val="484B49"/>
                </a:solidFill>
                <a:latin typeface="Raleway"/>
                <a:cs typeface="Raleway"/>
              </a:rPr>
              <a:t>behaviour</a:t>
            </a:r>
            <a:r>
              <a:rPr lang="en-US" sz="600" dirty="0">
                <a:solidFill>
                  <a:srgbClr val="484B49"/>
                </a:solidFill>
                <a:latin typeface="Raleway"/>
                <a:cs typeface="Raleway"/>
              </a:rPr>
              <a:t> </a:t>
            </a:r>
            <a:r>
              <a:rPr lang="en-US" sz="600" dirty="0">
                <a:solidFill>
                  <a:srgbClr val="484B49"/>
                </a:solidFill>
                <a:latin typeface="Raleway"/>
                <a:cs typeface="Raleway"/>
              </a:rPr>
              <a:t>in very</a:t>
            </a:r>
          </a:p>
          <a:p>
            <a:pPr defTabSz="456914">
              <a:lnSpc>
                <a:spcPct val="120000"/>
              </a:lnSpc>
            </a:pPr>
            <a:r>
              <a:rPr lang="en-US" sz="600" dirty="0">
                <a:solidFill>
                  <a:srgbClr val="484B49"/>
                </a:solidFill>
                <a:latin typeface="Raleway"/>
                <a:cs typeface="Raleway"/>
              </a:rPr>
              <a:t>young children</a:t>
            </a:r>
          </a:p>
          <a:p>
            <a:pPr defTabSz="456914"/>
            <a:endParaRPr lang="en-US" dirty="0">
              <a:solidFill>
                <a:srgbClr val="131413"/>
              </a:solidFill>
              <a:latin typeface="Raleway ExtraBold"/>
            </a:endParaRPr>
          </a:p>
        </p:txBody>
      </p:sp>
      <p:cxnSp>
        <p:nvCxnSpPr>
          <p:cNvPr id="17" name="Straight Connector 16"/>
          <p:cNvCxnSpPr/>
          <p:nvPr/>
        </p:nvCxnSpPr>
        <p:spPr>
          <a:xfrm flipV="1">
            <a:off x="5637718" y="1434993"/>
            <a:ext cx="0" cy="381941"/>
          </a:xfrm>
          <a:prstGeom prst="line">
            <a:avLst/>
          </a:prstGeom>
          <a:ln w="6350" cmpd="sng">
            <a:solidFill>
              <a:srgbClr val="BE605A"/>
            </a:solidFill>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5922356" y="2169177"/>
            <a:ext cx="1685616" cy="424683"/>
          </a:xfrm>
          <a:prstGeom prst="rect">
            <a:avLst/>
          </a:prstGeom>
          <a:noFill/>
        </p:spPr>
        <p:txBody>
          <a:bodyPr wrap="square" lIns="91392" tIns="45696" rIns="91392" bIns="45696" rtlCol="0">
            <a:spAutoFit/>
          </a:bodyPr>
          <a:lstStyle/>
          <a:p>
            <a:pPr defTabSz="456914">
              <a:lnSpc>
                <a:spcPct val="120000"/>
              </a:lnSpc>
            </a:pPr>
            <a:r>
              <a:rPr lang="en-US" sz="600" dirty="0">
                <a:solidFill>
                  <a:srgbClr val="484B49"/>
                </a:solidFill>
                <a:latin typeface="Raleway"/>
                <a:cs typeface="Raleway"/>
              </a:rPr>
              <a:t>Better results in </a:t>
            </a:r>
            <a:r>
              <a:rPr lang="en-US" sz="600" dirty="0">
                <a:solidFill>
                  <a:srgbClr val="484B49"/>
                </a:solidFill>
                <a:latin typeface="Raleway"/>
                <a:cs typeface="Raleway"/>
              </a:rPr>
              <a:t>reading, writing </a:t>
            </a:r>
            <a:r>
              <a:rPr lang="en-US" sz="600" dirty="0">
                <a:solidFill>
                  <a:srgbClr val="484B49"/>
                </a:solidFill>
                <a:latin typeface="Raleway"/>
                <a:cs typeface="Raleway"/>
              </a:rPr>
              <a:t>and </a:t>
            </a:r>
            <a:r>
              <a:rPr lang="en-US" sz="600" dirty="0">
                <a:solidFill>
                  <a:srgbClr val="484B49"/>
                </a:solidFill>
                <a:latin typeface="Raleway"/>
                <a:cs typeface="Raleway"/>
              </a:rPr>
              <a:t>mathematics among </a:t>
            </a:r>
            <a:r>
              <a:rPr lang="en-US" sz="600" dirty="0">
                <a:solidFill>
                  <a:srgbClr val="484B49"/>
                </a:solidFill>
                <a:latin typeface="Raleway"/>
                <a:cs typeface="Raleway"/>
              </a:rPr>
              <a:t>12-year-olds</a:t>
            </a:r>
          </a:p>
          <a:p>
            <a:pPr defTabSz="456914">
              <a:lnSpc>
                <a:spcPct val="120000"/>
              </a:lnSpc>
            </a:pPr>
            <a:r>
              <a:rPr lang="en-US" sz="600" dirty="0">
                <a:solidFill>
                  <a:srgbClr val="484B49"/>
                </a:solidFill>
                <a:latin typeface="Raleway"/>
                <a:cs typeface="Raleway"/>
              </a:rPr>
              <a:t>in </a:t>
            </a:r>
            <a:r>
              <a:rPr lang="en-US" sz="600" dirty="0">
                <a:solidFill>
                  <a:srgbClr val="484B49"/>
                </a:solidFill>
                <a:latin typeface="Raleway"/>
                <a:cs typeface="Raleway"/>
              </a:rPr>
              <a:t>disadvantaged environments</a:t>
            </a:r>
            <a:endParaRPr lang="en-US" sz="600" dirty="0">
              <a:solidFill>
                <a:srgbClr val="484B49"/>
              </a:solidFill>
              <a:latin typeface="Raleway"/>
              <a:cs typeface="Raleway"/>
            </a:endParaRPr>
          </a:p>
        </p:txBody>
      </p:sp>
      <p:cxnSp>
        <p:nvCxnSpPr>
          <p:cNvPr id="26" name="Straight Connector 25"/>
          <p:cNvCxnSpPr/>
          <p:nvPr/>
        </p:nvCxnSpPr>
        <p:spPr>
          <a:xfrm>
            <a:off x="5777168" y="2502170"/>
            <a:ext cx="197713" cy="0"/>
          </a:xfrm>
          <a:prstGeom prst="line">
            <a:avLst/>
          </a:prstGeom>
          <a:ln w="6350" cmpd="sng">
            <a:solidFill>
              <a:srgbClr val="BE605A"/>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V="1">
            <a:off x="3815177" y="2410821"/>
            <a:ext cx="0" cy="245754"/>
          </a:xfrm>
          <a:prstGeom prst="line">
            <a:avLst/>
          </a:prstGeom>
          <a:ln w="6350" cmpd="sng">
            <a:solidFill>
              <a:srgbClr val="BE605A"/>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flipV="1">
            <a:off x="3048438" y="2410823"/>
            <a:ext cx="0" cy="368631"/>
          </a:xfrm>
          <a:prstGeom prst="line">
            <a:avLst/>
          </a:prstGeom>
          <a:ln w="6350" cmpd="sng">
            <a:solidFill>
              <a:srgbClr val="BE605A"/>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2484605" y="3437054"/>
            <a:ext cx="197713" cy="0"/>
          </a:xfrm>
          <a:prstGeom prst="line">
            <a:avLst/>
          </a:prstGeom>
          <a:ln w="6350" cmpd="sng">
            <a:solidFill>
              <a:srgbClr val="BE605A"/>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2429775" y="4036003"/>
            <a:ext cx="561310" cy="0"/>
          </a:xfrm>
          <a:prstGeom prst="line">
            <a:avLst/>
          </a:prstGeom>
          <a:ln w="6350" cmpd="sng">
            <a:solidFill>
              <a:srgbClr val="BE605A"/>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a:endCxn id="45" idx="2"/>
          </p:cNvCxnSpPr>
          <p:nvPr/>
        </p:nvCxnSpPr>
        <p:spPr>
          <a:xfrm flipH="1" flipV="1">
            <a:off x="3881412" y="3790944"/>
            <a:ext cx="136" cy="271627"/>
          </a:xfrm>
          <a:prstGeom prst="line">
            <a:avLst/>
          </a:prstGeom>
          <a:ln w="6350" cmpd="sng">
            <a:solidFill>
              <a:srgbClr val="BE605A"/>
            </a:solidFill>
          </a:ln>
        </p:spPr>
        <p:style>
          <a:lnRef idx="1">
            <a:schemeClr val="dk1"/>
          </a:lnRef>
          <a:fillRef idx="0">
            <a:schemeClr val="dk1"/>
          </a:fillRef>
          <a:effectRef idx="0">
            <a:schemeClr val="dk1"/>
          </a:effectRef>
          <a:fontRef idx="minor">
            <a:schemeClr val="tx1"/>
          </a:fontRef>
        </p:style>
      </p:cxnSp>
      <p:cxnSp>
        <p:nvCxnSpPr>
          <p:cNvPr id="35" name="Straight Connector 34"/>
          <p:cNvCxnSpPr>
            <a:endCxn id="46" idx="2"/>
          </p:cNvCxnSpPr>
          <p:nvPr/>
        </p:nvCxnSpPr>
        <p:spPr>
          <a:xfrm flipH="1" flipV="1">
            <a:off x="4798871" y="3905278"/>
            <a:ext cx="1207" cy="159455"/>
          </a:xfrm>
          <a:prstGeom prst="line">
            <a:avLst/>
          </a:prstGeom>
          <a:ln w="6350" cmpd="sng">
            <a:solidFill>
              <a:srgbClr val="BE605A"/>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flipV="1">
            <a:off x="6783701" y="3931049"/>
            <a:ext cx="0" cy="133635"/>
          </a:xfrm>
          <a:prstGeom prst="line">
            <a:avLst/>
          </a:prstGeom>
          <a:ln w="6350" cmpd="sng">
            <a:solidFill>
              <a:srgbClr val="BE605A"/>
            </a:solidFill>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flipV="1">
            <a:off x="7607972" y="3740877"/>
            <a:ext cx="0" cy="326182"/>
          </a:xfrm>
          <a:prstGeom prst="line">
            <a:avLst/>
          </a:prstGeom>
          <a:ln w="6350" cmpd="sng">
            <a:solidFill>
              <a:srgbClr val="BE605A"/>
            </a:solidFill>
          </a:ln>
        </p:spPr>
        <p:style>
          <a:lnRef idx="1">
            <a:schemeClr val="dk1"/>
          </a:lnRef>
          <a:fillRef idx="0">
            <a:schemeClr val="dk1"/>
          </a:fillRef>
          <a:effectRef idx="0">
            <a:schemeClr val="dk1"/>
          </a:effectRef>
          <a:fontRef idx="minor">
            <a:schemeClr val="tx1"/>
          </a:fontRef>
        </p:style>
      </p:cxnSp>
      <p:sp>
        <p:nvSpPr>
          <p:cNvPr id="38" name="TextBox 37"/>
          <p:cNvSpPr txBox="1"/>
          <p:nvPr/>
        </p:nvSpPr>
        <p:spPr>
          <a:xfrm>
            <a:off x="3119355" y="1966845"/>
            <a:ext cx="1269802" cy="421654"/>
          </a:xfrm>
          <a:prstGeom prst="rect">
            <a:avLst/>
          </a:prstGeom>
          <a:noFill/>
        </p:spPr>
        <p:txBody>
          <a:bodyPr wrap="square" lIns="91392" tIns="45696" rIns="91392" bIns="45696" rtlCol="0">
            <a:spAutoFit/>
          </a:bodyPr>
          <a:lstStyle/>
          <a:p>
            <a:pPr algn="ctr" defTabSz="456914">
              <a:lnSpc>
                <a:spcPct val="120000"/>
              </a:lnSpc>
            </a:pPr>
            <a:r>
              <a:rPr lang="en-US" sz="600" dirty="0">
                <a:solidFill>
                  <a:srgbClr val="484B49"/>
                </a:solidFill>
                <a:latin typeface="Raleway"/>
                <a:cs typeface="Raleway"/>
              </a:rPr>
              <a:t>Decrease in the proportion</a:t>
            </a:r>
          </a:p>
          <a:p>
            <a:pPr algn="ctr" defTabSz="456914">
              <a:lnSpc>
                <a:spcPct val="120000"/>
              </a:lnSpc>
            </a:pPr>
            <a:r>
              <a:rPr lang="en-US" sz="600" dirty="0">
                <a:solidFill>
                  <a:srgbClr val="484B49"/>
                </a:solidFill>
                <a:latin typeface="Raleway"/>
                <a:cs typeface="Raleway"/>
              </a:rPr>
              <a:t>of children needing</a:t>
            </a:r>
          </a:p>
          <a:p>
            <a:pPr algn="ctr" defTabSz="456914">
              <a:lnSpc>
                <a:spcPct val="120000"/>
              </a:lnSpc>
            </a:pPr>
            <a:r>
              <a:rPr lang="en-US" sz="600" dirty="0">
                <a:solidFill>
                  <a:srgbClr val="484B49"/>
                </a:solidFill>
                <a:latin typeface="Raleway"/>
                <a:cs typeface="Raleway"/>
              </a:rPr>
              <a:t>specialized services</a:t>
            </a:r>
          </a:p>
        </p:txBody>
      </p:sp>
      <p:sp>
        <p:nvSpPr>
          <p:cNvPr id="39" name="TextBox 38"/>
          <p:cNvSpPr txBox="1"/>
          <p:nvPr/>
        </p:nvSpPr>
        <p:spPr>
          <a:xfrm>
            <a:off x="2478313" y="2100464"/>
            <a:ext cx="736602" cy="415386"/>
          </a:xfrm>
          <a:prstGeom prst="rect">
            <a:avLst/>
          </a:prstGeom>
          <a:noFill/>
        </p:spPr>
        <p:txBody>
          <a:bodyPr wrap="square" lIns="91392" tIns="45696" rIns="91392" bIns="45696" rtlCol="0">
            <a:spAutoFit/>
          </a:bodyPr>
          <a:lstStyle/>
          <a:p>
            <a:pPr defTabSz="456914">
              <a:lnSpc>
                <a:spcPct val="120000"/>
              </a:lnSpc>
            </a:pPr>
            <a:r>
              <a:rPr lang="en-US" sz="600" dirty="0">
                <a:solidFill>
                  <a:srgbClr val="484B49"/>
                </a:solidFill>
                <a:latin typeface="Raleway"/>
                <a:cs typeface="Raleway"/>
              </a:rPr>
              <a:t>Better graduation rates </a:t>
            </a:r>
            <a:endParaRPr lang="en-US" sz="600" dirty="0">
              <a:solidFill>
                <a:srgbClr val="484B49"/>
              </a:solidFill>
              <a:latin typeface="Raleway"/>
              <a:cs typeface="Raleway"/>
            </a:endParaRPr>
          </a:p>
        </p:txBody>
      </p:sp>
      <p:sp>
        <p:nvSpPr>
          <p:cNvPr id="41" name="TextBox 40"/>
          <p:cNvSpPr txBox="1"/>
          <p:nvPr/>
        </p:nvSpPr>
        <p:spPr>
          <a:xfrm>
            <a:off x="1239783" y="3274595"/>
            <a:ext cx="1344373" cy="313884"/>
          </a:xfrm>
          <a:prstGeom prst="rect">
            <a:avLst/>
          </a:prstGeom>
          <a:noFill/>
        </p:spPr>
        <p:txBody>
          <a:bodyPr wrap="square" lIns="91392" tIns="45696" rIns="91392" bIns="45696" rtlCol="0">
            <a:spAutoFit/>
          </a:bodyPr>
          <a:lstStyle/>
          <a:p>
            <a:pPr defTabSz="456914">
              <a:lnSpc>
                <a:spcPct val="120000"/>
              </a:lnSpc>
            </a:pPr>
            <a:r>
              <a:rPr lang="en-US" sz="600" dirty="0">
                <a:solidFill>
                  <a:srgbClr val="484B49"/>
                </a:solidFill>
                <a:latin typeface="Raleway"/>
                <a:cs typeface="Raleway"/>
              </a:rPr>
              <a:t>Less </a:t>
            </a:r>
            <a:r>
              <a:rPr lang="en-US" sz="600" dirty="0">
                <a:solidFill>
                  <a:srgbClr val="484B49"/>
                </a:solidFill>
                <a:latin typeface="Raleway"/>
                <a:cs typeface="Raleway"/>
              </a:rPr>
              <a:t>use of medication and/or </a:t>
            </a:r>
            <a:r>
              <a:rPr lang="en-US" sz="600" dirty="0">
                <a:solidFill>
                  <a:srgbClr val="484B49"/>
                </a:solidFill>
                <a:latin typeface="Raleway"/>
                <a:cs typeface="Raleway"/>
              </a:rPr>
              <a:t>drugs</a:t>
            </a:r>
          </a:p>
        </p:txBody>
      </p:sp>
      <p:sp>
        <p:nvSpPr>
          <p:cNvPr id="42" name="TextBox 41"/>
          <p:cNvSpPr txBox="1"/>
          <p:nvPr/>
        </p:nvSpPr>
        <p:spPr>
          <a:xfrm>
            <a:off x="1352472" y="3931047"/>
            <a:ext cx="1231660" cy="184617"/>
          </a:xfrm>
          <a:prstGeom prst="rect">
            <a:avLst/>
          </a:prstGeom>
          <a:noFill/>
        </p:spPr>
        <p:txBody>
          <a:bodyPr wrap="square" lIns="91392" tIns="45696" rIns="91392" bIns="45696" rtlCol="0">
            <a:spAutoFit/>
          </a:bodyPr>
          <a:lstStyle/>
          <a:p>
            <a:pPr defTabSz="456914"/>
            <a:r>
              <a:rPr lang="en-US" sz="600" dirty="0">
                <a:solidFill>
                  <a:srgbClr val="484B49"/>
                </a:solidFill>
                <a:latin typeface="Raleway"/>
                <a:cs typeface="Raleway"/>
              </a:rPr>
              <a:t>Reduced criminality</a:t>
            </a:r>
            <a:endParaRPr lang="en-US" sz="600" dirty="0">
              <a:solidFill>
                <a:srgbClr val="484B49"/>
              </a:solidFill>
              <a:latin typeface="Raleway"/>
              <a:cs typeface="Raleway"/>
            </a:endParaRPr>
          </a:p>
        </p:txBody>
      </p:sp>
      <p:sp>
        <p:nvSpPr>
          <p:cNvPr id="45" name="TextBox 44"/>
          <p:cNvSpPr txBox="1"/>
          <p:nvPr/>
        </p:nvSpPr>
        <p:spPr>
          <a:xfrm>
            <a:off x="3434028" y="3606327"/>
            <a:ext cx="894767" cy="184617"/>
          </a:xfrm>
          <a:prstGeom prst="rect">
            <a:avLst/>
          </a:prstGeom>
          <a:noFill/>
        </p:spPr>
        <p:txBody>
          <a:bodyPr wrap="square" lIns="91392" tIns="45696" rIns="91392" bIns="45696" rtlCol="0">
            <a:spAutoFit/>
          </a:bodyPr>
          <a:lstStyle/>
          <a:p>
            <a:pPr defTabSz="456914"/>
            <a:r>
              <a:rPr lang="en-US" sz="600" dirty="0">
                <a:solidFill>
                  <a:srgbClr val="484B49"/>
                </a:solidFill>
                <a:latin typeface="Raleway"/>
                <a:cs typeface="Raleway"/>
              </a:rPr>
              <a:t>High incomes</a:t>
            </a:r>
            <a:endParaRPr lang="en-US" sz="600" dirty="0">
              <a:solidFill>
                <a:srgbClr val="484B49"/>
              </a:solidFill>
              <a:latin typeface="Raleway"/>
              <a:cs typeface="Raleway"/>
            </a:endParaRPr>
          </a:p>
        </p:txBody>
      </p:sp>
      <p:sp>
        <p:nvSpPr>
          <p:cNvPr id="46" name="TextBox 45"/>
          <p:cNvSpPr txBox="1"/>
          <p:nvPr/>
        </p:nvSpPr>
        <p:spPr>
          <a:xfrm>
            <a:off x="4388555" y="3591394"/>
            <a:ext cx="820631" cy="313884"/>
          </a:xfrm>
          <a:prstGeom prst="rect">
            <a:avLst/>
          </a:prstGeom>
          <a:noFill/>
        </p:spPr>
        <p:txBody>
          <a:bodyPr wrap="square" lIns="91392" tIns="45696" rIns="91392" bIns="45696" rtlCol="0">
            <a:spAutoFit/>
          </a:bodyPr>
          <a:lstStyle/>
          <a:p>
            <a:pPr algn="ctr" defTabSz="456914">
              <a:lnSpc>
                <a:spcPct val="120000"/>
              </a:lnSpc>
            </a:pPr>
            <a:r>
              <a:rPr lang="en-US" sz="600" dirty="0">
                <a:solidFill>
                  <a:srgbClr val="484B49"/>
                </a:solidFill>
                <a:latin typeface="Raleway"/>
                <a:cs typeface="Raleway"/>
              </a:rPr>
              <a:t>Lower</a:t>
            </a:r>
          </a:p>
          <a:p>
            <a:pPr algn="ctr" defTabSz="456914">
              <a:lnSpc>
                <a:spcPct val="120000"/>
              </a:lnSpc>
            </a:pPr>
            <a:r>
              <a:rPr lang="en-US" sz="600" dirty="0">
                <a:solidFill>
                  <a:srgbClr val="484B49"/>
                </a:solidFill>
                <a:latin typeface="Raleway"/>
                <a:cs typeface="Raleway"/>
              </a:rPr>
              <a:t>unemployment</a:t>
            </a:r>
          </a:p>
        </p:txBody>
      </p:sp>
      <p:sp>
        <p:nvSpPr>
          <p:cNvPr id="49" name="TextBox 48"/>
          <p:cNvSpPr txBox="1"/>
          <p:nvPr/>
        </p:nvSpPr>
        <p:spPr>
          <a:xfrm>
            <a:off x="7447495" y="3430022"/>
            <a:ext cx="999181" cy="313929"/>
          </a:xfrm>
          <a:prstGeom prst="rect">
            <a:avLst/>
          </a:prstGeom>
          <a:noFill/>
        </p:spPr>
        <p:txBody>
          <a:bodyPr wrap="square" lIns="91392" tIns="45696" rIns="91392" bIns="45696" rtlCol="0">
            <a:spAutoFit/>
          </a:bodyPr>
          <a:lstStyle/>
          <a:p>
            <a:pPr defTabSz="456914">
              <a:lnSpc>
                <a:spcPct val="120000"/>
              </a:lnSpc>
            </a:pPr>
            <a:r>
              <a:rPr lang="en-US" sz="600" dirty="0">
                <a:solidFill>
                  <a:srgbClr val="484B49"/>
                </a:solidFill>
                <a:latin typeface="Raleway"/>
                <a:cs typeface="Raleway"/>
              </a:rPr>
              <a:t>Better family</a:t>
            </a:r>
          </a:p>
          <a:p>
            <a:pPr defTabSz="456914">
              <a:lnSpc>
                <a:spcPct val="120000"/>
              </a:lnSpc>
            </a:pPr>
            <a:r>
              <a:rPr lang="en-US" sz="600" dirty="0">
                <a:solidFill>
                  <a:srgbClr val="484B49"/>
                </a:solidFill>
                <a:latin typeface="Raleway"/>
                <a:cs typeface="Raleway"/>
              </a:rPr>
              <a:t>relations</a:t>
            </a:r>
          </a:p>
        </p:txBody>
      </p:sp>
      <p:sp>
        <p:nvSpPr>
          <p:cNvPr id="50" name="TextBox 49"/>
          <p:cNvSpPr txBox="1"/>
          <p:nvPr/>
        </p:nvSpPr>
        <p:spPr>
          <a:xfrm>
            <a:off x="6570476" y="3191372"/>
            <a:ext cx="877019" cy="754053"/>
          </a:xfrm>
          <a:prstGeom prst="rect">
            <a:avLst/>
          </a:prstGeom>
          <a:noFill/>
        </p:spPr>
        <p:txBody>
          <a:bodyPr wrap="square" lIns="91392" tIns="45696" rIns="91392" bIns="45696" rtlCol="0">
            <a:spAutoFit/>
          </a:bodyPr>
          <a:lstStyle/>
          <a:p>
            <a:pPr defTabSz="456914">
              <a:lnSpc>
                <a:spcPct val="120000"/>
              </a:lnSpc>
            </a:pPr>
            <a:r>
              <a:rPr lang="en-US" sz="600" dirty="0">
                <a:solidFill>
                  <a:srgbClr val="484B49"/>
                </a:solidFill>
                <a:latin typeface="Raleway"/>
                <a:cs typeface="Raleway"/>
              </a:rPr>
              <a:t>Decrease in risk</a:t>
            </a:r>
          </a:p>
          <a:p>
            <a:pPr defTabSz="456914">
              <a:lnSpc>
                <a:spcPct val="120000"/>
              </a:lnSpc>
            </a:pPr>
            <a:r>
              <a:rPr lang="en-US" sz="600" dirty="0">
                <a:solidFill>
                  <a:srgbClr val="484B49"/>
                </a:solidFill>
                <a:latin typeface="Raleway"/>
                <a:cs typeface="Raleway"/>
              </a:rPr>
              <a:t>of heart disease,</a:t>
            </a:r>
          </a:p>
          <a:p>
            <a:pPr defTabSz="456914">
              <a:lnSpc>
                <a:spcPct val="120000"/>
              </a:lnSpc>
            </a:pPr>
            <a:r>
              <a:rPr lang="en-US" sz="600" dirty="0">
                <a:solidFill>
                  <a:srgbClr val="484B49"/>
                </a:solidFill>
                <a:latin typeface="Raleway"/>
                <a:cs typeface="Raleway"/>
              </a:rPr>
              <a:t>high blood </a:t>
            </a:r>
            <a:r>
              <a:rPr lang="en-US" sz="600" dirty="0" err="1">
                <a:solidFill>
                  <a:srgbClr val="484B49"/>
                </a:solidFill>
                <a:latin typeface="Raleway"/>
                <a:cs typeface="Raleway"/>
              </a:rPr>
              <a:t>pression</a:t>
            </a:r>
            <a:r>
              <a:rPr lang="en-US" sz="600" dirty="0">
                <a:solidFill>
                  <a:srgbClr val="484B49"/>
                </a:solidFill>
                <a:latin typeface="Raleway"/>
                <a:cs typeface="Raleway"/>
              </a:rPr>
              <a:t>,</a:t>
            </a:r>
          </a:p>
          <a:p>
            <a:pPr defTabSz="456914">
              <a:lnSpc>
                <a:spcPct val="120000"/>
              </a:lnSpc>
            </a:pPr>
            <a:r>
              <a:rPr lang="en-US" sz="600" dirty="0">
                <a:solidFill>
                  <a:srgbClr val="484B49"/>
                </a:solidFill>
                <a:latin typeface="Raleway"/>
                <a:cs typeface="Raleway"/>
              </a:rPr>
              <a:t>obesity and type 2 diabetes</a:t>
            </a:r>
          </a:p>
        </p:txBody>
      </p:sp>
      <p:pic>
        <p:nvPicPr>
          <p:cNvPr id="40" name="Picture 39"/>
          <p:cNvPicPr>
            <a:picLocks noChangeAspect="1"/>
          </p:cNvPicPr>
          <p:nvPr/>
        </p:nvPicPr>
        <p:blipFill>
          <a:blip r:embed="rId4"/>
          <a:stretch>
            <a:fillRect/>
          </a:stretch>
        </p:blipFill>
        <p:spPr>
          <a:xfrm>
            <a:off x="7763017" y="4768534"/>
            <a:ext cx="814028" cy="205217"/>
          </a:xfrm>
          <a:prstGeom prst="rect">
            <a:avLst/>
          </a:prstGeom>
        </p:spPr>
      </p:pic>
      <p:sp>
        <p:nvSpPr>
          <p:cNvPr id="33" name="TextBox 32"/>
          <p:cNvSpPr txBox="1"/>
          <p:nvPr/>
        </p:nvSpPr>
        <p:spPr>
          <a:xfrm>
            <a:off x="525318" y="4699269"/>
            <a:ext cx="2551546" cy="184666"/>
          </a:xfrm>
          <a:prstGeom prst="rect">
            <a:avLst/>
          </a:prstGeom>
          <a:noFill/>
        </p:spPr>
        <p:txBody>
          <a:bodyPr wrap="square" lIns="91392" tIns="45696" rIns="91392" bIns="45696" rtlCol="0">
            <a:spAutoFit/>
          </a:bodyPr>
          <a:lstStyle/>
          <a:p>
            <a:pPr defTabSz="456914"/>
            <a:r>
              <a:rPr lang="en-US" sz="600" dirty="0">
                <a:solidFill>
                  <a:srgbClr val="131413"/>
                </a:solidFill>
                <a:latin typeface="Raleway"/>
                <a:cs typeface="Raleway"/>
              </a:rPr>
              <a:t>© </a:t>
            </a:r>
            <a:r>
              <a:rPr lang="en-US" sz="600" dirty="0" err="1">
                <a:solidFill>
                  <a:srgbClr val="131413"/>
                </a:solidFill>
                <a:latin typeface="Raleway"/>
                <a:cs typeface="Raleway"/>
              </a:rPr>
              <a:t>Fondation</a:t>
            </a:r>
            <a:r>
              <a:rPr lang="en-US" sz="600" dirty="0">
                <a:solidFill>
                  <a:srgbClr val="131413"/>
                </a:solidFill>
                <a:latin typeface="Raleway"/>
                <a:cs typeface="Raleway"/>
              </a:rPr>
              <a:t> Lucie et André </a:t>
            </a:r>
            <a:r>
              <a:rPr lang="en-US" sz="600" dirty="0" err="1">
                <a:solidFill>
                  <a:srgbClr val="131413"/>
                </a:solidFill>
                <a:latin typeface="Raleway"/>
                <a:cs typeface="Raleway"/>
              </a:rPr>
              <a:t>Chagnon</a:t>
            </a:r>
            <a:r>
              <a:rPr lang="en-US" sz="600" dirty="0">
                <a:solidFill>
                  <a:srgbClr val="131413"/>
                </a:solidFill>
                <a:latin typeface="Raleway"/>
                <a:cs typeface="Raleway"/>
              </a:rPr>
              <a:t>, 2018</a:t>
            </a:r>
          </a:p>
        </p:txBody>
      </p:sp>
    </p:spTree>
    <p:extLst>
      <p:ext uri="{BB962C8B-B14F-4D97-AF65-F5344CB8AC3E}">
        <p14:creationId xmlns:p14="http://schemas.microsoft.com/office/powerpoint/2010/main" val="31018431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40" y="600083"/>
            <a:ext cx="7959507" cy="3973315"/>
          </a:xfrm>
          <a:prstGeom prst="rect">
            <a:avLst/>
          </a:prstGeom>
          <a:solidFill>
            <a:srgbClr val="98C49C">
              <a:alpha val="73000"/>
            </a:srgb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defTabSz="456914"/>
            <a:endParaRPr lang="en-US" dirty="0">
              <a:solidFill>
                <a:srgbClr val="BA2830"/>
              </a:solidFill>
              <a:latin typeface="Raleway ExtraBold"/>
            </a:endParaRPr>
          </a:p>
        </p:txBody>
      </p:sp>
      <p:pic>
        <p:nvPicPr>
          <p:cNvPr id="5" name="Picture 4"/>
          <p:cNvPicPr>
            <a:picLocks noChangeAspect="1"/>
          </p:cNvPicPr>
          <p:nvPr/>
        </p:nvPicPr>
        <p:blipFill>
          <a:blip r:embed="rId2"/>
          <a:stretch>
            <a:fillRect/>
          </a:stretch>
        </p:blipFill>
        <p:spPr>
          <a:xfrm>
            <a:off x="7763017" y="4768534"/>
            <a:ext cx="814028" cy="205217"/>
          </a:xfrm>
          <a:prstGeom prst="rect">
            <a:avLst/>
          </a:prstGeom>
          <a:noFill/>
        </p:spPr>
      </p:pic>
      <p:sp>
        <p:nvSpPr>
          <p:cNvPr id="7" name="Rectangle 6"/>
          <p:cNvSpPr/>
          <p:nvPr/>
        </p:nvSpPr>
        <p:spPr>
          <a:xfrm>
            <a:off x="24" y="600065"/>
            <a:ext cx="2682331" cy="1510089"/>
          </a:xfrm>
          <a:prstGeom prst="rect">
            <a:avLst/>
          </a:prstGeom>
          <a:solidFill>
            <a:schemeClr val="accent6">
              <a:lumMod val="40000"/>
              <a:lumOff val="60000"/>
              <a:alpha val="74000"/>
            </a:scheme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algn="ctr" defTabSz="456914"/>
            <a:endParaRPr lang="en-US" dirty="0">
              <a:solidFill>
                <a:prstClr val="white"/>
              </a:solidFill>
              <a:latin typeface="Raleway ExtraBold"/>
            </a:endParaRPr>
          </a:p>
        </p:txBody>
      </p:sp>
      <p:sp>
        <p:nvSpPr>
          <p:cNvPr id="8" name="TextBox 7"/>
          <p:cNvSpPr txBox="1"/>
          <p:nvPr/>
        </p:nvSpPr>
        <p:spPr>
          <a:xfrm>
            <a:off x="518636" y="750627"/>
            <a:ext cx="3417089" cy="1107996"/>
          </a:xfrm>
          <a:prstGeom prst="rect">
            <a:avLst/>
          </a:prstGeom>
          <a:noFill/>
        </p:spPr>
        <p:txBody>
          <a:bodyPr wrap="square" lIns="91392" tIns="45696" rIns="91392" bIns="45696" rtlCol="0">
            <a:spAutoFit/>
          </a:bodyPr>
          <a:lstStyle/>
          <a:p>
            <a:pPr defTabSz="456914"/>
            <a:r>
              <a:rPr lang="en-US" sz="2200" dirty="0">
                <a:solidFill>
                  <a:srgbClr val="484B49"/>
                </a:solidFill>
                <a:latin typeface="Raleway ExtraBold"/>
                <a:cs typeface="Raleway ExtraBold"/>
              </a:rPr>
              <a:t>HOW CAN</a:t>
            </a:r>
          </a:p>
          <a:p>
            <a:pPr defTabSz="456914"/>
            <a:r>
              <a:rPr lang="en-US" sz="2200" dirty="0">
                <a:solidFill>
                  <a:srgbClr val="484B49"/>
                </a:solidFill>
                <a:latin typeface="Raleway ExtraBold"/>
                <a:cs typeface="Raleway ExtraBold"/>
              </a:rPr>
              <a:t>QUALITY BE</a:t>
            </a:r>
          </a:p>
          <a:p>
            <a:pPr defTabSz="456914"/>
            <a:r>
              <a:rPr lang="en-US" sz="2200" dirty="0">
                <a:solidFill>
                  <a:srgbClr val="484B49"/>
                </a:solidFill>
                <a:latin typeface="Raleway ExtraBold"/>
                <a:cs typeface="Raleway ExtraBold"/>
              </a:rPr>
              <a:t>MEASURED?</a:t>
            </a:r>
            <a:endParaRPr lang="en-US" dirty="0">
              <a:solidFill>
                <a:srgbClr val="131413"/>
              </a:solidFill>
              <a:latin typeface="Raleway ExtraBold"/>
            </a:endParaRPr>
          </a:p>
        </p:txBody>
      </p:sp>
      <p:grpSp>
        <p:nvGrpSpPr>
          <p:cNvPr id="9" name="Group 8"/>
          <p:cNvGrpSpPr/>
          <p:nvPr/>
        </p:nvGrpSpPr>
        <p:grpSpPr>
          <a:xfrm>
            <a:off x="619368" y="1111623"/>
            <a:ext cx="2062987" cy="674664"/>
            <a:chOff x="5842526" y="3407711"/>
            <a:chExt cx="3301474" cy="674664"/>
          </a:xfrm>
        </p:grpSpPr>
        <p:cxnSp>
          <p:nvCxnSpPr>
            <p:cNvPr id="11" name="Straight Connector 10"/>
            <p:cNvCxnSpPr/>
            <p:nvPr/>
          </p:nvCxnSpPr>
          <p:spPr>
            <a:xfrm>
              <a:off x="5844269" y="3407711"/>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5844269" y="3745043"/>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5842526" y="4082375"/>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grpSp>
      <p:pic>
        <p:nvPicPr>
          <p:cNvPr id="3" name="Picture 2" descr="enfant-bloc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89987" y="1905001"/>
            <a:ext cx="6456579" cy="3027602"/>
          </a:xfrm>
          <a:prstGeom prst="rect">
            <a:avLst/>
          </a:prstGeom>
        </p:spPr>
      </p:pic>
      <p:sp>
        <p:nvSpPr>
          <p:cNvPr id="14" name="TextBox 13"/>
          <p:cNvSpPr txBox="1"/>
          <p:nvPr/>
        </p:nvSpPr>
        <p:spPr>
          <a:xfrm>
            <a:off x="525318" y="4699269"/>
            <a:ext cx="2551546" cy="184666"/>
          </a:xfrm>
          <a:prstGeom prst="rect">
            <a:avLst/>
          </a:prstGeom>
          <a:noFill/>
        </p:spPr>
        <p:txBody>
          <a:bodyPr wrap="square" lIns="91392" tIns="45696" rIns="91392" bIns="45696" rtlCol="0">
            <a:spAutoFit/>
          </a:bodyPr>
          <a:lstStyle/>
          <a:p>
            <a:pPr defTabSz="456914"/>
            <a:r>
              <a:rPr lang="en-US" sz="600" dirty="0">
                <a:solidFill>
                  <a:srgbClr val="131413"/>
                </a:solidFill>
                <a:latin typeface="Raleway"/>
                <a:cs typeface="Raleway"/>
              </a:rPr>
              <a:t>© </a:t>
            </a:r>
            <a:r>
              <a:rPr lang="en-US" sz="600" dirty="0" err="1">
                <a:solidFill>
                  <a:srgbClr val="131413"/>
                </a:solidFill>
                <a:latin typeface="Raleway"/>
                <a:cs typeface="Raleway"/>
              </a:rPr>
              <a:t>Fondation</a:t>
            </a:r>
            <a:r>
              <a:rPr lang="en-US" sz="600" dirty="0">
                <a:solidFill>
                  <a:srgbClr val="131413"/>
                </a:solidFill>
                <a:latin typeface="Raleway"/>
                <a:cs typeface="Raleway"/>
              </a:rPr>
              <a:t> Lucie et André </a:t>
            </a:r>
            <a:r>
              <a:rPr lang="en-US" sz="600" dirty="0" err="1">
                <a:solidFill>
                  <a:srgbClr val="131413"/>
                </a:solidFill>
                <a:latin typeface="Raleway"/>
                <a:cs typeface="Raleway"/>
              </a:rPr>
              <a:t>Chagnon</a:t>
            </a:r>
            <a:r>
              <a:rPr lang="en-US" sz="600" dirty="0">
                <a:solidFill>
                  <a:srgbClr val="131413"/>
                </a:solidFill>
                <a:latin typeface="Raleway"/>
                <a:cs typeface="Raleway"/>
              </a:rPr>
              <a:t>, 2018</a:t>
            </a:r>
          </a:p>
        </p:txBody>
      </p:sp>
    </p:spTree>
    <p:extLst>
      <p:ext uri="{BB962C8B-B14F-4D97-AF65-F5344CB8AC3E}">
        <p14:creationId xmlns:p14="http://schemas.microsoft.com/office/powerpoint/2010/main" val="481493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D11.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540" y="585110"/>
            <a:ext cx="7959507" cy="3973315"/>
          </a:xfrm>
          <a:prstGeom prst="rect">
            <a:avLst/>
          </a:prstGeom>
        </p:spPr>
      </p:pic>
      <p:sp>
        <p:nvSpPr>
          <p:cNvPr id="6" name="Rectangle 5"/>
          <p:cNvSpPr/>
          <p:nvPr/>
        </p:nvSpPr>
        <p:spPr>
          <a:xfrm>
            <a:off x="-1" y="0"/>
            <a:ext cx="3755895" cy="1466273"/>
          </a:xfrm>
          <a:prstGeom prst="rect">
            <a:avLst/>
          </a:prstGeom>
          <a:solidFill>
            <a:srgbClr val="BEDCB1">
              <a:alpha val="89000"/>
            </a:srgb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algn="ctr" defTabSz="456914"/>
            <a:endParaRPr lang="en-US" dirty="0">
              <a:solidFill>
                <a:srgbClr val="DBE9C2"/>
              </a:solidFill>
              <a:latin typeface="Raleway ExtraBold"/>
            </a:endParaRPr>
          </a:p>
        </p:txBody>
      </p:sp>
      <p:sp>
        <p:nvSpPr>
          <p:cNvPr id="7" name="Rectangle 6"/>
          <p:cNvSpPr/>
          <p:nvPr/>
        </p:nvSpPr>
        <p:spPr>
          <a:xfrm>
            <a:off x="523720" y="470048"/>
            <a:ext cx="3232199" cy="600116"/>
          </a:xfrm>
          <a:prstGeom prst="rect">
            <a:avLst/>
          </a:prstGeom>
        </p:spPr>
        <p:txBody>
          <a:bodyPr wrap="square" lIns="91392" tIns="45696" rIns="91392" bIns="45696">
            <a:spAutoFit/>
          </a:bodyPr>
          <a:lstStyle/>
          <a:p>
            <a:pPr defTabSz="456914">
              <a:lnSpc>
                <a:spcPct val="110000"/>
              </a:lnSpc>
            </a:pPr>
            <a:r>
              <a:rPr lang="en-US" sz="1500" u="sng" dirty="0">
                <a:solidFill>
                  <a:srgbClr val="484B49"/>
                </a:solidFill>
                <a:latin typeface="Raleway ExtraBold"/>
                <a:cs typeface="Raleway ExtraBold"/>
              </a:rPr>
              <a:t>Key </a:t>
            </a:r>
            <a:r>
              <a:rPr lang="en-US" sz="1500" u="sng" dirty="0">
                <a:solidFill>
                  <a:srgbClr val="484B49"/>
                </a:solidFill>
                <a:latin typeface="Raleway ExtraBold"/>
                <a:cs typeface="Raleway ExtraBold"/>
              </a:rPr>
              <a:t>requirements for </a:t>
            </a:r>
            <a:r>
              <a:rPr lang="en-US" sz="1500" u="sng" dirty="0">
                <a:solidFill>
                  <a:srgbClr val="484B49"/>
                </a:solidFill>
                <a:latin typeface="Raleway ExtraBold"/>
                <a:cs typeface="Raleway ExtraBold"/>
              </a:rPr>
              <a:t>quality</a:t>
            </a:r>
          </a:p>
          <a:p>
            <a:pPr defTabSz="456914">
              <a:lnSpc>
                <a:spcPct val="110000"/>
              </a:lnSpc>
            </a:pPr>
            <a:r>
              <a:rPr lang="en-US" sz="1500" u="sng" dirty="0">
                <a:solidFill>
                  <a:srgbClr val="484B49"/>
                </a:solidFill>
                <a:latin typeface="Raleway ExtraBold"/>
                <a:cs typeface="Raleway ExtraBold"/>
              </a:rPr>
              <a:t>e</a:t>
            </a:r>
            <a:r>
              <a:rPr lang="en-US" sz="1500" u="sng" dirty="0">
                <a:solidFill>
                  <a:srgbClr val="484B49"/>
                </a:solidFill>
                <a:latin typeface="Raleway ExtraBold"/>
                <a:cs typeface="Raleway ExtraBold"/>
              </a:rPr>
              <a:t>ducational childcare</a:t>
            </a:r>
            <a:endParaRPr lang="en-US" sz="1500" u="sng" dirty="0">
              <a:solidFill>
                <a:srgbClr val="484B49"/>
              </a:solidFill>
              <a:latin typeface="Raleway ExtraBold"/>
              <a:cs typeface="Raleway ExtraBold"/>
            </a:endParaRPr>
          </a:p>
        </p:txBody>
      </p:sp>
      <p:sp>
        <p:nvSpPr>
          <p:cNvPr id="10" name="TextBox 9"/>
          <p:cNvSpPr txBox="1"/>
          <p:nvPr/>
        </p:nvSpPr>
        <p:spPr>
          <a:xfrm>
            <a:off x="617561" y="3316712"/>
            <a:ext cx="1704749" cy="1031003"/>
          </a:xfrm>
          <a:prstGeom prst="rect">
            <a:avLst/>
          </a:prstGeom>
          <a:noFill/>
        </p:spPr>
        <p:txBody>
          <a:bodyPr wrap="square" lIns="91392" tIns="45696" rIns="91392" bIns="45696" rtlCol="0">
            <a:spAutoFit/>
          </a:bodyPr>
          <a:lstStyle/>
          <a:p>
            <a:pPr defTabSz="456914"/>
            <a:r>
              <a:rPr lang="en-US" sz="600" dirty="0">
                <a:solidFill>
                  <a:srgbClr val="BA2830"/>
                </a:solidFill>
                <a:latin typeface="Raleway ExtraBold"/>
                <a:cs typeface="Raleway ExtraBold"/>
              </a:rPr>
              <a:t>Teacher/educator:</a:t>
            </a:r>
          </a:p>
          <a:p>
            <a:pPr defTabSz="456914"/>
            <a:r>
              <a:rPr lang="en-US" sz="500" dirty="0">
                <a:solidFill>
                  <a:srgbClr val="131413"/>
                </a:solidFill>
                <a:latin typeface="Raleway"/>
                <a:cs typeface="Raleway"/>
              </a:rPr>
              <a:t>• is familiar with and adapts to each</a:t>
            </a:r>
          </a:p>
          <a:p>
            <a:pPr defTabSz="456914"/>
            <a:r>
              <a:rPr lang="en-US" sz="500" dirty="0">
                <a:solidFill>
                  <a:srgbClr val="131413"/>
                </a:solidFill>
                <a:latin typeface="Raleway"/>
                <a:cs typeface="Raleway"/>
              </a:rPr>
              <a:t>child’s level of development</a:t>
            </a:r>
          </a:p>
          <a:p>
            <a:pPr defTabSz="456914"/>
            <a:r>
              <a:rPr lang="en-US" sz="500" dirty="0">
                <a:solidFill>
                  <a:srgbClr val="131413"/>
                </a:solidFill>
                <a:latin typeface="Raleway"/>
                <a:cs typeface="Raleway"/>
              </a:rPr>
              <a:t>• respects and supports</a:t>
            </a:r>
          </a:p>
          <a:p>
            <a:pPr defTabSz="456914"/>
            <a:r>
              <a:rPr lang="en-US" sz="500" dirty="0">
                <a:solidFill>
                  <a:srgbClr val="131413"/>
                </a:solidFill>
                <a:latin typeface="Raleway"/>
                <a:cs typeface="Raleway"/>
              </a:rPr>
              <a:t>children’s games</a:t>
            </a:r>
          </a:p>
          <a:p>
            <a:pPr defTabSz="456914"/>
            <a:r>
              <a:rPr lang="en-US" sz="500" dirty="0">
                <a:solidFill>
                  <a:srgbClr val="131413"/>
                </a:solidFill>
                <a:latin typeface="Raleway"/>
                <a:cs typeface="Raleway"/>
              </a:rPr>
              <a:t>• encourages independence</a:t>
            </a:r>
          </a:p>
          <a:p>
            <a:pPr defTabSz="456914"/>
            <a:r>
              <a:rPr lang="en-US" sz="500" dirty="0">
                <a:solidFill>
                  <a:srgbClr val="131413"/>
                </a:solidFill>
                <a:latin typeface="Raleway"/>
                <a:cs typeface="Raleway"/>
              </a:rPr>
              <a:t>• provides clear instructions</a:t>
            </a:r>
          </a:p>
          <a:p>
            <a:pPr defTabSz="456914"/>
            <a:r>
              <a:rPr lang="en-US" sz="500" dirty="0">
                <a:solidFill>
                  <a:srgbClr val="131413"/>
                </a:solidFill>
                <a:latin typeface="Raleway"/>
                <a:cs typeface="Raleway"/>
              </a:rPr>
              <a:t>• is attentive to children’s needs</a:t>
            </a:r>
          </a:p>
          <a:p>
            <a:pPr defTabSz="456914"/>
            <a:r>
              <a:rPr lang="en-US" sz="500" dirty="0">
                <a:solidFill>
                  <a:srgbClr val="131413"/>
                </a:solidFill>
                <a:latin typeface="Raleway"/>
                <a:cs typeface="Raleway"/>
              </a:rPr>
              <a:t>and responds kindly</a:t>
            </a:r>
          </a:p>
          <a:p>
            <a:pPr defTabSz="456914"/>
            <a:r>
              <a:rPr lang="en-US" sz="500" dirty="0">
                <a:solidFill>
                  <a:srgbClr val="131413"/>
                </a:solidFill>
                <a:latin typeface="Raleway"/>
                <a:cs typeface="Raleway"/>
              </a:rPr>
              <a:t>• encourages children to reflect</a:t>
            </a:r>
          </a:p>
          <a:p>
            <a:pPr defTabSz="456914"/>
            <a:r>
              <a:rPr lang="en-US" sz="500" dirty="0">
                <a:solidFill>
                  <a:srgbClr val="131413"/>
                </a:solidFill>
                <a:latin typeface="Raleway"/>
                <a:cs typeface="Raleway"/>
              </a:rPr>
              <a:t>• deals appropriately with disruptive </a:t>
            </a:r>
            <a:r>
              <a:rPr lang="en-US" sz="500" dirty="0" err="1">
                <a:solidFill>
                  <a:srgbClr val="131413"/>
                </a:solidFill>
                <a:latin typeface="Raleway"/>
                <a:cs typeface="Raleway"/>
              </a:rPr>
              <a:t>behaviour</a:t>
            </a:r>
            <a:endParaRPr lang="en-US" sz="500" dirty="0">
              <a:solidFill>
                <a:srgbClr val="131413"/>
              </a:solidFill>
              <a:latin typeface="Raleway"/>
              <a:cs typeface="Raleway"/>
            </a:endParaRPr>
          </a:p>
          <a:p>
            <a:pPr defTabSz="456914"/>
            <a:r>
              <a:rPr lang="en-US" sz="500" dirty="0">
                <a:solidFill>
                  <a:srgbClr val="131413"/>
                </a:solidFill>
                <a:latin typeface="Raleway"/>
                <a:cs typeface="Raleway"/>
              </a:rPr>
              <a:t>• uses a rich vocabulary when talking to children.</a:t>
            </a:r>
          </a:p>
        </p:txBody>
      </p:sp>
      <p:sp>
        <p:nvSpPr>
          <p:cNvPr id="11" name="Rectangle 10"/>
          <p:cNvSpPr/>
          <p:nvPr/>
        </p:nvSpPr>
        <p:spPr>
          <a:xfrm>
            <a:off x="1771998" y="2490063"/>
            <a:ext cx="965200" cy="353895"/>
          </a:xfrm>
          <a:prstGeom prst="rect">
            <a:avLst/>
          </a:prstGeom>
        </p:spPr>
        <p:txBody>
          <a:bodyPr wrap="square" lIns="91392" tIns="45696" rIns="91392" bIns="45696">
            <a:spAutoFit/>
          </a:bodyPr>
          <a:lstStyle/>
          <a:p>
            <a:pPr defTabSz="456914"/>
            <a:r>
              <a:rPr lang="en-US" sz="500" dirty="0">
                <a:solidFill>
                  <a:srgbClr val="131413"/>
                </a:solidFill>
                <a:latin typeface="Raleway"/>
                <a:cs typeface="Raleway"/>
              </a:rPr>
              <a:t>A </a:t>
            </a:r>
            <a:r>
              <a:rPr lang="en-US" sz="600" dirty="0">
                <a:solidFill>
                  <a:srgbClr val="BA2830"/>
                </a:solidFill>
                <a:latin typeface="Raleway ExtraBold"/>
                <a:cs typeface="Raleway ExtraBold"/>
              </a:rPr>
              <a:t>variety</a:t>
            </a:r>
          </a:p>
          <a:p>
            <a:pPr defTabSz="456914"/>
            <a:r>
              <a:rPr lang="en-US" sz="600" dirty="0">
                <a:solidFill>
                  <a:srgbClr val="BA2830"/>
                </a:solidFill>
                <a:latin typeface="Raleway ExtraBold"/>
                <a:cs typeface="Raleway ExtraBold"/>
              </a:rPr>
              <a:t>of books</a:t>
            </a:r>
          </a:p>
          <a:p>
            <a:pPr defTabSz="456914"/>
            <a:r>
              <a:rPr lang="en-US" sz="500" dirty="0">
                <a:solidFill>
                  <a:srgbClr val="131413"/>
                </a:solidFill>
                <a:latin typeface="Raleway"/>
                <a:cs typeface="Raleway"/>
              </a:rPr>
              <a:t>is </a:t>
            </a:r>
            <a:r>
              <a:rPr lang="en-US" sz="500" dirty="0" err="1">
                <a:solidFill>
                  <a:srgbClr val="131413"/>
                </a:solidFill>
                <a:latin typeface="Raleway"/>
                <a:cs typeface="Raleway"/>
              </a:rPr>
              <a:t>availables</a:t>
            </a:r>
            <a:r>
              <a:rPr lang="en-US" sz="500" dirty="0">
                <a:solidFill>
                  <a:srgbClr val="131413"/>
                </a:solidFill>
                <a:latin typeface="Raleway"/>
                <a:cs typeface="Raleway"/>
              </a:rPr>
              <a:t>..</a:t>
            </a:r>
          </a:p>
        </p:txBody>
      </p:sp>
      <p:sp>
        <p:nvSpPr>
          <p:cNvPr id="12" name="TextBox 11"/>
          <p:cNvSpPr txBox="1"/>
          <p:nvPr/>
        </p:nvSpPr>
        <p:spPr>
          <a:xfrm>
            <a:off x="1457307" y="2009059"/>
            <a:ext cx="1256800" cy="415450"/>
          </a:xfrm>
          <a:prstGeom prst="rect">
            <a:avLst/>
          </a:prstGeom>
          <a:noFill/>
        </p:spPr>
        <p:txBody>
          <a:bodyPr wrap="square" lIns="91392" tIns="45696" rIns="91392" bIns="45696" rtlCol="0">
            <a:spAutoFit/>
          </a:bodyPr>
          <a:lstStyle/>
          <a:p>
            <a:pPr defTabSz="456914"/>
            <a:r>
              <a:rPr lang="en-US" sz="600" dirty="0">
                <a:solidFill>
                  <a:srgbClr val="BA2830"/>
                </a:solidFill>
                <a:latin typeface="Raleway ExtraBold"/>
                <a:cs typeface="Raleway ExtraBold"/>
              </a:rPr>
              <a:t>The routine is </a:t>
            </a:r>
            <a:r>
              <a:rPr lang="en-US" sz="500" dirty="0">
                <a:solidFill>
                  <a:srgbClr val="131413"/>
                </a:solidFill>
                <a:latin typeface="Raleway"/>
                <a:cs typeface="Raleway"/>
              </a:rPr>
              <a:t>consistent</a:t>
            </a:r>
          </a:p>
          <a:p>
            <a:pPr defTabSz="456914"/>
            <a:r>
              <a:rPr lang="en-US" sz="500" dirty="0">
                <a:solidFill>
                  <a:srgbClr val="131413"/>
                </a:solidFill>
                <a:latin typeface="Raleway"/>
                <a:cs typeface="Raleway"/>
              </a:rPr>
              <a:t>but flexible, respecting the rhythm</a:t>
            </a:r>
          </a:p>
          <a:p>
            <a:pPr defTabSz="456914"/>
            <a:r>
              <a:rPr lang="en-US" sz="500" dirty="0">
                <a:solidFill>
                  <a:srgbClr val="131413"/>
                </a:solidFill>
                <a:latin typeface="Raleway"/>
                <a:cs typeface="Raleway"/>
              </a:rPr>
              <a:t>of young children. Transition</a:t>
            </a:r>
          </a:p>
          <a:p>
            <a:pPr defTabSz="456914"/>
            <a:r>
              <a:rPr lang="en-US" sz="500" dirty="0">
                <a:solidFill>
                  <a:srgbClr val="131413"/>
                </a:solidFill>
                <a:latin typeface="Raleway"/>
                <a:cs typeface="Raleway"/>
              </a:rPr>
              <a:t>periods are stimulating.</a:t>
            </a:r>
          </a:p>
        </p:txBody>
      </p:sp>
      <p:sp>
        <p:nvSpPr>
          <p:cNvPr id="13" name="TextBox 12"/>
          <p:cNvSpPr txBox="1"/>
          <p:nvPr/>
        </p:nvSpPr>
        <p:spPr>
          <a:xfrm>
            <a:off x="2413099" y="3121452"/>
            <a:ext cx="1594394" cy="553949"/>
          </a:xfrm>
          <a:prstGeom prst="rect">
            <a:avLst/>
          </a:prstGeom>
          <a:noFill/>
        </p:spPr>
        <p:txBody>
          <a:bodyPr wrap="square" lIns="91392" tIns="45696" rIns="91392" bIns="45696" rtlCol="0">
            <a:spAutoFit/>
          </a:bodyPr>
          <a:lstStyle/>
          <a:p>
            <a:pPr defTabSz="456914"/>
            <a:r>
              <a:rPr lang="en-US" sz="600" dirty="0">
                <a:solidFill>
                  <a:srgbClr val="BA2830"/>
                </a:solidFill>
                <a:latin typeface="Raleway ExtraBold"/>
                <a:cs typeface="Raleway ExtraBold"/>
              </a:rPr>
              <a:t>Children learn </a:t>
            </a:r>
            <a:r>
              <a:rPr lang="en-US" sz="500" dirty="0">
                <a:solidFill>
                  <a:srgbClr val="131413"/>
                </a:solidFill>
                <a:latin typeface="Raleway"/>
                <a:cs typeface="Raleway"/>
              </a:rPr>
              <a:t>how to play together </a:t>
            </a:r>
            <a:endParaRPr lang="en-US" sz="500" dirty="0">
              <a:solidFill>
                <a:srgbClr val="131413"/>
              </a:solidFill>
              <a:latin typeface="Raleway"/>
              <a:cs typeface="Raleway"/>
            </a:endParaRPr>
          </a:p>
          <a:p>
            <a:pPr defTabSz="456914"/>
            <a:r>
              <a:rPr lang="en-US" sz="500" dirty="0">
                <a:solidFill>
                  <a:srgbClr val="131413"/>
                </a:solidFill>
                <a:latin typeface="Raleway"/>
                <a:cs typeface="Raleway"/>
              </a:rPr>
              <a:t>and </a:t>
            </a:r>
            <a:r>
              <a:rPr lang="en-US" sz="500" dirty="0">
                <a:solidFill>
                  <a:srgbClr val="131413"/>
                </a:solidFill>
                <a:latin typeface="Raleway"/>
                <a:cs typeface="Raleway"/>
              </a:rPr>
              <a:t>resolve their conflicts..</a:t>
            </a:r>
          </a:p>
          <a:p>
            <a:pPr defTabSz="456914"/>
            <a:endParaRPr lang="en-US" dirty="0">
              <a:solidFill>
                <a:srgbClr val="131413"/>
              </a:solidFill>
              <a:latin typeface="Raleway ExtraBold"/>
            </a:endParaRPr>
          </a:p>
        </p:txBody>
      </p:sp>
      <p:sp>
        <p:nvSpPr>
          <p:cNvPr id="14" name="TextBox 13"/>
          <p:cNvSpPr txBox="1"/>
          <p:nvPr/>
        </p:nvSpPr>
        <p:spPr>
          <a:xfrm>
            <a:off x="2443480" y="4155833"/>
            <a:ext cx="1584960" cy="415450"/>
          </a:xfrm>
          <a:prstGeom prst="rect">
            <a:avLst/>
          </a:prstGeom>
          <a:noFill/>
        </p:spPr>
        <p:txBody>
          <a:bodyPr wrap="square" lIns="91392" tIns="45696" rIns="91392" bIns="45696" rtlCol="0">
            <a:spAutoFit/>
          </a:bodyPr>
          <a:lstStyle/>
          <a:p>
            <a:pPr defTabSz="456914"/>
            <a:r>
              <a:rPr lang="en-US" sz="600" dirty="0">
                <a:solidFill>
                  <a:srgbClr val="BA2830"/>
                </a:solidFill>
                <a:latin typeface="Raleway ExtraBold"/>
                <a:cs typeface="Raleway ExtraBold"/>
              </a:rPr>
              <a:t>Material </a:t>
            </a:r>
            <a:r>
              <a:rPr lang="en-US" sz="500" dirty="0">
                <a:solidFill>
                  <a:srgbClr val="131413"/>
                </a:solidFill>
                <a:latin typeface="Raleway"/>
                <a:cs typeface="Raleway"/>
              </a:rPr>
              <a:t>provided encourages development</a:t>
            </a:r>
          </a:p>
          <a:p>
            <a:pPr defTabSz="456914"/>
            <a:r>
              <a:rPr lang="en-US" sz="500" dirty="0">
                <a:solidFill>
                  <a:srgbClr val="131413"/>
                </a:solidFill>
                <a:latin typeface="Raleway"/>
                <a:cs typeface="Raleway"/>
              </a:rPr>
              <a:t>(language, logic, </a:t>
            </a:r>
            <a:r>
              <a:rPr lang="en-US" sz="500" dirty="0" err="1">
                <a:solidFill>
                  <a:srgbClr val="131413"/>
                </a:solidFill>
                <a:latin typeface="Raleway"/>
                <a:cs typeface="Raleway"/>
              </a:rPr>
              <a:t>motricity</a:t>
            </a:r>
            <a:r>
              <a:rPr lang="en-US" sz="500" dirty="0">
                <a:solidFill>
                  <a:srgbClr val="131413"/>
                </a:solidFill>
                <a:latin typeface="Raleway"/>
                <a:cs typeface="Raleway"/>
              </a:rPr>
              <a:t>, creativity, etc.) and</a:t>
            </a:r>
          </a:p>
          <a:p>
            <a:pPr defTabSz="456914"/>
            <a:r>
              <a:rPr lang="en-US" sz="500" dirty="0">
                <a:solidFill>
                  <a:srgbClr val="131413"/>
                </a:solidFill>
                <a:latin typeface="Raleway"/>
                <a:cs typeface="Raleway"/>
              </a:rPr>
              <a:t>represents the cultural diversity of children’s families.</a:t>
            </a:r>
          </a:p>
        </p:txBody>
      </p:sp>
      <p:sp>
        <p:nvSpPr>
          <p:cNvPr id="15" name="TextBox 14"/>
          <p:cNvSpPr txBox="1"/>
          <p:nvPr/>
        </p:nvSpPr>
        <p:spPr>
          <a:xfrm>
            <a:off x="3804664" y="805181"/>
            <a:ext cx="1095230" cy="569338"/>
          </a:xfrm>
          <a:prstGeom prst="rect">
            <a:avLst/>
          </a:prstGeom>
          <a:noFill/>
        </p:spPr>
        <p:txBody>
          <a:bodyPr wrap="square" lIns="91392" tIns="45696" rIns="91392" bIns="45696" rtlCol="0">
            <a:spAutoFit/>
          </a:bodyPr>
          <a:lstStyle/>
          <a:p>
            <a:pPr defTabSz="456914"/>
            <a:r>
              <a:rPr lang="en-US" sz="600" dirty="0">
                <a:solidFill>
                  <a:srgbClr val="BA2830"/>
                </a:solidFill>
                <a:latin typeface="Raleway ExtraBold"/>
                <a:cs typeface="Raleway ExtraBold"/>
              </a:rPr>
              <a:t>The outdoor play area </a:t>
            </a:r>
            <a:r>
              <a:rPr lang="en-US" sz="500" dirty="0">
                <a:solidFill>
                  <a:srgbClr val="131413"/>
                </a:solidFill>
                <a:latin typeface="Raleway"/>
                <a:cs typeface="Raleway"/>
              </a:rPr>
              <a:t>is well organized.</a:t>
            </a:r>
          </a:p>
          <a:p>
            <a:pPr defTabSz="456914"/>
            <a:r>
              <a:rPr lang="en-US" sz="500" dirty="0">
                <a:solidFill>
                  <a:srgbClr val="131413"/>
                </a:solidFill>
                <a:latin typeface="Raleway"/>
                <a:cs typeface="Raleway"/>
              </a:rPr>
              <a:t>Equipment is accessible, safe and allows for free play.</a:t>
            </a:r>
          </a:p>
          <a:p>
            <a:pPr defTabSz="456914"/>
            <a:r>
              <a:rPr lang="en-US" sz="500" dirty="0">
                <a:solidFill>
                  <a:srgbClr val="131413"/>
                </a:solidFill>
                <a:latin typeface="Raleway"/>
                <a:cs typeface="Raleway"/>
              </a:rPr>
              <a:t>The value of outdoor games is recognized.</a:t>
            </a:r>
          </a:p>
        </p:txBody>
      </p:sp>
      <p:sp>
        <p:nvSpPr>
          <p:cNvPr id="16" name="TextBox 15"/>
          <p:cNvSpPr txBox="1"/>
          <p:nvPr/>
        </p:nvSpPr>
        <p:spPr>
          <a:xfrm>
            <a:off x="4941457" y="4155837"/>
            <a:ext cx="1625600" cy="338506"/>
          </a:xfrm>
          <a:prstGeom prst="rect">
            <a:avLst/>
          </a:prstGeom>
          <a:noFill/>
        </p:spPr>
        <p:txBody>
          <a:bodyPr wrap="square" lIns="91392" tIns="45696" rIns="91392" bIns="45696" rtlCol="0">
            <a:spAutoFit/>
          </a:bodyPr>
          <a:lstStyle/>
          <a:p>
            <a:pPr defTabSz="456914"/>
            <a:r>
              <a:rPr lang="en-US" sz="600" dirty="0">
                <a:solidFill>
                  <a:srgbClr val="BA2830"/>
                </a:solidFill>
                <a:latin typeface="Raleway ExtraBold"/>
                <a:cs typeface="Raleway ExtraBold"/>
              </a:rPr>
              <a:t>Free play </a:t>
            </a:r>
            <a:r>
              <a:rPr lang="en-US" sz="500" dirty="0">
                <a:solidFill>
                  <a:srgbClr val="131413"/>
                </a:solidFill>
                <a:latin typeface="Raleway"/>
                <a:cs typeface="Raleway"/>
              </a:rPr>
              <a:t>is encouraged, with children allowed</a:t>
            </a:r>
          </a:p>
          <a:p>
            <a:pPr defTabSz="456914"/>
            <a:r>
              <a:rPr lang="en-US" sz="500" dirty="0">
                <a:solidFill>
                  <a:srgbClr val="131413"/>
                </a:solidFill>
                <a:latin typeface="Raleway"/>
                <a:cs typeface="Raleway"/>
              </a:rPr>
              <a:t>to make choices. A variety of activities is offered</a:t>
            </a:r>
          </a:p>
          <a:p>
            <a:pPr defTabSz="456914"/>
            <a:r>
              <a:rPr lang="en-US" sz="500" dirty="0">
                <a:solidFill>
                  <a:srgbClr val="131413"/>
                </a:solidFill>
                <a:latin typeface="Raleway"/>
                <a:cs typeface="Raleway"/>
              </a:rPr>
              <a:t>(art, music, science, role-play, etc.).</a:t>
            </a:r>
          </a:p>
        </p:txBody>
      </p:sp>
      <p:sp>
        <p:nvSpPr>
          <p:cNvPr id="17" name="TextBox 16"/>
          <p:cNvSpPr txBox="1"/>
          <p:nvPr/>
        </p:nvSpPr>
        <p:spPr>
          <a:xfrm>
            <a:off x="4462554" y="2743212"/>
            <a:ext cx="868680" cy="553949"/>
          </a:xfrm>
          <a:prstGeom prst="rect">
            <a:avLst/>
          </a:prstGeom>
          <a:noFill/>
        </p:spPr>
        <p:txBody>
          <a:bodyPr wrap="square" lIns="91392" tIns="45696" rIns="91392" bIns="45696" rtlCol="0">
            <a:spAutoFit/>
          </a:bodyPr>
          <a:lstStyle/>
          <a:p>
            <a:pPr defTabSz="456914"/>
            <a:r>
              <a:rPr lang="en-US" sz="600" dirty="0">
                <a:solidFill>
                  <a:srgbClr val="BA2830"/>
                </a:solidFill>
                <a:latin typeface="Raleway ExtraBold"/>
                <a:cs typeface="Raleway ExtraBold"/>
              </a:rPr>
              <a:t>Furniture is </a:t>
            </a:r>
            <a:r>
              <a:rPr lang="en-US" sz="500" dirty="0">
                <a:solidFill>
                  <a:srgbClr val="131413"/>
                </a:solidFill>
                <a:latin typeface="Raleway"/>
                <a:cs typeface="Raleway"/>
              </a:rPr>
              <a:t>child-sized</a:t>
            </a:r>
            <a:r>
              <a:rPr lang="en-US" sz="600" dirty="0">
                <a:solidFill>
                  <a:srgbClr val="BA2830"/>
                </a:solidFill>
                <a:latin typeface="Raleway ExtraBold"/>
                <a:cs typeface="Raleway ExtraBold"/>
              </a:rPr>
              <a:t>.</a:t>
            </a:r>
            <a:r>
              <a:rPr lang="en-US" sz="500" dirty="0">
                <a:solidFill>
                  <a:srgbClr val="131413"/>
                </a:solidFill>
                <a:latin typeface="Raleway"/>
                <a:cs typeface="Raleway"/>
              </a:rPr>
              <a:t>.</a:t>
            </a:r>
            <a:endParaRPr lang="en-US" sz="500" dirty="0">
              <a:solidFill>
                <a:srgbClr val="131413"/>
              </a:solidFill>
              <a:latin typeface="Raleway"/>
              <a:cs typeface="Raleway"/>
            </a:endParaRPr>
          </a:p>
          <a:p>
            <a:pPr defTabSz="456914"/>
            <a:endParaRPr lang="en-US" dirty="0">
              <a:solidFill>
                <a:srgbClr val="131413"/>
              </a:solidFill>
              <a:latin typeface="Raleway ExtraBold"/>
            </a:endParaRPr>
          </a:p>
        </p:txBody>
      </p:sp>
      <p:sp>
        <p:nvSpPr>
          <p:cNvPr id="18" name="TextBox 17"/>
          <p:cNvSpPr txBox="1"/>
          <p:nvPr/>
        </p:nvSpPr>
        <p:spPr>
          <a:xfrm>
            <a:off x="5119954" y="919487"/>
            <a:ext cx="1137920" cy="338506"/>
          </a:xfrm>
          <a:prstGeom prst="rect">
            <a:avLst/>
          </a:prstGeom>
          <a:noFill/>
        </p:spPr>
        <p:txBody>
          <a:bodyPr wrap="square" lIns="91392" tIns="45696" rIns="91392" bIns="45696" rtlCol="0">
            <a:spAutoFit/>
          </a:bodyPr>
          <a:lstStyle/>
          <a:p>
            <a:pPr defTabSz="456914"/>
            <a:r>
              <a:rPr lang="en-US" sz="600" dirty="0">
                <a:solidFill>
                  <a:srgbClr val="BA2830"/>
                </a:solidFill>
                <a:latin typeface="Raleway ExtraBold"/>
                <a:cs typeface="Raleway ExtraBold"/>
              </a:rPr>
              <a:t>The physical environment</a:t>
            </a:r>
          </a:p>
          <a:p>
            <a:pPr defTabSz="456914"/>
            <a:r>
              <a:rPr lang="en-US" sz="500" dirty="0">
                <a:solidFill>
                  <a:srgbClr val="131413"/>
                </a:solidFill>
                <a:latin typeface="Raleway"/>
                <a:cs typeface="Raleway"/>
              </a:rPr>
              <a:t>is safe, well lit and well maintained.</a:t>
            </a:r>
          </a:p>
        </p:txBody>
      </p:sp>
      <p:sp>
        <p:nvSpPr>
          <p:cNvPr id="19" name="TextBox 18"/>
          <p:cNvSpPr txBox="1"/>
          <p:nvPr/>
        </p:nvSpPr>
        <p:spPr>
          <a:xfrm>
            <a:off x="6708145" y="919480"/>
            <a:ext cx="1122680" cy="415450"/>
          </a:xfrm>
          <a:prstGeom prst="rect">
            <a:avLst/>
          </a:prstGeom>
          <a:noFill/>
        </p:spPr>
        <p:txBody>
          <a:bodyPr wrap="square" lIns="91392" tIns="45696" rIns="91392" bIns="45696" rtlCol="0">
            <a:spAutoFit/>
          </a:bodyPr>
          <a:lstStyle/>
          <a:p>
            <a:pPr defTabSz="456914"/>
            <a:r>
              <a:rPr lang="en-US" sz="500" dirty="0">
                <a:solidFill>
                  <a:srgbClr val="131413"/>
                </a:solidFill>
                <a:latin typeface="Raleway"/>
                <a:cs typeface="Raleway"/>
              </a:rPr>
              <a:t>The educator/teacher collaborates with</a:t>
            </a:r>
          </a:p>
          <a:p>
            <a:pPr defTabSz="456914"/>
            <a:r>
              <a:rPr lang="en-US" sz="600" dirty="0">
                <a:solidFill>
                  <a:srgbClr val="BA2830"/>
                </a:solidFill>
                <a:latin typeface="Raleway ExtraBold"/>
                <a:cs typeface="Raleway ExtraBold"/>
              </a:rPr>
              <a:t>parents </a:t>
            </a:r>
            <a:r>
              <a:rPr lang="en-US" sz="500" dirty="0">
                <a:solidFill>
                  <a:srgbClr val="131413"/>
                </a:solidFill>
                <a:latin typeface="Raleway"/>
                <a:cs typeface="Raleway"/>
              </a:rPr>
              <a:t>to ensure children’s well-being.</a:t>
            </a:r>
            <a:endParaRPr lang="en-US" dirty="0">
              <a:solidFill>
                <a:srgbClr val="131413"/>
              </a:solidFill>
              <a:latin typeface="Raleway ExtraBold"/>
            </a:endParaRPr>
          </a:p>
        </p:txBody>
      </p:sp>
      <p:sp>
        <p:nvSpPr>
          <p:cNvPr id="20" name="TextBox 19"/>
          <p:cNvSpPr txBox="1"/>
          <p:nvPr/>
        </p:nvSpPr>
        <p:spPr>
          <a:xfrm>
            <a:off x="6567057" y="3635847"/>
            <a:ext cx="1087120" cy="430839"/>
          </a:xfrm>
          <a:prstGeom prst="rect">
            <a:avLst/>
          </a:prstGeom>
          <a:noFill/>
        </p:spPr>
        <p:txBody>
          <a:bodyPr wrap="square" lIns="91392" tIns="45696" rIns="91392" bIns="45696" rtlCol="0">
            <a:spAutoFit/>
          </a:bodyPr>
          <a:lstStyle/>
          <a:p>
            <a:pPr defTabSz="456914"/>
            <a:r>
              <a:rPr lang="en-US" sz="600" dirty="0">
                <a:solidFill>
                  <a:srgbClr val="BA2830"/>
                </a:solidFill>
                <a:latin typeface="Raleway ExtraBold"/>
                <a:cs typeface="Raleway ExtraBold"/>
              </a:rPr>
              <a:t>Food is healthy</a:t>
            </a:r>
          </a:p>
          <a:p>
            <a:pPr defTabSz="456914"/>
            <a:r>
              <a:rPr lang="en-US" sz="500" dirty="0">
                <a:solidFill>
                  <a:srgbClr val="131413"/>
                </a:solidFill>
                <a:latin typeface="Raleway"/>
                <a:cs typeface="Raleway"/>
              </a:rPr>
              <a:t>and varied, and</a:t>
            </a:r>
          </a:p>
          <a:p>
            <a:pPr defTabSz="456914"/>
            <a:r>
              <a:rPr lang="en-US" sz="500" dirty="0">
                <a:solidFill>
                  <a:srgbClr val="131413"/>
                </a:solidFill>
                <a:latin typeface="Raleway"/>
                <a:cs typeface="Raleway"/>
              </a:rPr>
              <a:t>the atmosphere at</a:t>
            </a:r>
          </a:p>
          <a:p>
            <a:pPr defTabSz="456914"/>
            <a:r>
              <a:rPr lang="en-US" sz="500" dirty="0">
                <a:solidFill>
                  <a:srgbClr val="131413"/>
                </a:solidFill>
                <a:latin typeface="Raleway"/>
                <a:cs typeface="Raleway"/>
              </a:rPr>
              <a:t>mealtimes is relaxed</a:t>
            </a:r>
          </a:p>
        </p:txBody>
      </p:sp>
      <p:sp>
        <p:nvSpPr>
          <p:cNvPr id="21" name="TextBox 20"/>
          <p:cNvSpPr txBox="1"/>
          <p:nvPr/>
        </p:nvSpPr>
        <p:spPr>
          <a:xfrm>
            <a:off x="7758545" y="1825426"/>
            <a:ext cx="818499" cy="646282"/>
          </a:xfrm>
          <a:prstGeom prst="rect">
            <a:avLst/>
          </a:prstGeom>
          <a:noFill/>
        </p:spPr>
        <p:txBody>
          <a:bodyPr wrap="square" lIns="91392" tIns="45696" rIns="91392" bIns="45696" rtlCol="0">
            <a:spAutoFit/>
          </a:bodyPr>
          <a:lstStyle/>
          <a:p>
            <a:pPr defTabSz="456914"/>
            <a:r>
              <a:rPr lang="en-US" sz="500" dirty="0">
                <a:solidFill>
                  <a:srgbClr val="131413"/>
                </a:solidFill>
                <a:latin typeface="Raleway"/>
                <a:cs typeface="Raleway"/>
              </a:rPr>
              <a:t>Staff respects good </a:t>
            </a:r>
            <a:r>
              <a:rPr lang="en-US" sz="600" dirty="0">
                <a:solidFill>
                  <a:srgbClr val="BA2830"/>
                </a:solidFill>
                <a:latin typeface="Raleway ExtraBold"/>
                <a:cs typeface="Raleway ExtraBold"/>
              </a:rPr>
              <a:t>hygiene</a:t>
            </a:r>
          </a:p>
          <a:p>
            <a:pPr defTabSz="456914"/>
            <a:r>
              <a:rPr lang="en-US" sz="500" dirty="0">
                <a:solidFill>
                  <a:srgbClr val="131413"/>
                </a:solidFill>
                <a:latin typeface="Raleway"/>
                <a:cs typeface="Raleway"/>
              </a:rPr>
              <a:t>practices and encourages</a:t>
            </a:r>
          </a:p>
          <a:p>
            <a:pPr defTabSz="456914"/>
            <a:r>
              <a:rPr lang="en-US" sz="500" dirty="0">
                <a:solidFill>
                  <a:srgbClr val="131413"/>
                </a:solidFill>
                <a:latin typeface="Raleway"/>
                <a:cs typeface="Raleway"/>
              </a:rPr>
              <a:t>young children to develop</a:t>
            </a:r>
          </a:p>
          <a:p>
            <a:pPr defTabSz="456914"/>
            <a:r>
              <a:rPr lang="en-US" sz="500" dirty="0">
                <a:solidFill>
                  <a:srgbClr val="131413"/>
                </a:solidFill>
                <a:latin typeface="Raleway"/>
                <a:cs typeface="Raleway"/>
              </a:rPr>
              <a:t>good habits.</a:t>
            </a:r>
          </a:p>
        </p:txBody>
      </p:sp>
      <p:pic>
        <p:nvPicPr>
          <p:cNvPr id="23" name="Picture 22" descr="D11-arrow1.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3865760" flipH="1">
            <a:off x="4039864" y="1219297"/>
            <a:ext cx="699806" cy="746285"/>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4417308" flipH="1">
            <a:off x="480351" y="2726014"/>
            <a:ext cx="723462" cy="723462"/>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6494387" flipH="1">
            <a:off x="1580223" y="1635214"/>
            <a:ext cx="539888" cy="539888"/>
          </a:xfrm>
          <a:prstGeom prst="rect">
            <a:avLst/>
          </a:prstGeom>
        </p:spPr>
      </p:pic>
      <p:pic>
        <p:nvPicPr>
          <p:cNvPr id="29" name="Picture 28" descr="D11-arrow1.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3865760" flipH="1">
            <a:off x="7099198" y="1171989"/>
            <a:ext cx="699806" cy="746285"/>
          </a:xfrm>
          <a:prstGeom prst="rect">
            <a:avLst/>
          </a:prstGeom>
        </p:spPr>
      </p:pic>
      <p:pic>
        <p:nvPicPr>
          <p:cNvPr id="32" name="Picture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6494387" flipH="1">
            <a:off x="4848934" y="2359547"/>
            <a:ext cx="539888" cy="539888"/>
          </a:xfrm>
          <a:prstGeom prst="rect">
            <a:avLst/>
          </a:prstGeom>
        </p:spPr>
      </p:pic>
      <p:pic>
        <p:nvPicPr>
          <p:cNvPr id="33" name="Picture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4786480" flipH="1" flipV="1">
            <a:off x="5690347" y="3807790"/>
            <a:ext cx="539888" cy="539888"/>
          </a:xfrm>
          <a:prstGeom prst="rect">
            <a:avLst/>
          </a:prstGeom>
        </p:spPr>
      </p:pic>
      <p:pic>
        <p:nvPicPr>
          <p:cNvPr id="34" name="Picture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4786480" flipH="1" flipV="1">
            <a:off x="6489292" y="3270283"/>
            <a:ext cx="539888" cy="539888"/>
          </a:xfrm>
          <a:prstGeom prst="rect">
            <a:avLst/>
          </a:prstGeom>
        </p:spPr>
      </p:pic>
      <p:pic>
        <p:nvPicPr>
          <p:cNvPr id="35" name="Picture 3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6494387">
            <a:off x="7654744" y="2482793"/>
            <a:ext cx="508409" cy="508409"/>
          </a:xfrm>
          <a:prstGeom prst="rect">
            <a:avLst/>
          </a:prstGeom>
        </p:spPr>
      </p:pic>
      <p:pic>
        <p:nvPicPr>
          <p:cNvPr id="36" name="Picture 3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3937944">
            <a:off x="2311726" y="2567831"/>
            <a:ext cx="297504" cy="297504"/>
          </a:xfrm>
          <a:prstGeom prst="rect">
            <a:avLst/>
          </a:prstGeom>
        </p:spPr>
      </p:pic>
      <p:pic>
        <p:nvPicPr>
          <p:cNvPr id="26" name="Picture 25"/>
          <p:cNvPicPr>
            <a:picLocks noChangeAspect="1"/>
          </p:cNvPicPr>
          <p:nvPr/>
        </p:nvPicPr>
        <p:blipFill>
          <a:blip r:embed="rId9"/>
          <a:stretch>
            <a:fillRect/>
          </a:stretch>
        </p:blipFill>
        <p:spPr>
          <a:xfrm>
            <a:off x="7763017" y="4768534"/>
            <a:ext cx="814028" cy="205217"/>
          </a:xfrm>
          <a:prstGeom prst="rect">
            <a:avLst/>
          </a:prstGeom>
        </p:spPr>
      </p:pic>
      <p:sp>
        <p:nvSpPr>
          <p:cNvPr id="28" name="TextBox 27"/>
          <p:cNvSpPr txBox="1"/>
          <p:nvPr/>
        </p:nvSpPr>
        <p:spPr>
          <a:xfrm>
            <a:off x="525318" y="4699269"/>
            <a:ext cx="2551546" cy="184666"/>
          </a:xfrm>
          <a:prstGeom prst="rect">
            <a:avLst/>
          </a:prstGeom>
          <a:noFill/>
        </p:spPr>
        <p:txBody>
          <a:bodyPr wrap="square" lIns="91392" tIns="45696" rIns="91392" bIns="45696" rtlCol="0">
            <a:spAutoFit/>
          </a:bodyPr>
          <a:lstStyle/>
          <a:p>
            <a:pPr defTabSz="456914"/>
            <a:r>
              <a:rPr lang="en-US" sz="600" dirty="0">
                <a:solidFill>
                  <a:srgbClr val="131413"/>
                </a:solidFill>
                <a:latin typeface="Raleway"/>
                <a:cs typeface="Raleway"/>
              </a:rPr>
              <a:t>© </a:t>
            </a:r>
            <a:r>
              <a:rPr lang="en-US" sz="600" dirty="0" err="1">
                <a:solidFill>
                  <a:srgbClr val="131413"/>
                </a:solidFill>
                <a:latin typeface="Raleway"/>
                <a:cs typeface="Raleway"/>
              </a:rPr>
              <a:t>Fondation</a:t>
            </a:r>
            <a:r>
              <a:rPr lang="en-US" sz="600" dirty="0">
                <a:solidFill>
                  <a:srgbClr val="131413"/>
                </a:solidFill>
                <a:latin typeface="Raleway"/>
                <a:cs typeface="Raleway"/>
              </a:rPr>
              <a:t> Lucie et André </a:t>
            </a:r>
            <a:r>
              <a:rPr lang="en-US" sz="600" dirty="0" err="1">
                <a:solidFill>
                  <a:srgbClr val="131413"/>
                </a:solidFill>
                <a:latin typeface="Raleway"/>
                <a:cs typeface="Raleway"/>
              </a:rPr>
              <a:t>Chagnon</a:t>
            </a:r>
            <a:r>
              <a:rPr lang="en-US" sz="600" dirty="0">
                <a:solidFill>
                  <a:srgbClr val="131413"/>
                </a:solidFill>
                <a:latin typeface="Raleway"/>
                <a:cs typeface="Raleway"/>
              </a:rPr>
              <a:t>, 2018</a:t>
            </a:r>
          </a:p>
        </p:txBody>
      </p:sp>
    </p:spTree>
    <p:extLst>
      <p:ext uri="{BB962C8B-B14F-4D97-AF65-F5344CB8AC3E}">
        <p14:creationId xmlns:p14="http://schemas.microsoft.com/office/powerpoint/2010/main" val="5400281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40" y="600083"/>
            <a:ext cx="7959507" cy="3973315"/>
          </a:xfrm>
          <a:prstGeom prst="rect">
            <a:avLst/>
          </a:prstGeom>
          <a:solidFill>
            <a:srgbClr val="F2D684"/>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defTabSz="456914"/>
            <a:endParaRPr lang="en-US" dirty="0">
              <a:solidFill>
                <a:srgbClr val="BA2830"/>
              </a:solidFill>
              <a:latin typeface="Raleway ExtraBold"/>
            </a:endParaRPr>
          </a:p>
        </p:txBody>
      </p:sp>
      <p:pic>
        <p:nvPicPr>
          <p:cNvPr id="5" name="Picture 4"/>
          <p:cNvPicPr>
            <a:picLocks noChangeAspect="1"/>
          </p:cNvPicPr>
          <p:nvPr/>
        </p:nvPicPr>
        <p:blipFill>
          <a:blip r:embed="rId2"/>
          <a:stretch>
            <a:fillRect/>
          </a:stretch>
        </p:blipFill>
        <p:spPr>
          <a:xfrm>
            <a:off x="7763017" y="4768534"/>
            <a:ext cx="814028" cy="205217"/>
          </a:xfrm>
          <a:prstGeom prst="rect">
            <a:avLst/>
          </a:prstGeom>
          <a:noFill/>
        </p:spPr>
      </p:pic>
      <p:sp>
        <p:nvSpPr>
          <p:cNvPr id="13" name="Rectangle 12"/>
          <p:cNvSpPr/>
          <p:nvPr/>
        </p:nvSpPr>
        <p:spPr>
          <a:xfrm>
            <a:off x="24" y="600065"/>
            <a:ext cx="3907913" cy="2002344"/>
          </a:xfrm>
          <a:prstGeom prst="rect">
            <a:avLst/>
          </a:prstGeom>
          <a:solidFill>
            <a:schemeClr val="accent3">
              <a:lumMod val="40000"/>
              <a:lumOff val="60000"/>
              <a:alpha val="92000"/>
            </a:scheme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algn="ctr" defTabSz="456914"/>
            <a:endParaRPr lang="en-US" dirty="0">
              <a:solidFill>
                <a:prstClr val="white"/>
              </a:solidFill>
              <a:latin typeface="Raleway ExtraBold"/>
            </a:endParaRPr>
          </a:p>
        </p:txBody>
      </p:sp>
      <p:sp>
        <p:nvSpPr>
          <p:cNvPr id="14" name="TextBox 13"/>
          <p:cNvSpPr txBox="1"/>
          <p:nvPr/>
        </p:nvSpPr>
        <p:spPr>
          <a:xfrm>
            <a:off x="540109" y="693336"/>
            <a:ext cx="3417089" cy="2062055"/>
          </a:xfrm>
          <a:prstGeom prst="rect">
            <a:avLst/>
          </a:prstGeom>
          <a:noFill/>
        </p:spPr>
        <p:txBody>
          <a:bodyPr wrap="square" lIns="91392" tIns="45696" rIns="91392" bIns="45696" rtlCol="0">
            <a:spAutoFit/>
          </a:bodyPr>
          <a:lstStyle/>
          <a:p>
            <a:pPr defTabSz="456914"/>
            <a:r>
              <a:rPr lang="en-US" sz="2200" dirty="0">
                <a:solidFill>
                  <a:srgbClr val="484B49"/>
                </a:solidFill>
                <a:latin typeface="Raleway ExtraBold"/>
                <a:cs typeface="Raleway ExtraBold"/>
              </a:rPr>
              <a:t>WHAT DO </a:t>
            </a:r>
            <a:r>
              <a:rPr lang="en-US" sz="2200" dirty="0">
                <a:solidFill>
                  <a:srgbClr val="484B49"/>
                </a:solidFill>
                <a:latin typeface="Raleway ExtraBold"/>
                <a:cs typeface="Raleway ExtraBold"/>
              </a:rPr>
              <a:t>WE KNOW ABOUT THE </a:t>
            </a:r>
            <a:r>
              <a:rPr lang="en-US" sz="2200" dirty="0">
                <a:solidFill>
                  <a:srgbClr val="484B49"/>
                </a:solidFill>
                <a:latin typeface="Raleway ExtraBold"/>
                <a:cs typeface="Raleway ExtraBold"/>
              </a:rPr>
              <a:t>QUALITY</a:t>
            </a:r>
          </a:p>
          <a:p>
            <a:pPr defTabSz="456914"/>
            <a:r>
              <a:rPr lang="en-US" sz="2200" dirty="0">
                <a:solidFill>
                  <a:srgbClr val="484B49"/>
                </a:solidFill>
                <a:latin typeface="Raleway ExtraBold"/>
                <a:cs typeface="Raleway ExtraBold"/>
              </a:rPr>
              <a:t>OF EDUCATIONAL</a:t>
            </a:r>
          </a:p>
          <a:p>
            <a:pPr defTabSz="456914"/>
            <a:r>
              <a:rPr lang="en-US" sz="2200" dirty="0">
                <a:solidFill>
                  <a:srgbClr val="484B49"/>
                </a:solidFill>
                <a:latin typeface="Raleway ExtraBold"/>
                <a:cs typeface="Raleway ExtraBold"/>
              </a:rPr>
              <a:t>CHILDCARE</a:t>
            </a:r>
          </a:p>
          <a:p>
            <a:pPr defTabSz="456914"/>
            <a:r>
              <a:rPr lang="en-US" sz="2200" dirty="0">
                <a:solidFill>
                  <a:srgbClr val="484B49"/>
                </a:solidFill>
                <a:latin typeface="Raleway ExtraBold"/>
                <a:cs typeface="Raleway ExtraBold"/>
              </a:rPr>
              <a:t>SERVICES IN </a:t>
            </a:r>
            <a:r>
              <a:rPr lang="en-US" sz="2200" dirty="0">
                <a:solidFill>
                  <a:srgbClr val="484B49"/>
                </a:solidFill>
                <a:latin typeface="Raleway ExtraBold"/>
                <a:cs typeface="Raleway ExtraBold"/>
              </a:rPr>
              <a:t>QUEBEC?</a:t>
            </a:r>
          </a:p>
          <a:p>
            <a:pPr defTabSz="456914"/>
            <a:endParaRPr lang="en-US" dirty="0">
              <a:solidFill>
                <a:srgbClr val="131413"/>
              </a:solidFill>
              <a:latin typeface="Raleway ExtraBold"/>
            </a:endParaRPr>
          </a:p>
        </p:txBody>
      </p:sp>
      <p:grpSp>
        <p:nvGrpSpPr>
          <p:cNvPr id="15" name="Group 14"/>
          <p:cNvGrpSpPr/>
          <p:nvPr/>
        </p:nvGrpSpPr>
        <p:grpSpPr>
          <a:xfrm>
            <a:off x="661660" y="1055110"/>
            <a:ext cx="3246277" cy="1011996"/>
            <a:chOff x="5842526" y="3070379"/>
            <a:chExt cx="3301474" cy="1011996"/>
          </a:xfrm>
        </p:grpSpPr>
        <p:cxnSp>
          <p:nvCxnSpPr>
            <p:cNvPr id="16" name="Straight Connector 15"/>
            <p:cNvCxnSpPr/>
            <p:nvPr/>
          </p:nvCxnSpPr>
          <p:spPr>
            <a:xfrm>
              <a:off x="5844269" y="3070379"/>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5844269" y="3407711"/>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5844269" y="3745043"/>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5842526" y="4082375"/>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grpSp>
      <p:cxnSp>
        <p:nvCxnSpPr>
          <p:cNvPr id="20" name="Straight Connector 19"/>
          <p:cNvCxnSpPr/>
          <p:nvPr/>
        </p:nvCxnSpPr>
        <p:spPr>
          <a:xfrm>
            <a:off x="631397" y="2396715"/>
            <a:ext cx="3244563"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pic>
        <p:nvPicPr>
          <p:cNvPr id="3" name="Picture 2" descr="garcons-roux.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2639" y="1131640"/>
            <a:ext cx="2517119" cy="3441740"/>
          </a:xfrm>
          <a:prstGeom prst="rect">
            <a:avLst/>
          </a:prstGeom>
        </p:spPr>
      </p:pic>
      <p:sp>
        <p:nvSpPr>
          <p:cNvPr id="21" name="TextBox 20"/>
          <p:cNvSpPr txBox="1"/>
          <p:nvPr/>
        </p:nvSpPr>
        <p:spPr>
          <a:xfrm>
            <a:off x="525318" y="4699269"/>
            <a:ext cx="2551546" cy="184666"/>
          </a:xfrm>
          <a:prstGeom prst="rect">
            <a:avLst/>
          </a:prstGeom>
          <a:noFill/>
        </p:spPr>
        <p:txBody>
          <a:bodyPr wrap="square" lIns="91392" tIns="45696" rIns="91392" bIns="45696" rtlCol="0">
            <a:spAutoFit/>
          </a:bodyPr>
          <a:lstStyle/>
          <a:p>
            <a:pPr defTabSz="456914"/>
            <a:r>
              <a:rPr lang="en-US" sz="600" dirty="0">
                <a:solidFill>
                  <a:srgbClr val="131413"/>
                </a:solidFill>
                <a:latin typeface="Raleway"/>
                <a:cs typeface="Raleway"/>
              </a:rPr>
              <a:t>© </a:t>
            </a:r>
            <a:r>
              <a:rPr lang="en-US" sz="600" dirty="0" err="1">
                <a:solidFill>
                  <a:srgbClr val="131413"/>
                </a:solidFill>
                <a:latin typeface="Raleway"/>
                <a:cs typeface="Raleway"/>
              </a:rPr>
              <a:t>Fondation</a:t>
            </a:r>
            <a:r>
              <a:rPr lang="en-US" sz="600" dirty="0">
                <a:solidFill>
                  <a:srgbClr val="131413"/>
                </a:solidFill>
                <a:latin typeface="Raleway"/>
                <a:cs typeface="Raleway"/>
              </a:rPr>
              <a:t> Lucie et André </a:t>
            </a:r>
            <a:r>
              <a:rPr lang="en-US" sz="600" dirty="0" err="1">
                <a:solidFill>
                  <a:srgbClr val="131413"/>
                </a:solidFill>
                <a:latin typeface="Raleway"/>
                <a:cs typeface="Raleway"/>
              </a:rPr>
              <a:t>Chagnon</a:t>
            </a:r>
            <a:r>
              <a:rPr lang="en-US" sz="600" dirty="0">
                <a:solidFill>
                  <a:srgbClr val="131413"/>
                </a:solidFill>
                <a:latin typeface="Raleway"/>
                <a:cs typeface="Raleway"/>
              </a:rPr>
              <a:t>, 2018</a:t>
            </a:r>
          </a:p>
        </p:txBody>
      </p:sp>
    </p:spTree>
    <p:extLst>
      <p:ext uri="{BB962C8B-B14F-4D97-AF65-F5344CB8AC3E}">
        <p14:creationId xmlns:p14="http://schemas.microsoft.com/office/powerpoint/2010/main" val="33139270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40" y="600083"/>
            <a:ext cx="7959507" cy="3973315"/>
          </a:xfrm>
          <a:prstGeom prst="rect">
            <a:avLst/>
          </a:prstGeom>
          <a:solidFill>
            <a:schemeClr val="bg2">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defTabSz="456914"/>
            <a:endParaRPr lang="en-US" dirty="0">
              <a:solidFill>
                <a:srgbClr val="BA2830"/>
              </a:solidFill>
              <a:latin typeface="Raleway ExtraBold"/>
            </a:endParaRPr>
          </a:p>
        </p:txBody>
      </p:sp>
      <p:sp>
        <p:nvSpPr>
          <p:cNvPr id="5" name="Rectangle 4"/>
          <p:cNvSpPr/>
          <p:nvPr/>
        </p:nvSpPr>
        <p:spPr>
          <a:xfrm>
            <a:off x="-1" y="0"/>
            <a:ext cx="2769811" cy="1806864"/>
          </a:xfrm>
          <a:prstGeom prst="rect">
            <a:avLst/>
          </a:prstGeom>
          <a:solidFill>
            <a:srgbClr val="F6D482">
              <a:alpha val="58000"/>
            </a:srgbClr>
          </a:solidFill>
          <a:ln>
            <a:noFill/>
          </a:ln>
          <a:effectLst/>
        </p:spPr>
        <p:style>
          <a:lnRef idx="1">
            <a:schemeClr val="accent1"/>
          </a:lnRef>
          <a:fillRef idx="3">
            <a:schemeClr val="accent1"/>
          </a:fillRef>
          <a:effectRef idx="2">
            <a:schemeClr val="accent1"/>
          </a:effectRef>
          <a:fontRef idx="minor">
            <a:schemeClr val="lt1"/>
          </a:fontRef>
        </p:style>
        <p:txBody>
          <a:bodyPr lIns="91392" tIns="45696" rIns="91392" bIns="45696" rtlCol="0" anchor="ctr"/>
          <a:lstStyle/>
          <a:p>
            <a:pPr algn="ctr" defTabSz="456914"/>
            <a:endParaRPr lang="en-US" dirty="0">
              <a:solidFill>
                <a:prstClr val="white"/>
              </a:solidFill>
              <a:latin typeface="Raleway ExtraBold"/>
            </a:endParaRPr>
          </a:p>
        </p:txBody>
      </p:sp>
      <p:sp>
        <p:nvSpPr>
          <p:cNvPr id="6" name="Rectangle 5"/>
          <p:cNvSpPr/>
          <p:nvPr/>
        </p:nvSpPr>
        <p:spPr>
          <a:xfrm>
            <a:off x="523697" y="484622"/>
            <a:ext cx="2615019" cy="633971"/>
          </a:xfrm>
          <a:prstGeom prst="rect">
            <a:avLst/>
          </a:prstGeom>
        </p:spPr>
        <p:txBody>
          <a:bodyPr wrap="square" lIns="91392" tIns="45696" rIns="91392" bIns="45696">
            <a:spAutoFit/>
          </a:bodyPr>
          <a:lstStyle/>
          <a:p>
            <a:pPr defTabSz="456914">
              <a:lnSpc>
                <a:spcPct val="110000"/>
              </a:lnSpc>
            </a:pPr>
            <a:r>
              <a:rPr lang="en-US" sz="1600" u="sng" dirty="0">
                <a:solidFill>
                  <a:srgbClr val="484B49"/>
                </a:solidFill>
                <a:latin typeface="Raleway ExtraBold"/>
                <a:cs typeface="Raleway ExtraBold"/>
              </a:rPr>
              <a:t>Quality of </a:t>
            </a:r>
          </a:p>
          <a:p>
            <a:pPr defTabSz="456914">
              <a:lnSpc>
                <a:spcPct val="110000"/>
              </a:lnSpc>
            </a:pPr>
            <a:r>
              <a:rPr lang="en-US" sz="1600" u="sng" dirty="0">
                <a:solidFill>
                  <a:srgbClr val="484B49"/>
                </a:solidFill>
                <a:latin typeface="Raleway ExtraBold"/>
                <a:cs typeface="Raleway ExtraBold"/>
              </a:rPr>
              <a:t>d</a:t>
            </a:r>
            <a:r>
              <a:rPr lang="en-US" sz="1600" u="sng" dirty="0">
                <a:solidFill>
                  <a:srgbClr val="484B49"/>
                </a:solidFill>
                <a:latin typeface="Raleway ExtraBold"/>
                <a:cs typeface="Raleway ExtraBold"/>
              </a:rPr>
              <a:t>aycare services</a:t>
            </a:r>
            <a:endParaRPr lang="en-US" sz="1600" u="sng" dirty="0">
              <a:solidFill>
                <a:srgbClr val="484B49"/>
              </a:solidFill>
              <a:latin typeface="Raleway ExtraBold"/>
              <a:cs typeface="Raleway ExtraBold"/>
            </a:endParaRPr>
          </a:p>
        </p:txBody>
      </p:sp>
      <p:grpSp>
        <p:nvGrpSpPr>
          <p:cNvPr id="8" name="Group 7"/>
          <p:cNvGrpSpPr/>
          <p:nvPr/>
        </p:nvGrpSpPr>
        <p:grpSpPr>
          <a:xfrm>
            <a:off x="7362290" y="3007329"/>
            <a:ext cx="1100465" cy="1302722"/>
            <a:chOff x="961742" y="3481471"/>
            <a:chExt cx="1100465" cy="1302722"/>
          </a:xfrm>
        </p:grpSpPr>
        <p:grpSp>
          <p:nvGrpSpPr>
            <p:cNvPr id="9" name="Group 8"/>
            <p:cNvGrpSpPr/>
            <p:nvPr/>
          </p:nvGrpSpPr>
          <p:grpSpPr>
            <a:xfrm>
              <a:off x="961743" y="3687342"/>
              <a:ext cx="1038177" cy="200055"/>
              <a:chOff x="701725" y="2791038"/>
              <a:chExt cx="1048518" cy="202048"/>
            </a:xfrm>
          </p:grpSpPr>
          <p:sp>
            <p:nvSpPr>
              <p:cNvPr id="25" name="TextBox 24"/>
              <p:cNvSpPr txBox="1"/>
              <p:nvPr/>
            </p:nvSpPr>
            <p:spPr>
              <a:xfrm>
                <a:off x="750781" y="2791038"/>
                <a:ext cx="999462" cy="202048"/>
              </a:xfrm>
              <a:prstGeom prst="rect">
                <a:avLst/>
              </a:prstGeom>
              <a:noFill/>
            </p:spPr>
            <p:txBody>
              <a:bodyPr wrap="square" rtlCol="0">
                <a:spAutoFit/>
              </a:bodyPr>
              <a:lstStyle/>
              <a:p>
                <a:pPr defTabSz="456914"/>
                <a:r>
                  <a:rPr lang="en-US" sz="700" b="1" dirty="0">
                    <a:solidFill>
                      <a:srgbClr val="B2D380"/>
                    </a:solidFill>
                    <a:latin typeface="Raleway"/>
                    <a:cs typeface="Raleway"/>
                  </a:rPr>
                  <a:t>Good quality</a:t>
                </a:r>
                <a:endParaRPr lang="en-US" sz="700" b="1" dirty="0">
                  <a:solidFill>
                    <a:srgbClr val="B2D380"/>
                  </a:solidFill>
                  <a:latin typeface="Raleway"/>
                  <a:cs typeface="Raleway"/>
                </a:endParaRPr>
              </a:p>
            </p:txBody>
          </p:sp>
          <p:sp>
            <p:nvSpPr>
              <p:cNvPr id="26" name="Oval 25"/>
              <p:cNvSpPr/>
              <p:nvPr/>
            </p:nvSpPr>
            <p:spPr>
              <a:xfrm>
                <a:off x="701725" y="2843429"/>
                <a:ext cx="98111" cy="98111"/>
              </a:xfrm>
              <a:prstGeom prst="ellipse">
                <a:avLst/>
              </a:prstGeom>
              <a:solidFill>
                <a:srgbClr val="B2D3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14"/>
                <a:endParaRPr lang="en-US" dirty="0">
                  <a:solidFill>
                    <a:srgbClr val="B2D380"/>
                  </a:solidFill>
                  <a:latin typeface="Raleway ExtraBold"/>
                </a:endParaRPr>
              </a:p>
            </p:txBody>
          </p:sp>
        </p:grpSp>
        <p:grpSp>
          <p:nvGrpSpPr>
            <p:cNvPr id="10" name="Group 9"/>
            <p:cNvGrpSpPr/>
            <p:nvPr/>
          </p:nvGrpSpPr>
          <p:grpSpPr>
            <a:xfrm>
              <a:off x="961743" y="3881118"/>
              <a:ext cx="1100464" cy="200055"/>
              <a:chOff x="701725" y="2971871"/>
              <a:chExt cx="1111425" cy="202048"/>
            </a:xfrm>
          </p:grpSpPr>
          <p:sp>
            <p:nvSpPr>
              <p:cNvPr id="23" name="TextBox 22"/>
              <p:cNvSpPr txBox="1"/>
              <p:nvPr/>
            </p:nvSpPr>
            <p:spPr>
              <a:xfrm>
                <a:off x="750780" y="2971871"/>
                <a:ext cx="1062370" cy="202048"/>
              </a:xfrm>
              <a:prstGeom prst="rect">
                <a:avLst/>
              </a:prstGeom>
              <a:noFill/>
            </p:spPr>
            <p:txBody>
              <a:bodyPr wrap="square" rtlCol="0">
                <a:spAutoFit/>
              </a:bodyPr>
              <a:lstStyle/>
              <a:p>
                <a:pPr defTabSz="456914"/>
                <a:r>
                  <a:rPr lang="en-US" sz="700" b="1" dirty="0">
                    <a:solidFill>
                      <a:srgbClr val="A4D4D8"/>
                    </a:solidFill>
                    <a:latin typeface="Raleway"/>
                    <a:cs typeface="Raleway"/>
                  </a:rPr>
                  <a:t>Acceptable </a:t>
                </a:r>
                <a:r>
                  <a:rPr lang="en-US" sz="700" b="1" dirty="0">
                    <a:solidFill>
                      <a:srgbClr val="A4D4D8"/>
                    </a:solidFill>
                    <a:latin typeface="Raleway"/>
                    <a:cs typeface="Raleway"/>
                  </a:rPr>
                  <a:t>quality</a:t>
                </a:r>
                <a:endParaRPr lang="en-US" sz="700" b="1" dirty="0">
                  <a:solidFill>
                    <a:srgbClr val="A4D4D8"/>
                  </a:solidFill>
                  <a:latin typeface="Raleway"/>
                  <a:cs typeface="Raleway"/>
                </a:endParaRPr>
              </a:p>
            </p:txBody>
          </p:sp>
          <p:sp>
            <p:nvSpPr>
              <p:cNvPr id="24" name="Oval 23"/>
              <p:cNvSpPr/>
              <p:nvPr/>
            </p:nvSpPr>
            <p:spPr>
              <a:xfrm>
                <a:off x="701725" y="3028946"/>
                <a:ext cx="98111" cy="98111"/>
              </a:xfrm>
              <a:prstGeom prst="ellipse">
                <a:avLst/>
              </a:prstGeom>
              <a:solidFill>
                <a:srgbClr val="A4D4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14"/>
                <a:endParaRPr lang="en-US" dirty="0">
                  <a:solidFill>
                    <a:prstClr val="white"/>
                  </a:solidFill>
                  <a:latin typeface="Raleway ExtraBold"/>
                </a:endParaRPr>
              </a:p>
            </p:txBody>
          </p:sp>
        </p:grpSp>
        <p:grpSp>
          <p:nvGrpSpPr>
            <p:cNvPr id="11" name="Group 10"/>
            <p:cNvGrpSpPr/>
            <p:nvPr/>
          </p:nvGrpSpPr>
          <p:grpSpPr>
            <a:xfrm>
              <a:off x="961742" y="4082819"/>
              <a:ext cx="882751" cy="200055"/>
              <a:chOff x="-484326" y="3755747"/>
              <a:chExt cx="891544" cy="202048"/>
            </a:xfrm>
          </p:grpSpPr>
          <p:sp>
            <p:nvSpPr>
              <p:cNvPr id="21" name="TextBox 20"/>
              <p:cNvSpPr txBox="1"/>
              <p:nvPr/>
            </p:nvSpPr>
            <p:spPr>
              <a:xfrm>
                <a:off x="-435270" y="3755747"/>
                <a:ext cx="842488" cy="202048"/>
              </a:xfrm>
              <a:prstGeom prst="rect">
                <a:avLst/>
              </a:prstGeom>
              <a:noFill/>
            </p:spPr>
            <p:txBody>
              <a:bodyPr wrap="square" rtlCol="0">
                <a:spAutoFit/>
              </a:bodyPr>
              <a:lstStyle/>
              <a:p>
                <a:pPr defTabSz="456914"/>
                <a:r>
                  <a:rPr lang="en-US" sz="700" b="1" dirty="0">
                    <a:solidFill>
                      <a:srgbClr val="8B7D93"/>
                    </a:solidFill>
                    <a:latin typeface="Raleway"/>
                    <a:cs typeface="Raleway"/>
                  </a:rPr>
                  <a:t>Poor quality</a:t>
                </a:r>
                <a:endParaRPr lang="en-US" sz="700" b="1" dirty="0">
                  <a:solidFill>
                    <a:srgbClr val="8B7D93"/>
                  </a:solidFill>
                  <a:latin typeface="Raleway"/>
                  <a:cs typeface="Raleway"/>
                </a:endParaRPr>
              </a:p>
            </p:txBody>
          </p:sp>
          <p:sp>
            <p:nvSpPr>
              <p:cNvPr id="22" name="Oval 21"/>
              <p:cNvSpPr/>
              <p:nvPr/>
            </p:nvSpPr>
            <p:spPr>
              <a:xfrm>
                <a:off x="-484326" y="3816000"/>
                <a:ext cx="98111" cy="98111"/>
              </a:xfrm>
              <a:prstGeom prst="ellipse">
                <a:avLst/>
              </a:prstGeom>
              <a:solidFill>
                <a:srgbClr val="8B7D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14"/>
                <a:endParaRPr lang="en-US" dirty="0">
                  <a:solidFill>
                    <a:prstClr val="white"/>
                  </a:solidFill>
                  <a:latin typeface="Raleway ExtraBold"/>
                </a:endParaRPr>
              </a:p>
            </p:txBody>
          </p:sp>
        </p:grpSp>
        <p:grpSp>
          <p:nvGrpSpPr>
            <p:cNvPr id="12" name="Group 11"/>
            <p:cNvGrpSpPr/>
            <p:nvPr/>
          </p:nvGrpSpPr>
          <p:grpSpPr>
            <a:xfrm>
              <a:off x="968002" y="4288690"/>
              <a:ext cx="1031918" cy="200055"/>
              <a:chOff x="-478003" y="3952047"/>
              <a:chExt cx="1042196" cy="202048"/>
            </a:xfrm>
          </p:grpSpPr>
          <p:sp>
            <p:nvSpPr>
              <p:cNvPr id="19" name="TextBox 18"/>
              <p:cNvSpPr txBox="1"/>
              <p:nvPr/>
            </p:nvSpPr>
            <p:spPr>
              <a:xfrm>
                <a:off x="-425108" y="3952047"/>
                <a:ext cx="989301" cy="202048"/>
              </a:xfrm>
              <a:prstGeom prst="rect">
                <a:avLst/>
              </a:prstGeom>
              <a:noFill/>
            </p:spPr>
            <p:txBody>
              <a:bodyPr wrap="square" rtlCol="0">
                <a:spAutoFit/>
              </a:bodyPr>
              <a:lstStyle/>
              <a:p>
                <a:pPr defTabSz="456914"/>
                <a:r>
                  <a:rPr lang="en-US" sz="700" b="1" dirty="0">
                    <a:solidFill>
                      <a:srgbClr val="F7D16F"/>
                    </a:solidFill>
                    <a:latin typeface="Raleway"/>
                    <a:cs typeface="Raleway"/>
                  </a:rPr>
                  <a:t>Very poor quality</a:t>
                </a:r>
                <a:endParaRPr lang="en-US" sz="700" b="1" dirty="0">
                  <a:solidFill>
                    <a:srgbClr val="F7D16F"/>
                  </a:solidFill>
                  <a:latin typeface="Raleway"/>
                  <a:cs typeface="Raleway"/>
                </a:endParaRPr>
              </a:p>
            </p:txBody>
          </p:sp>
          <p:sp>
            <p:nvSpPr>
              <p:cNvPr id="20" name="Oval 19"/>
              <p:cNvSpPr/>
              <p:nvPr/>
            </p:nvSpPr>
            <p:spPr>
              <a:xfrm>
                <a:off x="-478003" y="4006192"/>
                <a:ext cx="98111" cy="98111"/>
              </a:xfrm>
              <a:prstGeom prst="ellipse">
                <a:avLst/>
              </a:prstGeom>
              <a:solidFill>
                <a:srgbClr val="F7D16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14"/>
                <a:endParaRPr lang="en-US" dirty="0">
                  <a:solidFill>
                    <a:prstClr val="white"/>
                  </a:solidFill>
                  <a:latin typeface="Raleway ExtraBold"/>
                </a:endParaRPr>
              </a:p>
            </p:txBody>
          </p:sp>
        </p:grpSp>
        <p:grpSp>
          <p:nvGrpSpPr>
            <p:cNvPr id="13" name="Group 12"/>
            <p:cNvGrpSpPr/>
            <p:nvPr/>
          </p:nvGrpSpPr>
          <p:grpSpPr>
            <a:xfrm>
              <a:off x="968002" y="4476416"/>
              <a:ext cx="876493" cy="307777"/>
              <a:chOff x="-478003" y="4121357"/>
              <a:chExt cx="885223" cy="310843"/>
            </a:xfrm>
          </p:grpSpPr>
          <p:sp>
            <p:nvSpPr>
              <p:cNvPr id="17" name="TextBox 16"/>
              <p:cNvSpPr txBox="1"/>
              <p:nvPr/>
            </p:nvSpPr>
            <p:spPr>
              <a:xfrm>
                <a:off x="-425108" y="4121357"/>
                <a:ext cx="832328" cy="310843"/>
              </a:xfrm>
              <a:prstGeom prst="rect">
                <a:avLst/>
              </a:prstGeom>
              <a:noFill/>
            </p:spPr>
            <p:txBody>
              <a:bodyPr wrap="square" rtlCol="0">
                <a:spAutoFit/>
              </a:bodyPr>
              <a:lstStyle/>
              <a:p>
                <a:pPr defTabSz="456914"/>
                <a:r>
                  <a:rPr lang="en-US" sz="700" b="1" dirty="0">
                    <a:solidFill>
                      <a:srgbClr val="BE605A"/>
                    </a:solidFill>
                    <a:latin typeface="Raleway"/>
                    <a:cs typeface="Raleway"/>
                  </a:rPr>
                  <a:t>Extremely poor quality</a:t>
                </a:r>
                <a:endParaRPr lang="en-US" sz="700" b="1" dirty="0">
                  <a:solidFill>
                    <a:srgbClr val="BE605A"/>
                  </a:solidFill>
                  <a:latin typeface="Raleway"/>
                  <a:cs typeface="Raleway"/>
                </a:endParaRPr>
              </a:p>
            </p:txBody>
          </p:sp>
          <p:sp>
            <p:nvSpPr>
              <p:cNvPr id="18" name="Oval 17"/>
              <p:cNvSpPr/>
              <p:nvPr/>
            </p:nvSpPr>
            <p:spPr>
              <a:xfrm>
                <a:off x="-478003" y="4195431"/>
                <a:ext cx="98111" cy="98111"/>
              </a:xfrm>
              <a:prstGeom prst="ellipse">
                <a:avLst/>
              </a:prstGeom>
              <a:solidFill>
                <a:srgbClr val="BE60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14"/>
                <a:endParaRPr lang="en-US" dirty="0">
                  <a:solidFill>
                    <a:prstClr val="white"/>
                  </a:solidFill>
                  <a:latin typeface="Raleway ExtraBold"/>
                </a:endParaRPr>
              </a:p>
            </p:txBody>
          </p:sp>
        </p:grpSp>
        <p:grpSp>
          <p:nvGrpSpPr>
            <p:cNvPr id="14" name="Group 13"/>
            <p:cNvGrpSpPr/>
            <p:nvPr/>
          </p:nvGrpSpPr>
          <p:grpSpPr>
            <a:xfrm>
              <a:off x="961743" y="3481471"/>
              <a:ext cx="1100464" cy="200055"/>
              <a:chOff x="701725" y="2588287"/>
              <a:chExt cx="1111425" cy="202048"/>
            </a:xfrm>
          </p:grpSpPr>
          <p:sp>
            <p:nvSpPr>
              <p:cNvPr id="15" name="TextBox 14"/>
              <p:cNvSpPr txBox="1"/>
              <p:nvPr/>
            </p:nvSpPr>
            <p:spPr>
              <a:xfrm>
                <a:off x="750781" y="2588287"/>
                <a:ext cx="1062369" cy="202048"/>
              </a:xfrm>
              <a:prstGeom prst="rect">
                <a:avLst/>
              </a:prstGeom>
              <a:noFill/>
            </p:spPr>
            <p:txBody>
              <a:bodyPr wrap="square" rtlCol="0">
                <a:spAutoFit/>
              </a:bodyPr>
              <a:lstStyle/>
              <a:p>
                <a:pPr defTabSz="456914"/>
                <a:r>
                  <a:rPr lang="en-US" sz="700" b="1" dirty="0">
                    <a:solidFill>
                      <a:srgbClr val="98C49C"/>
                    </a:solidFill>
                    <a:latin typeface="Raleway"/>
                    <a:cs typeface="Raleway"/>
                  </a:rPr>
                  <a:t>Excellent quality</a:t>
                </a:r>
                <a:endParaRPr lang="en-US" sz="700" b="1" dirty="0">
                  <a:solidFill>
                    <a:srgbClr val="98C49C"/>
                  </a:solidFill>
                  <a:latin typeface="Raleway"/>
                  <a:cs typeface="Raleway"/>
                </a:endParaRPr>
              </a:p>
            </p:txBody>
          </p:sp>
          <p:sp>
            <p:nvSpPr>
              <p:cNvPr id="16" name="Oval 15"/>
              <p:cNvSpPr/>
              <p:nvPr/>
            </p:nvSpPr>
            <p:spPr>
              <a:xfrm>
                <a:off x="701725" y="2646786"/>
                <a:ext cx="98111" cy="98111"/>
              </a:xfrm>
              <a:prstGeom prst="ellipse">
                <a:avLst/>
              </a:prstGeom>
              <a:solidFill>
                <a:srgbClr val="98C49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6914"/>
                <a:endParaRPr lang="en-US" dirty="0">
                  <a:solidFill>
                    <a:prstClr val="white"/>
                  </a:solidFill>
                  <a:latin typeface="Raleway ExtraBold"/>
                </a:endParaRPr>
              </a:p>
            </p:txBody>
          </p:sp>
        </p:grpSp>
      </p:grpSp>
      <p:sp>
        <p:nvSpPr>
          <p:cNvPr id="40" name="TextBox 39"/>
          <p:cNvSpPr txBox="1"/>
          <p:nvPr/>
        </p:nvSpPr>
        <p:spPr>
          <a:xfrm>
            <a:off x="525318" y="4699269"/>
            <a:ext cx="2551546" cy="184666"/>
          </a:xfrm>
          <a:prstGeom prst="rect">
            <a:avLst/>
          </a:prstGeom>
          <a:noFill/>
        </p:spPr>
        <p:txBody>
          <a:bodyPr wrap="square" lIns="91392" tIns="45696" rIns="91392" bIns="45696" rtlCol="0">
            <a:spAutoFit/>
          </a:bodyPr>
          <a:lstStyle/>
          <a:p>
            <a:pPr defTabSz="456914"/>
            <a:r>
              <a:rPr lang="en-US" sz="600" dirty="0">
                <a:solidFill>
                  <a:srgbClr val="131413"/>
                </a:solidFill>
                <a:latin typeface="Raleway"/>
                <a:cs typeface="Raleway"/>
              </a:rPr>
              <a:t>© </a:t>
            </a:r>
            <a:r>
              <a:rPr lang="en-US" sz="600" dirty="0" err="1">
                <a:solidFill>
                  <a:srgbClr val="131413"/>
                </a:solidFill>
                <a:latin typeface="Raleway"/>
                <a:cs typeface="Raleway"/>
              </a:rPr>
              <a:t>Fondation</a:t>
            </a:r>
            <a:r>
              <a:rPr lang="en-US" sz="600" dirty="0">
                <a:solidFill>
                  <a:srgbClr val="131413"/>
                </a:solidFill>
                <a:latin typeface="Raleway"/>
                <a:cs typeface="Raleway"/>
              </a:rPr>
              <a:t> Lucie et André </a:t>
            </a:r>
            <a:r>
              <a:rPr lang="en-US" sz="600" dirty="0" err="1">
                <a:solidFill>
                  <a:srgbClr val="131413"/>
                </a:solidFill>
                <a:latin typeface="Raleway"/>
                <a:cs typeface="Raleway"/>
              </a:rPr>
              <a:t>Chagnon</a:t>
            </a:r>
            <a:r>
              <a:rPr lang="en-US" sz="600" dirty="0">
                <a:solidFill>
                  <a:srgbClr val="131413"/>
                </a:solidFill>
                <a:latin typeface="Raleway"/>
                <a:cs typeface="Raleway"/>
              </a:rPr>
              <a:t>, 2018</a:t>
            </a:r>
          </a:p>
        </p:txBody>
      </p:sp>
      <p:pic>
        <p:nvPicPr>
          <p:cNvPr id="41" name="Picture 40"/>
          <p:cNvPicPr>
            <a:picLocks noChangeAspect="1"/>
          </p:cNvPicPr>
          <p:nvPr/>
        </p:nvPicPr>
        <p:blipFill>
          <a:blip r:embed="rId3"/>
          <a:stretch>
            <a:fillRect/>
          </a:stretch>
        </p:blipFill>
        <p:spPr>
          <a:xfrm>
            <a:off x="7763017" y="4768534"/>
            <a:ext cx="814028" cy="205217"/>
          </a:xfrm>
          <a:prstGeom prst="rect">
            <a:avLst/>
          </a:prstGeom>
          <a:noFill/>
        </p:spPr>
      </p:pic>
      <p:sp>
        <p:nvSpPr>
          <p:cNvPr id="42" name="TextBox 41"/>
          <p:cNvSpPr txBox="1"/>
          <p:nvPr/>
        </p:nvSpPr>
        <p:spPr>
          <a:xfrm>
            <a:off x="979737" y="2161954"/>
            <a:ext cx="2097149" cy="1384946"/>
          </a:xfrm>
          <a:prstGeom prst="rect">
            <a:avLst/>
          </a:prstGeom>
          <a:noFill/>
        </p:spPr>
        <p:txBody>
          <a:bodyPr wrap="square" lIns="91392" tIns="45696" rIns="91392" bIns="45696" rtlCol="0">
            <a:spAutoFit/>
          </a:bodyPr>
          <a:lstStyle/>
          <a:p>
            <a:pPr defTabSz="456914">
              <a:lnSpc>
                <a:spcPct val="120000"/>
              </a:lnSpc>
            </a:pPr>
            <a:r>
              <a:rPr lang="en-US" sz="1000" dirty="0">
                <a:solidFill>
                  <a:srgbClr val="131413"/>
                </a:solidFill>
                <a:latin typeface="Raleway"/>
                <a:cs typeface="Raleway"/>
              </a:rPr>
              <a:t>Surveyed conducted in 2003</a:t>
            </a:r>
          </a:p>
          <a:p>
            <a:pPr defTabSz="456914">
              <a:lnSpc>
                <a:spcPct val="120000"/>
              </a:lnSpc>
            </a:pPr>
            <a:r>
              <a:rPr lang="en-US" sz="1000" dirty="0">
                <a:solidFill>
                  <a:srgbClr val="131413"/>
                </a:solidFill>
                <a:latin typeface="Raleway"/>
                <a:cs typeface="Raleway"/>
              </a:rPr>
              <a:t>and 2014 showed that, on the</a:t>
            </a:r>
          </a:p>
          <a:p>
            <a:pPr defTabSz="456914">
              <a:lnSpc>
                <a:spcPct val="120000"/>
              </a:lnSpc>
            </a:pPr>
            <a:r>
              <a:rPr lang="en-US" sz="1000" dirty="0">
                <a:solidFill>
                  <a:srgbClr val="131413"/>
                </a:solidFill>
                <a:latin typeface="Raleway"/>
                <a:cs typeface="Raleway"/>
              </a:rPr>
              <a:t>whole, </a:t>
            </a:r>
            <a:r>
              <a:rPr lang="en-US" sz="1000" b="1" dirty="0">
                <a:solidFill>
                  <a:srgbClr val="131413"/>
                </a:solidFill>
                <a:latin typeface="Raleway"/>
                <a:cs typeface="Raleway"/>
              </a:rPr>
              <a:t>educational services</a:t>
            </a:r>
          </a:p>
          <a:p>
            <a:pPr defTabSz="456914">
              <a:lnSpc>
                <a:spcPct val="120000"/>
              </a:lnSpc>
            </a:pPr>
            <a:r>
              <a:rPr lang="en-US" sz="1000" b="1" dirty="0">
                <a:solidFill>
                  <a:srgbClr val="131413"/>
                </a:solidFill>
                <a:latin typeface="Raleway"/>
                <a:cs typeface="Raleway"/>
              </a:rPr>
              <a:t>were of acceptable quality,</a:t>
            </a:r>
          </a:p>
          <a:p>
            <a:pPr defTabSz="456914">
              <a:lnSpc>
                <a:spcPct val="120000"/>
              </a:lnSpc>
            </a:pPr>
            <a:r>
              <a:rPr lang="en-US" sz="1000" b="1" dirty="0">
                <a:solidFill>
                  <a:srgbClr val="131413"/>
                </a:solidFill>
                <a:latin typeface="Raleway"/>
                <a:cs typeface="Raleway"/>
              </a:rPr>
              <a:t>with the exception of CPE</a:t>
            </a:r>
          </a:p>
          <a:p>
            <a:pPr defTabSz="456914">
              <a:lnSpc>
                <a:spcPct val="120000"/>
              </a:lnSpc>
            </a:pPr>
            <a:r>
              <a:rPr lang="en-US" sz="1000" b="1" dirty="0">
                <a:solidFill>
                  <a:srgbClr val="131413"/>
                </a:solidFill>
                <a:latin typeface="Raleway"/>
                <a:cs typeface="Raleway"/>
              </a:rPr>
              <a:t>nurseries (</a:t>
            </a:r>
            <a:r>
              <a:rPr lang="en-US" sz="1000" b="1" dirty="0" err="1">
                <a:solidFill>
                  <a:srgbClr val="131413"/>
                </a:solidFill>
                <a:latin typeface="Raleway"/>
                <a:cs typeface="Raleway"/>
              </a:rPr>
              <a:t>pouponnières</a:t>
            </a:r>
            <a:r>
              <a:rPr lang="en-US" sz="1000" b="1" dirty="0">
                <a:solidFill>
                  <a:srgbClr val="131413"/>
                </a:solidFill>
                <a:latin typeface="Raleway"/>
                <a:cs typeface="Raleway"/>
              </a:rPr>
              <a:t>),</a:t>
            </a:r>
          </a:p>
          <a:p>
            <a:pPr defTabSz="456914">
              <a:lnSpc>
                <a:spcPct val="120000"/>
              </a:lnSpc>
            </a:pPr>
            <a:r>
              <a:rPr lang="en-US" sz="1000" b="1" dirty="0">
                <a:solidFill>
                  <a:srgbClr val="131413"/>
                </a:solidFill>
                <a:latin typeface="Raleway"/>
                <a:cs typeface="Raleway"/>
              </a:rPr>
              <a:t>which were rated “good</a:t>
            </a:r>
            <a:r>
              <a:rPr lang="en-US" sz="1000" dirty="0">
                <a:solidFill>
                  <a:srgbClr val="131413"/>
                </a:solidFill>
                <a:latin typeface="Raleway"/>
                <a:cs typeface="Raleway"/>
              </a:rPr>
              <a:t>.</a:t>
            </a:r>
            <a:r>
              <a:rPr lang="en-US" sz="1000" dirty="0">
                <a:solidFill>
                  <a:srgbClr val="131413"/>
                </a:solidFill>
                <a:latin typeface="Raleway ExtraBold"/>
                <a:cs typeface="Raleway ExtraBold"/>
              </a:rPr>
              <a:t> </a:t>
            </a:r>
            <a:endParaRPr lang="en-US" sz="1000" dirty="0">
              <a:solidFill>
                <a:srgbClr val="131413"/>
              </a:solidFill>
              <a:latin typeface="Raleway ExtraBold"/>
              <a:cs typeface="Raleway ExtraBold"/>
            </a:endParaRPr>
          </a:p>
        </p:txBody>
      </p:sp>
      <p:pic>
        <p:nvPicPr>
          <p:cNvPr id="2" name="Imag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9142" y="658732"/>
            <a:ext cx="3129355" cy="3823837"/>
          </a:xfrm>
          <a:prstGeom prst="rect">
            <a:avLst/>
          </a:prstGeom>
        </p:spPr>
      </p:pic>
    </p:spTree>
    <p:extLst>
      <p:ext uri="{BB962C8B-B14F-4D97-AF65-F5344CB8AC3E}">
        <p14:creationId xmlns:p14="http://schemas.microsoft.com/office/powerpoint/2010/main" val="2110214020"/>
      </p:ext>
    </p:extLst>
  </p:cSld>
  <p:clrMapOvr>
    <a:masterClrMapping/>
  </p:clrMapOvr>
</p:sld>
</file>

<file path=ppt/theme/theme1.xml><?xml version="1.0" encoding="utf-8"?>
<a:theme xmlns:a="http://schemas.openxmlformats.org/drawingml/2006/main" name="Office Theme">
  <a:themeElements>
    <a:clrScheme name="Custom 2">
      <a:dk1>
        <a:srgbClr val="131413"/>
      </a:dk1>
      <a:lt1>
        <a:sysClr val="window" lastClr="FFFFFF"/>
      </a:lt1>
      <a:dk2>
        <a:srgbClr val="484B49"/>
      </a:dk2>
      <a:lt2>
        <a:srgbClr val="EEECE1"/>
      </a:lt2>
      <a:accent1>
        <a:srgbClr val="BA2830"/>
      </a:accent1>
      <a:accent2>
        <a:srgbClr val="76BCB9"/>
      </a:accent2>
      <a:accent3>
        <a:srgbClr val="F0B82F"/>
      </a:accent3>
      <a:accent4>
        <a:srgbClr val="65538B"/>
      </a:accent4>
      <a:accent5>
        <a:srgbClr val="E8DCC1"/>
      </a:accent5>
      <a:accent6>
        <a:srgbClr val="A4CB6F"/>
      </a:accent6>
      <a:hlink>
        <a:srgbClr val="383A38"/>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8_Office Theme">
  <a:themeElements>
    <a:clrScheme name="Custom 2">
      <a:dk1>
        <a:srgbClr val="131413"/>
      </a:dk1>
      <a:lt1>
        <a:sysClr val="window" lastClr="FFFFFF"/>
      </a:lt1>
      <a:dk2>
        <a:srgbClr val="484B49"/>
      </a:dk2>
      <a:lt2>
        <a:srgbClr val="EEECE1"/>
      </a:lt2>
      <a:accent1>
        <a:srgbClr val="BA2830"/>
      </a:accent1>
      <a:accent2>
        <a:srgbClr val="76BCB9"/>
      </a:accent2>
      <a:accent3>
        <a:srgbClr val="F0B82F"/>
      </a:accent3>
      <a:accent4>
        <a:srgbClr val="65538B"/>
      </a:accent4>
      <a:accent5>
        <a:srgbClr val="E8DCC1"/>
      </a:accent5>
      <a:accent6>
        <a:srgbClr val="A4CB6F"/>
      </a:accent6>
      <a:hlink>
        <a:srgbClr val="383A38"/>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469870AF16134581D08A9BF2BE6FF9" ma:contentTypeVersion="0" ma:contentTypeDescription="Crée un document." ma:contentTypeScope="" ma:versionID="630e7c4c52f2d9c8daf1de6f2a99f064">
  <xsd:schema xmlns:xsd="http://www.w3.org/2001/XMLSchema" xmlns:xs="http://www.w3.org/2001/XMLSchema" xmlns:p="http://schemas.microsoft.com/office/2006/metadata/properties" targetNamespace="http://schemas.microsoft.com/office/2006/metadata/properties" ma:root="true" ma:fieldsID="37a1d453f13da70a6384ccb06b85f91e">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ExcludedTransformers xmlns="http://schemas.microsoft.com/sharepoint/v3/contenttype/transformers">
  <Transformer Guid="888d770d-d3e9-4d60-8267-3c05ab059ef5"/>
  <Transformer Guid="2798ee32-2961-4232-97dd-1a76b9aa6c6f"/>
  <Transformer Guid="853d58f5-13c3-46f8-8b81-3ca4abcad7b3"/>
</ExcludedTransformers>
</file>

<file path=customXml/item3.xml><?xml version="1.0" encoding="utf-8"?>
<?mso-contentType ?>
<rca:RCAuthoringProperties xmlns:rca="urn:sharePointPublishingRcaProperties">
  <rca:Converter rca:guid="6dfdc5b4-2a28-4a06-b0c6-ad3901e3a807">
    <rca:property rca:type="InheritParentSettings">False</rca:property>
    <rca:property rca:type="SelectedPageLayout">24</rca:property>
    <rca:property rca:type="SelectedPageField">f55c4d88-1f2e-4ad9-aaa8-819af4ee7ee8</rca:property>
    <rca:property rca:type="SelectedStylesField">a932ec3f-94c1-48b1-b6dc-41aaa6eb7e54</rca:property>
    <rca:property rca:type="CreatePageWithSourceDocument">True</rca:property>
    <rca:property rca:type="AllowChangeLocationConfig">True</rca:property>
    <rca:property rca:type="ConfiguredPageLocation">https://kiosque.fondationchagnon.org</rca:property>
    <rca:property rca:type="CreateSynchronously">True</rca:property>
    <rca:property rca:type="AllowChangeProcessingConfig">True</rca:property>
    <rca:property rca:type="ConverterSpecificSettings"/>
  </rca:Converter>
</rca:RCAuthoring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0B43DE1-7B1B-41BE-BBFF-6F017F9A1F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C9772DE4-BB07-4969-9222-819544697ECD}">
  <ds:schemaRefs>
    <ds:schemaRef ds:uri="http://schemas.microsoft.com/sharepoint/v3/contenttype/transformers"/>
  </ds:schemaRefs>
</ds:datastoreItem>
</file>

<file path=customXml/itemProps3.xml><?xml version="1.0" encoding="utf-8"?>
<ds:datastoreItem xmlns:ds="http://schemas.openxmlformats.org/officeDocument/2006/customXml" ds:itemID="{72D96F02-578C-4EB5-97B6-4F89E7B4FA35}">
  <ds:schemaRefs>
    <ds:schemaRef ds:uri="urn:sharePointPublishingRcaProperties"/>
  </ds:schemaRefs>
</ds:datastoreItem>
</file>

<file path=customXml/itemProps4.xml><?xml version="1.0" encoding="utf-8"?>
<ds:datastoreItem xmlns:ds="http://schemas.openxmlformats.org/officeDocument/2006/customXml" ds:itemID="{CC3EB459-E961-44E4-AF55-1F8A7EA04AD6}">
  <ds:schemaRefs>
    <ds:schemaRef ds:uri="http://schemas.microsoft.com/sharepoint/v3/contenttype/forms"/>
  </ds:schemaRefs>
</ds:datastoreItem>
</file>

<file path=customXml/itemProps5.xml><?xml version="1.0" encoding="utf-8"?>
<ds:datastoreItem xmlns:ds="http://schemas.openxmlformats.org/officeDocument/2006/customXml" ds:itemID="{BBB7E8A8-A6A1-4F75-8275-2BAAFA79EA0D}">
  <ds:schemaRefs>
    <ds:schemaRef ds:uri="http://schemas.microsoft.com/office/2006/metadata/properties"/>
    <ds:schemaRef ds:uri="http://purl.org/dc/terms/"/>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TotalTime>
  <Words>1219</Words>
  <Application>Microsoft Office PowerPoint</Application>
  <PresentationFormat>Affichage à l'écran (16:9)</PresentationFormat>
  <Paragraphs>211</Paragraphs>
  <Slides>15</Slides>
  <Notes>4</Notes>
  <HiddenSlides>0</HiddenSlides>
  <MMClips>0</MMClips>
  <ScaleCrop>false</ScaleCrop>
  <HeadingPairs>
    <vt:vector size="6" baseType="variant">
      <vt:variant>
        <vt:lpstr>Polices utilisées</vt:lpstr>
      </vt:variant>
      <vt:variant>
        <vt:i4>4</vt:i4>
      </vt:variant>
      <vt:variant>
        <vt:lpstr>Thème</vt:lpstr>
      </vt:variant>
      <vt:variant>
        <vt:i4>2</vt:i4>
      </vt:variant>
      <vt:variant>
        <vt:lpstr>Titres des diapositives</vt:lpstr>
      </vt:variant>
      <vt:variant>
        <vt:i4>15</vt:i4>
      </vt:variant>
    </vt:vector>
  </HeadingPairs>
  <TitlesOfParts>
    <vt:vector size="21" baseType="lpstr">
      <vt:lpstr>Arial</vt:lpstr>
      <vt:lpstr>Raleway ExtraBold</vt:lpstr>
      <vt:lpstr>Raleway</vt:lpstr>
      <vt:lpstr>Calibri</vt:lpstr>
      <vt:lpstr>Office Theme</vt:lpstr>
      <vt:lpstr>8_Office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Denault Marilou</dc:creator>
  <cp:lastModifiedBy>Denault Marilou</cp:lastModifiedBy>
  <cp:revision>1</cp:revision>
  <dcterms:created xsi:type="dcterms:W3CDTF">2018-07-23T16:15:25Z</dcterms:created>
  <dcterms:modified xsi:type="dcterms:W3CDTF">2018-07-23T16:18:00Z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0x01010048469870AF16134581D08A9BF2BE6FF9</vt:lpwstr>
  </property>
</Properties>
</file>