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 id="2147483684" r:id="rId8"/>
  </p:sldMasterIdLst>
  <p:notesMasterIdLst>
    <p:notesMasterId r:id="rId20"/>
  </p:notesMasterIdLst>
  <p:sldIdLst>
    <p:sldId id="323" r:id="rId9"/>
    <p:sldId id="276" r:id="rId10"/>
    <p:sldId id="289" r:id="rId11"/>
    <p:sldId id="290" r:id="rId12"/>
    <p:sldId id="291" r:id="rId13"/>
    <p:sldId id="321" r:id="rId14"/>
    <p:sldId id="316" r:id="rId15"/>
    <p:sldId id="317" r:id="rId16"/>
    <p:sldId id="318" r:id="rId17"/>
    <p:sldId id="319" r:id="rId18"/>
    <p:sldId id="277" r:id="rId19"/>
  </p:sldIdLst>
  <p:sldSz cx="9144000" cy="5143500" type="screen16x9"/>
  <p:notesSz cx="6858000" cy="9144000"/>
  <p:defaultTextStyle>
    <a:defPPr>
      <a:defRPr lang="fr-FR"/>
    </a:defPPr>
    <a:lvl1pPr marL="0" algn="l" defTabSz="914153" rtl="0" eaLnBrk="1" latinLnBrk="0" hangingPunct="1">
      <a:defRPr sz="1800" kern="1200">
        <a:solidFill>
          <a:schemeClr val="tx1"/>
        </a:solidFill>
        <a:latin typeface="+mn-lt"/>
        <a:ea typeface="+mn-ea"/>
        <a:cs typeface="+mn-cs"/>
      </a:defRPr>
    </a:lvl1pPr>
    <a:lvl2pPr marL="457070" algn="l" defTabSz="914153" rtl="0" eaLnBrk="1" latinLnBrk="0" hangingPunct="1">
      <a:defRPr sz="1800" kern="1200">
        <a:solidFill>
          <a:schemeClr val="tx1"/>
        </a:solidFill>
        <a:latin typeface="+mn-lt"/>
        <a:ea typeface="+mn-ea"/>
        <a:cs typeface="+mn-cs"/>
      </a:defRPr>
    </a:lvl2pPr>
    <a:lvl3pPr marL="914153" algn="l" defTabSz="914153" rtl="0" eaLnBrk="1" latinLnBrk="0" hangingPunct="1">
      <a:defRPr sz="1800" kern="1200">
        <a:solidFill>
          <a:schemeClr val="tx1"/>
        </a:solidFill>
        <a:latin typeface="+mn-lt"/>
        <a:ea typeface="+mn-ea"/>
        <a:cs typeface="+mn-cs"/>
      </a:defRPr>
    </a:lvl3pPr>
    <a:lvl4pPr marL="1371226" algn="l" defTabSz="914153" rtl="0" eaLnBrk="1" latinLnBrk="0" hangingPunct="1">
      <a:defRPr sz="1800" kern="1200">
        <a:solidFill>
          <a:schemeClr val="tx1"/>
        </a:solidFill>
        <a:latin typeface="+mn-lt"/>
        <a:ea typeface="+mn-ea"/>
        <a:cs typeface="+mn-cs"/>
      </a:defRPr>
    </a:lvl4pPr>
    <a:lvl5pPr marL="1828304" algn="l" defTabSz="914153" rtl="0" eaLnBrk="1" latinLnBrk="0" hangingPunct="1">
      <a:defRPr sz="1800" kern="1200">
        <a:solidFill>
          <a:schemeClr val="tx1"/>
        </a:solidFill>
        <a:latin typeface="+mn-lt"/>
        <a:ea typeface="+mn-ea"/>
        <a:cs typeface="+mn-cs"/>
      </a:defRPr>
    </a:lvl5pPr>
    <a:lvl6pPr marL="2285373" algn="l" defTabSz="914153" rtl="0" eaLnBrk="1" latinLnBrk="0" hangingPunct="1">
      <a:defRPr sz="1800" kern="1200">
        <a:solidFill>
          <a:schemeClr val="tx1"/>
        </a:solidFill>
        <a:latin typeface="+mn-lt"/>
        <a:ea typeface="+mn-ea"/>
        <a:cs typeface="+mn-cs"/>
      </a:defRPr>
    </a:lvl6pPr>
    <a:lvl7pPr marL="2742443" algn="l" defTabSz="914153" rtl="0" eaLnBrk="1" latinLnBrk="0" hangingPunct="1">
      <a:defRPr sz="1800" kern="1200">
        <a:solidFill>
          <a:schemeClr val="tx1"/>
        </a:solidFill>
        <a:latin typeface="+mn-lt"/>
        <a:ea typeface="+mn-ea"/>
        <a:cs typeface="+mn-cs"/>
      </a:defRPr>
    </a:lvl7pPr>
    <a:lvl8pPr marL="3199520" algn="l" defTabSz="914153" rtl="0" eaLnBrk="1" latinLnBrk="0" hangingPunct="1">
      <a:defRPr sz="1800" kern="1200">
        <a:solidFill>
          <a:schemeClr val="tx1"/>
        </a:solidFill>
        <a:latin typeface="+mn-lt"/>
        <a:ea typeface="+mn-ea"/>
        <a:cs typeface="+mn-cs"/>
      </a:defRPr>
    </a:lvl8pPr>
    <a:lvl9pPr marL="3656594" algn="l" defTabSz="914153"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uillard Kathleen" initials="CK" lastIdx="3" clrIdx="0"/>
  <p:cmAuthor id="1" name="Renaud Martel-Théorêt" initials="R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46" autoAdjust="0"/>
  </p:normalViewPr>
  <p:slideViewPr>
    <p:cSldViewPr>
      <p:cViewPr>
        <p:scale>
          <a:sx n="90" d="100"/>
          <a:sy n="90" d="100"/>
        </p:scale>
        <p:origin x="-2244" y="-1074"/>
      </p:cViewPr>
      <p:guideLst>
        <p:guide orient="horz" pos="162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E16CA-7882-4778-9355-D0C3DFC6F09B}" type="datetimeFigureOut">
              <a:rPr lang="fr-CA" smtClean="0"/>
              <a:t>2019-04-05</a:t>
            </a:fld>
            <a:endParaRPr lang="fr-CA"/>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A8AE7-27F8-41C0-B288-C91D28AF44B5}" type="slidenum">
              <a:rPr lang="fr-CA" smtClean="0"/>
              <a:t>‹N°›</a:t>
            </a:fld>
            <a:endParaRPr lang="fr-CA"/>
          </a:p>
        </p:txBody>
      </p:sp>
    </p:spTree>
    <p:extLst>
      <p:ext uri="{BB962C8B-B14F-4D97-AF65-F5344CB8AC3E}">
        <p14:creationId xmlns:p14="http://schemas.microsoft.com/office/powerpoint/2010/main" val="1348891273"/>
      </p:ext>
    </p:extLst>
  </p:cSld>
  <p:clrMap bg1="lt1" tx1="dk1" bg2="lt2" tx2="dk2" accent1="accent1" accent2="accent2" accent3="accent3" accent4="accent4" accent5="accent5" accent6="accent6" hlink="hlink" folHlink="folHlink"/>
  <p:notesStyle>
    <a:lvl1pPr marL="0" algn="l" defTabSz="914153" rtl="0" eaLnBrk="1" latinLnBrk="0" hangingPunct="1">
      <a:defRPr sz="1200" kern="1200">
        <a:solidFill>
          <a:schemeClr val="tx1"/>
        </a:solidFill>
        <a:latin typeface="+mn-lt"/>
        <a:ea typeface="+mn-ea"/>
        <a:cs typeface="+mn-cs"/>
      </a:defRPr>
    </a:lvl1pPr>
    <a:lvl2pPr marL="457070" algn="l" defTabSz="914153" rtl="0" eaLnBrk="1" latinLnBrk="0" hangingPunct="1">
      <a:defRPr sz="1200" kern="1200">
        <a:solidFill>
          <a:schemeClr val="tx1"/>
        </a:solidFill>
        <a:latin typeface="+mn-lt"/>
        <a:ea typeface="+mn-ea"/>
        <a:cs typeface="+mn-cs"/>
      </a:defRPr>
    </a:lvl2pPr>
    <a:lvl3pPr marL="914153" algn="l" defTabSz="914153" rtl="0" eaLnBrk="1" latinLnBrk="0" hangingPunct="1">
      <a:defRPr sz="1200" kern="1200">
        <a:solidFill>
          <a:schemeClr val="tx1"/>
        </a:solidFill>
        <a:latin typeface="+mn-lt"/>
        <a:ea typeface="+mn-ea"/>
        <a:cs typeface="+mn-cs"/>
      </a:defRPr>
    </a:lvl3pPr>
    <a:lvl4pPr marL="1371226" algn="l" defTabSz="914153" rtl="0" eaLnBrk="1" latinLnBrk="0" hangingPunct="1">
      <a:defRPr sz="1200" kern="1200">
        <a:solidFill>
          <a:schemeClr val="tx1"/>
        </a:solidFill>
        <a:latin typeface="+mn-lt"/>
        <a:ea typeface="+mn-ea"/>
        <a:cs typeface="+mn-cs"/>
      </a:defRPr>
    </a:lvl4pPr>
    <a:lvl5pPr marL="1828304" algn="l" defTabSz="914153" rtl="0" eaLnBrk="1" latinLnBrk="0" hangingPunct="1">
      <a:defRPr sz="1200" kern="1200">
        <a:solidFill>
          <a:schemeClr val="tx1"/>
        </a:solidFill>
        <a:latin typeface="+mn-lt"/>
        <a:ea typeface="+mn-ea"/>
        <a:cs typeface="+mn-cs"/>
      </a:defRPr>
    </a:lvl5pPr>
    <a:lvl6pPr marL="2285373" algn="l" defTabSz="914153" rtl="0" eaLnBrk="1" latinLnBrk="0" hangingPunct="1">
      <a:defRPr sz="1200" kern="1200">
        <a:solidFill>
          <a:schemeClr val="tx1"/>
        </a:solidFill>
        <a:latin typeface="+mn-lt"/>
        <a:ea typeface="+mn-ea"/>
        <a:cs typeface="+mn-cs"/>
      </a:defRPr>
    </a:lvl6pPr>
    <a:lvl7pPr marL="2742443" algn="l" defTabSz="914153" rtl="0" eaLnBrk="1" latinLnBrk="0" hangingPunct="1">
      <a:defRPr sz="1200" kern="1200">
        <a:solidFill>
          <a:schemeClr val="tx1"/>
        </a:solidFill>
        <a:latin typeface="+mn-lt"/>
        <a:ea typeface="+mn-ea"/>
        <a:cs typeface="+mn-cs"/>
      </a:defRPr>
    </a:lvl7pPr>
    <a:lvl8pPr marL="3199520" algn="l" defTabSz="914153" rtl="0" eaLnBrk="1" latinLnBrk="0" hangingPunct="1">
      <a:defRPr sz="1200" kern="1200">
        <a:solidFill>
          <a:schemeClr val="tx1"/>
        </a:solidFill>
        <a:latin typeface="+mn-lt"/>
        <a:ea typeface="+mn-ea"/>
        <a:cs typeface="+mn-cs"/>
      </a:defRPr>
    </a:lvl8pPr>
    <a:lvl9pPr marL="3656594" algn="l" defTabSz="914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3</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4</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5</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pPr lvl="0"/>
            <a:r>
              <a:rPr lang="fr-CA" dirty="0"/>
              <a:t>Dévoilement du portrait</a:t>
            </a:r>
          </a:p>
          <a:p>
            <a:pPr lvl="1"/>
            <a:r>
              <a:rPr lang="fr-CA" dirty="0"/>
              <a:t>Messages clés de l’Observatoire, données provinciales et données régionales </a:t>
            </a:r>
          </a:p>
          <a:p>
            <a:pPr lvl="1"/>
            <a:r>
              <a:rPr lang="fr-CA" dirty="0"/>
              <a:t>Synergie avec la stratégie de RP de la GSTP</a:t>
            </a:r>
          </a:p>
          <a:p>
            <a:pPr lvl="1"/>
            <a:r>
              <a:rPr lang="fr-CA" dirty="0"/>
              <a:t>Médias nationaux et régionaux</a:t>
            </a:r>
          </a:p>
          <a:p>
            <a:pPr lvl="1"/>
            <a:r>
              <a:rPr lang="fr-CA" dirty="0"/>
              <a:t>Certaines réactions de partenaires?</a:t>
            </a:r>
          </a:p>
          <a:p>
            <a:r>
              <a:rPr lang="fr-CA" dirty="0"/>
              <a:t> </a:t>
            </a:r>
          </a:p>
          <a:p>
            <a:pPr lvl="0"/>
            <a:r>
              <a:rPr lang="fr-CA" dirty="0"/>
              <a:t>Opérations médiatiques en lien avec des données spécifiques tirées des 4 grandes sections du portrait</a:t>
            </a:r>
          </a:p>
          <a:p>
            <a:pPr lvl="1"/>
            <a:r>
              <a:rPr lang="fr-CA" dirty="0"/>
              <a:t>Déployées à différent moments au cours de la prochaine année</a:t>
            </a:r>
          </a:p>
          <a:p>
            <a:pPr lvl="1"/>
            <a:r>
              <a:rPr lang="fr-CA" dirty="0"/>
              <a:t>Axées sur la réaction d’influenceurs et d’organisations aux données</a:t>
            </a:r>
          </a:p>
          <a:p>
            <a:pPr lvl="1"/>
            <a:r>
              <a:rPr lang="fr-CA" dirty="0"/>
              <a:t>Retour sur certaines données en partenariat avec les régions?</a:t>
            </a:r>
          </a:p>
          <a:p>
            <a:r>
              <a:rPr lang="fr-CA" dirty="0"/>
              <a:t> </a:t>
            </a:r>
          </a:p>
          <a:p>
            <a:r>
              <a:rPr lang="fr-CA" dirty="0"/>
              <a:t>Aussi, Marilou, j’ai oublié de te dire tantôt, mais il faudrait ajouter une slide qui énumère les différents outils de communication qui seront développés, et qui irait avant la slide sur le rayonnement je crois :</a:t>
            </a:r>
            <a:endParaRPr lang="fr-CA" sz="1100" dirty="0"/>
          </a:p>
          <a:p>
            <a:r>
              <a:rPr lang="fr-CA" dirty="0"/>
              <a:t>Portait</a:t>
            </a:r>
            <a:endParaRPr lang="fr-CA" sz="1100" dirty="0"/>
          </a:p>
          <a:p>
            <a:r>
              <a:rPr lang="fr-CA" dirty="0"/>
              <a:t>Fascicules régionaux autoportants</a:t>
            </a:r>
            <a:endParaRPr lang="fr-CA" sz="1100" dirty="0"/>
          </a:p>
          <a:p>
            <a:r>
              <a:rPr lang="fr-CA" dirty="0"/>
              <a:t>Brochure Faits saillants</a:t>
            </a:r>
            <a:endParaRPr lang="fr-CA" sz="1100" dirty="0"/>
          </a:p>
          <a:p>
            <a:r>
              <a:rPr lang="fr-CA" dirty="0"/>
              <a:t>Visuels pour les réseaux sociaux</a:t>
            </a:r>
            <a:endParaRPr lang="fr-CA" sz="1100" dirty="0"/>
          </a:p>
          <a:p>
            <a:r>
              <a:rPr lang="fr-CA" dirty="0" err="1"/>
              <a:t>Balado</a:t>
            </a:r>
            <a:r>
              <a:rPr lang="fr-CA" dirty="0"/>
              <a:t> (dire avec qui)</a:t>
            </a:r>
            <a:endParaRPr lang="fr-CA" sz="1100" dirty="0"/>
          </a:p>
          <a:p>
            <a:r>
              <a:rPr lang="fr-CA" dirty="0"/>
              <a:t>Animations (4) pour chacune des grandes sections (diffusées en 2018)</a:t>
            </a:r>
            <a:endParaRPr lang="fr-CA" sz="1100" dirty="0"/>
          </a:p>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6</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7</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8</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9</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19113" y="896938"/>
            <a:ext cx="7988301" cy="4494212"/>
          </a:xfrm>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0D648CD6-71F0-4883-A336-552B485FA056}" type="slidenum">
              <a:rPr lang="fr-CA" smtClean="0">
                <a:solidFill>
                  <a:prstClr val="black"/>
                </a:solidFill>
              </a:rPr>
              <a:pPr/>
              <a:t>10</a:t>
            </a:fld>
            <a:endParaRPr lang="fr-CA">
              <a:solidFill>
                <a:prstClr val="black"/>
              </a:solidFill>
            </a:endParaRPr>
          </a:p>
        </p:txBody>
      </p:sp>
    </p:spTree>
    <p:extLst>
      <p:ext uri="{BB962C8B-B14F-4D97-AF65-F5344CB8AC3E}">
        <p14:creationId xmlns:p14="http://schemas.microsoft.com/office/powerpoint/2010/main" val="427947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F42CFA84-0FF2-4DBA-B52B-2873022ED3BF}" type="slidenum">
              <a:rPr lang="fr-CA" smtClean="0">
                <a:solidFill>
                  <a:prstClr val="black"/>
                </a:solidFill>
              </a:rPr>
              <a:pPr/>
              <a:t>11</a:t>
            </a:fld>
            <a:endParaRPr lang="fr-CA">
              <a:solidFill>
                <a:prstClr val="black"/>
              </a:solidFill>
            </a:endParaRPr>
          </a:p>
        </p:txBody>
      </p:sp>
    </p:spTree>
    <p:extLst>
      <p:ext uri="{BB962C8B-B14F-4D97-AF65-F5344CB8AC3E}">
        <p14:creationId xmlns:p14="http://schemas.microsoft.com/office/powerpoint/2010/main" val="99265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533" indent="0" algn="ctr">
              <a:buNone/>
              <a:defRPr sz="1500"/>
            </a:lvl2pPr>
            <a:lvl3pPr marL="685103" indent="0" algn="ctr">
              <a:buNone/>
              <a:defRPr sz="1400"/>
            </a:lvl3pPr>
            <a:lvl4pPr marL="1027655" indent="0" algn="ctr">
              <a:buNone/>
              <a:defRPr sz="1200"/>
            </a:lvl4pPr>
            <a:lvl5pPr marL="1370206" indent="0" algn="ctr">
              <a:buNone/>
              <a:defRPr sz="1200"/>
            </a:lvl5pPr>
            <a:lvl6pPr marL="1712777" indent="0" algn="ctr">
              <a:buNone/>
              <a:defRPr sz="1200"/>
            </a:lvl6pPr>
            <a:lvl7pPr marL="2055308" indent="0" algn="ctr">
              <a:buNone/>
              <a:defRPr sz="1200"/>
            </a:lvl7pPr>
            <a:lvl8pPr marL="2397840" indent="0" algn="ctr">
              <a:buNone/>
              <a:defRPr sz="1200"/>
            </a:lvl8pPr>
            <a:lvl9pPr marL="2740373"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55702853-3EA1-4BDE-A4CF-4216FC7992C8}" type="datetime1">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48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13EB3C2D-58A4-4991-9AD7-916DB0B60FE6}" type="datetime1">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1534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3866"/>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3866"/>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1695EFA-9C73-4331-930F-593922DD5959}" type="datetime1">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434573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smtClean="0"/>
              <a:t>Modifiez le style du titre</a:t>
            </a:r>
            <a:endParaRPr lang="fr-CA"/>
          </a:p>
        </p:txBody>
      </p:sp>
      <p:sp>
        <p:nvSpPr>
          <p:cNvPr id="3" name="Sous-titre 2"/>
          <p:cNvSpPr>
            <a:spLocks noGrp="1"/>
          </p:cNvSpPr>
          <p:nvPr>
            <p:ph type="subTitle" idx="1"/>
          </p:nvPr>
        </p:nvSpPr>
        <p:spPr>
          <a:xfrm>
            <a:off x="1143000" y="2701531"/>
            <a:ext cx="6858000" cy="1241822"/>
          </a:xfrm>
        </p:spPr>
        <p:txBody>
          <a:bodyPr/>
          <a:lstStyle>
            <a:lvl1pPr marL="0" indent="0" algn="ctr">
              <a:buNone/>
              <a:defRPr sz="1800"/>
            </a:lvl1pPr>
            <a:lvl2pPr marL="341291" indent="0" algn="ctr">
              <a:buNone/>
              <a:defRPr sz="1500"/>
            </a:lvl2pPr>
            <a:lvl3pPr marL="682757" indent="0" algn="ctr">
              <a:buNone/>
              <a:defRPr sz="1400"/>
            </a:lvl3pPr>
            <a:lvl4pPr marL="1024136" indent="0" algn="ctr">
              <a:buNone/>
              <a:defRPr sz="1200"/>
            </a:lvl4pPr>
            <a:lvl5pPr marL="1365514" indent="0" algn="ctr">
              <a:buNone/>
              <a:defRPr sz="1200"/>
            </a:lvl5pPr>
            <a:lvl6pPr marL="1706981" indent="0" algn="ctr">
              <a:buNone/>
              <a:defRPr sz="1200"/>
            </a:lvl6pPr>
            <a:lvl7pPr marL="2048270" indent="0" algn="ctr">
              <a:buNone/>
              <a:defRPr sz="1200"/>
            </a:lvl7pPr>
            <a:lvl8pPr marL="2389560" indent="0" algn="ctr">
              <a:buNone/>
              <a:defRPr sz="1200"/>
            </a:lvl8pPr>
            <a:lvl9pPr marL="2730911" indent="0" algn="ctr">
              <a:buNone/>
              <a:defRPr sz="1200"/>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63470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815161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486"/>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2"/>
            <a:ext cx="7886700" cy="1125140"/>
          </a:xfrm>
        </p:spPr>
        <p:txBody>
          <a:bodyPr/>
          <a:lstStyle>
            <a:lvl1pPr marL="0" indent="0">
              <a:buNone/>
              <a:defRPr sz="1800">
                <a:solidFill>
                  <a:schemeClr val="tx1">
                    <a:tint val="75000"/>
                  </a:schemeClr>
                </a:solidFill>
              </a:defRPr>
            </a:lvl1pPr>
            <a:lvl2pPr marL="341291" indent="0">
              <a:buNone/>
              <a:defRPr sz="1500">
                <a:solidFill>
                  <a:schemeClr val="tx1">
                    <a:tint val="75000"/>
                  </a:schemeClr>
                </a:solidFill>
              </a:defRPr>
            </a:lvl2pPr>
            <a:lvl3pPr marL="682757" indent="0">
              <a:buNone/>
              <a:defRPr sz="1400">
                <a:solidFill>
                  <a:schemeClr val="tx1">
                    <a:tint val="75000"/>
                  </a:schemeClr>
                </a:solidFill>
              </a:defRPr>
            </a:lvl3pPr>
            <a:lvl4pPr marL="1024136" indent="0">
              <a:buNone/>
              <a:defRPr sz="1200">
                <a:solidFill>
                  <a:schemeClr val="tx1">
                    <a:tint val="75000"/>
                  </a:schemeClr>
                </a:solidFill>
              </a:defRPr>
            </a:lvl4pPr>
            <a:lvl5pPr marL="1365514" indent="0">
              <a:buNone/>
              <a:defRPr sz="1200">
                <a:solidFill>
                  <a:schemeClr val="tx1">
                    <a:tint val="75000"/>
                  </a:schemeClr>
                </a:solidFill>
              </a:defRPr>
            </a:lvl5pPr>
            <a:lvl6pPr marL="1706981" indent="0">
              <a:buNone/>
              <a:defRPr sz="1200">
                <a:solidFill>
                  <a:schemeClr val="tx1">
                    <a:tint val="75000"/>
                  </a:schemeClr>
                </a:solidFill>
              </a:defRPr>
            </a:lvl6pPr>
            <a:lvl7pPr marL="2048270" indent="0">
              <a:buNone/>
              <a:defRPr sz="1200">
                <a:solidFill>
                  <a:schemeClr val="tx1">
                    <a:tint val="75000"/>
                  </a:schemeClr>
                </a:solidFill>
              </a:defRPr>
            </a:lvl7pPr>
            <a:lvl8pPr marL="2389560" indent="0">
              <a:buNone/>
              <a:defRPr sz="1200">
                <a:solidFill>
                  <a:schemeClr val="tx1">
                    <a:tint val="75000"/>
                  </a:schemeClr>
                </a:solidFill>
              </a:defRPr>
            </a:lvl8pPr>
            <a:lvl9pPr marL="2730911"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7574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04898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1291" indent="0">
              <a:buNone/>
              <a:defRPr sz="1500" b="1"/>
            </a:lvl2pPr>
            <a:lvl3pPr marL="682757" indent="0">
              <a:buNone/>
              <a:defRPr sz="1400" b="1"/>
            </a:lvl3pPr>
            <a:lvl4pPr marL="1024136" indent="0">
              <a:buNone/>
              <a:defRPr sz="1200" b="1"/>
            </a:lvl4pPr>
            <a:lvl5pPr marL="1365514" indent="0">
              <a:buNone/>
              <a:defRPr sz="1200" b="1"/>
            </a:lvl5pPr>
            <a:lvl6pPr marL="1706981" indent="0">
              <a:buNone/>
              <a:defRPr sz="1200" b="1"/>
            </a:lvl6pPr>
            <a:lvl7pPr marL="2048270" indent="0">
              <a:buNone/>
              <a:defRPr sz="1200" b="1"/>
            </a:lvl7pPr>
            <a:lvl8pPr marL="2389560" indent="0">
              <a:buNone/>
              <a:defRPr sz="1200" b="1"/>
            </a:lvl8pPr>
            <a:lvl9pPr marL="2730911"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469383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4122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21301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75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44314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BDEBABE7-62E6-44CA-B464-89352398F5BC}" type="datetime1">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125802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751"/>
            <a:ext cx="4629150" cy="3655219"/>
          </a:xfrm>
        </p:spPr>
        <p:txBody>
          <a:bodyPr/>
          <a:lstStyle>
            <a:lvl1pPr marL="0" indent="0">
              <a:buNone/>
              <a:defRPr sz="2400"/>
            </a:lvl1pPr>
            <a:lvl2pPr marL="341291" indent="0">
              <a:buNone/>
              <a:defRPr sz="2100"/>
            </a:lvl2pPr>
            <a:lvl3pPr marL="682757" indent="0">
              <a:buNone/>
              <a:defRPr sz="1800"/>
            </a:lvl3pPr>
            <a:lvl4pPr marL="1024136" indent="0">
              <a:buNone/>
              <a:defRPr sz="1500"/>
            </a:lvl4pPr>
            <a:lvl5pPr marL="1365514" indent="0">
              <a:buNone/>
              <a:defRPr sz="1500"/>
            </a:lvl5pPr>
            <a:lvl6pPr marL="1706981" indent="0">
              <a:buNone/>
              <a:defRPr sz="1500"/>
            </a:lvl6pPr>
            <a:lvl7pPr marL="2048270" indent="0">
              <a:buNone/>
              <a:defRPr sz="1500"/>
            </a:lvl7pPr>
            <a:lvl8pPr marL="2389560" indent="0">
              <a:buNone/>
              <a:defRPr sz="1500"/>
            </a:lvl8pPr>
            <a:lvl9pPr marL="2730911"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1291" indent="0">
              <a:buNone/>
              <a:defRPr sz="1100"/>
            </a:lvl2pPr>
            <a:lvl3pPr marL="682757" indent="0">
              <a:buNone/>
              <a:defRPr sz="900"/>
            </a:lvl3pPr>
            <a:lvl4pPr marL="1024136" indent="0">
              <a:buNone/>
              <a:defRPr sz="800"/>
            </a:lvl4pPr>
            <a:lvl5pPr marL="1365514" indent="0">
              <a:buNone/>
              <a:defRPr sz="800"/>
            </a:lvl5pPr>
            <a:lvl6pPr marL="1706981" indent="0">
              <a:buNone/>
              <a:defRPr sz="800"/>
            </a:lvl6pPr>
            <a:lvl7pPr marL="2048270" indent="0">
              <a:buNone/>
              <a:defRPr sz="800"/>
            </a:lvl7pPr>
            <a:lvl8pPr marL="2389560" indent="0">
              <a:buNone/>
              <a:defRPr sz="800"/>
            </a:lvl8pPr>
            <a:lvl9pPr marL="2730911"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149784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766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6" y="274026"/>
            <a:ext cx="1971675" cy="4358879"/>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628652" y="274026"/>
            <a:ext cx="5800725" cy="435887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C09DE729-E620-4304-9733-1205F59F5EF8}" type="datetimeFigureOut">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609904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993"/>
            <a:ext cx="7772400" cy="1102519"/>
          </a:xfrm>
        </p:spPr>
        <p:txBody>
          <a:bodyPr/>
          <a:lstStyle/>
          <a:p>
            <a:r>
              <a:rPr lang="fr-CA" smtClean="0"/>
              <a:t>Cliquez et modifiez le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150" indent="0" algn="ctr">
              <a:buNone/>
              <a:defRPr>
                <a:solidFill>
                  <a:schemeClr val="tx1">
                    <a:tint val="75000"/>
                  </a:schemeClr>
                </a:solidFill>
              </a:defRPr>
            </a:lvl2pPr>
            <a:lvl3pPr marL="910553" indent="0" algn="ctr">
              <a:buNone/>
              <a:defRPr>
                <a:solidFill>
                  <a:schemeClr val="tx1">
                    <a:tint val="75000"/>
                  </a:schemeClr>
                </a:solidFill>
              </a:defRPr>
            </a:lvl3pPr>
            <a:lvl4pPr marL="1365786" indent="0" algn="ctr">
              <a:buNone/>
              <a:defRPr>
                <a:solidFill>
                  <a:schemeClr val="tx1">
                    <a:tint val="75000"/>
                  </a:schemeClr>
                </a:solidFill>
              </a:defRPr>
            </a:lvl4pPr>
            <a:lvl5pPr marL="1821104" indent="0" algn="ctr">
              <a:buNone/>
              <a:defRPr>
                <a:solidFill>
                  <a:schemeClr val="tx1">
                    <a:tint val="75000"/>
                  </a:schemeClr>
                </a:solidFill>
              </a:defRPr>
            </a:lvl5pPr>
            <a:lvl6pPr marL="2276253" indent="0" algn="ctr">
              <a:buNone/>
              <a:defRPr>
                <a:solidFill>
                  <a:schemeClr val="tx1">
                    <a:tint val="75000"/>
                  </a:schemeClr>
                </a:solidFill>
              </a:defRPr>
            </a:lvl6pPr>
            <a:lvl7pPr marL="2731455" indent="0" algn="ctr">
              <a:buNone/>
              <a:defRPr>
                <a:solidFill>
                  <a:schemeClr val="tx1">
                    <a:tint val="75000"/>
                  </a:schemeClr>
                </a:solidFill>
              </a:defRPr>
            </a:lvl7pPr>
            <a:lvl8pPr marL="3186771" indent="0" algn="ctr">
              <a:buNone/>
              <a:defRPr>
                <a:solidFill>
                  <a:schemeClr val="tx1">
                    <a:tint val="75000"/>
                  </a:schemeClr>
                </a:solidFill>
              </a:defRPr>
            </a:lvl8pPr>
            <a:lvl9pPr marL="3642025" indent="0" algn="ctr">
              <a:buNone/>
              <a:defRPr>
                <a:solidFill>
                  <a:schemeClr val="tx1">
                    <a:tint val="75000"/>
                  </a:schemeClr>
                </a:solidFill>
              </a:defRPr>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50560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84968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9"/>
            <a:ext cx="7772400" cy="1021556"/>
          </a:xfrm>
        </p:spPr>
        <p:txBody>
          <a:bodyPr anchor="t"/>
          <a:lstStyle>
            <a:lvl1pPr algn="l">
              <a:defRPr sz="4000" b="1" cap="all"/>
            </a:lvl1pPr>
          </a:lstStyle>
          <a:p>
            <a:r>
              <a:rPr lang="fr-CA" smtClean="0"/>
              <a:t>Cliquez et modifiez le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150" indent="0">
              <a:buNone/>
              <a:defRPr sz="1800">
                <a:solidFill>
                  <a:schemeClr val="tx1">
                    <a:tint val="75000"/>
                  </a:schemeClr>
                </a:solidFill>
              </a:defRPr>
            </a:lvl2pPr>
            <a:lvl3pPr marL="910553" indent="0">
              <a:buNone/>
              <a:defRPr sz="1600">
                <a:solidFill>
                  <a:schemeClr val="tx1">
                    <a:tint val="75000"/>
                  </a:schemeClr>
                </a:solidFill>
              </a:defRPr>
            </a:lvl3pPr>
            <a:lvl4pPr marL="1365786" indent="0">
              <a:buNone/>
              <a:defRPr sz="1400">
                <a:solidFill>
                  <a:schemeClr val="tx1">
                    <a:tint val="75000"/>
                  </a:schemeClr>
                </a:solidFill>
              </a:defRPr>
            </a:lvl4pPr>
            <a:lvl5pPr marL="1821104" indent="0">
              <a:buNone/>
              <a:defRPr sz="1400">
                <a:solidFill>
                  <a:schemeClr val="tx1">
                    <a:tint val="75000"/>
                  </a:schemeClr>
                </a:solidFill>
              </a:defRPr>
            </a:lvl5pPr>
            <a:lvl6pPr marL="2276253" indent="0">
              <a:buNone/>
              <a:defRPr sz="1400">
                <a:solidFill>
                  <a:schemeClr val="tx1">
                    <a:tint val="75000"/>
                  </a:schemeClr>
                </a:solidFill>
              </a:defRPr>
            </a:lvl6pPr>
            <a:lvl7pPr marL="2731455" indent="0">
              <a:buNone/>
              <a:defRPr sz="1400">
                <a:solidFill>
                  <a:schemeClr val="tx1">
                    <a:tint val="75000"/>
                  </a:schemeClr>
                </a:solidFill>
              </a:defRPr>
            </a:lvl7pPr>
            <a:lvl8pPr marL="3186771" indent="0">
              <a:buNone/>
              <a:defRPr sz="1400">
                <a:solidFill>
                  <a:schemeClr val="tx1">
                    <a:tint val="75000"/>
                  </a:schemeClr>
                </a:solidFill>
              </a:defRPr>
            </a:lvl8pPr>
            <a:lvl9pPr marL="3642025" indent="0">
              <a:buNone/>
              <a:defRPr sz="14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102347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457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4648200"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2262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CA" smtClean="0"/>
              <a:t>Cliquez et modifiez le titre</a:t>
            </a:r>
            <a:endParaRPr lang="fr-FR"/>
          </a:p>
        </p:txBody>
      </p:sp>
      <p:sp>
        <p:nvSpPr>
          <p:cNvPr id="3" name="Espace réservé du texte 2"/>
          <p:cNvSpPr>
            <a:spLocks noGrp="1"/>
          </p:cNvSpPr>
          <p:nvPr>
            <p:ph type="body" idx="1"/>
          </p:nvPr>
        </p:nvSpPr>
        <p:spPr>
          <a:xfrm>
            <a:off x="457200" y="1151338"/>
            <a:ext cx="4040188"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4645191" y="1151338"/>
            <a:ext cx="4041775" cy="479822"/>
          </a:xfrm>
        </p:spPr>
        <p:txBody>
          <a:bodyPr anchor="b"/>
          <a:lstStyle>
            <a:lvl1pPr marL="0" indent="0">
              <a:buNone/>
              <a:defRPr sz="2400" b="1"/>
            </a:lvl1pPr>
            <a:lvl2pPr marL="455150" indent="0">
              <a:buNone/>
              <a:defRPr sz="2000" b="1"/>
            </a:lvl2pPr>
            <a:lvl3pPr marL="910553" indent="0">
              <a:buNone/>
              <a:defRPr sz="1800" b="1"/>
            </a:lvl3pPr>
            <a:lvl4pPr marL="1365786" indent="0">
              <a:buNone/>
              <a:defRPr sz="1600" b="1"/>
            </a:lvl4pPr>
            <a:lvl5pPr marL="1821104" indent="0">
              <a:buNone/>
              <a:defRPr sz="1600" b="1"/>
            </a:lvl5pPr>
            <a:lvl6pPr marL="2276253" indent="0">
              <a:buNone/>
              <a:defRPr sz="1600" b="1"/>
            </a:lvl6pPr>
            <a:lvl7pPr marL="2731455" indent="0">
              <a:buNone/>
              <a:defRPr sz="1600" b="1"/>
            </a:lvl7pPr>
            <a:lvl8pPr marL="3186771" indent="0">
              <a:buNone/>
              <a:defRPr sz="1600" b="1"/>
            </a:lvl8pPr>
            <a:lvl9pPr marL="3642025"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464519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1494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67117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8048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282351"/>
            <a:ext cx="7886700" cy="2139553"/>
          </a:xfrm>
        </p:spPr>
        <p:txBody>
          <a:bodyPr anchor="b"/>
          <a:lstStyle>
            <a:lvl1pPr>
              <a:defRPr sz="4500"/>
            </a:lvl1pPr>
          </a:lstStyle>
          <a:p>
            <a:r>
              <a:rPr lang="fr-FR" smtClean="0"/>
              <a:t>Modifiez le style du titre</a:t>
            </a:r>
            <a:endParaRPr lang="fr-CA"/>
          </a:p>
        </p:txBody>
      </p:sp>
      <p:sp>
        <p:nvSpPr>
          <p:cNvPr id="3" name="Espace réservé du texte 2"/>
          <p:cNvSpPr>
            <a:spLocks noGrp="1"/>
          </p:cNvSpPr>
          <p:nvPr>
            <p:ph type="body" idx="1"/>
          </p:nvPr>
        </p:nvSpPr>
        <p:spPr>
          <a:xfrm>
            <a:off x="623888" y="3442105"/>
            <a:ext cx="7886700" cy="1125140"/>
          </a:xfrm>
        </p:spPr>
        <p:txBody>
          <a:bodyPr/>
          <a:lstStyle>
            <a:lvl1pPr marL="0" indent="0">
              <a:buNone/>
              <a:defRPr sz="1800">
                <a:solidFill>
                  <a:schemeClr val="tx1">
                    <a:tint val="75000"/>
                  </a:schemeClr>
                </a:solidFill>
              </a:defRPr>
            </a:lvl1pPr>
            <a:lvl2pPr marL="342533" indent="0">
              <a:buNone/>
              <a:defRPr sz="1500">
                <a:solidFill>
                  <a:schemeClr val="tx1">
                    <a:tint val="75000"/>
                  </a:schemeClr>
                </a:solidFill>
              </a:defRPr>
            </a:lvl2pPr>
            <a:lvl3pPr marL="685103" indent="0">
              <a:buNone/>
              <a:defRPr sz="1400">
                <a:solidFill>
                  <a:schemeClr val="tx1">
                    <a:tint val="75000"/>
                  </a:schemeClr>
                </a:solidFill>
              </a:defRPr>
            </a:lvl3pPr>
            <a:lvl4pPr marL="1027655" indent="0">
              <a:buNone/>
              <a:defRPr sz="1200">
                <a:solidFill>
                  <a:schemeClr val="tx1">
                    <a:tint val="75000"/>
                  </a:schemeClr>
                </a:solidFill>
              </a:defRPr>
            </a:lvl4pPr>
            <a:lvl5pPr marL="1370206" indent="0">
              <a:buNone/>
              <a:defRPr sz="1200">
                <a:solidFill>
                  <a:schemeClr val="tx1">
                    <a:tint val="75000"/>
                  </a:schemeClr>
                </a:solidFill>
              </a:defRPr>
            </a:lvl5pPr>
            <a:lvl6pPr marL="1712777" indent="0">
              <a:buNone/>
              <a:defRPr sz="1200">
                <a:solidFill>
                  <a:schemeClr val="tx1">
                    <a:tint val="75000"/>
                  </a:schemeClr>
                </a:solidFill>
              </a:defRPr>
            </a:lvl6pPr>
            <a:lvl7pPr marL="2055308" indent="0">
              <a:buNone/>
              <a:defRPr sz="1200">
                <a:solidFill>
                  <a:schemeClr val="tx1">
                    <a:tint val="75000"/>
                  </a:schemeClr>
                </a:solidFill>
              </a:defRPr>
            </a:lvl7pPr>
            <a:lvl8pPr marL="2397840" indent="0">
              <a:buNone/>
              <a:defRPr sz="1200">
                <a:solidFill>
                  <a:schemeClr val="tx1">
                    <a:tint val="75000"/>
                  </a:schemeClr>
                </a:solidFill>
              </a:defRPr>
            </a:lvl8pPr>
            <a:lvl9pPr marL="2740373"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1AD943F-7049-4AF3-8A67-0E183D7702BF}" type="datetime1">
              <a:rPr lang="fr-CA" smtClean="0">
                <a:solidFill>
                  <a:prstClr val="black">
                    <a:tint val="75000"/>
                  </a:prstClr>
                </a:solidFill>
              </a:rPr>
              <a:pPr/>
              <a:t>2019-04-05</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94496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2" y="204790"/>
            <a:ext cx="3008313" cy="871538"/>
          </a:xfrm>
        </p:spPr>
        <p:txBody>
          <a:bodyPr anchor="b"/>
          <a:lstStyle>
            <a:lvl1pPr algn="l">
              <a:defRPr sz="2000" b="1"/>
            </a:lvl1pPr>
          </a:lstStyle>
          <a:p>
            <a:r>
              <a:rPr lang="fr-CA" smtClean="0"/>
              <a:t>Cliquez et modifiez le titre</a:t>
            </a:r>
            <a:endParaRPr lang="fr-FR"/>
          </a:p>
        </p:txBody>
      </p:sp>
      <p:sp>
        <p:nvSpPr>
          <p:cNvPr id="3" name="Espace réservé du contenu 2"/>
          <p:cNvSpPr>
            <a:spLocks noGrp="1"/>
          </p:cNvSpPr>
          <p:nvPr>
            <p:ph idx="1"/>
          </p:nvPr>
        </p:nvSpPr>
        <p:spPr>
          <a:xfrm>
            <a:off x="3575050" y="20493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457202" y="1076328"/>
            <a:ext cx="3008313" cy="351829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551746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4"/>
            <a:ext cx="5486400" cy="425054"/>
          </a:xfrm>
        </p:spPr>
        <p:txBody>
          <a:bodyPr anchor="b"/>
          <a:lstStyle>
            <a:lvl1pPr algn="l">
              <a:defRPr sz="2000" b="1"/>
            </a:lvl1pPr>
          </a:lstStyle>
          <a:p>
            <a:r>
              <a:rPr lang="fr-CA" smtClean="0"/>
              <a:t>Cliquez et modifiez le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5150" indent="0">
              <a:buNone/>
              <a:defRPr sz="2800"/>
            </a:lvl2pPr>
            <a:lvl3pPr marL="910553" indent="0">
              <a:buNone/>
              <a:defRPr sz="2400"/>
            </a:lvl3pPr>
            <a:lvl4pPr marL="1365786" indent="0">
              <a:buNone/>
              <a:defRPr sz="2000"/>
            </a:lvl4pPr>
            <a:lvl5pPr marL="1821104" indent="0">
              <a:buNone/>
              <a:defRPr sz="2000"/>
            </a:lvl5pPr>
            <a:lvl6pPr marL="2276253" indent="0">
              <a:buNone/>
              <a:defRPr sz="2000"/>
            </a:lvl6pPr>
            <a:lvl7pPr marL="2731455" indent="0">
              <a:buNone/>
              <a:defRPr sz="2000"/>
            </a:lvl7pPr>
            <a:lvl8pPr marL="3186771" indent="0">
              <a:buNone/>
              <a:defRPr sz="2000"/>
            </a:lvl8pPr>
            <a:lvl9pPr marL="3642025" indent="0">
              <a:buNone/>
              <a:defRPr sz="2000"/>
            </a:lvl9pPr>
          </a:lstStyle>
          <a:p>
            <a:endParaRPr lang="fr-FR"/>
          </a:p>
        </p:txBody>
      </p:sp>
      <p:sp>
        <p:nvSpPr>
          <p:cNvPr id="4" name="Espace réservé du texte 3"/>
          <p:cNvSpPr>
            <a:spLocks noGrp="1"/>
          </p:cNvSpPr>
          <p:nvPr>
            <p:ph type="body" sz="half" idx="2"/>
          </p:nvPr>
        </p:nvSpPr>
        <p:spPr>
          <a:xfrm>
            <a:off x="1792288" y="4025677"/>
            <a:ext cx="5486400" cy="603647"/>
          </a:xfrm>
        </p:spPr>
        <p:txBody>
          <a:bodyPr/>
          <a:lstStyle>
            <a:lvl1pPr marL="0" indent="0">
              <a:buNone/>
              <a:defRPr sz="1400"/>
            </a:lvl1pPr>
            <a:lvl2pPr marL="455150" indent="0">
              <a:buNone/>
              <a:defRPr sz="1200"/>
            </a:lvl2pPr>
            <a:lvl3pPr marL="910553" indent="0">
              <a:buNone/>
              <a:defRPr sz="1000"/>
            </a:lvl3pPr>
            <a:lvl4pPr marL="1365786" indent="0">
              <a:buNone/>
              <a:defRPr sz="900"/>
            </a:lvl4pPr>
            <a:lvl5pPr marL="1821104" indent="0">
              <a:buNone/>
              <a:defRPr sz="900"/>
            </a:lvl5pPr>
            <a:lvl6pPr marL="2276253" indent="0">
              <a:buNone/>
              <a:defRPr sz="900"/>
            </a:lvl6pPr>
            <a:lvl7pPr marL="2731455" indent="0">
              <a:buNone/>
              <a:defRPr sz="900"/>
            </a:lvl7pPr>
            <a:lvl8pPr marL="3186771" indent="0">
              <a:buNone/>
              <a:defRPr sz="900"/>
            </a:lvl8pPr>
            <a:lvl9pPr marL="3642025" indent="0">
              <a:buNone/>
              <a:defRPr sz="9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430957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57985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6"/>
            <a:ext cx="2057400" cy="3290888"/>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457200" y="154786"/>
            <a:ext cx="6019800" cy="3290888"/>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3FDE3769-2E3B-1242-97A7-E37767BF256D}" type="datetimeFigureOut">
              <a:rPr lang="fr-FR" smtClean="0">
                <a:solidFill>
                  <a:prstClr val="black">
                    <a:tint val="75000"/>
                  </a:prstClr>
                </a:solidFill>
              </a:rPr>
              <a:pPr/>
              <a:t>05/04/2019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E453D491-A9B9-0141-8C71-D9AE4B1D189F}"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5480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6286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29150" y="1369219"/>
            <a:ext cx="3886200" cy="326350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E3921F96-70ED-4D6C-898F-45227CFA5977}" type="datetime1">
              <a:rPr lang="fr-CA" smtClean="0">
                <a:solidFill>
                  <a:prstClr val="black">
                    <a:tint val="75000"/>
                  </a:prstClr>
                </a:solidFill>
              </a:rPr>
              <a:pPr/>
              <a:t>2019-04-05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21753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273847"/>
            <a:ext cx="7886700" cy="994172"/>
          </a:xfrm>
        </p:spPr>
        <p:txBody>
          <a:bodyPr/>
          <a:lstStyle/>
          <a:p>
            <a:r>
              <a:rPr lang="fr-FR" smtClean="0"/>
              <a:t>Modifiez le style du titre</a:t>
            </a:r>
            <a:endParaRPr lang="fr-CA"/>
          </a:p>
        </p:txBody>
      </p:sp>
      <p:sp>
        <p:nvSpPr>
          <p:cNvPr id="3" name="Espace réservé du texte 2"/>
          <p:cNvSpPr>
            <a:spLocks noGrp="1"/>
          </p:cNvSpPr>
          <p:nvPr>
            <p:ph type="body" idx="1"/>
          </p:nvPr>
        </p:nvSpPr>
        <p:spPr>
          <a:xfrm>
            <a:off x="629842" y="1260872"/>
            <a:ext cx="3868340"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1878806"/>
            <a:ext cx="3868340"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29152" y="1260872"/>
            <a:ext cx="3887391" cy="617934"/>
          </a:xfrm>
        </p:spPr>
        <p:txBody>
          <a:bodyPr anchor="b"/>
          <a:lstStyle>
            <a:lvl1pPr marL="0" indent="0">
              <a:buNone/>
              <a:defRPr sz="1800" b="1"/>
            </a:lvl1pPr>
            <a:lvl2pPr marL="342533" indent="0">
              <a:buNone/>
              <a:defRPr sz="1500" b="1"/>
            </a:lvl2pPr>
            <a:lvl3pPr marL="685103" indent="0">
              <a:buNone/>
              <a:defRPr sz="1400" b="1"/>
            </a:lvl3pPr>
            <a:lvl4pPr marL="1027655" indent="0">
              <a:buNone/>
              <a:defRPr sz="1200" b="1"/>
            </a:lvl4pPr>
            <a:lvl5pPr marL="1370206" indent="0">
              <a:buNone/>
              <a:defRPr sz="1200" b="1"/>
            </a:lvl5pPr>
            <a:lvl6pPr marL="1712777" indent="0">
              <a:buNone/>
              <a:defRPr sz="1200" b="1"/>
            </a:lvl6pPr>
            <a:lvl7pPr marL="2055308" indent="0">
              <a:buNone/>
              <a:defRPr sz="1200" b="1"/>
            </a:lvl7pPr>
            <a:lvl8pPr marL="2397840" indent="0">
              <a:buNone/>
              <a:defRPr sz="1200" b="1"/>
            </a:lvl8pPr>
            <a:lvl9pPr marL="2740373"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2" y="1878806"/>
            <a:ext cx="3887391" cy="276344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CF0012B1-06B6-453B-B82D-8678D784C7EC}" type="datetime1">
              <a:rPr lang="fr-CA" smtClean="0">
                <a:solidFill>
                  <a:prstClr val="black">
                    <a:tint val="75000"/>
                  </a:prstClr>
                </a:solidFill>
              </a:rPr>
              <a:pPr/>
              <a:t>2019-04-05</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604191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6A49F5E8-3572-4A1D-91F1-392834F11F92}" type="datetime1">
              <a:rPr lang="fr-CA" smtClean="0">
                <a:solidFill>
                  <a:prstClr val="black">
                    <a:tint val="75000"/>
                  </a:prstClr>
                </a:solidFill>
              </a:rPr>
              <a:pPr/>
              <a:t>2019-04-05</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53162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83056B1-4CC1-4305-99ED-6ECD306CA61C}" type="datetime1">
              <a:rPr lang="fr-CA" smtClean="0">
                <a:solidFill>
                  <a:prstClr val="black">
                    <a:tint val="75000"/>
                  </a:prstClr>
                </a:solidFill>
              </a:rPr>
              <a:pPr/>
              <a:t>2019-04-05</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1806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du contenu 2"/>
          <p:cNvSpPr>
            <a:spLocks noGrp="1"/>
          </p:cNvSpPr>
          <p:nvPr>
            <p:ph idx="1"/>
          </p:nvPr>
        </p:nvSpPr>
        <p:spPr>
          <a:xfrm>
            <a:off x="3887391" y="74059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3FF8AA9-48A6-4D86-ADDF-1C6877E050CA}" type="datetime1">
              <a:rPr lang="fr-CA" smtClean="0">
                <a:solidFill>
                  <a:prstClr val="black">
                    <a:tint val="75000"/>
                  </a:prstClr>
                </a:solidFill>
              </a:rPr>
              <a:pPr/>
              <a:t>2019-04-05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686569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342900"/>
            <a:ext cx="2949178" cy="1200150"/>
          </a:xfrm>
        </p:spPr>
        <p:txBody>
          <a:bodyPr anchor="b"/>
          <a:lstStyle>
            <a:lvl1pPr>
              <a:defRPr sz="2400"/>
            </a:lvl1pPr>
          </a:lstStyle>
          <a:p>
            <a:r>
              <a:rPr lang="fr-FR" smtClean="0"/>
              <a:t>Modifiez le style du titre</a:t>
            </a:r>
            <a:endParaRPr lang="fr-CA"/>
          </a:p>
        </p:txBody>
      </p:sp>
      <p:sp>
        <p:nvSpPr>
          <p:cNvPr id="3" name="Espace réservé pour une image  2"/>
          <p:cNvSpPr>
            <a:spLocks noGrp="1"/>
          </p:cNvSpPr>
          <p:nvPr>
            <p:ph type="pic" idx="1"/>
          </p:nvPr>
        </p:nvSpPr>
        <p:spPr>
          <a:xfrm>
            <a:off x="3887391" y="740599"/>
            <a:ext cx="4629150" cy="3655219"/>
          </a:xfrm>
        </p:spPr>
        <p:txBody>
          <a:bodyPr/>
          <a:lstStyle>
            <a:lvl1pPr marL="0" indent="0">
              <a:buNone/>
              <a:defRPr sz="2400"/>
            </a:lvl1pPr>
            <a:lvl2pPr marL="342533" indent="0">
              <a:buNone/>
              <a:defRPr sz="2100"/>
            </a:lvl2pPr>
            <a:lvl3pPr marL="685103" indent="0">
              <a:buNone/>
              <a:defRPr sz="1800"/>
            </a:lvl3pPr>
            <a:lvl4pPr marL="1027655" indent="0">
              <a:buNone/>
              <a:defRPr sz="1500"/>
            </a:lvl4pPr>
            <a:lvl5pPr marL="1370206" indent="0">
              <a:buNone/>
              <a:defRPr sz="1500"/>
            </a:lvl5pPr>
            <a:lvl6pPr marL="1712777" indent="0">
              <a:buNone/>
              <a:defRPr sz="1500"/>
            </a:lvl6pPr>
            <a:lvl7pPr marL="2055308" indent="0">
              <a:buNone/>
              <a:defRPr sz="1500"/>
            </a:lvl7pPr>
            <a:lvl8pPr marL="2397840" indent="0">
              <a:buNone/>
              <a:defRPr sz="1500"/>
            </a:lvl8pPr>
            <a:lvl9pPr marL="2740373" indent="0">
              <a:buNone/>
              <a:defRPr sz="1500"/>
            </a:lvl9pPr>
          </a:lstStyle>
          <a:p>
            <a:endParaRPr lang="fr-CA"/>
          </a:p>
        </p:txBody>
      </p:sp>
      <p:sp>
        <p:nvSpPr>
          <p:cNvPr id="4" name="Espace réservé du texte 3"/>
          <p:cNvSpPr>
            <a:spLocks noGrp="1"/>
          </p:cNvSpPr>
          <p:nvPr>
            <p:ph type="body" sz="half" idx="2"/>
          </p:nvPr>
        </p:nvSpPr>
        <p:spPr>
          <a:xfrm>
            <a:off x="629841" y="1543052"/>
            <a:ext cx="2949178" cy="2858691"/>
          </a:xfrm>
        </p:spPr>
        <p:txBody>
          <a:bodyPr/>
          <a:lstStyle>
            <a:lvl1pPr marL="0" indent="0">
              <a:buNone/>
              <a:defRPr sz="1200"/>
            </a:lvl1pPr>
            <a:lvl2pPr marL="342533" indent="0">
              <a:buNone/>
              <a:defRPr sz="1100"/>
            </a:lvl2pPr>
            <a:lvl3pPr marL="685103" indent="0">
              <a:buNone/>
              <a:defRPr sz="900"/>
            </a:lvl3pPr>
            <a:lvl4pPr marL="1027655" indent="0">
              <a:buNone/>
              <a:defRPr sz="800"/>
            </a:lvl4pPr>
            <a:lvl5pPr marL="1370206" indent="0">
              <a:buNone/>
              <a:defRPr sz="800"/>
            </a:lvl5pPr>
            <a:lvl6pPr marL="1712777" indent="0">
              <a:buNone/>
              <a:defRPr sz="800"/>
            </a:lvl6pPr>
            <a:lvl7pPr marL="2055308" indent="0">
              <a:buNone/>
              <a:defRPr sz="800"/>
            </a:lvl7pPr>
            <a:lvl8pPr marL="2397840" indent="0">
              <a:buNone/>
              <a:defRPr sz="800"/>
            </a:lvl8pPr>
            <a:lvl9pPr marL="2740373" indent="0">
              <a:buNone/>
              <a:defRPr sz="8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0C412EE-819E-4133-9A61-E83C7632272C}" type="datetime1">
              <a:rPr lang="fr-CA" smtClean="0">
                <a:solidFill>
                  <a:prstClr val="black">
                    <a:tint val="75000"/>
                  </a:prstClr>
                </a:solidFill>
              </a:rPr>
              <a:pPr/>
              <a:t>2019-04-05</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189DF131-12C1-4EAC-8253-9E1DD4322B24}"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70758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519" tIns="34289" rIns="68519"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519" tIns="34289" rIns="68519"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70"/>
            <a:ext cx="2057400" cy="273844"/>
          </a:xfrm>
          <a:prstGeom prst="rect">
            <a:avLst/>
          </a:prstGeom>
        </p:spPr>
        <p:txBody>
          <a:bodyPr vert="horz" lIns="68519" tIns="34289" rIns="68519" bIns="34289" rtlCol="0" anchor="ctr"/>
          <a:lstStyle>
            <a:lvl1pPr algn="l">
              <a:defRPr sz="900">
                <a:solidFill>
                  <a:schemeClr val="tx1">
                    <a:tint val="75000"/>
                  </a:schemeClr>
                </a:solidFill>
              </a:defRPr>
            </a:lvl1pPr>
          </a:lstStyle>
          <a:p>
            <a:pPr defTabSz="685103"/>
            <a:fld id="{6163A81A-2086-4508-AE49-8A2B3254D4C5}" type="datetime1">
              <a:rPr lang="fr-CA" smtClean="0">
                <a:solidFill>
                  <a:prstClr val="black">
                    <a:tint val="75000"/>
                  </a:prstClr>
                </a:solidFill>
              </a:rPr>
              <a:pPr defTabSz="685103"/>
              <a:t>2019-04-05</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70"/>
            <a:ext cx="3086100" cy="273844"/>
          </a:xfrm>
          <a:prstGeom prst="rect">
            <a:avLst/>
          </a:prstGeom>
        </p:spPr>
        <p:txBody>
          <a:bodyPr vert="horz" lIns="68519" tIns="34289" rIns="68519" bIns="34289" rtlCol="0" anchor="ctr"/>
          <a:lstStyle>
            <a:lvl1pPr algn="ctr">
              <a:defRPr sz="900">
                <a:solidFill>
                  <a:schemeClr val="tx1">
                    <a:tint val="75000"/>
                  </a:schemeClr>
                </a:solidFill>
              </a:defRPr>
            </a:lvl1pPr>
          </a:lstStyle>
          <a:p>
            <a:pPr defTabSz="685103"/>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70"/>
            <a:ext cx="2057400" cy="273844"/>
          </a:xfrm>
          <a:prstGeom prst="rect">
            <a:avLst/>
          </a:prstGeom>
        </p:spPr>
        <p:txBody>
          <a:bodyPr vert="horz" lIns="68519" tIns="34289" rIns="68519" bIns="34289" rtlCol="0" anchor="ctr"/>
          <a:lstStyle>
            <a:lvl1pPr algn="r">
              <a:defRPr sz="900">
                <a:solidFill>
                  <a:schemeClr val="tx1">
                    <a:tint val="75000"/>
                  </a:schemeClr>
                </a:solidFill>
              </a:defRPr>
            </a:lvl1pPr>
          </a:lstStyle>
          <a:p>
            <a:pPr defTabSz="685103"/>
            <a:fld id="{189DF131-12C1-4EAC-8253-9E1DD4322B24}" type="slidenum">
              <a:rPr lang="fr-CA" smtClean="0">
                <a:solidFill>
                  <a:prstClr val="black">
                    <a:tint val="75000"/>
                  </a:prstClr>
                </a:solidFill>
              </a:rPr>
              <a:pPr defTabSz="685103"/>
              <a:t>‹N°›</a:t>
            </a:fld>
            <a:endParaRPr lang="fr-CA">
              <a:solidFill>
                <a:prstClr val="black">
                  <a:tint val="75000"/>
                </a:prstClr>
              </a:solidFill>
            </a:endParaRPr>
          </a:p>
        </p:txBody>
      </p:sp>
    </p:spTree>
    <p:extLst>
      <p:ext uri="{BB962C8B-B14F-4D97-AF65-F5344CB8AC3E}">
        <p14:creationId xmlns:p14="http://schemas.microsoft.com/office/powerpoint/2010/main" val="2376225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10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286" indent="-171286" algn="l" defTabSz="68510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857" indent="-171286" algn="l" defTabSz="68510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388" indent="-171286" algn="l" defTabSz="68510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920"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45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23"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575"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126"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697" indent="-171286" algn="l" defTabSz="68510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5103" rtl="0" eaLnBrk="1" latinLnBrk="0" hangingPunct="1">
        <a:defRPr sz="1400" kern="1200">
          <a:solidFill>
            <a:schemeClr val="tx1"/>
          </a:solidFill>
          <a:latin typeface="+mn-lt"/>
          <a:ea typeface="+mn-ea"/>
          <a:cs typeface="+mn-cs"/>
        </a:defRPr>
      </a:lvl1pPr>
      <a:lvl2pPr marL="342533" algn="l" defTabSz="685103" rtl="0" eaLnBrk="1" latinLnBrk="0" hangingPunct="1">
        <a:defRPr sz="1400" kern="1200">
          <a:solidFill>
            <a:schemeClr val="tx1"/>
          </a:solidFill>
          <a:latin typeface="+mn-lt"/>
          <a:ea typeface="+mn-ea"/>
          <a:cs typeface="+mn-cs"/>
        </a:defRPr>
      </a:lvl2pPr>
      <a:lvl3pPr marL="685103" algn="l" defTabSz="685103" rtl="0" eaLnBrk="1" latinLnBrk="0" hangingPunct="1">
        <a:defRPr sz="1400" kern="1200">
          <a:solidFill>
            <a:schemeClr val="tx1"/>
          </a:solidFill>
          <a:latin typeface="+mn-lt"/>
          <a:ea typeface="+mn-ea"/>
          <a:cs typeface="+mn-cs"/>
        </a:defRPr>
      </a:lvl3pPr>
      <a:lvl4pPr marL="1027655" algn="l" defTabSz="685103" rtl="0" eaLnBrk="1" latinLnBrk="0" hangingPunct="1">
        <a:defRPr sz="1400" kern="1200">
          <a:solidFill>
            <a:schemeClr val="tx1"/>
          </a:solidFill>
          <a:latin typeface="+mn-lt"/>
          <a:ea typeface="+mn-ea"/>
          <a:cs typeface="+mn-cs"/>
        </a:defRPr>
      </a:lvl4pPr>
      <a:lvl5pPr marL="1370206" algn="l" defTabSz="685103" rtl="0" eaLnBrk="1" latinLnBrk="0" hangingPunct="1">
        <a:defRPr sz="1400" kern="1200">
          <a:solidFill>
            <a:schemeClr val="tx1"/>
          </a:solidFill>
          <a:latin typeface="+mn-lt"/>
          <a:ea typeface="+mn-ea"/>
          <a:cs typeface="+mn-cs"/>
        </a:defRPr>
      </a:lvl5pPr>
      <a:lvl6pPr marL="1712777" algn="l" defTabSz="685103" rtl="0" eaLnBrk="1" latinLnBrk="0" hangingPunct="1">
        <a:defRPr sz="1400" kern="1200">
          <a:solidFill>
            <a:schemeClr val="tx1"/>
          </a:solidFill>
          <a:latin typeface="+mn-lt"/>
          <a:ea typeface="+mn-ea"/>
          <a:cs typeface="+mn-cs"/>
        </a:defRPr>
      </a:lvl6pPr>
      <a:lvl7pPr marL="2055308" algn="l" defTabSz="685103" rtl="0" eaLnBrk="1" latinLnBrk="0" hangingPunct="1">
        <a:defRPr sz="1400" kern="1200">
          <a:solidFill>
            <a:schemeClr val="tx1"/>
          </a:solidFill>
          <a:latin typeface="+mn-lt"/>
          <a:ea typeface="+mn-ea"/>
          <a:cs typeface="+mn-cs"/>
        </a:defRPr>
      </a:lvl7pPr>
      <a:lvl8pPr marL="2397840" algn="l" defTabSz="685103" rtl="0" eaLnBrk="1" latinLnBrk="0" hangingPunct="1">
        <a:defRPr sz="1400" kern="1200">
          <a:solidFill>
            <a:schemeClr val="tx1"/>
          </a:solidFill>
          <a:latin typeface="+mn-lt"/>
          <a:ea typeface="+mn-ea"/>
          <a:cs typeface="+mn-cs"/>
        </a:defRPr>
      </a:lvl8pPr>
      <a:lvl9pPr marL="2740373" algn="l" defTabSz="68510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273847"/>
            <a:ext cx="7886700" cy="994172"/>
          </a:xfrm>
          <a:prstGeom prst="rect">
            <a:avLst/>
          </a:prstGeom>
        </p:spPr>
        <p:txBody>
          <a:bodyPr vert="horz" lIns="68312" tIns="34289" rIns="68312" bIns="34289"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628650" y="1369219"/>
            <a:ext cx="7886700" cy="3263504"/>
          </a:xfrm>
          <a:prstGeom prst="rect">
            <a:avLst/>
          </a:prstGeom>
        </p:spPr>
        <p:txBody>
          <a:bodyPr vert="horz" lIns="68312" tIns="34289" rIns="68312" bIns="34289"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628650" y="4767267"/>
            <a:ext cx="2057400" cy="273844"/>
          </a:xfrm>
          <a:prstGeom prst="rect">
            <a:avLst/>
          </a:prstGeom>
        </p:spPr>
        <p:txBody>
          <a:bodyPr vert="horz" lIns="68312" tIns="34289" rIns="68312" bIns="34289" rtlCol="0" anchor="ctr"/>
          <a:lstStyle>
            <a:lvl1pPr algn="l">
              <a:defRPr sz="900">
                <a:solidFill>
                  <a:schemeClr val="tx1">
                    <a:tint val="75000"/>
                  </a:schemeClr>
                </a:solidFill>
              </a:defRPr>
            </a:lvl1pPr>
          </a:lstStyle>
          <a:p>
            <a:pPr defTabSz="682757"/>
            <a:fld id="{C09DE729-E620-4304-9733-1205F59F5EF8}" type="datetimeFigureOut">
              <a:rPr lang="fr-CA" smtClean="0">
                <a:solidFill>
                  <a:prstClr val="black">
                    <a:tint val="75000"/>
                  </a:prstClr>
                </a:solidFill>
              </a:rPr>
              <a:pPr defTabSz="682757"/>
              <a:t>2019-04-05</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3028950" y="4767267"/>
            <a:ext cx="3086100" cy="273844"/>
          </a:xfrm>
          <a:prstGeom prst="rect">
            <a:avLst/>
          </a:prstGeom>
        </p:spPr>
        <p:txBody>
          <a:bodyPr vert="horz" lIns="68312" tIns="34289" rIns="68312" bIns="34289" rtlCol="0" anchor="ctr"/>
          <a:lstStyle>
            <a:lvl1pPr algn="ctr">
              <a:defRPr sz="900">
                <a:solidFill>
                  <a:schemeClr val="tx1">
                    <a:tint val="75000"/>
                  </a:schemeClr>
                </a:solidFill>
              </a:defRPr>
            </a:lvl1pPr>
          </a:lstStyle>
          <a:p>
            <a:pPr defTabSz="682757"/>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6457950" y="4767267"/>
            <a:ext cx="2057400" cy="273844"/>
          </a:xfrm>
          <a:prstGeom prst="rect">
            <a:avLst/>
          </a:prstGeom>
        </p:spPr>
        <p:txBody>
          <a:bodyPr vert="horz" lIns="68312" tIns="34289" rIns="68312" bIns="34289" rtlCol="0" anchor="ctr"/>
          <a:lstStyle>
            <a:lvl1pPr algn="r">
              <a:defRPr sz="900">
                <a:solidFill>
                  <a:schemeClr val="tx1">
                    <a:tint val="75000"/>
                  </a:schemeClr>
                </a:solidFill>
              </a:defRPr>
            </a:lvl1pPr>
          </a:lstStyle>
          <a:p>
            <a:pPr defTabSz="682757"/>
            <a:fld id="{189DF131-12C1-4EAC-8253-9E1DD4322B24}" type="slidenum">
              <a:rPr lang="fr-CA" smtClean="0">
                <a:solidFill>
                  <a:prstClr val="black">
                    <a:tint val="75000"/>
                  </a:prstClr>
                </a:solidFill>
              </a:rPr>
              <a:pPr defTabSz="682757"/>
              <a:t>‹N°›</a:t>
            </a:fld>
            <a:endParaRPr lang="fr-CA">
              <a:solidFill>
                <a:prstClr val="black">
                  <a:tint val="75000"/>
                </a:prstClr>
              </a:solidFill>
            </a:endParaRPr>
          </a:p>
        </p:txBody>
      </p:sp>
    </p:spTree>
    <p:extLst>
      <p:ext uri="{BB962C8B-B14F-4D97-AF65-F5344CB8AC3E}">
        <p14:creationId xmlns:p14="http://schemas.microsoft.com/office/powerpoint/2010/main" val="2720078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27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734" indent="-170734" algn="l" defTabSz="6827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201" indent="-170734" algn="l" defTabSz="6827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3490" indent="-170734" algn="l" defTabSz="6827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4780"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3607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77537"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18916"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0294"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01761" indent="-170734" algn="l" defTabSz="682757"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fr-FR"/>
      </a:defPPr>
      <a:lvl1pPr marL="0" algn="l" defTabSz="682757" rtl="0" eaLnBrk="1" latinLnBrk="0" hangingPunct="1">
        <a:defRPr sz="1400" kern="1200">
          <a:solidFill>
            <a:schemeClr val="tx1"/>
          </a:solidFill>
          <a:latin typeface="+mn-lt"/>
          <a:ea typeface="+mn-ea"/>
          <a:cs typeface="+mn-cs"/>
        </a:defRPr>
      </a:lvl1pPr>
      <a:lvl2pPr marL="341291" algn="l" defTabSz="682757" rtl="0" eaLnBrk="1" latinLnBrk="0" hangingPunct="1">
        <a:defRPr sz="1400" kern="1200">
          <a:solidFill>
            <a:schemeClr val="tx1"/>
          </a:solidFill>
          <a:latin typeface="+mn-lt"/>
          <a:ea typeface="+mn-ea"/>
          <a:cs typeface="+mn-cs"/>
        </a:defRPr>
      </a:lvl2pPr>
      <a:lvl3pPr marL="682757" algn="l" defTabSz="682757" rtl="0" eaLnBrk="1" latinLnBrk="0" hangingPunct="1">
        <a:defRPr sz="1400" kern="1200">
          <a:solidFill>
            <a:schemeClr val="tx1"/>
          </a:solidFill>
          <a:latin typeface="+mn-lt"/>
          <a:ea typeface="+mn-ea"/>
          <a:cs typeface="+mn-cs"/>
        </a:defRPr>
      </a:lvl3pPr>
      <a:lvl4pPr marL="1024136" algn="l" defTabSz="682757" rtl="0" eaLnBrk="1" latinLnBrk="0" hangingPunct="1">
        <a:defRPr sz="1400" kern="1200">
          <a:solidFill>
            <a:schemeClr val="tx1"/>
          </a:solidFill>
          <a:latin typeface="+mn-lt"/>
          <a:ea typeface="+mn-ea"/>
          <a:cs typeface="+mn-cs"/>
        </a:defRPr>
      </a:lvl4pPr>
      <a:lvl5pPr marL="1365514" algn="l" defTabSz="682757" rtl="0" eaLnBrk="1" latinLnBrk="0" hangingPunct="1">
        <a:defRPr sz="1400" kern="1200">
          <a:solidFill>
            <a:schemeClr val="tx1"/>
          </a:solidFill>
          <a:latin typeface="+mn-lt"/>
          <a:ea typeface="+mn-ea"/>
          <a:cs typeface="+mn-cs"/>
        </a:defRPr>
      </a:lvl5pPr>
      <a:lvl6pPr marL="1706981" algn="l" defTabSz="682757" rtl="0" eaLnBrk="1" latinLnBrk="0" hangingPunct="1">
        <a:defRPr sz="1400" kern="1200">
          <a:solidFill>
            <a:schemeClr val="tx1"/>
          </a:solidFill>
          <a:latin typeface="+mn-lt"/>
          <a:ea typeface="+mn-ea"/>
          <a:cs typeface="+mn-cs"/>
        </a:defRPr>
      </a:lvl6pPr>
      <a:lvl7pPr marL="2048270" algn="l" defTabSz="682757" rtl="0" eaLnBrk="1" latinLnBrk="0" hangingPunct="1">
        <a:defRPr sz="1400" kern="1200">
          <a:solidFill>
            <a:schemeClr val="tx1"/>
          </a:solidFill>
          <a:latin typeface="+mn-lt"/>
          <a:ea typeface="+mn-ea"/>
          <a:cs typeface="+mn-cs"/>
        </a:defRPr>
      </a:lvl7pPr>
      <a:lvl8pPr marL="2389560" algn="l" defTabSz="682757" rtl="0" eaLnBrk="1" latinLnBrk="0" hangingPunct="1">
        <a:defRPr sz="1400" kern="1200">
          <a:solidFill>
            <a:schemeClr val="tx1"/>
          </a:solidFill>
          <a:latin typeface="+mn-lt"/>
          <a:ea typeface="+mn-ea"/>
          <a:cs typeface="+mn-cs"/>
        </a:defRPr>
      </a:lvl8pPr>
      <a:lvl9pPr marL="2730911" algn="l" defTabSz="68275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098" tIns="45549" rIns="91098" bIns="45549"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457200" y="1200154"/>
            <a:ext cx="8229600" cy="3394472"/>
          </a:xfrm>
          <a:prstGeom prst="rect">
            <a:avLst/>
          </a:prstGeom>
        </p:spPr>
        <p:txBody>
          <a:bodyPr vert="horz" lIns="91098" tIns="45549" rIns="91098" bIns="45549"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457200" y="4767267"/>
            <a:ext cx="2133600" cy="273844"/>
          </a:xfrm>
          <a:prstGeom prst="rect">
            <a:avLst/>
          </a:prstGeom>
        </p:spPr>
        <p:txBody>
          <a:bodyPr vert="horz" lIns="91098" tIns="45549" rIns="91098" bIns="45549" rtlCol="0" anchor="ctr"/>
          <a:lstStyle>
            <a:lvl1pPr algn="l">
              <a:defRPr sz="1200">
                <a:solidFill>
                  <a:schemeClr val="tx1">
                    <a:tint val="75000"/>
                  </a:schemeClr>
                </a:solidFill>
              </a:defRPr>
            </a:lvl1pPr>
          </a:lstStyle>
          <a:p>
            <a:pPr defTabSz="455150"/>
            <a:fld id="{3FDE3769-2E3B-1242-97A7-E37767BF256D}" type="datetimeFigureOut">
              <a:rPr lang="fr-FR" smtClean="0">
                <a:solidFill>
                  <a:prstClr val="black">
                    <a:tint val="75000"/>
                  </a:prstClr>
                </a:solidFill>
              </a:rPr>
              <a:pPr defTabSz="455150"/>
              <a:t>05/04/2019</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4767267"/>
            <a:ext cx="2895600" cy="273844"/>
          </a:xfrm>
          <a:prstGeom prst="rect">
            <a:avLst/>
          </a:prstGeom>
        </p:spPr>
        <p:txBody>
          <a:bodyPr vert="horz" lIns="91098" tIns="45549" rIns="91098" bIns="45549" rtlCol="0" anchor="ctr"/>
          <a:lstStyle>
            <a:lvl1pPr algn="ctr">
              <a:defRPr sz="1200">
                <a:solidFill>
                  <a:schemeClr val="tx1">
                    <a:tint val="75000"/>
                  </a:schemeClr>
                </a:solidFill>
              </a:defRPr>
            </a:lvl1pPr>
          </a:lstStyle>
          <a:p>
            <a:pPr defTabSz="455150"/>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4767267"/>
            <a:ext cx="2133600" cy="273844"/>
          </a:xfrm>
          <a:prstGeom prst="rect">
            <a:avLst/>
          </a:prstGeom>
        </p:spPr>
        <p:txBody>
          <a:bodyPr vert="horz" lIns="91098" tIns="45549" rIns="91098" bIns="45549" rtlCol="0" anchor="ctr"/>
          <a:lstStyle>
            <a:lvl1pPr algn="r">
              <a:defRPr sz="1200">
                <a:solidFill>
                  <a:schemeClr val="tx1">
                    <a:tint val="75000"/>
                  </a:schemeClr>
                </a:solidFill>
              </a:defRPr>
            </a:lvl1pPr>
          </a:lstStyle>
          <a:p>
            <a:pPr defTabSz="455150"/>
            <a:fld id="{E453D491-A9B9-0141-8C71-D9AE4B1D189F}" type="slidenum">
              <a:rPr lang="fr-FR" smtClean="0">
                <a:solidFill>
                  <a:prstClr val="black">
                    <a:tint val="75000"/>
                  </a:prstClr>
                </a:solidFill>
              </a:rPr>
              <a:pPr defTabSz="455150"/>
              <a:t>‹N°›</a:t>
            </a:fld>
            <a:endParaRPr lang="fr-FR">
              <a:solidFill>
                <a:prstClr val="black">
                  <a:tint val="75000"/>
                </a:prstClr>
              </a:solidFill>
            </a:endParaRPr>
          </a:p>
        </p:txBody>
      </p:sp>
    </p:spTree>
    <p:extLst>
      <p:ext uri="{BB962C8B-B14F-4D97-AF65-F5344CB8AC3E}">
        <p14:creationId xmlns:p14="http://schemas.microsoft.com/office/powerpoint/2010/main" val="3597967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5150" rtl="0" eaLnBrk="1" latinLnBrk="0" hangingPunct="1">
        <a:spcBef>
          <a:spcPct val="0"/>
        </a:spcBef>
        <a:buNone/>
        <a:defRPr sz="4400" kern="1200">
          <a:solidFill>
            <a:schemeClr val="tx1"/>
          </a:solidFill>
          <a:latin typeface="+mj-lt"/>
          <a:ea typeface="+mj-ea"/>
          <a:cs typeface="+mj-cs"/>
        </a:defRPr>
      </a:lvl1pPr>
    </p:titleStyle>
    <p:bodyStyle>
      <a:lvl1pPr marL="341363" indent="-341363" algn="l" defTabSz="455150" rtl="0" eaLnBrk="1" latinLnBrk="0" hangingPunct="1">
        <a:spcBef>
          <a:spcPct val="20000"/>
        </a:spcBef>
        <a:buFont typeface="Arial"/>
        <a:buChar char="•"/>
        <a:defRPr sz="3200" kern="1200">
          <a:solidFill>
            <a:schemeClr val="tx1"/>
          </a:solidFill>
          <a:latin typeface="+mn-lt"/>
          <a:ea typeface="+mn-ea"/>
          <a:cs typeface="+mn-cs"/>
        </a:defRPr>
      </a:lvl1pPr>
      <a:lvl2pPr marL="739871" indent="-284553" algn="l" defTabSz="455150" rtl="0" eaLnBrk="1" latinLnBrk="0" hangingPunct="1">
        <a:spcBef>
          <a:spcPct val="20000"/>
        </a:spcBef>
        <a:buFont typeface="Arial"/>
        <a:buChar char="–"/>
        <a:defRPr sz="2800" kern="1200">
          <a:solidFill>
            <a:schemeClr val="tx1"/>
          </a:solidFill>
          <a:latin typeface="+mn-lt"/>
          <a:ea typeface="+mn-ea"/>
          <a:cs typeface="+mn-cs"/>
        </a:defRPr>
      </a:lvl2pPr>
      <a:lvl3pPr marL="1138127" indent="-227574" algn="l" defTabSz="455150" rtl="0" eaLnBrk="1" latinLnBrk="0" hangingPunct="1">
        <a:spcBef>
          <a:spcPct val="20000"/>
        </a:spcBef>
        <a:buFont typeface="Arial"/>
        <a:buChar char="•"/>
        <a:defRPr sz="2400" kern="1200">
          <a:solidFill>
            <a:schemeClr val="tx1"/>
          </a:solidFill>
          <a:latin typeface="+mn-lt"/>
          <a:ea typeface="+mn-ea"/>
          <a:cs typeface="+mn-cs"/>
        </a:defRPr>
      </a:lvl3pPr>
      <a:lvl4pPr marL="1593401" indent="-227574" algn="l" defTabSz="455150" rtl="0" eaLnBrk="1" latinLnBrk="0" hangingPunct="1">
        <a:spcBef>
          <a:spcPct val="20000"/>
        </a:spcBef>
        <a:buFont typeface="Arial"/>
        <a:buChar char="–"/>
        <a:defRPr sz="2000" kern="1200">
          <a:solidFill>
            <a:schemeClr val="tx1"/>
          </a:solidFill>
          <a:latin typeface="+mn-lt"/>
          <a:ea typeface="+mn-ea"/>
          <a:cs typeface="+mn-cs"/>
        </a:defRPr>
      </a:lvl4pPr>
      <a:lvl5pPr marL="2048678" indent="-227574" algn="l" defTabSz="455150" rtl="0" eaLnBrk="1" latinLnBrk="0" hangingPunct="1">
        <a:spcBef>
          <a:spcPct val="20000"/>
        </a:spcBef>
        <a:buFont typeface="Arial"/>
        <a:buChar char="»"/>
        <a:defRPr sz="2000" kern="1200">
          <a:solidFill>
            <a:schemeClr val="tx1"/>
          </a:solidFill>
          <a:latin typeface="+mn-lt"/>
          <a:ea typeface="+mn-ea"/>
          <a:cs typeface="+mn-cs"/>
        </a:defRPr>
      </a:lvl5pPr>
      <a:lvl6pPr marL="2503829" indent="-227574" algn="l" defTabSz="455150" rtl="0" eaLnBrk="1" latinLnBrk="0" hangingPunct="1">
        <a:spcBef>
          <a:spcPct val="20000"/>
        </a:spcBef>
        <a:buFont typeface="Arial"/>
        <a:buChar char="•"/>
        <a:defRPr sz="2000" kern="1200">
          <a:solidFill>
            <a:schemeClr val="tx1"/>
          </a:solidFill>
          <a:latin typeface="+mn-lt"/>
          <a:ea typeface="+mn-ea"/>
          <a:cs typeface="+mn-cs"/>
        </a:defRPr>
      </a:lvl6pPr>
      <a:lvl7pPr marL="2959146" indent="-227574" algn="l" defTabSz="455150" rtl="0" eaLnBrk="1" latinLnBrk="0" hangingPunct="1">
        <a:spcBef>
          <a:spcPct val="20000"/>
        </a:spcBef>
        <a:buFont typeface="Arial"/>
        <a:buChar char="•"/>
        <a:defRPr sz="2000" kern="1200">
          <a:solidFill>
            <a:schemeClr val="tx1"/>
          </a:solidFill>
          <a:latin typeface="+mn-lt"/>
          <a:ea typeface="+mn-ea"/>
          <a:cs typeface="+mn-cs"/>
        </a:defRPr>
      </a:lvl7pPr>
      <a:lvl8pPr marL="3414384" indent="-227574" algn="l" defTabSz="455150" rtl="0" eaLnBrk="1" latinLnBrk="0" hangingPunct="1">
        <a:spcBef>
          <a:spcPct val="20000"/>
        </a:spcBef>
        <a:buFont typeface="Arial"/>
        <a:buChar char="•"/>
        <a:defRPr sz="2000" kern="1200">
          <a:solidFill>
            <a:schemeClr val="tx1"/>
          </a:solidFill>
          <a:latin typeface="+mn-lt"/>
          <a:ea typeface="+mn-ea"/>
          <a:cs typeface="+mn-cs"/>
        </a:defRPr>
      </a:lvl8pPr>
      <a:lvl9pPr marL="3869666" indent="-227574" algn="l" defTabSz="45515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5150" rtl="0" eaLnBrk="1" latinLnBrk="0" hangingPunct="1">
        <a:defRPr sz="1800" kern="1200">
          <a:solidFill>
            <a:schemeClr val="tx1"/>
          </a:solidFill>
          <a:latin typeface="+mn-lt"/>
          <a:ea typeface="+mn-ea"/>
          <a:cs typeface="+mn-cs"/>
        </a:defRPr>
      </a:lvl1pPr>
      <a:lvl2pPr marL="455150" algn="l" defTabSz="455150" rtl="0" eaLnBrk="1" latinLnBrk="0" hangingPunct="1">
        <a:defRPr sz="1800" kern="1200">
          <a:solidFill>
            <a:schemeClr val="tx1"/>
          </a:solidFill>
          <a:latin typeface="+mn-lt"/>
          <a:ea typeface="+mn-ea"/>
          <a:cs typeface="+mn-cs"/>
        </a:defRPr>
      </a:lvl2pPr>
      <a:lvl3pPr marL="910553" algn="l" defTabSz="455150" rtl="0" eaLnBrk="1" latinLnBrk="0" hangingPunct="1">
        <a:defRPr sz="1800" kern="1200">
          <a:solidFill>
            <a:schemeClr val="tx1"/>
          </a:solidFill>
          <a:latin typeface="+mn-lt"/>
          <a:ea typeface="+mn-ea"/>
          <a:cs typeface="+mn-cs"/>
        </a:defRPr>
      </a:lvl3pPr>
      <a:lvl4pPr marL="1365786" algn="l" defTabSz="455150" rtl="0" eaLnBrk="1" latinLnBrk="0" hangingPunct="1">
        <a:defRPr sz="1800" kern="1200">
          <a:solidFill>
            <a:schemeClr val="tx1"/>
          </a:solidFill>
          <a:latin typeface="+mn-lt"/>
          <a:ea typeface="+mn-ea"/>
          <a:cs typeface="+mn-cs"/>
        </a:defRPr>
      </a:lvl4pPr>
      <a:lvl5pPr marL="1821104" algn="l" defTabSz="455150" rtl="0" eaLnBrk="1" latinLnBrk="0" hangingPunct="1">
        <a:defRPr sz="1800" kern="1200">
          <a:solidFill>
            <a:schemeClr val="tx1"/>
          </a:solidFill>
          <a:latin typeface="+mn-lt"/>
          <a:ea typeface="+mn-ea"/>
          <a:cs typeface="+mn-cs"/>
        </a:defRPr>
      </a:lvl5pPr>
      <a:lvl6pPr marL="2276253" algn="l" defTabSz="455150" rtl="0" eaLnBrk="1" latinLnBrk="0" hangingPunct="1">
        <a:defRPr sz="1800" kern="1200">
          <a:solidFill>
            <a:schemeClr val="tx1"/>
          </a:solidFill>
          <a:latin typeface="+mn-lt"/>
          <a:ea typeface="+mn-ea"/>
          <a:cs typeface="+mn-cs"/>
        </a:defRPr>
      </a:lvl6pPr>
      <a:lvl7pPr marL="2731455" algn="l" defTabSz="455150" rtl="0" eaLnBrk="1" latinLnBrk="0" hangingPunct="1">
        <a:defRPr sz="1800" kern="1200">
          <a:solidFill>
            <a:schemeClr val="tx1"/>
          </a:solidFill>
          <a:latin typeface="+mn-lt"/>
          <a:ea typeface="+mn-ea"/>
          <a:cs typeface="+mn-cs"/>
        </a:defRPr>
      </a:lvl7pPr>
      <a:lvl8pPr marL="3186771" algn="l" defTabSz="455150" rtl="0" eaLnBrk="1" latinLnBrk="0" hangingPunct="1">
        <a:defRPr sz="1800" kern="1200">
          <a:solidFill>
            <a:schemeClr val="tx1"/>
          </a:solidFill>
          <a:latin typeface="+mn-lt"/>
          <a:ea typeface="+mn-ea"/>
          <a:cs typeface="+mn-cs"/>
        </a:defRPr>
      </a:lvl8pPr>
      <a:lvl9pPr marL="3642025" algn="l" defTabSz="455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8.xml"/><Relationship Id="rId7" Type="http://schemas.openxmlformats.org/officeDocument/2006/relationships/notesSlide" Target="../notesSlides/notesSlide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9.xml"/><Relationship Id="rId5" Type="http://schemas.openxmlformats.org/officeDocument/2006/relationships/tags" Target="../tags/tag50.xml"/><Relationship Id="rId4"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52.xml"/><Relationship Id="rId7" Type="http://schemas.openxmlformats.org/officeDocument/2006/relationships/oleObject" Target="../embeddings/oleObject1.bin"/><Relationship Id="rId2" Type="http://schemas.openxmlformats.org/officeDocument/2006/relationships/tags" Target="../tags/tag51.xml"/><Relationship Id="rId1" Type="http://schemas.openxmlformats.org/officeDocument/2006/relationships/vmlDrawing" Target="../drawings/vmlDrawing1.vml"/><Relationship Id="rId6" Type="http://schemas.openxmlformats.org/officeDocument/2006/relationships/image" Target="../media/image12.jpg"/><Relationship Id="rId5" Type="http://schemas.openxmlformats.org/officeDocument/2006/relationships/notesSlide" Target="../notesSlides/notesSlide9.xml"/><Relationship Id="rId4"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microsoft.com/office/2007/relationships/hdphoto" Target="../media/hdphoto2.wdp"/><Relationship Id="rId3" Type="http://schemas.openxmlformats.org/officeDocument/2006/relationships/tags" Target="../tags/tag13.xml"/><Relationship Id="rId7" Type="http://schemas.openxmlformats.org/officeDocument/2006/relationships/slideLayout" Target="../slideLayouts/slideLayout29.xml"/><Relationship Id="rId12"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microsoft.com/office/2007/relationships/hdphoto" Target="../media/hdphoto1.wdp"/><Relationship Id="rId5" Type="http://schemas.openxmlformats.org/officeDocument/2006/relationships/tags" Target="../tags/tag15.xml"/><Relationship Id="rId10" Type="http://schemas.openxmlformats.org/officeDocument/2006/relationships/image" Target="../media/image4.png"/><Relationship Id="rId4" Type="http://schemas.openxmlformats.org/officeDocument/2006/relationships/tags" Target="../tags/tag14.xml"/><Relationship Id="rId9" Type="http://schemas.openxmlformats.org/officeDocument/2006/relationships/hyperlink" Target="http://www.tout-petits.org/" TargetMode="External"/></Relationships>
</file>

<file path=ppt/slides/_rels/slide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9.xml"/><Relationship Id="rId4" Type="http://schemas.openxmlformats.org/officeDocument/2006/relationships/tags" Target="../tags/tag20.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3.xml"/><Relationship Id="rId5" Type="http://schemas.openxmlformats.org/officeDocument/2006/relationships/slideLayout" Target="../slideLayouts/slideLayout29.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4.xml"/><Relationship Id="rId5" Type="http://schemas.openxmlformats.org/officeDocument/2006/relationships/slideLayout" Target="../slideLayouts/slideLayout29.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7.png"/><Relationship Id="rId5" Type="http://schemas.openxmlformats.org/officeDocument/2006/relationships/tags" Target="../tags/tag33.xml"/><Relationship Id="rId10" Type="http://schemas.openxmlformats.org/officeDocument/2006/relationships/image" Target="../media/image6.png"/><Relationship Id="rId4" Type="http://schemas.openxmlformats.org/officeDocument/2006/relationships/tags" Target="../tags/tag32.xml"/><Relationship Id="rId9"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8.xml"/><Relationship Id="rId7" Type="http://schemas.openxmlformats.org/officeDocument/2006/relationships/notesSlide" Target="../notesSlides/notesSlide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9.xml"/><Relationship Id="rId5" Type="http://schemas.openxmlformats.org/officeDocument/2006/relationships/tags" Target="../tags/tag40.xml"/><Relationship Id="rId4" Type="http://schemas.openxmlformats.org/officeDocument/2006/relationships/tags" Target="../tags/tag39.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3.xml"/><Relationship Id="rId7" Type="http://schemas.openxmlformats.org/officeDocument/2006/relationships/notesSlide" Target="../notesSlides/notesSlide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9.xml"/><Relationship Id="rId5" Type="http://schemas.openxmlformats.org/officeDocument/2006/relationships/tags" Target="../tags/tag45.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1-cover.png"/>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oup 7"/>
          <p:cNvGrpSpPr/>
          <p:nvPr>
            <p:custDataLst>
              <p:tags r:id="rId2"/>
            </p:custDataLst>
          </p:nvPr>
        </p:nvGrpSpPr>
        <p:grpSpPr>
          <a:xfrm rot="16200000" flipH="1" flipV="1">
            <a:off x="5235824" y="677185"/>
            <a:ext cx="4032984" cy="2678618"/>
            <a:chOff x="-125408" y="1078362"/>
            <a:chExt cx="3183460" cy="2114383"/>
          </a:xfrm>
          <a:solidFill>
            <a:schemeClr val="bg1"/>
          </a:solidFill>
        </p:grpSpPr>
        <p:sp>
          <p:nvSpPr>
            <p:cNvPr id="9" name="Oval 8"/>
            <p:cNvSpPr/>
            <p:nvPr/>
          </p:nvSpPr>
          <p:spPr>
            <a:xfrm>
              <a:off x="943669" y="1078362"/>
              <a:ext cx="2114383" cy="211438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31413"/>
                </a:solidFill>
              </a:endParaRPr>
            </a:p>
          </p:txBody>
        </p:sp>
        <p:sp>
          <p:nvSpPr>
            <p:cNvPr id="10" name="Rectangle 9"/>
            <p:cNvSpPr/>
            <p:nvPr/>
          </p:nvSpPr>
          <p:spPr>
            <a:xfrm>
              <a:off x="-125408" y="1078362"/>
              <a:ext cx="2119173" cy="211438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20" name="Group 19"/>
          <p:cNvGrpSpPr/>
          <p:nvPr>
            <p:custDataLst>
              <p:tags r:id="rId3"/>
            </p:custDataLst>
          </p:nvPr>
        </p:nvGrpSpPr>
        <p:grpSpPr>
          <a:xfrm>
            <a:off x="6232947" y="243854"/>
            <a:ext cx="2358678" cy="3691112"/>
            <a:chOff x="6358534" y="1151441"/>
            <a:chExt cx="2358678" cy="3691112"/>
          </a:xfrm>
        </p:grpSpPr>
        <p:sp>
          <p:nvSpPr>
            <p:cNvPr id="15" name="TextBox 14"/>
            <p:cNvSpPr txBox="1"/>
            <p:nvPr/>
          </p:nvSpPr>
          <p:spPr>
            <a:xfrm>
              <a:off x="6358534" y="1151441"/>
              <a:ext cx="2358678" cy="1290610"/>
            </a:xfrm>
            <a:prstGeom prst="rect">
              <a:avLst/>
            </a:prstGeom>
            <a:noFill/>
          </p:spPr>
          <p:txBody>
            <a:bodyPr wrap="square" rtlCol="0">
              <a:spAutoFit/>
            </a:bodyPr>
            <a:lstStyle/>
            <a:p>
              <a:pPr>
                <a:lnSpc>
                  <a:spcPct val="80000"/>
                </a:lnSpc>
              </a:pPr>
              <a:r>
                <a:rPr lang="en-US" sz="3200" b="1" dirty="0" err="1">
                  <a:solidFill>
                    <a:srgbClr val="BA2830"/>
                  </a:solidFill>
                  <a:latin typeface="Raleway"/>
                  <a:cs typeface="Raleway"/>
                </a:rPr>
                <a:t>Accès</a:t>
              </a:r>
              <a:r>
                <a:rPr lang="en-US" sz="3200" b="1" dirty="0">
                  <a:solidFill>
                    <a:srgbClr val="BA2830"/>
                  </a:solidFill>
                  <a:latin typeface="Raleway"/>
                  <a:cs typeface="Raleway"/>
                </a:rPr>
                <a:t> </a:t>
              </a:r>
              <a:br>
                <a:rPr lang="en-US" sz="3200" b="1" dirty="0">
                  <a:solidFill>
                    <a:srgbClr val="BA2830"/>
                  </a:solidFill>
                  <a:latin typeface="Raleway"/>
                  <a:cs typeface="Raleway"/>
                </a:rPr>
              </a:br>
              <a:r>
                <a:rPr lang="en-US" sz="3200" b="1" dirty="0">
                  <a:solidFill>
                    <a:srgbClr val="BA2830"/>
                  </a:solidFill>
                  <a:latin typeface="Raleway"/>
                  <a:cs typeface="Raleway"/>
                </a:rPr>
                <a:t>aux </a:t>
              </a:r>
              <a:r>
                <a:rPr lang="en-US" sz="3200" b="1" dirty="0" err="1">
                  <a:solidFill>
                    <a:srgbClr val="BA2830"/>
                  </a:solidFill>
                  <a:latin typeface="Raleway"/>
                  <a:cs typeface="Raleway"/>
                </a:rPr>
                <a:t>soins</a:t>
              </a:r>
              <a:r>
                <a:rPr lang="en-US" sz="3200" b="1" dirty="0">
                  <a:solidFill>
                    <a:srgbClr val="BA2830"/>
                  </a:solidFill>
                  <a:latin typeface="Raleway"/>
                  <a:cs typeface="Raleway"/>
                </a:rPr>
                <a:t> </a:t>
              </a:r>
              <a:br>
                <a:rPr lang="en-US" sz="3200" b="1" dirty="0">
                  <a:solidFill>
                    <a:srgbClr val="BA2830"/>
                  </a:solidFill>
                  <a:latin typeface="Raleway"/>
                  <a:cs typeface="Raleway"/>
                </a:rPr>
              </a:br>
              <a:r>
                <a:rPr lang="en-US" sz="3200" b="1" dirty="0">
                  <a:solidFill>
                    <a:srgbClr val="BA2830"/>
                  </a:solidFill>
                  <a:latin typeface="Raleway"/>
                  <a:cs typeface="Raleway"/>
                </a:rPr>
                <a:t>de santé </a:t>
              </a:r>
            </a:p>
          </p:txBody>
        </p:sp>
        <p:sp>
          <p:nvSpPr>
            <p:cNvPr id="16" name="TextBox 15"/>
            <p:cNvSpPr txBox="1"/>
            <p:nvPr/>
          </p:nvSpPr>
          <p:spPr>
            <a:xfrm>
              <a:off x="6370986" y="2312630"/>
              <a:ext cx="2106989" cy="2529923"/>
            </a:xfrm>
            <a:prstGeom prst="rect">
              <a:avLst/>
            </a:prstGeom>
            <a:noFill/>
          </p:spPr>
          <p:txBody>
            <a:bodyPr wrap="square" rtlCol="0">
              <a:spAutoFit/>
            </a:bodyPr>
            <a:lstStyle/>
            <a:p>
              <a:pPr>
                <a:lnSpc>
                  <a:spcPct val="110000"/>
                </a:lnSpc>
              </a:pPr>
              <a:r>
                <a:rPr lang="en-US" sz="1600" b="1" dirty="0">
                  <a:solidFill>
                    <a:srgbClr val="131413">
                      <a:lumMod val="75000"/>
                      <a:lumOff val="25000"/>
                    </a:srgbClr>
                  </a:solidFill>
                  <a:latin typeface="Raleway"/>
                  <a:cs typeface="Raleway"/>
                </a:rPr>
                <a:t>pour les femmes </a:t>
              </a:r>
              <a:br>
                <a:rPr lang="en-US" sz="1600" b="1" dirty="0">
                  <a:solidFill>
                    <a:srgbClr val="131413">
                      <a:lumMod val="75000"/>
                      <a:lumOff val="25000"/>
                    </a:srgbClr>
                  </a:solidFill>
                  <a:latin typeface="Raleway"/>
                  <a:cs typeface="Raleway"/>
                </a:rPr>
              </a:br>
              <a:r>
                <a:rPr lang="en-US" sz="1600" b="1" dirty="0">
                  <a:solidFill>
                    <a:srgbClr val="131413">
                      <a:lumMod val="75000"/>
                      <a:lumOff val="25000"/>
                    </a:srgbClr>
                  </a:solidFill>
                  <a:latin typeface="Raleway"/>
                  <a:cs typeface="Raleway"/>
                </a:rPr>
                <a:t>enceintes et les </a:t>
              </a:r>
              <a:br>
                <a:rPr lang="en-US" sz="1600" b="1" dirty="0">
                  <a:solidFill>
                    <a:srgbClr val="131413">
                      <a:lumMod val="75000"/>
                      <a:lumOff val="25000"/>
                    </a:srgbClr>
                  </a:solidFill>
                  <a:latin typeface="Raleway"/>
                  <a:cs typeface="Raleway"/>
                </a:rPr>
              </a:br>
              <a:r>
                <a:rPr lang="en-US" sz="1600" b="1" dirty="0">
                  <a:solidFill>
                    <a:srgbClr val="131413">
                      <a:lumMod val="75000"/>
                      <a:lumOff val="25000"/>
                    </a:srgbClr>
                  </a:solidFill>
                  <a:latin typeface="Raleway"/>
                  <a:cs typeface="Raleway"/>
                </a:rPr>
                <a:t>tout-</a:t>
              </a:r>
              <a:r>
                <a:rPr lang="en-US" sz="1600" b="1" dirty="0" err="1">
                  <a:solidFill>
                    <a:srgbClr val="131413">
                      <a:lumMod val="75000"/>
                      <a:lumOff val="25000"/>
                    </a:srgbClr>
                  </a:solidFill>
                  <a:latin typeface="Raleway"/>
                  <a:cs typeface="Raleway"/>
                </a:rPr>
                <a:t>petits</a:t>
              </a:r>
              <a:r>
                <a:rPr lang="en-US" sz="1600" b="1" dirty="0">
                  <a:solidFill>
                    <a:srgbClr val="131413">
                      <a:lumMod val="75000"/>
                      <a:lumOff val="25000"/>
                    </a:srgbClr>
                  </a:solidFill>
                  <a:latin typeface="Raleway"/>
                  <a:cs typeface="Raleway"/>
                </a:rPr>
                <a:t> de </a:t>
              </a:r>
              <a:br>
                <a:rPr lang="en-US" sz="1600" b="1" dirty="0">
                  <a:solidFill>
                    <a:srgbClr val="131413">
                      <a:lumMod val="75000"/>
                      <a:lumOff val="25000"/>
                    </a:srgbClr>
                  </a:solidFill>
                  <a:latin typeface="Raleway"/>
                  <a:cs typeface="Raleway"/>
                </a:rPr>
              </a:br>
              <a:r>
                <a:rPr lang="en-US" sz="1600" b="1" dirty="0" err="1">
                  <a:solidFill>
                    <a:srgbClr val="131413">
                      <a:lumMod val="75000"/>
                      <a:lumOff val="25000"/>
                    </a:srgbClr>
                  </a:solidFill>
                  <a:latin typeface="Raleway"/>
                  <a:cs typeface="Raleway"/>
                </a:rPr>
                <a:t>familles</a:t>
              </a:r>
              <a:r>
                <a:rPr lang="en-US" sz="1600" b="1" dirty="0">
                  <a:solidFill>
                    <a:srgbClr val="131413">
                      <a:lumMod val="75000"/>
                      <a:lumOff val="25000"/>
                    </a:srgbClr>
                  </a:solidFill>
                  <a:latin typeface="Raleway"/>
                  <a:cs typeface="Raleway"/>
                </a:rPr>
                <a:t> </a:t>
              </a:r>
              <a:r>
                <a:rPr lang="en-US" sz="1600" b="1" dirty="0" err="1">
                  <a:solidFill>
                    <a:srgbClr val="131413">
                      <a:lumMod val="75000"/>
                      <a:lumOff val="25000"/>
                    </a:srgbClr>
                  </a:solidFill>
                  <a:latin typeface="Raleway"/>
                  <a:cs typeface="Raleway"/>
                </a:rPr>
                <a:t>migrantes</a:t>
              </a:r>
              <a:endParaRPr lang="en-US" sz="1600" b="1" dirty="0">
                <a:solidFill>
                  <a:srgbClr val="131413">
                    <a:lumMod val="75000"/>
                    <a:lumOff val="25000"/>
                  </a:srgbClr>
                </a:solidFill>
                <a:latin typeface="Raleway"/>
                <a:cs typeface="Raleway"/>
              </a:endParaRPr>
            </a:p>
            <a:p>
              <a:pPr>
                <a:lnSpc>
                  <a:spcPct val="110000"/>
                </a:lnSpc>
              </a:pPr>
              <a:endParaRPr lang="en-US" sz="1600" dirty="0" smtClean="0">
                <a:solidFill>
                  <a:srgbClr val="131413"/>
                </a:solidFill>
              </a:endParaRPr>
            </a:p>
            <a:p>
              <a:pPr>
                <a:lnSpc>
                  <a:spcPct val="110000"/>
                </a:lnSpc>
              </a:pPr>
              <a:r>
                <a:rPr lang="en-US" sz="1600" b="1" i="1" dirty="0" err="1" smtClean="0">
                  <a:solidFill>
                    <a:srgbClr val="C00000"/>
                  </a:solidFill>
                  <a:latin typeface="Raleway" panose="020B0003030101060003"/>
                </a:rPr>
                <a:t>Trousse</a:t>
              </a:r>
              <a:r>
                <a:rPr lang="en-US" sz="1600" b="1" i="1" dirty="0" smtClean="0">
                  <a:solidFill>
                    <a:srgbClr val="C00000"/>
                  </a:solidFill>
                  <a:latin typeface="Raleway" panose="020B0003030101060003"/>
                </a:rPr>
                <a:t> </a:t>
              </a:r>
              <a:r>
                <a:rPr lang="en-US" sz="1600" b="1" i="1" dirty="0">
                  <a:solidFill>
                    <a:srgbClr val="C00000"/>
                  </a:solidFill>
                  <a:latin typeface="Raleway" panose="020B0003030101060003"/>
                </a:rPr>
                <a:t>de communication</a:t>
              </a:r>
            </a:p>
            <a:p>
              <a:pPr>
                <a:lnSpc>
                  <a:spcPct val="110000"/>
                </a:lnSpc>
              </a:pPr>
              <a:endParaRPr lang="en-US" sz="3200" dirty="0" smtClean="0">
                <a:solidFill>
                  <a:srgbClr val="131413"/>
                </a:solidFill>
              </a:endParaRPr>
            </a:p>
          </p:txBody>
        </p:sp>
      </p:grpSp>
      <p:pic>
        <p:nvPicPr>
          <p:cNvPr id="17" name="Picture 16"/>
          <p:cNvPicPr>
            <a:picLocks noChangeAspect="1"/>
          </p:cNvPicPr>
          <p:nvPr>
            <p:custDataLst>
              <p:tags r:id="rId4"/>
            </p:custDataLst>
          </p:nvPr>
        </p:nvPicPr>
        <p:blipFill>
          <a:blip r:embed="rId8"/>
          <a:stretch>
            <a:fillRect/>
          </a:stretch>
        </p:blipFill>
        <p:spPr>
          <a:xfrm>
            <a:off x="5913009" y="4646890"/>
            <a:ext cx="1305652" cy="329156"/>
          </a:xfrm>
          <a:prstGeom prst="rect">
            <a:avLst/>
          </a:prstGeom>
        </p:spPr>
      </p:pic>
      <p:pic>
        <p:nvPicPr>
          <p:cNvPr id="18" name="Picture 17"/>
          <p:cNvPicPr>
            <a:picLocks noChangeAspect="1"/>
          </p:cNvPicPr>
          <p:nvPr>
            <p:custDataLst>
              <p:tags r:id="rId5"/>
            </p:custDataLst>
          </p:nvPr>
        </p:nvPicPr>
        <p:blipFill>
          <a:blip r:embed="rId9"/>
          <a:stretch>
            <a:fillRect/>
          </a:stretch>
        </p:blipFill>
        <p:spPr>
          <a:xfrm>
            <a:off x="7977706" y="4632831"/>
            <a:ext cx="833862" cy="318184"/>
          </a:xfrm>
          <a:prstGeom prst="rect">
            <a:avLst/>
          </a:prstGeom>
        </p:spPr>
      </p:pic>
    </p:spTree>
    <p:extLst>
      <p:ext uri="{BB962C8B-B14F-4D97-AF65-F5344CB8AC3E}">
        <p14:creationId xmlns:p14="http://schemas.microsoft.com/office/powerpoint/2010/main" val="547630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53445" y="835004"/>
            <a:ext cx="8647877" cy="4545057"/>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t>Exemple de texte</a:t>
            </a:r>
          </a:p>
          <a:p>
            <a:pPr marL="0" indent="0" algn="just">
              <a:spcBef>
                <a:spcPts val="450"/>
              </a:spcBef>
              <a:buClr>
                <a:srgbClr val="D9232D"/>
              </a:buClr>
              <a:buSzPct val="100000"/>
              <a:buNone/>
            </a:pPr>
            <a:r>
              <a:rPr lang="fr-CA" sz="1400" b="1" i="1" dirty="0">
                <a:solidFill>
                  <a:srgbClr val="C00000"/>
                </a:solidFill>
              </a:rPr>
              <a:t> </a:t>
            </a:r>
            <a:r>
              <a:rPr lang="fr-CA" sz="1400" b="1" i="1" dirty="0" smtClean="0">
                <a:solidFill>
                  <a:srgbClr val="C00000"/>
                </a:solidFill>
              </a:rPr>
              <a:t>       L’accès </a:t>
            </a:r>
            <a:r>
              <a:rPr lang="fr-CA" sz="1400" b="1" i="1" dirty="0">
                <a:solidFill>
                  <a:srgbClr val="C00000"/>
                </a:solidFill>
              </a:rPr>
              <a:t>aux soins de santé chez les femmes enceintes et les tout-petits de familles migrantes</a:t>
            </a:r>
          </a:p>
          <a:p>
            <a:pPr marL="447675" indent="0" algn="just">
              <a:spcBef>
                <a:spcPts val="0"/>
              </a:spcBef>
              <a:buClr>
                <a:srgbClr val="D9232D"/>
              </a:buClr>
              <a:buSzPct val="100000"/>
              <a:buNone/>
            </a:pPr>
            <a:endParaRPr lang="fr-CA" sz="500" dirty="0">
              <a:solidFill>
                <a:prstClr val="black"/>
              </a:solidFill>
            </a:endParaRPr>
          </a:p>
          <a:p>
            <a:pPr marL="361950" indent="0" algn="just">
              <a:lnSpc>
                <a:spcPts val="1900"/>
              </a:lnSpc>
              <a:spcBef>
                <a:spcPts val="450"/>
              </a:spcBef>
              <a:buClr>
                <a:srgbClr val="D9232D"/>
              </a:buClr>
              <a:buSzPct val="100000"/>
              <a:buNone/>
            </a:pPr>
            <a:r>
              <a:rPr lang="fr-CA" sz="1300" dirty="0" smtClean="0"/>
              <a:t>Saviez-vous que plusieurs tout-petits habitant au Québec ne sont pas couverts par l’assurance maladie ? Le </a:t>
            </a:r>
            <a:r>
              <a:rPr lang="fr-CA" sz="1300" dirty="0"/>
              <a:t>plus récent dossier de l’Observatoire des tout-petits lève le voile sur une situation assez préoccupante et peu connue des Québécois : malgré l’existence d’un système public universel de soins de santé, des enfants habitant au Québec, dont plusieurs sont nés ici, n’ont pas accès à des soins couverts par l’assurance maladie en raison de leur statut d’immigration ou de celui de leurs parents. Le dossier souligne la grande vulnérabilité de ces familles et fait état des conséquences que peuvent entraîner les barrières d’accès aux soins de santé sur le développement des enfants migrants concernés</a:t>
            </a:r>
            <a:r>
              <a:rPr lang="fr-CA" sz="1300" dirty="0" smtClean="0"/>
              <a:t>.</a:t>
            </a:r>
            <a:endParaRPr lang="fr-CA" sz="1300" dirty="0" smtClean="0"/>
          </a:p>
          <a:p>
            <a:pPr marL="361950" indent="0">
              <a:lnSpc>
                <a:spcPts val="1900"/>
              </a:lnSpc>
              <a:spcBef>
                <a:spcPts val="450"/>
              </a:spcBef>
              <a:buClr>
                <a:srgbClr val="D9232D"/>
              </a:buClr>
              <a:buSzPct val="100000"/>
              <a:buNone/>
            </a:pPr>
            <a:r>
              <a:rPr lang="fr-CA" sz="1300" dirty="0" smtClean="0"/>
              <a:t>Ce dossier présente également différentes </a:t>
            </a:r>
            <a:r>
              <a:rPr lang="fr-CA" sz="1300" dirty="0"/>
              <a:t>pistes de solution qu’il serait pertinent de mettre en place dans la société afin d’agir concrètement pour améliorer l’accès aux soins de santé des femmes enceintes et des </a:t>
            </a:r>
            <a:r>
              <a:rPr lang="fr-CA" sz="1300" dirty="0" smtClean="0"/>
              <a:t>tout-petits de familles migrantes </a:t>
            </a:r>
            <a:r>
              <a:rPr lang="fr-CA" sz="1300" dirty="0"/>
              <a:t>qui ne sont pas admissibles à l’assurance maladie.</a:t>
            </a:r>
          </a:p>
          <a:p>
            <a:pPr marL="361950" indent="0" algn="just">
              <a:lnSpc>
                <a:spcPts val="500"/>
              </a:lnSpc>
              <a:spcBef>
                <a:spcPts val="0"/>
              </a:spcBef>
              <a:buClr>
                <a:srgbClr val="D9232D"/>
              </a:buClr>
              <a:buSzPct val="100000"/>
              <a:buNone/>
            </a:pPr>
            <a:endParaRPr lang="fr-CA" sz="1300" dirty="0"/>
          </a:p>
          <a:p>
            <a:pPr marL="361950" lvl="1" indent="0" algn="just">
              <a:spcBef>
                <a:spcPts val="450"/>
              </a:spcBef>
              <a:buClr>
                <a:srgbClr val="D9232D"/>
              </a:buClr>
              <a:buSzPct val="100000"/>
              <a:buNone/>
            </a:pPr>
            <a:r>
              <a:rPr lang="fr-CA" sz="1300" dirty="0"/>
              <a:t>Pour consulter le dossier :</a:t>
            </a:r>
            <a:r>
              <a:rPr lang="fr-CA" sz="1300" b="1" dirty="0">
                <a:solidFill>
                  <a:srgbClr val="0070C0"/>
                </a:solidFill>
              </a:rPr>
              <a:t> </a:t>
            </a:r>
            <a:r>
              <a:rPr lang="fr-CA" sz="1200" b="1" dirty="0">
                <a:solidFill>
                  <a:srgbClr val="0070C0"/>
                </a:solidFill>
              </a:rPr>
              <a:t>tout-petits.org/migrants</a:t>
            </a:r>
            <a:endParaRPr lang="fr-CA" sz="1100" b="1"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10</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latin typeface="Raleway" panose="020B0003030101060003" pitchFamily="34" charset="0"/>
              </a:rPr>
              <a:t>Site Web ou infolettre</a:t>
            </a:r>
            <a:endParaRPr lang="fr-CA" sz="2700" b="1" dirty="0">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custDataLst>
              <p:tags r:id="rId5"/>
            </p:custDataLst>
          </p:nvPr>
        </p:nvPicPr>
        <p:blipFill rotWithShape="1">
          <a:blip r:embed="rId8" cstate="print">
            <a:extLst>
              <a:ext uri="{28A0092B-C50C-407E-A947-70E740481C1C}">
                <a14:useLocalDpi xmlns:a14="http://schemas.microsoft.com/office/drawing/2010/main" val="0"/>
              </a:ext>
            </a:extLst>
          </a:blip>
          <a:srcRect b="20534"/>
          <a:stretch/>
        </p:blipFill>
        <p:spPr bwMode="auto">
          <a:xfrm>
            <a:off x="7956375" y="369722"/>
            <a:ext cx="675075" cy="536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3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2" name="Objet 1"/>
          <p:cNvGraphicFramePr>
            <a:graphicFrameLocks noChangeAspect="1"/>
          </p:cNvGraphicFramePr>
          <p:nvPr>
            <p:custDataLst>
              <p:tags r:id="rId3"/>
            </p:custDataLst>
            <p:extLst>
              <p:ext uri="{D42A27DB-BD31-4B8C-83A1-F6EECF244321}">
                <p14:modId xmlns:p14="http://schemas.microsoft.com/office/powerpoint/2010/main" val="1555894966"/>
              </p:ext>
            </p:extLst>
          </p:nvPr>
        </p:nvGraphicFramePr>
        <p:xfrm>
          <a:off x="3573523" y="3795889"/>
          <a:ext cx="3833258" cy="936104"/>
        </p:xfrm>
        <a:graphic>
          <a:graphicData uri="http://schemas.openxmlformats.org/presentationml/2006/ole">
            <mc:AlternateContent xmlns:mc="http://schemas.openxmlformats.org/markup-compatibility/2006">
              <mc:Choice xmlns:v="urn:schemas-microsoft-com:vml" Requires="v">
                <p:oleObj spid="_x0000_s1156" name="Image" r:id="rId7" imgW="8063492" imgH="1968254" progId="">
                  <p:embed/>
                </p:oleObj>
              </mc:Choice>
              <mc:Fallback>
                <p:oleObj name="Image" r:id="rId7" imgW="8063492" imgH="1968254" progId="">
                  <p:embed/>
                  <p:pic>
                    <p:nvPicPr>
                      <p:cNvPr id="0" name=""/>
                      <p:cNvPicPr>
                        <a:picLocks noChangeAspect="1" noChangeArrowheads="1"/>
                      </p:cNvPicPr>
                      <p:nvPr/>
                    </p:nvPicPr>
                    <p:blipFill>
                      <a:blip r:embed="rId8">
                        <a:lum bright="10000"/>
                        <a:extLst>
                          <a:ext uri="{28A0092B-C50C-407E-A947-70E740481C1C}">
                            <a14:useLocalDpi xmlns:a14="http://schemas.microsoft.com/office/drawing/2010/main" val="0"/>
                          </a:ext>
                        </a:extLst>
                      </a:blip>
                      <a:srcRect/>
                      <a:stretch>
                        <a:fillRect/>
                      </a:stretch>
                    </p:blipFill>
                    <p:spPr bwMode="auto">
                      <a:xfrm>
                        <a:off x="3573523" y="3795889"/>
                        <a:ext cx="3833258" cy="9361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05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Table des matières</a:t>
            </a:r>
            <a:endParaRPr lang="fr-CA" sz="2700" b="1" dirty="0">
              <a:solidFill>
                <a:prstClr val="black"/>
              </a:solidFill>
              <a:latin typeface="Raleway" panose="020B0003030101060003" pitchFamily="34" charset="0"/>
            </a:endParaRPr>
          </a:p>
        </p:txBody>
      </p:sp>
      <p:cxnSp>
        <p:nvCxnSpPr>
          <p:cNvPr id="10" name="Straight Connector 4"/>
          <p:cNvCxnSpPr/>
          <p:nvPr>
            <p:custDataLst>
              <p:tags r:id="rId2"/>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custDataLst>
              <p:tags r:id="rId3"/>
            </p:custDataLst>
          </p:nvPr>
        </p:nvSpPr>
        <p:spPr>
          <a:xfrm>
            <a:off x="568587" y="1275606"/>
            <a:ext cx="7831733"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À propos de l’Observatoire des tout-petits</a:t>
            </a:r>
            <a:endParaRPr lang="fr-CA" sz="1700" b="1" dirty="0" smtClean="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À propos du dossier</a:t>
            </a:r>
          </a:p>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Messages clés</a:t>
            </a:r>
            <a:endParaRPr lang="fr-CA" sz="1700" dirty="0">
              <a:solidFill>
                <a:prstClr val="black"/>
              </a:solidFill>
              <a:latin typeface="Raleway" panose="020B0003030101060003" pitchFamily="34" charset="0"/>
            </a:endParaRPr>
          </a:p>
          <a:p>
            <a:pPr marL="342551" indent="-342551">
              <a:lnSpc>
                <a:spcPct val="200000"/>
              </a:lnSpc>
              <a:spcBef>
                <a:spcPts val="450"/>
              </a:spcBef>
              <a:buClr>
                <a:srgbClr val="D9232D"/>
              </a:buClr>
              <a:buSzPct val="100000"/>
              <a:buFont typeface="+mj-lt"/>
              <a:buAutoNum type="arabicPeriod"/>
              <a:tabLst>
                <a:tab pos="3857625" algn="l"/>
              </a:tabLst>
            </a:pPr>
            <a:r>
              <a:rPr lang="fr-CA" sz="1700" dirty="0" smtClean="0">
                <a:solidFill>
                  <a:prstClr val="black"/>
                </a:solidFill>
                <a:latin typeface="Raleway" panose="020B0003030101060003" pitchFamily="34" charset="0"/>
              </a:rPr>
              <a:t>Réseaux sociaux</a:t>
            </a:r>
          </a:p>
          <a:p>
            <a:pPr marL="342551" indent="-342551">
              <a:lnSpc>
                <a:spcPct val="200000"/>
              </a:lnSpc>
              <a:spcBef>
                <a:spcPts val="450"/>
              </a:spcBef>
              <a:buClr>
                <a:srgbClr val="D9232D"/>
              </a:buClr>
              <a:buSzPct val="100000"/>
              <a:buFont typeface="+mj-lt"/>
              <a:buAutoNum type="arabicPeriod"/>
              <a:tabLst>
                <a:tab pos="3857625" algn="l"/>
              </a:tabLst>
            </a:pPr>
            <a:r>
              <a:rPr lang="fr-CA" sz="1700" dirty="0">
                <a:solidFill>
                  <a:prstClr val="black"/>
                </a:solidFill>
                <a:latin typeface="Raleway" panose="020B0003030101060003" pitchFamily="34" charset="0"/>
              </a:rPr>
              <a:t>Site Web ou </a:t>
            </a:r>
            <a:r>
              <a:rPr lang="fr-CA" sz="1700" dirty="0" smtClean="0">
                <a:solidFill>
                  <a:prstClr val="black"/>
                </a:solidFill>
                <a:latin typeface="Raleway" panose="020B0003030101060003" pitchFamily="34" charset="0"/>
              </a:rPr>
              <a:t>infolettre</a:t>
            </a:r>
            <a:endParaRPr lang="fr-CA" sz="1700" dirty="0">
              <a:solidFill>
                <a:prstClr val="black"/>
              </a:solidFill>
              <a:latin typeface="Raleway" panose="020B0003030101060003" pitchFamily="34" charset="0"/>
            </a:endParaRPr>
          </a:p>
          <a:p>
            <a:pPr marL="342551" indent="-342551">
              <a:lnSpc>
                <a:spcPct val="100000"/>
              </a:lnSpc>
              <a:spcBef>
                <a:spcPts val="450"/>
              </a:spcBef>
              <a:buClr>
                <a:srgbClr val="D9232D"/>
              </a:buClr>
              <a:buSzPct val="100000"/>
              <a:buFont typeface="+mj-lt"/>
              <a:buAutoNum type="arabicPeriod"/>
            </a:pPr>
            <a:endParaRPr lang="fr-CA" sz="1700" dirty="0">
              <a:solidFill>
                <a:prstClr val="black"/>
              </a:solidFill>
              <a:latin typeface="Raleway" panose="020B0003030101060003" pitchFamily="34" charset="0"/>
            </a:endParaRPr>
          </a:p>
          <a:p>
            <a:pPr marL="0" indent="0">
              <a:lnSpc>
                <a:spcPct val="100000"/>
              </a:lnSpc>
              <a:spcBef>
                <a:spcPts val="450"/>
              </a:spcBef>
              <a:buClr>
                <a:srgbClr val="D9232D"/>
              </a:buClr>
              <a:buSzPct val="100000"/>
              <a:buNone/>
            </a:pPr>
            <a:endParaRPr lang="fr-CA" sz="1400" dirty="0">
              <a:solidFill>
                <a:prstClr val="black"/>
              </a:solidFill>
              <a:latin typeface="Raleway" panose="020B0003030101060003" pitchFamily="34" charset="0"/>
            </a:endParaRPr>
          </a:p>
        </p:txBody>
      </p:sp>
      <p:sp>
        <p:nvSpPr>
          <p:cNvPr id="2" name="Espace réservé du numéro de diapositive 1"/>
          <p:cNvSpPr>
            <a:spLocks noGrp="1"/>
          </p:cNvSpPr>
          <p:nvPr>
            <p:ph type="sldNum" sz="quarter" idx="12"/>
            <p:custDataLst>
              <p:tags r:id="rId4"/>
            </p:custDataLst>
          </p:nvPr>
        </p:nvSpPr>
        <p:spPr/>
        <p:txBody>
          <a:bodyPr/>
          <a:lstStyle/>
          <a:p>
            <a:fld id="{189DF131-12C1-4EAC-8253-9E1DD4322B24}" type="slidenum">
              <a:rPr lang="fr-CA" smtClean="0">
                <a:solidFill>
                  <a:prstClr val="black">
                    <a:tint val="75000"/>
                  </a:prstClr>
                </a:solidFill>
              </a:rPr>
              <a:pPr/>
              <a:t>2</a:t>
            </a:fld>
            <a:endParaRPr lang="fr-CA">
              <a:solidFill>
                <a:prstClr val="black">
                  <a:tint val="75000"/>
                </a:prstClr>
              </a:solidFill>
            </a:endParaRPr>
          </a:p>
        </p:txBody>
      </p:sp>
      <p:sp>
        <p:nvSpPr>
          <p:cNvPr id="6" name="Espace réservé du contenu 2"/>
          <p:cNvSpPr txBox="1">
            <a:spLocks/>
          </p:cNvSpPr>
          <p:nvPr>
            <p:custDataLst>
              <p:tags r:id="rId5"/>
            </p:custDataLst>
          </p:nvPr>
        </p:nvSpPr>
        <p:spPr>
          <a:xfrm>
            <a:off x="6625643" y="1275313"/>
            <a:ext cx="2338845" cy="2592581"/>
          </a:xfrm>
          <a:prstGeom prst="rect">
            <a:avLst/>
          </a:prstGeom>
        </p:spPr>
        <p:txBody>
          <a:bodyPr vert="horz" lIns="68517" tIns="34289" rIns="68517" bIns="34289"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450"/>
              </a:spcBef>
              <a:buClr>
                <a:srgbClr val="D9232D"/>
              </a:buClr>
              <a:buSzPct val="100000"/>
              <a:buNone/>
              <a:tabLst>
                <a:tab pos="3857625" algn="l"/>
              </a:tabLst>
            </a:pPr>
            <a:r>
              <a:rPr lang="fr-CA" sz="1700" dirty="0" smtClean="0">
                <a:latin typeface="Raleway" panose="020B0003030101060003" pitchFamily="34" charset="0"/>
              </a:rPr>
              <a:t>p.3</a:t>
            </a:r>
            <a:endParaRPr lang="fr-CA" sz="1700" b="1" dirty="0">
              <a:latin typeface="Raleway" panose="020B0003030101060003" pitchFamily="34" charset="0"/>
            </a:endParaRPr>
          </a:p>
          <a:p>
            <a:pPr marL="0" indent="0">
              <a:lnSpc>
                <a:spcPct val="200000"/>
              </a:lnSpc>
              <a:spcBef>
                <a:spcPts val="450"/>
              </a:spcBef>
              <a:buClr>
                <a:srgbClr val="D9232D"/>
              </a:buClr>
              <a:buSzPct val="100000"/>
              <a:buNone/>
              <a:tabLst>
                <a:tab pos="3857625" algn="l"/>
              </a:tabLst>
            </a:pPr>
            <a:r>
              <a:rPr lang="fr-CA" sz="1700" dirty="0" smtClean="0">
                <a:latin typeface="Raleway" panose="020B0003030101060003" pitchFamily="34" charset="0"/>
              </a:rPr>
              <a:t>p.4</a:t>
            </a:r>
          </a:p>
          <a:p>
            <a:pPr marL="0" indent="0">
              <a:lnSpc>
                <a:spcPct val="200000"/>
              </a:lnSpc>
              <a:spcBef>
                <a:spcPts val="450"/>
              </a:spcBef>
              <a:buClr>
                <a:srgbClr val="D9232D"/>
              </a:buClr>
              <a:buSzPct val="100000"/>
              <a:buNone/>
              <a:tabLst>
                <a:tab pos="3857625" algn="l"/>
              </a:tabLst>
            </a:pPr>
            <a:r>
              <a:rPr lang="fr-CA" sz="1700" dirty="0" smtClean="0">
                <a:latin typeface="Raleway" panose="020B0003030101060003" pitchFamily="34" charset="0"/>
              </a:rPr>
              <a:t>p.5</a:t>
            </a:r>
            <a:endParaRPr lang="fr-CA" sz="1700" dirty="0">
              <a:latin typeface="Raleway" panose="020B0003030101060003" pitchFamily="34" charset="0"/>
            </a:endParaRPr>
          </a:p>
          <a:p>
            <a:pPr marL="0" indent="0">
              <a:lnSpc>
                <a:spcPct val="200000"/>
              </a:lnSpc>
              <a:spcBef>
                <a:spcPts val="450"/>
              </a:spcBef>
              <a:buClr>
                <a:srgbClr val="D9232D"/>
              </a:buClr>
              <a:buSzPct val="100000"/>
              <a:buNone/>
              <a:tabLst>
                <a:tab pos="3857625" algn="l"/>
              </a:tabLst>
            </a:pPr>
            <a:r>
              <a:rPr lang="fr-CA" sz="1700" dirty="0" smtClean="0">
                <a:latin typeface="Raleway" panose="020B0003030101060003" pitchFamily="34" charset="0"/>
              </a:rPr>
              <a:t>p.7</a:t>
            </a:r>
          </a:p>
          <a:p>
            <a:pPr marL="0" indent="0">
              <a:lnSpc>
                <a:spcPct val="200000"/>
              </a:lnSpc>
              <a:spcBef>
                <a:spcPts val="450"/>
              </a:spcBef>
              <a:buClr>
                <a:srgbClr val="D9232D"/>
              </a:buClr>
              <a:buSzPct val="100000"/>
              <a:buNone/>
              <a:tabLst>
                <a:tab pos="3857625" algn="l"/>
              </a:tabLst>
            </a:pPr>
            <a:r>
              <a:rPr lang="fr-CA" sz="1700" dirty="0" smtClean="0">
                <a:latin typeface="Raleway" panose="020B0003030101060003" pitchFamily="34" charset="0"/>
              </a:rPr>
              <a:t>p.10</a:t>
            </a:r>
            <a:endParaRPr lang="fr-CA" sz="1700" dirty="0">
              <a:latin typeface="Raleway" panose="020B0003030101060003" pitchFamily="34" charset="0"/>
            </a:endParaRPr>
          </a:p>
          <a:p>
            <a:pPr marL="0" indent="0">
              <a:lnSpc>
                <a:spcPct val="100000"/>
              </a:lnSpc>
              <a:spcBef>
                <a:spcPts val="450"/>
              </a:spcBef>
              <a:buClr>
                <a:srgbClr val="D9232D"/>
              </a:buClr>
              <a:buSzPct val="100000"/>
              <a:buNone/>
            </a:pPr>
            <a:endParaRPr lang="fr-CA" sz="1700" dirty="0">
              <a:solidFill>
                <a:srgbClr val="FF0000"/>
              </a:solidFill>
              <a:latin typeface="Raleway" panose="020B0003030101060003" pitchFamily="34" charset="0"/>
            </a:endParaRPr>
          </a:p>
          <a:p>
            <a:pPr marL="0" indent="0">
              <a:lnSpc>
                <a:spcPct val="100000"/>
              </a:lnSpc>
              <a:spcBef>
                <a:spcPts val="450"/>
              </a:spcBef>
              <a:buClr>
                <a:srgbClr val="D9232D"/>
              </a:buClr>
              <a:buSzPct val="100000"/>
              <a:buNone/>
            </a:pPr>
            <a:endParaRPr lang="fr-CA" sz="1400" dirty="0">
              <a:solidFill>
                <a:prstClr val="black"/>
              </a:solidFill>
              <a:latin typeface="Raleway" panose="020B0003030101060003" pitchFamily="34" charset="0"/>
            </a:endParaRPr>
          </a:p>
        </p:txBody>
      </p:sp>
    </p:spTree>
    <p:extLst>
      <p:ext uri="{BB962C8B-B14F-4D97-AF65-F5344CB8AC3E}">
        <p14:creationId xmlns:p14="http://schemas.microsoft.com/office/powerpoint/2010/main" val="4294965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059582"/>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rPr>
              <a:t>L’Observatoire des tout-petits, un projet de la Fondation Lucie et André Chagnon, a pour mission de contribuer à placer le développement et le bien-être des tout-petits au cœur des priorités de la société québécoise. Pour y parvenir, l’Observatoire regroupe les données les plus rigoureuses </a:t>
            </a:r>
            <a:r>
              <a:rPr lang="fr-CA" sz="1400" dirty="0">
                <a:solidFill>
                  <a:prstClr val="black"/>
                </a:solidFill>
                <a:uFill>
                  <a:solidFill>
                    <a:srgbClr val="66FF66"/>
                  </a:solidFill>
                </a:uFill>
              </a:rPr>
              <a:t>en matière de petite </a:t>
            </a:r>
            <a:r>
              <a:rPr lang="fr-CA" sz="1400" dirty="0" smtClean="0">
                <a:solidFill>
                  <a:prstClr val="black"/>
                </a:solidFill>
                <a:uFill>
                  <a:solidFill>
                    <a:srgbClr val="66FF66"/>
                  </a:solidFill>
                </a:uFill>
              </a:rPr>
              <a:t>enfance, </a:t>
            </a:r>
            <a:r>
              <a:rPr lang="fr-CA" sz="1400" dirty="0">
                <a:solidFill>
                  <a:prstClr val="black"/>
                </a:solidFill>
                <a:uFill>
                  <a:solidFill>
                    <a:srgbClr val="66FF66"/>
                  </a:solidFill>
                </a:uFill>
              </a:rPr>
              <a:t>de la grossesse à 5 </a:t>
            </a:r>
            <a:r>
              <a:rPr lang="fr-CA" sz="1400" dirty="0" smtClean="0">
                <a:solidFill>
                  <a:prstClr val="black"/>
                </a:solidFill>
                <a:uFill>
                  <a:solidFill>
                    <a:srgbClr val="66FF66"/>
                  </a:solidFill>
                </a:uFill>
              </a:rPr>
              <a:t>ans</a:t>
            </a:r>
            <a:r>
              <a:rPr lang="fr-CA" sz="1400" dirty="0" smtClean="0">
                <a:solidFill>
                  <a:prstClr val="black"/>
                </a:solidFill>
              </a:rPr>
              <a:t>, </a:t>
            </a:r>
            <a:r>
              <a:rPr lang="fr-CA" sz="1400" dirty="0">
                <a:solidFill>
                  <a:prstClr val="black"/>
                </a:solidFill>
              </a:rPr>
              <a:t>les communique et suscite le dialogue autour des actions collectives nécessaires dans ce domaine. Pour obtenir de plus amples renseignements au sujet de l’Observatoire des tout-petits : </a:t>
            </a:r>
            <a:r>
              <a:rPr lang="fr-CA" sz="1400" dirty="0" smtClean="0">
                <a:solidFill>
                  <a:prstClr val="black"/>
                </a:solidFill>
              </a:rPr>
              <a:t> </a:t>
            </a:r>
            <a:r>
              <a:rPr lang="fr-CA" sz="1400" dirty="0" smtClean="0">
                <a:solidFill>
                  <a:prstClr val="black"/>
                </a:solidFill>
                <a:hlinkClick r:id="rId9"/>
              </a:rPr>
              <a:t>www.tout-petits.org</a:t>
            </a:r>
            <a:r>
              <a:rPr lang="fr-CA" sz="1400" dirty="0">
                <a:solidFill>
                  <a:prstClr val="black"/>
                </a:solidFill>
              </a:rPr>
              <a:t>.</a:t>
            </a:r>
          </a:p>
          <a:p>
            <a:pPr marL="0" indent="0" algn="ctr">
              <a:lnSpc>
                <a:spcPct val="150000"/>
              </a:lnSpc>
              <a:spcBef>
                <a:spcPts val="450"/>
              </a:spcBef>
              <a:buClr>
                <a:srgbClr val="D9232D"/>
              </a:buClr>
              <a:buSzPct val="100000"/>
              <a:buNone/>
            </a:pPr>
            <a:r>
              <a:rPr lang="fr-CA" sz="1600" dirty="0" smtClean="0">
                <a:solidFill>
                  <a:prstClr val="black"/>
                </a:solidFill>
              </a:rPr>
              <a:t>MANDAT</a:t>
            </a:r>
            <a:endParaRPr lang="fr-CA" sz="15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3</a:t>
            </a:fld>
            <a:endParaRPr lang="fr-CA" dirty="0">
              <a:solidFill>
                <a:prstClr val="black">
                  <a:tint val="75000"/>
                </a:prstClr>
              </a:solidFill>
            </a:endParaRPr>
          </a:p>
        </p:txBody>
      </p:sp>
      <p:grpSp>
        <p:nvGrpSpPr>
          <p:cNvPr id="3" name="Groupe 2"/>
          <p:cNvGrpSpPr/>
          <p:nvPr>
            <p:custDataLst>
              <p:tags r:id="rId3"/>
            </p:custDataLst>
          </p:nvPr>
        </p:nvGrpSpPr>
        <p:grpSpPr>
          <a:xfrm>
            <a:off x="755576" y="3218272"/>
            <a:ext cx="7638991" cy="1585726"/>
            <a:chOff x="1020180" y="3424571"/>
            <a:chExt cx="7638991" cy="1585726"/>
          </a:xfrm>
        </p:grpSpPr>
        <p:sp>
          <p:nvSpPr>
            <p:cNvPr id="29" name="Pentagon 21"/>
            <p:cNvSpPr/>
            <p:nvPr/>
          </p:nvSpPr>
          <p:spPr>
            <a:xfrm>
              <a:off x="1234123" y="3635332"/>
              <a:ext cx="1217006" cy="749172"/>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0" name="Rectangle 29"/>
            <p:cNvSpPr/>
            <p:nvPr/>
          </p:nvSpPr>
          <p:spPr>
            <a:xfrm>
              <a:off x="1020180" y="3854808"/>
              <a:ext cx="1467486" cy="307746"/>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Données</a:t>
              </a:r>
              <a:endParaRPr lang="en-US" sz="1400" dirty="0">
                <a:latin typeface="Raleway"/>
              </a:endParaRPr>
            </a:p>
          </p:txBody>
        </p:sp>
        <p:sp>
          <p:nvSpPr>
            <p:cNvPr id="31" name="Rectangle 30"/>
            <p:cNvSpPr/>
            <p:nvPr/>
          </p:nvSpPr>
          <p:spPr>
            <a:xfrm>
              <a:off x="2386880" y="3424571"/>
              <a:ext cx="1944216" cy="1076611"/>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lnSpc>
                  <a:spcPct val="250000"/>
                </a:lnSpc>
              </a:pPr>
              <a:r>
                <a:rPr lang="fr-CA" sz="1400" dirty="0">
                  <a:latin typeface="Raleway"/>
                </a:rPr>
                <a:t>Analyse</a:t>
              </a:r>
              <a:br>
                <a:rPr lang="fr-CA" sz="1400" dirty="0">
                  <a:latin typeface="Raleway"/>
                </a:rPr>
              </a:br>
              <a:r>
                <a:rPr lang="fr-CA" sz="1400" dirty="0">
                  <a:latin typeface="Raleway"/>
                </a:rPr>
                <a:t>Sensibilisation</a:t>
              </a:r>
              <a:endParaRPr lang="en-US" sz="1400" dirty="0">
                <a:latin typeface="Raleway"/>
              </a:endParaRPr>
            </a:p>
          </p:txBody>
        </p:sp>
        <p:sp>
          <p:nvSpPr>
            <p:cNvPr id="32" name="Plus 31"/>
            <p:cNvSpPr/>
            <p:nvPr/>
          </p:nvSpPr>
          <p:spPr>
            <a:xfrm>
              <a:off x="3262480" y="4008681"/>
              <a:ext cx="193016" cy="193016"/>
            </a:xfrm>
            <a:prstGeom prst="mathPlus">
              <a:avLst/>
            </a:prstGeom>
            <a:solidFill>
              <a:srgbClr val="D9232D"/>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dirty="0">
                <a:solidFill>
                  <a:schemeClr val="tx1"/>
                </a:solidFill>
                <a:latin typeface="Raleway"/>
              </a:endParaRPr>
            </a:p>
          </p:txBody>
        </p:sp>
        <p:sp>
          <p:nvSpPr>
            <p:cNvPr id="33" name="Rectangle 32"/>
            <p:cNvSpPr/>
            <p:nvPr/>
          </p:nvSpPr>
          <p:spPr>
            <a:xfrm>
              <a:off x="6714955" y="3977992"/>
              <a:ext cx="194421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Prises de décisions éclairées</a:t>
              </a:r>
              <a:endParaRPr lang="en-US" sz="1400" dirty="0">
                <a:latin typeface="Raleway"/>
              </a:endParaRPr>
            </a:p>
          </p:txBody>
        </p:sp>
        <p:pic>
          <p:nvPicPr>
            <p:cNvPr id="34" name="Picture 29"/>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val="0"/>
                </a:ext>
              </a:extLst>
            </a:blip>
            <a:stretch>
              <a:fillRect/>
            </a:stretch>
          </p:blipFill>
          <p:spPr>
            <a:xfrm>
              <a:off x="2150243" y="3552054"/>
              <a:ext cx="420638" cy="410823"/>
            </a:xfrm>
            <a:prstGeom prst="rect">
              <a:avLst/>
            </a:prstGeom>
          </p:spPr>
        </p:pic>
        <p:pic>
          <p:nvPicPr>
            <p:cNvPr id="35" name="Picture 30"/>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7406139" y="3524968"/>
              <a:ext cx="561847" cy="548737"/>
            </a:xfrm>
            <a:prstGeom prst="rect">
              <a:avLst/>
            </a:prstGeom>
            <a:effectLst>
              <a:glow>
                <a:schemeClr val="accent3">
                  <a:satMod val="175000"/>
                  <a:alpha val="10000"/>
                </a:schemeClr>
              </a:glow>
            </a:effectLst>
          </p:spPr>
        </p:pic>
        <p:sp>
          <p:nvSpPr>
            <p:cNvPr id="36" name="Pentagon 21"/>
            <p:cNvSpPr/>
            <p:nvPr/>
          </p:nvSpPr>
          <p:spPr>
            <a:xfrm>
              <a:off x="4431290" y="3677544"/>
              <a:ext cx="1955210" cy="744993"/>
            </a:xfrm>
            <a:prstGeom prst="homePlate">
              <a:avLst>
                <a:gd name="adj" fmla="val 43631"/>
              </a:avLst>
            </a:prstGeom>
            <a:solidFill>
              <a:schemeClr val="tx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defPPr>
                <a:defRPr lang="fr-FR"/>
              </a:defPPr>
              <a:lvl1pPr marL="0" algn="l" defTabSz="914098" rtl="0" eaLnBrk="1" latinLnBrk="0" hangingPunct="1">
                <a:defRPr sz="1800" kern="1200">
                  <a:solidFill>
                    <a:schemeClr val="lt1"/>
                  </a:solidFill>
                  <a:latin typeface="+mn-lt"/>
                  <a:ea typeface="+mn-ea"/>
                  <a:cs typeface="+mn-cs"/>
                </a:defRPr>
              </a:lvl1pPr>
              <a:lvl2pPr marL="457048" algn="l" defTabSz="914098" rtl="0" eaLnBrk="1" latinLnBrk="0" hangingPunct="1">
                <a:defRPr sz="1800" kern="1200">
                  <a:solidFill>
                    <a:schemeClr val="lt1"/>
                  </a:solidFill>
                  <a:latin typeface="+mn-lt"/>
                  <a:ea typeface="+mn-ea"/>
                  <a:cs typeface="+mn-cs"/>
                </a:defRPr>
              </a:lvl2pPr>
              <a:lvl3pPr marL="914098" algn="l" defTabSz="914098" rtl="0" eaLnBrk="1" latinLnBrk="0" hangingPunct="1">
                <a:defRPr sz="1800" kern="1200">
                  <a:solidFill>
                    <a:schemeClr val="lt1"/>
                  </a:solidFill>
                  <a:latin typeface="+mn-lt"/>
                  <a:ea typeface="+mn-ea"/>
                  <a:cs typeface="+mn-cs"/>
                </a:defRPr>
              </a:lvl3pPr>
              <a:lvl4pPr marL="1371146" algn="l" defTabSz="914098" rtl="0" eaLnBrk="1" latinLnBrk="0" hangingPunct="1">
                <a:defRPr sz="1800" kern="1200">
                  <a:solidFill>
                    <a:schemeClr val="lt1"/>
                  </a:solidFill>
                  <a:latin typeface="+mn-lt"/>
                  <a:ea typeface="+mn-ea"/>
                  <a:cs typeface="+mn-cs"/>
                </a:defRPr>
              </a:lvl4pPr>
              <a:lvl5pPr marL="1828196" algn="l" defTabSz="914098" rtl="0" eaLnBrk="1" latinLnBrk="0" hangingPunct="1">
                <a:defRPr sz="1800" kern="1200">
                  <a:solidFill>
                    <a:schemeClr val="lt1"/>
                  </a:solidFill>
                  <a:latin typeface="+mn-lt"/>
                  <a:ea typeface="+mn-ea"/>
                  <a:cs typeface="+mn-cs"/>
                </a:defRPr>
              </a:lvl5pPr>
              <a:lvl6pPr marL="2285244" algn="l" defTabSz="914098" rtl="0" eaLnBrk="1" latinLnBrk="0" hangingPunct="1">
                <a:defRPr sz="1800" kern="1200">
                  <a:solidFill>
                    <a:schemeClr val="lt1"/>
                  </a:solidFill>
                  <a:latin typeface="+mn-lt"/>
                  <a:ea typeface="+mn-ea"/>
                  <a:cs typeface="+mn-cs"/>
                </a:defRPr>
              </a:lvl6pPr>
              <a:lvl7pPr marL="2742294" algn="l" defTabSz="914098" rtl="0" eaLnBrk="1" latinLnBrk="0" hangingPunct="1">
                <a:defRPr sz="1800" kern="1200">
                  <a:solidFill>
                    <a:schemeClr val="lt1"/>
                  </a:solidFill>
                  <a:latin typeface="+mn-lt"/>
                  <a:ea typeface="+mn-ea"/>
                  <a:cs typeface="+mn-cs"/>
                </a:defRPr>
              </a:lvl7pPr>
              <a:lvl8pPr marL="3199342" algn="l" defTabSz="914098" rtl="0" eaLnBrk="1" latinLnBrk="0" hangingPunct="1">
                <a:defRPr sz="1800" kern="1200">
                  <a:solidFill>
                    <a:schemeClr val="lt1"/>
                  </a:solidFill>
                  <a:latin typeface="+mn-lt"/>
                  <a:ea typeface="+mn-ea"/>
                  <a:cs typeface="+mn-cs"/>
                </a:defRPr>
              </a:lvl8pPr>
              <a:lvl9pPr marL="3656391" algn="l" defTabSz="914098" rtl="0" eaLnBrk="1" latinLnBrk="0" hangingPunct="1">
                <a:defRPr sz="1800" kern="1200">
                  <a:solidFill>
                    <a:schemeClr val="lt1"/>
                  </a:solidFill>
                  <a:latin typeface="+mn-lt"/>
                  <a:ea typeface="+mn-ea"/>
                  <a:cs typeface="+mn-cs"/>
                </a:defRPr>
              </a:lvl9pPr>
            </a:lstStyle>
            <a:p>
              <a:pPr algn="ctr"/>
              <a:endParaRPr lang="en-US" sz="1400">
                <a:solidFill>
                  <a:schemeClr val="tx1"/>
                </a:solidFill>
                <a:latin typeface="Raleway"/>
              </a:endParaRPr>
            </a:p>
          </p:txBody>
        </p:sp>
        <p:sp>
          <p:nvSpPr>
            <p:cNvPr id="37" name="Parenthèse ouvrante 36"/>
            <p:cNvSpPr/>
            <p:nvPr/>
          </p:nvSpPr>
          <p:spPr>
            <a:xfrm rot="5400000" flipH="1" flipV="1">
              <a:off x="3567105" y="2111773"/>
              <a:ext cx="117727" cy="4896545"/>
            </a:xfrm>
            <a:prstGeom prst="leftBracket">
              <a:avLst/>
            </a:prstGeom>
            <a:effectLst/>
          </p:spPr>
          <p:style>
            <a:lnRef idx="2">
              <a:schemeClr val="accent2"/>
            </a:lnRef>
            <a:fillRef idx="0">
              <a:schemeClr val="accent2"/>
            </a:fillRef>
            <a:effectRef idx="1">
              <a:schemeClr val="accent2"/>
            </a:effectRef>
            <a:fontRef idx="minor">
              <a:schemeClr val="tx1"/>
            </a:fontRef>
          </p:style>
          <p:txBody>
            <a:bodyPr lIns="91410" tIns="45705" rIns="91410" bIns="45705" rtlCol="0" anchor="ct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endParaRPr lang="fr-CA" sz="1400">
                <a:latin typeface="Raleway"/>
              </a:endParaRPr>
            </a:p>
          </p:txBody>
        </p:sp>
        <p:sp>
          <p:nvSpPr>
            <p:cNvPr id="38" name="ZoneTexte 1"/>
            <p:cNvSpPr txBox="1"/>
            <p:nvPr/>
          </p:nvSpPr>
          <p:spPr>
            <a:xfrm>
              <a:off x="1164625" y="4640995"/>
              <a:ext cx="4922686" cy="369302"/>
            </a:xfrm>
            <a:prstGeom prst="rect">
              <a:avLst/>
            </a:prstGeom>
            <a:noFill/>
          </p:spPr>
          <p:txBody>
            <a:bodyPr wrap="square" lIns="91410" tIns="45705" rIns="91410" bIns="45705" rtlCol="0">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dirty="0">
                  <a:latin typeface="Raleway"/>
                </a:rPr>
                <a:t>VEILLER POUR ÉVEILLER</a:t>
              </a:r>
            </a:p>
          </p:txBody>
        </p:sp>
      </p:grpSp>
      <p:sp>
        <p:nvSpPr>
          <p:cNvPr id="39" name="Rectangle 38"/>
          <p:cNvSpPr/>
          <p:nvPr>
            <p:custDataLst>
              <p:tags r:id="rId4"/>
            </p:custDataLst>
          </p:nvPr>
        </p:nvSpPr>
        <p:spPr>
          <a:xfrm>
            <a:off x="3779912" y="3579862"/>
            <a:ext cx="2645756" cy="523190"/>
          </a:xfrm>
          <a:prstGeom prst="rect">
            <a:avLst/>
          </a:prstGeom>
        </p:spPr>
        <p:txBody>
          <a:bodyPr wrap="square" lIns="91410" tIns="45705" rIns="91410" bIns="45705">
            <a:spAutoFit/>
          </a:bodyPr>
          <a:lstStyle>
            <a:defPPr>
              <a:defRPr lang="fr-FR"/>
            </a:defPPr>
            <a:lvl1pPr marL="0" algn="l" defTabSz="914098" rtl="0" eaLnBrk="1" latinLnBrk="0" hangingPunct="1">
              <a:defRPr sz="1800" kern="1200">
                <a:solidFill>
                  <a:schemeClr val="tx1"/>
                </a:solidFill>
                <a:latin typeface="+mn-lt"/>
                <a:ea typeface="+mn-ea"/>
                <a:cs typeface="+mn-cs"/>
              </a:defRPr>
            </a:lvl1pPr>
            <a:lvl2pPr marL="457048" algn="l" defTabSz="914098" rtl="0" eaLnBrk="1" latinLnBrk="0" hangingPunct="1">
              <a:defRPr sz="1800" kern="1200">
                <a:solidFill>
                  <a:schemeClr val="tx1"/>
                </a:solidFill>
                <a:latin typeface="+mn-lt"/>
                <a:ea typeface="+mn-ea"/>
                <a:cs typeface="+mn-cs"/>
              </a:defRPr>
            </a:lvl2pPr>
            <a:lvl3pPr marL="914098" algn="l" defTabSz="914098" rtl="0" eaLnBrk="1" latinLnBrk="0" hangingPunct="1">
              <a:defRPr sz="1800" kern="1200">
                <a:solidFill>
                  <a:schemeClr val="tx1"/>
                </a:solidFill>
                <a:latin typeface="+mn-lt"/>
                <a:ea typeface="+mn-ea"/>
                <a:cs typeface="+mn-cs"/>
              </a:defRPr>
            </a:lvl3pPr>
            <a:lvl4pPr marL="1371146" algn="l" defTabSz="914098" rtl="0" eaLnBrk="1" latinLnBrk="0" hangingPunct="1">
              <a:defRPr sz="1800" kern="1200">
                <a:solidFill>
                  <a:schemeClr val="tx1"/>
                </a:solidFill>
                <a:latin typeface="+mn-lt"/>
                <a:ea typeface="+mn-ea"/>
                <a:cs typeface="+mn-cs"/>
              </a:defRPr>
            </a:lvl4pPr>
            <a:lvl5pPr marL="1828196" algn="l" defTabSz="914098" rtl="0" eaLnBrk="1" latinLnBrk="0" hangingPunct="1">
              <a:defRPr sz="1800" kern="1200">
                <a:solidFill>
                  <a:schemeClr val="tx1"/>
                </a:solidFill>
                <a:latin typeface="+mn-lt"/>
                <a:ea typeface="+mn-ea"/>
                <a:cs typeface="+mn-cs"/>
              </a:defRPr>
            </a:lvl5pPr>
            <a:lvl6pPr marL="2285244" algn="l" defTabSz="914098" rtl="0" eaLnBrk="1" latinLnBrk="0" hangingPunct="1">
              <a:defRPr sz="1800" kern="1200">
                <a:solidFill>
                  <a:schemeClr val="tx1"/>
                </a:solidFill>
                <a:latin typeface="+mn-lt"/>
                <a:ea typeface="+mn-ea"/>
                <a:cs typeface="+mn-cs"/>
              </a:defRPr>
            </a:lvl6pPr>
            <a:lvl7pPr marL="2742294" algn="l" defTabSz="914098" rtl="0" eaLnBrk="1" latinLnBrk="0" hangingPunct="1">
              <a:defRPr sz="1800" kern="1200">
                <a:solidFill>
                  <a:schemeClr val="tx1"/>
                </a:solidFill>
                <a:latin typeface="+mn-lt"/>
                <a:ea typeface="+mn-ea"/>
                <a:cs typeface="+mn-cs"/>
              </a:defRPr>
            </a:lvl7pPr>
            <a:lvl8pPr marL="3199342" algn="l" defTabSz="914098" rtl="0" eaLnBrk="1" latinLnBrk="0" hangingPunct="1">
              <a:defRPr sz="1800" kern="1200">
                <a:solidFill>
                  <a:schemeClr val="tx1"/>
                </a:solidFill>
                <a:latin typeface="+mn-lt"/>
                <a:ea typeface="+mn-ea"/>
                <a:cs typeface="+mn-cs"/>
              </a:defRPr>
            </a:lvl8pPr>
            <a:lvl9pPr marL="3656391" algn="l" defTabSz="914098" rtl="0" eaLnBrk="1" latinLnBrk="0" hangingPunct="1">
              <a:defRPr sz="1800" kern="1200">
                <a:solidFill>
                  <a:schemeClr val="tx1"/>
                </a:solidFill>
                <a:latin typeface="+mn-lt"/>
                <a:ea typeface="+mn-ea"/>
                <a:cs typeface="+mn-cs"/>
              </a:defRPr>
            </a:lvl9pPr>
          </a:lstStyle>
          <a:p>
            <a:pPr algn="ctr"/>
            <a:r>
              <a:rPr lang="fr-CA" sz="1400" dirty="0">
                <a:latin typeface="Raleway"/>
              </a:rPr>
              <a:t>Dialogue et avenues </a:t>
            </a:r>
            <a:endParaRPr lang="fr-CA" sz="1400" dirty="0" smtClean="0">
              <a:latin typeface="Raleway"/>
            </a:endParaRPr>
          </a:p>
          <a:p>
            <a:pPr algn="ctr"/>
            <a:r>
              <a:rPr lang="fr-CA" sz="1400" dirty="0" smtClean="0">
                <a:latin typeface="Raleway"/>
              </a:rPr>
              <a:t>de </a:t>
            </a:r>
            <a:r>
              <a:rPr lang="fr-CA" sz="1400" dirty="0">
                <a:latin typeface="Raleway"/>
              </a:rPr>
              <a:t>solution</a:t>
            </a:r>
            <a:endParaRPr lang="en-US" sz="1400" dirty="0">
              <a:latin typeface="Raleway"/>
            </a:endParaRPr>
          </a:p>
        </p:txBody>
      </p:sp>
      <p:sp>
        <p:nvSpPr>
          <p:cNvPr id="40" name="Titre 1"/>
          <p:cNvSpPr txBox="1">
            <a:spLocks/>
          </p:cNvSpPr>
          <p:nvPr>
            <p:custDataLst>
              <p:tags r:id="rId5"/>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À propos de </a:t>
            </a:r>
            <a:r>
              <a:rPr lang="fr-CA" sz="2700" b="1" dirty="0">
                <a:solidFill>
                  <a:prstClr val="black"/>
                </a:solidFill>
                <a:latin typeface="Raleway" panose="020B0003030101060003" pitchFamily="34" charset="0"/>
              </a:rPr>
              <a:t>l</a:t>
            </a:r>
            <a:r>
              <a:rPr lang="fr-CA" sz="2700" b="1" dirty="0" smtClean="0">
                <a:solidFill>
                  <a:prstClr val="black"/>
                </a:solidFill>
                <a:latin typeface="Raleway" panose="020B0003030101060003" pitchFamily="34" charset="0"/>
              </a:rPr>
              <a:t>’Observatoire des tout-petits</a:t>
            </a:r>
            <a:endParaRPr lang="fr-CA" sz="2700" b="1" dirty="0">
              <a:solidFill>
                <a:prstClr val="black"/>
              </a:solidFill>
              <a:latin typeface="Raleway" panose="020B0003030101060003" pitchFamily="34" charset="0"/>
            </a:endParaRPr>
          </a:p>
        </p:txBody>
      </p:sp>
      <p:cxnSp>
        <p:nvCxnSpPr>
          <p:cNvPr id="41" name="Straight Connector 4"/>
          <p:cNvCxnSpPr/>
          <p:nvPr>
            <p:custDataLst>
              <p:tags r:id="rId6"/>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1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custDataLst>
              <p:tags r:id="rId1"/>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latin typeface="Raleway" panose="020B0003030101060003" pitchFamily="34" charset="0"/>
              </a:rPr>
              <a:t>À propos du dossier</a:t>
            </a:r>
            <a:endParaRPr lang="fr-CA" sz="2700" b="1" dirty="0">
              <a:latin typeface="Raleway" panose="020B0003030101060003" pitchFamily="34" charset="0"/>
            </a:endParaRPr>
          </a:p>
        </p:txBody>
      </p:sp>
      <p:sp>
        <p:nvSpPr>
          <p:cNvPr id="11" name="Espace réservé du contenu 2"/>
          <p:cNvSpPr txBox="1">
            <a:spLocks/>
          </p:cNvSpPr>
          <p:nvPr>
            <p:custDataLst>
              <p:tags r:id="rId2"/>
            </p:custDataLst>
          </p:nvPr>
        </p:nvSpPr>
        <p:spPr>
          <a:xfrm>
            <a:off x="236824" y="1059582"/>
            <a:ext cx="8647877" cy="396044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0">
              <a:spcBef>
                <a:spcPts val="450"/>
              </a:spcBef>
              <a:buClr>
                <a:srgbClr val="D9232D"/>
              </a:buClr>
              <a:buSzPct val="100000"/>
              <a:buNone/>
            </a:pPr>
            <a:r>
              <a:rPr lang="fr-CA" sz="1600" i="1" dirty="0" smtClean="0">
                <a:solidFill>
                  <a:srgbClr val="C00000"/>
                </a:solidFill>
              </a:rPr>
              <a:t>L’accès </a:t>
            </a:r>
            <a:r>
              <a:rPr lang="fr-CA" sz="1600" i="1" dirty="0">
                <a:solidFill>
                  <a:srgbClr val="C00000"/>
                </a:solidFill>
              </a:rPr>
              <a:t>aux soins de santé chez </a:t>
            </a:r>
            <a:r>
              <a:rPr lang="fr-CA" sz="1600" i="1" dirty="0" smtClean="0">
                <a:solidFill>
                  <a:srgbClr val="C00000"/>
                </a:solidFill>
              </a:rPr>
              <a:t>les </a:t>
            </a:r>
            <a:r>
              <a:rPr lang="fr-CA" sz="1600" i="1" dirty="0">
                <a:solidFill>
                  <a:srgbClr val="C00000"/>
                </a:solidFill>
              </a:rPr>
              <a:t>femmes </a:t>
            </a:r>
            <a:r>
              <a:rPr lang="fr-CA" sz="1600" i="1" dirty="0" smtClean="0">
                <a:solidFill>
                  <a:srgbClr val="C00000"/>
                </a:solidFill>
              </a:rPr>
              <a:t>enceintes </a:t>
            </a:r>
            <a:r>
              <a:rPr lang="fr-CA" sz="1600" i="1" dirty="0">
                <a:solidFill>
                  <a:srgbClr val="C00000"/>
                </a:solidFill>
              </a:rPr>
              <a:t>et les </a:t>
            </a:r>
            <a:r>
              <a:rPr lang="fr-CA" sz="1600" i="1" dirty="0" smtClean="0">
                <a:solidFill>
                  <a:srgbClr val="C00000"/>
                </a:solidFill>
              </a:rPr>
              <a:t>tout-petits </a:t>
            </a:r>
            <a:r>
              <a:rPr lang="fr-CA" sz="1600" i="1" dirty="0">
                <a:solidFill>
                  <a:srgbClr val="C00000"/>
                </a:solidFill>
              </a:rPr>
              <a:t>de </a:t>
            </a:r>
            <a:r>
              <a:rPr lang="fr-CA" sz="1600" i="1" dirty="0" smtClean="0">
                <a:solidFill>
                  <a:srgbClr val="C00000"/>
                </a:solidFill>
              </a:rPr>
              <a:t>familles </a:t>
            </a:r>
            <a:r>
              <a:rPr lang="fr-CA" sz="1600" i="1" dirty="0">
                <a:solidFill>
                  <a:srgbClr val="C00000"/>
                </a:solidFill>
              </a:rPr>
              <a:t>migrantes</a:t>
            </a:r>
          </a:p>
          <a:p>
            <a:pPr marL="361950" indent="0" algn="just">
              <a:spcBef>
                <a:spcPts val="450"/>
              </a:spcBef>
              <a:buClr>
                <a:srgbClr val="D9232D"/>
              </a:buClr>
              <a:buSzPct val="100000"/>
              <a:buNone/>
            </a:pPr>
            <a:endParaRPr lang="fr-CA" sz="800" dirty="0" smtClean="0">
              <a:solidFill>
                <a:prstClr val="black"/>
              </a:solidFill>
            </a:endParaRPr>
          </a:p>
          <a:p>
            <a:pPr marL="361950" indent="0" algn="just">
              <a:lnSpc>
                <a:spcPts val="1900"/>
              </a:lnSpc>
              <a:spcBef>
                <a:spcPts val="450"/>
              </a:spcBef>
              <a:buClr>
                <a:srgbClr val="D9232D"/>
              </a:buClr>
              <a:buSzPct val="100000"/>
              <a:buNone/>
            </a:pPr>
            <a:r>
              <a:rPr lang="fr-CA" sz="1300" b="1" dirty="0" smtClean="0"/>
              <a:t>Le plus récent dossier de l’Observatoire des tout-petits lève </a:t>
            </a:r>
            <a:r>
              <a:rPr lang="fr-CA" sz="1300" b="1" dirty="0"/>
              <a:t>le voile sur une situation assez préoccupante </a:t>
            </a:r>
            <a:r>
              <a:rPr lang="fr-CA" sz="1300" b="1" dirty="0" smtClean="0"/>
              <a:t>et peu connue des Québécois : </a:t>
            </a:r>
            <a:r>
              <a:rPr lang="fr-CA" sz="1300" b="1" dirty="0"/>
              <a:t>malgré l’existence d’un système public universel de soins de santé, des enfants habitant au Québec, dont plusieurs sont nés ici, n’ont pas accès à des soins couverts par l’assurance maladie en raison de leur statut d’immigration ou de celui de leurs parents. </a:t>
            </a:r>
            <a:r>
              <a:rPr lang="fr-CA" sz="1300" b="1" dirty="0" smtClean="0"/>
              <a:t>Le dossier souligne la grande vulnérabilité de ces familles et </a:t>
            </a:r>
            <a:r>
              <a:rPr lang="fr-CA" sz="1300" b="1" dirty="0"/>
              <a:t>fait état des conséquences que peuvent entraîner les barrières d’accès aux soins de santé sur le développement des enfants migrants concernés. Faciliter l’accès aux soins de santé pour ces familles représente un investissement pour toute notre société, puisque cela permet d’éviter de nombreuses complications qui peuvent être complexes à traiter, et donc coûteuses pour le système de santé.</a:t>
            </a:r>
          </a:p>
          <a:p>
            <a:pPr marL="361950" indent="0" algn="just">
              <a:lnSpc>
                <a:spcPts val="1900"/>
              </a:lnSpc>
              <a:spcBef>
                <a:spcPts val="450"/>
              </a:spcBef>
              <a:buClr>
                <a:srgbClr val="D9232D"/>
              </a:buClr>
              <a:buSzPct val="100000"/>
              <a:buNone/>
            </a:pPr>
            <a:r>
              <a:rPr lang="fr-CA" sz="1300" b="1" dirty="0" smtClean="0"/>
              <a:t>Le dossier présente aussi différentes pistes de solution qu’il serait pertinent de mettre en place dans la société afin d’agir concrètement pour améliorer l’accès aux soins de santé des femmes enceintes et des tout-petits de familles migrantes qui ne sont pas admissibles à l’assurance maladie.</a:t>
            </a:r>
          </a:p>
        </p:txBody>
      </p:sp>
      <p:sp>
        <p:nvSpPr>
          <p:cNvPr id="2" name="Espace réservé du numéro de diapositive 1"/>
          <p:cNvSpPr>
            <a:spLocks noGrp="1"/>
          </p:cNvSpPr>
          <p:nvPr>
            <p:ph type="sldNum" sz="quarter" idx="12"/>
            <p:custDataLst>
              <p:tags r:id="rId3"/>
            </p:custDataLst>
          </p:nvPr>
        </p:nvSpPr>
        <p:spPr/>
        <p:txBody>
          <a:bodyPr/>
          <a:lstStyle/>
          <a:p>
            <a:fld id="{189DF131-12C1-4EAC-8253-9E1DD4322B24}" type="slidenum">
              <a:rPr lang="fr-CA" smtClean="0">
                <a:solidFill>
                  <a:prstClr val="black">
                    <a:tint val="75000"/>
                  </a:prstClr>
                </a:solidFill>
              </a:rPr>
              <a:pPr/>
              <a:t>4</a:t>
            </a:fld>
            <a:endParaRPr lang="fr-CA" dirty="0">
              <a:solidFill>
                <a:prstClr val="black">
                  <a:tint val="75000"/>
                </a:prstClr>
              </a:solidFill>
            </a:endParaRPr>
          </a:p>
        </p:txBody>
      </p:sp>
      <p:cxnSp>
        <p:nvCxnSpPr>
          <p:cNvPr id="8"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9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441671"/>
            <a:ext cx="8647877"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Font typeface="Wingdings" panose="05000000000000000000" pitchFamily="2" charset="2"/>
              <a:buChar char="§"/>
            </a:pPr>
            <a:r>
              <a:rPr lang="fr-CA" sz="1600" dirty="0"/>
              <a:t>Malgré l’existence d’un système public universel de soins de santé, des enfants habitant au Québec, dont plusieurs  sont nés ici, n’ont pas accès à des soins couverts par l’assurance maladie en raison de leur statut d’immigration ou de celui de leurs parents.</a:t>
            </a:r>
          </a:p>
          <a:p>
            <a:pPr>
              <a:buClr>
                <a:srgbClr val="C00000"/>
              </a:buClr>
              <a:buFont typeface="Wingdings" panose="05000000000000000000" pitchFamily="2" charset="2"/>
              <a:buChar char="§"/>
            </a:pPr>
            <a:endParaRPr lang="fr-CA" sz="1000" dirty="0"/>
          </a:p>
          <a:p>
            <a:pPr>
              <a:buClr>
                <a:srgbClr val="C00000"/>
              </a:buClr>
              <a:buFont typeface="Wingdings" panose="05000000000000000000" pitchFamily="2" charset="2"/>
              <a:buChar char="§"/>
            </a:pPr>
            <a:r>
              <a:rPr lang="fr-CA" sz="1600" dirty="0"/>
              <a:t>Les enfants qui ne bénéficient pas de soins de santé ou dont la mère n’a pas reçu un suivi médical pendant la grossesse sont plus à risque de connaître différents problèmes qui les suivront toute leur vie</a:t>
            </a:r>
          </a:p>
          <a:p>
            <a:pPr>
              <a:buClr>
                <a:srgbClr val="C00000"/>
              </a:buClr>
              <a:buFont typeface="Wingdings" panose="05000000000000000000" pitchFamily="2" charset="2"/>
              <a:buChar char="§"/>
            </a:pPr>
            <a:endParaRPr lang="fr-CA" sz="1000" dirty="0"/>
          </a:p>
          <a:p>
            <a:pPr>
              <a:buClr>
                <a:srgbClr val="C00000"/>
              </a:buClr>
              <a:buFont typeface="Wingdings" panose="05000000000000000000" pitchFamily="2" charset="2"/>
              <a:buChar char="§"/>
            </a:pPr>
            <a:r>
              <a:rPr lang="fr-CA" sz="1600" dirty="0"/>
              <a:t>Faciliter l’accès aux soins de santé pour ces enfants représente aussi un investissement pour toute notre société, puisque cela permet d’éviter de nombreuses complications qui peuvent être complexes à traiter, et donc coûteuses pour le système de santé.</a:t>
            </a: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5</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25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441671"/>
            <a:ext cx="8647877" cy="3434335"/>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Font typeface="Wingdings" panose="05000000000000000000" pitchFamily="2" charset="2"/>
              <a:buChar char="§"/>
            </a:pPr>
            <a:r>
              <a:rPr lang="fr-CA" sz="1600" dirty="0"/>
              <a:t>Des recherches ont </a:t>
            </a:r>
            <a:r>
              <a:rPr lang="fr-CA" sz="1600" dirty="0" smtClean="0"/>
              <a:t>démontré </a:t>
            </a:r>
            <a:r>
              <a:rPr lang="fr-CA" sz="1600" dirty="0"/>
              <a:t>que ces familles vivent généralement dans des conditions de vie plus défavorables : logements parfois insalubres, revenus faibles, conditions de travail difficiles.</a:t>
            </a:r>
          </a:p>
          <a:p>
            <a:pPr>
              <a:buClr>
                <a:srgbClr val="C00000"/>
              </a:buClr>
              <a:buFont typeface="Wingdings" panose="05000000000000000000" pitchFamily="2" charset="2"/>
              <a:buChar char="§"/>
            </a:pPr>
            <a:endParaRPr lang="fr-CA" sz="1000" dirty="0"/>
          </a:p>
          <a:p>
            <a:pPr>
              <a:buClr>
                <a:srgbClr val="C00000"/>
              </a:buClr>
              <a:buFont typeface="Wingdings" panose="05000000000000000000" pitchFamily="2" charset="2"/>
              <a:buChar char="§"/>
            </a:pPr>
            <a:r>
              <a:rPr lang="fr-CA" sz="1600" dirty="0"/>
              <a:t>Les barrières d’accès aux soins de santé, dès la grossesse , rendent donc ces familles vulnérables encore plus vulnérables, ce qui peut devenir un enjeu pour la société québécoise.</a:t>
            </a:r>
          </a:p>
          <a:p>
            <a:pPr>
              <a:buClr>
                <a:srgbClr val="C00000"/>
              </a:buClr>
              <a:buFont typeface="Wingdings" panose="05000000000000000000" pitchFamily="2" charset="2"/>
              <a:buChar char="§"/>
            </a:pPr>
            <a:endParaRPr lang="fr-CA" sz="1000" dirty="0"/>
          </a:p>
          <a:p>
            <a:pPr>
              <a:buClr>
                <a:srgbClr val="C00000"/>
              </a:buClr>
              <a:buFont typeface="Wingdings" panose="05000000000000000000" pitchFamily="2" charset="2"/>
              <a:buChar char="§"/>
            </a:pPr>
            <a:r>
              <a:rPr lang="fr-CA" sz="1600" dirty="0"/>
              <a:t>Il est possible d’agir pour améliorer l’accès aux soins de santé des femmes enceintes et des tout-petits migrants qui ne sont pas admissibles à l’assurance maladie. Toutefois, pour y arriver et agir sur l’ensemble des barrières d’accès aux soins, des actions doivent être entreprises à plusieurs niveaux.</a:t>
            </a:r>
          </a:p>
          <a:p>
            <a:pPr marL="0" indent="0">
              <a:lnSpc>
                <a:spcPct val="150000"/>
              </a:lnSpc>
              <a:spcBef>
                <a:spcPts val="450"/>
              </a:spcBef>
              <a:buClr>
                <a:srgbClr val="D9232D"/>
              </a:buClr>
              <a:buSzPct val="100000"/>
              <a:buNone/>
            </a:pPr>
            <a:endParaRPr lang="fr-CA" sz="16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6</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Messages clés</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63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ts val="1900"/>
              </a:lnSpc>
              <a:spcBef>
                <a:spcPts val="450"/>
              </a:spcBef>
              <a:buClr>
                <a:srgbClr val="D9232D"/>
              </a:buClr>
              <a:buSzPct val="100000"/>
              <a:buFont typeface="Century Gothic" panose="020B0502020202020204" pitchFamily="34" charset="0"/>
              <a:buChar char="►"/>
            </a:pPr>
            <a:r>
              <a:rPr lang="fr-CA" sz="1400" dirty="0">
                <a:solidFill>
                  <a:prstClr val="black"/>
                </a:solidFill>
              </a:rPr>
              <a:t>Les médias sociaux permettent à l’Observatoire des tout-petits et à ses partenaires de promouvoir le </a:t>
            </a:r>
            <a:r>
              <a:rPr lang="fr-CA" sz="1400" dirty="0" smtClean="0">
                <a:solidFill>
                  <a:prstClr val="black"/>
                </a:solidFill>
              </a:rPr>
              <a:t>dossier, </a:t>
            </a:r>
            <a:r>
              <a:rPr lang="fr-CA" sz="1400" dirty="0">
                <a:solidFill>
                  <a:prstClr val="black"/>
                </a:solidFill>
              </a:rPr>
              <a:t>en plus de sensibiliser autant que possible la population québécoise à l’importance </a:t>
            </a:r>
            <a:r>
              <a:rPr lang="fr-CA" sz="1400" dirty="0" smtClean="0">
                <a:solidFill>
                  <a:prstClr val="black"/>
                </a:solidFill>
              </a:rPr>
              <a:t>de se préoccuper de l’accès aux soins de santé chez les enfants migrants.</a:t>
            </a:r>
          </a:p>
          <a:p>
            <a:pPr marL="0" indent="0" algn="just">
              <a:lnSpc>
                <a:spcPts val="1900"/>
              </a:lnSpc>
              <a:spcBef>
                <a:spcPts val="450"/>
              </a:spcBef>
              <a:buClr>
                <a:srgbClr val="D9232D"/>
              </a:buClr>
              <a:buSzPct val="100000"/>
              <a:buNone/>
            </a:pPr>
            <a:endParaRPr lang="fr-CA" sz="1400" dirty="0" smtClean="0">
              <a:solidFill>
                <a:prstClr val="black"/>
              </a:solidFill>
            </a:endParaRPr>
          </a:p>
          <a:p>
            <a:pPr algn="just">
              <a:lnSpc>
                <a:spcPts val="1900"/>
              </a:lnSpc>
              <a:spcBef>
                <a:spcPts val="450"/>
              </a:spcBef>
              <a:buClr>
                <a:srgbClr val="D9232D"/>
              </a:buClr>
              <a:buSzPct val="100000"/>
              <a:buFont typeface="Century Gothic" panose="020B0502020202020204" pitchFamily="34" charset="0"/>
              <a:buChar char="►"/>
            </a:pPr>
            <a:r>
              <a:rPr lang="fr-CA" sz="1400" dirty="0" smtClean="0"/>
              <a:t>Contribuez à la discussion en mentionnant la parution du dossier sur vos plateformes, en partageant les contenus numériques de l’Observatoire et en intégrant la nouvelle à votre site Web ou votre infolettre.</a:t>
            </a:r>
            <a:endParaRPr lang="fr-CA" sz="1400" dirty="0"/>
          </a:p>
          <a:p>
            <a:pPr marL="0" indent="0">
              <a:lnSpc>
                <a:spcPct val="150000"/>
              </a:lnSpc>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dirty="0" smtClean="0">
                <a:solidFill>
                  <a:prstClr val="black"/>
                </a:solidFill>
              </a:rPr>
              <a:t>Mots-clics officiels : #</a:t>
            </a:r>
            <a:r>
              <a:rPr lang="fr-CA" sz="1400" dirty="0" err="1" smtClean="0">
                <a:solidFill>
                  <a:prstClr val="black"/>
                </a:solidFill>
              </a:rPr>
              <a:t>toutpetit</a:t>
            </a:r>
            <a:r>
              <a:rPr lang="fr-CA" sz="1400" dirty="0">
                <a:solidFill>
                  <a:prstClr val="black"/>
                </a:solidFill>
              </a:rPr>
              <a:t> </a:t>
            </a:r>
            <a:r>
              <a:rPr lang="fr-CA" sz="1400" dirty="0" smtClean="0">
                <a:solidFill>
                  <a:prstClr val="black"/>
                </a:solidFill>
              </a:rPr>
              <a:t>#</a:t>
            </a:r>
            <a:r>
              <a:rPr lang="fr-CA" sz="1400" dirty="0" err="1" smtClean="0"/>
              <a:t>soinspourtous</a:t>
            </a:r>
            <a:endParaRPr lang="fr-CA" sz="1400" dirty="0"/>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7</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solidFill>
                  <a:prstClr val="black"/>
                </a:solidFill>
                <a:latin typeface="Raleway" panose="020B0003030101060003" pitchFamily="34" charset="0"/>
              </a:rPr>
              <a:t>Réseaux sociaux</a:t>
            </a:r>
            <a:endParaRPr lang="fr-CA" sz="2700" b="1" dirty="0">
              <a:solidFill>
                <a:prstClr val="black"/>
              </a:solidFill>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custDataLst>
              <p:tags r:id="rId5"/>
            </p:custDataLst>
          </p:nvPr>
        </p:nvSpPr>
        <p:spPr>
          <a:xfrm>
            <a:off x="4355976" y="4029993"/>
            <a:ext cx="3411379" cy="954107"/>
          </a:xfrm>
          <a:prstGeom prst="rect">
            <a:avLst/>
          </a:prstGeom>
          <a:noFill/>
        </p:spPr>
        <p:txBody>
          <a:bodyPr wrap="square" rtlCol="0">
            <a:spAutoFit/>
          </a:bodyPr>
          <a:lstStyle/>
          <a:p>
            <a:r>
              <a:rPr lang="fr-CA" sz="1400" dirty="0" smtClean="0">
                <a:latin typeface="Raleway"/>
              </a:rPr>
              <a:t>@</a:t>
            </a:r>
            <a:r>
              <a:rPr lang="fr-CA" sz="1400" dirty="0" err="1" smtClean="0">
                <a:latin typeface="Raleway"/>
              </a:rPr>
              <a:t>Tout_petits</a:t>
            </a:r>
            <a:endParaRPr lang="fr-CA" sz="1400" dirty="0" smtClean="0">
              <a:latin typeface="Raleway"/>
            </a:endParaRPr>
          </a:p>
          <a:p>
            <a:endParaRPr lang="fr-CA" sz="1400" dirty="0" smtClean="0">
              <a:latin typeface="Raleway"/>
            </a:endParaRPr>
          </a:p>
          <a:p>
            <a:endParaRPr lang="fr-CA" sz="1400" dirty="0" smtClean="0">
              <a:latin typeface="Raleway"/>
            </a:endParaRPr>
          </a:p>
          <a:p>
            <a:r>
              <a:rPr lang="fr-CA" sz="1400" dirty="0" smtClean="0">
                <a:latin typeface="Raleway"/>
              </a:rPr>
              <a:t>@</a:t>
            </a:r>
            <a:r>
              <a:rPr lang="fr-CA" sz="1400" dirty="0" err="1" smtClean="0">
                <a:latin typeface="Raleway"/>
              </a:rPr>
              <a:t>observatoiredestoutpetits</a:t>
            </a:r>
            <a:endParaRPr lang="fr-CA" sz="1400" dirty="0">
              <a:latin typeface="Raleway"/>
            </a:endParaRPr>
          </a:p>
        </p:txBody>
      </p:sp>
      <p:pic>
        <p:nvPicPr>
          <p:cNvPr id="12" name="Picture 2" descr="Résultats de recherche d'images pour « facebook »"/>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635896" y="4507047"/>
            <a:ext cx="440966" cy="4409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ésultats de recherche d'images pour « twitter logo »"/>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651216" y="3989740"/>
            <a:ext cx="469924" cy="38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93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publication lancement (08 avril 2019)</a:t>
            </a:r>
          </a:p>
          <a:p>
            <a:pPr marL="361950" lvl="1" indent="0" algn="just">
              <a:spcBef>
                <a:spcPts val="450"/>
              </a:spcBef>
              <a:buClr>
                <a:srgbClr val="D9232D"/>
              </a:buClr>
              <a:buSzPct val="100000"/>
              <a:buNone/>
            </a:pPr>
            <a:r>
              <a:rPr lang="fr-CA" sz="1400" dirty="0">
                <a:solidFill>
                  <a:prstClr val="black"/>
                </a:solidFill>
              </a:rPr>
              <a:t>Au Québec, de nombreux enfants n’ont pas accès à des soins de santé couverts par </a:t>
            </a:r>
            <a:r>
              <a:rPr lang="fr-CA" sz="1400" dirty="0" smtClean="0">
                <a:solidFill>
                  <a:prstClr val="black"/>
                </a:solidFill>
              </a:rPr>
              <a:t>l’assurance-maladie. </a:t>
            </a:r>
            <a:r>
              <a:rPr lang="fr-CA" sz="1400" dirty="0" smtClean="0"/>
              <a:t>Pourquoi? En raison de leur </a:t>
            </a:r>
            <a:r>
              <a:rPr lang="fr-CA" sz="1400" dirty="0">
                <a:solidFill>
                  <a:prstClr val="black"/>
                </a:solidFill>
              </a:rPr>
              <a:t>statut d’immigration ou celui de leurs </a:t>
            </a:r>
            <a:r>
              <a:rPr lang="fr-CA" sz="1400" dirty="0" smtClean="0">
                <a:solidFill>
                  <a:prstClr val="black"/>
                </a:solidFill>
              </a:rPr>
              <a:t>parents.  </a:t>
            </a:r>
          </a:p>
          <a:p>
            <a:pPr marL="361950" lvl="1" indent="0">
              <a:spcBef>
                <a:spcPts val="450"/>
              </a:spcBef>
              <a:buClr>
                <a:srgbClr val="D9232D"/>
              </a:buClr>
              <a:buSzPct val="100000"/>
              <a:buNone/>
            </a:pPr>
            <a:r>
              <a:rPr lang="fr-CA" sz="1400" dirty="0" smtClean="0">
                <a:solidFill>
                  <a:prstClr val="black"/>
                </a:solidFill>
              </a:rPr>
              <a:t>C’est </a:t>
            </a:r>
            <a:r>
              <a:rPr lang="fr-CA" sz="1400" dirty="0">
                <a:solidFill>
                  <a:prstClr val="black"/>
                </a:solidFill>
              </a:rPr>
              <a:t>le </a:t>
            </a:r>
            <a:r>
              <a:rPr lang="fr-CA" sz="1400" dirty="0" smtClean="0">
                <a:solidFill>
                  <a:prstClr val="black"/>
                </a:solidFill>
              </a:rPr>
              <a:t>sujet préoccupant </a:t>
            </a:r>
            <a:r>
              <a:rPr lang="fr-CA" sz="1400" dirty="0">
                <a:solidFill>
                  <a:prstClr val="black"/>
                </a:solidFill>
              </a:rPr>
              <a:t>sur lequel se penche le nouveau dossier de l’@</a:t>
            </a:r>
            <a:r>
              <a:rPr lang="fr-CA" sz="1400" dirty="0" err="1">
                <a:solidFill>
                  <a:prstClr val="black"/>
                </a:solidFill>
              </a:rPr>
              <a:t>observatoiredestoutpetits</a:t>
            </a:r>
            <a:r>
              <a:rPr lang="fr-CA" sz="1400" dirty="0">
                <a:solidFill>
                  <a:prstClr val="black"/>
                </a:solidFill>
              </a:rPr>
              <a:t>, disponible dès maintenant!</a:t>
            </a:r>
          </a:p>
          <a:p>
            <a:pPr marL="361950" lvl="1" indent="0" algn="just">
              <a:spcBef>
                <a:spcPts val="450"/>
              </a:spcBef>
              <a:buClr>
                <a:srgbClr val="D9232D"/>
              </a:buClr>
              <a:buSzPct val="100000"/>
              <a:buNone/>
            </a:pPr>
            <a:r>
              <a:rPr lang="fr-CA" sz="1400" dirty="0" smtClean="0">
                <a:solidFill>
                  <a:srgbClr val="0070C0"/>
                </a:solidFill>
              </a:rPr>
              <a:t>tout-petits.org/migrants</a:t>
            </a:r>
          </a:p>
          <a:p>
            <a:pPr marL="361950" lvl="1" indent="0" algn="just">
              <a:spcBef>
                <a:spcPts val="450"/>
              </a:spcBef>
              <a:buClr>
                <a:srgbClr val="D9232D"/>
              </a:buClr>
              <a:buSzPct val="100000"/>
              <a:buNone/>
            </a:pPr>
            <a:endParaRPr lang="fr-CA" sz="1500" dirty="0">
              <a:solidFill>
                <a:srgbClr val="0070C0"/>
              </a:solidFill>
            </a:endParaRPr>
          </a:p>
          <a:p>
            <a:pPr algn="just">
              <a:spcBef>
                <a:spcPts val="450"/>
              </a:spcBef>
              <a:buClr>
                <a:srgbClr val="D9232D"/>
              </a:buClr>
              <a:buSzPct val="100000"/>
              <a:buFont typeface="Century Gothic" panose="020B0502020202020204" pitchFamily="34" charset="0"/>
              <a:buChar char="►"/>
            </a:pPr>
            <a:r>
              <a:rPr lang="fr-CA" sz="1400" b="1" dirty="0" smtClean="0">
                <a:solidFill>
                  <a:prstClr val="black"/>
                </a:solidFill>
              </a:rPr>
              <a:t>Exemple de publication post-lancement</a:t>
            </a:r>
          </a:p>
          <a:p>
            <a:pPr marL="361950" lvl="1" indent="0" algn="just">
              <a:spcBef>
                <a:spcPts val="450"/>
              </a:spcBef>
              <a:buClr>
                <a:srgbClr val="D9232D"/>
              </a:buClr>
              <a:buSzPct val="100000"/>
              <a:buNone/>
            </a:pPr>
            <a:r>
              <a:rPr lang="fr-CA" sz="1400" dirty="0" smtClean="0"/>
              <a:t>Les #</a:t>
            </a:r>
            <a:r>
              <a:rPr lang="fr-CA" sz="1400" dirty="0" err="1" smtClean="0"/>
              <a:t>toutpetits</a:t>
            </a:r>
            <a:r>
              <a:rPr lang="fr-CA" sz="1400" dirty="0" smtClean="0"/>
              <a:t> de familles migrantes qui ne bénéficient pas de soins de santé ou dont la mère n’a pas reçu un suivi médical pendant la grossesse sont plus à risque de connaître différents problèmes qui les suivront toute leur vie. </a:t>
            </a:r>
            <a:r>
              <a:rPr lang="fr-CA" sz="1400" dirty="0" smtClean="0"/>
              <a:t>Pour savoir comment pouvons-nous aider </a:t>
            </a:r>
            <a:r>
              <a:rPr lang="fr-CA" sz="1400" dirty="0" smtClean="0"/>
              <a:t>les </a:t>
            </a:r>
            <a:r>
              <a:rPr lang="fr-CA" sz="1400" dirty="0"/>
              <a:t/>
            </a:r>
            <a:br>
              <a:rPr lang="fr-CA" sz="1400" dirty="0"/>
            </a:br>
            <a:r>
              <a:rPr lang="fr-CA" sz="1400" dirty="0"/>
              <a:t>femmes enceintes et les tout-petits migrants sans assurance </a:t>
            </a:r>
            <a:r>
              <a:rPr lang="fr-CA" sz="1400" dirty="0" smtClean="0"/>
              <a:t>maladie, découvrez le </a:t>
            </a:r>
            <a:r>
              <a:rPr lang="fr-CA" sz="1400" dirty="0" smtClean="0"/>
              <a:t>nouveau dossier </a:t>
            </a:r>
            <a:r>
              <a:rPr lang="fr-CA" sz="1400" dirty="0" smtClean="0">
                <a:solidFill>
                  <a:prstClr val="black"/>
                </a:solidFill>
              </a:rPr>
              <a:t>de l’@</a:t>
            </a:r>
            <a:r>
              <a:rPr lang="fr-CA" sz="1400" dirty="0" err="1" smtClean="0">
                <a:solidFill>
                  <a:prstClr val="black"/>
                </a:solidFill>
              </a:rPr>
              <a:t>observatoiredestoutpetits</a:t>
            </a:r>
            <a:r>
              <a:rPr lang="fr-CA" sz="1400" dirty="0" smtClean="0"/>
              <a:t> : </a:t>
            </a:r>
            <a:r>
              <a:rPr lang="fr-CA" sz="1400" dirty="0" smtClean="0">
                <a:solidFill>
                  <a:srgbClr val="0070C0"/>
                </a:solidFill>
              </a:rPr>
              <a:t>tout-petits.org/migrants</a:t>
            </a:r>
            <a:endParaRPr lang="fr-CA" sz="1000"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8</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latin typeface="Raleway" panose="020B0003030101060003" pitchFamily="34" charset="0"/>
              </a:rPr>
              <a:t>Réseaux sociaux - Facebook</a:t>
            </a:r>
            <a:endParaRPr lang="fr-CA" sz="2700" b="1" dirty="0">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facebook »"/>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8028384" y="339814"/>
            <a:ext cx="674228" cy="6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23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contenu 2"/>
          <p:cNvSpPr txBox="1">
            <a:spLocks/>
          </p:cNvSpPr>
          <p:nvPr>
            <p:custDataLst>
              <p:tags r:id="rId1"/>
            </p:custDataLst>
          </p:nvPr>
        </p:nvSpPr>
        <p:spPr>
          <a:xfrm>
            <a:off x="236824" y="1288127"/>
            <a:ext cx="8647877" cy="3347110"/>
          </a:xfrm>
          <a:prstGeom prst="rect">
            <a:avLst/>
          </a:prstGeom>
        </p:spPr>
        <p:txBody>
          <a:bodyPr vert="horz" lIns="68519" tIns="34289" rIns="68519" bIns="34289"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Raleway" panose="020B0503030101060003"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Raleway" panose="020B0503030101060003"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Raleway" panose="020B0503030101060003"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Raleway" panose="020B05030301010600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450"/>
              </a:spcBef>
              <a:buClr>
                <a:srgbClr val="D9232D"/>
              </a:buClr>
              <a:buSzPct val="100000"/>
              <a:buFont typeface="Century Gothic" panose="020B0502020202020204" pitchFamily="34" charset="0"/>
              <a:buChar char="►"/>
            </a:pPr>
            <a:r>
              <a:rPr lang="fr-CA" sz="1500" b="1" dirty="0" smtClean="0">
                <a:solidFill>
                  <a:prstClr val="black"/>
                </a:solidFill>
              </a:rPr>
              <a:t>Exemple de publication lancement </a:t>
            </a:r>
            <a:r>
              <a:rPr lang="fr-CA" sz="1500" b="1" dirty="0">
                <a:solidFill>
                  <a:prstClr val="black"/>
                </a:solidFill>
              </a:rPr>
              <a:t>(08 avril 2019)</a:t>
            </a:r>
            <a:endParaRPr lang="fr-CA" sz="1500" b="1" dirty="0" smtClean="0">
              <a:solidFill>
                <a:prstClr val="black"/>
              </a:solidFill>
            </a:endParaRPr>
          </a:p>
          <a:p>
            <a:pPr marL="361950" lvl="1" indent="0" algn="just">
              <a:spcBef>
                <a:spcPts val="450"/>
              </a:spcBef>
              <a:buClr>
                <a:srgbClr val="D9232D"/>
              </a:buClr>
              <a:buSzPct val="100000"/>
              <a:buNone/>
            </a:pPr>
            <a:r>
              <a:rPr lang="fr-CA" sz="1400" dirty="0">
                <a:solidFill>
                  <a:prstClr val="black"/>
                </a:solidFill>
              </a:rPr>
              <a:t>Apprenez-en </a:t>
            </a:r>
            <a:r>
              <a:rPr lang="fr-CA" sz="1400" dirty="0"/>
              <a:t>plus sur l’accès aux soins </a:t>
            </a:r>
            <a:r>
              <a:rPr lang="fr-CA" sz="1400" dirty="0">
                <a:solidFill>
                  <a:prstClr val="black"/>
                </a:solidFill>
              </a:rPr>
              <a:t>de santé des #</a:t>
            </a:r>
            <a:r>
              <a:rPr lang="fr-CA" sz="1400" dirty="0" err="1">
                <a:solidFill>
                  <a:prstClr val="black"/>
                </a:solidFill>
              </a:rPr>
              <a:t>toutpetits</a:t>
            </a:r>
            <a:r>
              <a:rPr lang="fr-CA" sz="1400" dirty="0">
                <a:solidFill>
                  <a:prstClr val="black"/>
                </a:solidFill>
              </a:rPr>
              <a:t> migrants, en consultant le nouveau dossier de l’@</a:t>
            </a:r>
            <a:r>
              <a:rPr lang="fr-CA" sz="1400" dirty="0" err="1">
                <a:solidFill>
                  <a:prstClr val="black"/>
                </a:solidFill>
              </a:rPr>
              <a:t>observatoiredestoutpetits</a:t>
            </a:r>
            <a:r>
              <a:rPr lang="fr-CA" sz="1400" dirty="0" smtClean="0">
                <a:solidFill>
                  <a:prstClr val="black"/>
                </a:solidFill>
              </a:rPr>
              <a:t>! #</a:t>
            </a:r>
            <a:r>
              <a:rPr lang="fr-CA" sz="1400" dirty="0" err="1" smtClean="0">
                <a:solidFill>
                  <a:prstClr val="black"/>
                </a:solidFill>
              </a:rPr>
              <a:t>soinspourtous</a:t>
            </a:r>
            <a:endParaRPr lang="fr-CA" sz="1400" dirty="0" smtClean="0">
              <a:solidFill>
                <a:prstClr val="black"/>
              </a:solidFill>
            </a:endParaRPr>
          </a:p>
          <a:p>
            <a:pPr marL="361950" lvl="1" indent="0" algn="just">
              <a:spcBef>
                <a:spcPts val="450"/>
              </a:spcBef>
              <a:buClr>
                <a:srgbClr val="D9232D"/>
              </a:buClr>
              <a:buSzPct val="100000"/>
              <a:buNone/>
            </a:pPr>
            <a:r>
              <a:rPr lang="fr-CA" sz="1400" dirty="0" smtClean="0">
                <a:solidFill>
                  <a:srgbClr val="0070C0"/>
                </a:solidFill>
              </a:rPr>
              <a:t>tout-petits.org/migrants</a:t>
            </a:r>
          </a:p>
          <a:p>
            <a:pPr marL="361950" lvl="1" indent="0" algn="just">
              <a:spcBef>
                <a:spcPts val="450"/>
              </a:spcBef>
              <a:buClr>
                <a:srgbClr val="D9232D"/>
              </a:buClr>
              <a:buSzPct val="100000"/>
              <a:buNone/>
            </a:pPr>
            <a:endParaRPr lang="fr-CA" sz="1500" dirty="0">
              <a:solidFill>
                <a:prstClr val="black"/>
              </a:solidFill>
            </a:endParaRPr>
          </a:p>
          <a:p>
            <a:pPr algn="just">
              <a:spcBef>
                <a:spcPts val="450"/>
              </a:spcBef>
              <a:buClr>
                <a:srgbClr val="D9232D"/>
              </a:buClr>
              <a:buSzPct val="100000"/>
              <a:buFont typeface="Century Gothic" panose="020B0502020202020204" pitchFamily="34" charset="0"/>
              <a:buChar char="►"/>
            </a:pPr>
            <a:r>
              <a:rPr lang="fr-CA" sz="1400" b="1" dirty="0" smtClean="0">
                <a:solidFill>
                  <a:prstClr val="black"/>
                </a:solidFill>
              </a:rPr>
              <a:t>Exemple de publication post-lancement</a:t>
            </a:r>
          </a:p>
          <a:p>
            <a:pPr marL="361950" lvl="1" indent="0" algn="just">
              <a:spcBef>
                <a:spcPts val="450"/>
              </a:spcBef>
              <a:buClr>
                <a:srgbClr val="D9232D"/>
              </a:buClr>
              <a:buSzPct val="100000"/>
              <a:buNone/>
            </a:pPr>
            <a:r>
              <a:rPr lang="fr-CA" sz="1400" dirty="0"/>
              <a:t>L’accès aux soins de santé est </a:t>
            </a:r>
            <a:r>
              <a:rPr lang="fr-CA" sz="1400" dirty="0" smtClean="0"/>
              <a:t>essentiel pour le bon développement </a:t>
            </a:r>
            <a:r>
              <a:rPr lang="fr-CA" sz="1400" dirty="0"/>
              <a:t>des #</a:t>
            </a:r>
            <a:r>
              <a:rPr lang="fr-CA" sz="1400" dirty="0" err="1"/>
              <a:t>toutpetits</a:t>
            </a:r>
            <a:r>
              <a:rPr lang="fr-CA" sz="1400" dirty="0"/>
              <a:t>. </a:t>
            </a:r>
            <a:r>
              <a:rPr lang="fr-CA" sz="1400" dirty="0" smtClean="0"/>
              <a:t>Plusieurs </a:t>
            </a:r>
            <a:r>
              <a:rPr lang="fr-CA" sz="1400" dirty="0"/>
              <a:t>enfants migrants n’y ont </a:t>
            </a:r>
            <a:r>
              <a:rPr lang="fr-CA" sz="1400" dirty="0" smtClean="0"/>
              <a:t>pourtant pas </a:t>
            </a:r>
            <a:r>
              <a:rPr lang="fr-CA" sz="1400" dirty="0"/>
              <a:t>accès en raison de leur statut </a:t>
            </a:r>
            <a:r>
              <a:rPr lang="fr-CA" sz="1400" dirty="0" smtClean="0"/>
              <a:t>d’immigration ou de celui de leurs parents! </a:t>
            </a:r>
            <a:r>
              <a:rPr lang="fr-CA" sz="1400" dirty="0"/>
              <a:t>Découvrez comment nous pouvons </a:t>
            </a:r>
            <a:r>
              <a:rPr lang="fr-CA" sz="1400" dirty="0" smtClean="0"/>
              <a:t>agir, en consultant le </a:t>
            </a:r>
            <a:r>
              <a:rPr lang="fr-CA" sz="1400" dirty="0"/>
              <a:t>nouveau dossier de </a:t>
            </a:r>
            <a:r>
              <a:rPr lang="fr-CA" sz="1400" dirty="0" err="1" smtClean="0"/>
              <a:t>l@observatoiredestoutpetits</a:t>
            </a:r>
            <a:r>
              <a:rPr lang="fr-CA" sz="1400" dirty="0" smtClean="0"/>
              <a:t>: </a:t>
            </a:r>
            <a:r>
              <a:rPr lang="fr-CA" sz="1400" dirty="0">
                <a:solidFill>
                  <a:srgbClr val="0070C0"/>
                </a:solidFill>
              </a:rPr>
              <a:t>tout-petits.org/migrants </a:t>
            </a:r>
            <a:r>
              <a:rPr lang="fr-CA" sz="1400" dirty="0"/>
              <a:t>#</a:t>
            </a:r>
            <a:r>
              <a:rPr lang="fr-CA" sz="1400" dirty="0" err="1"/>
              <a:t>soinspourtous</a:t>
            </a:r>
            <a:endParaRPr lang="fr-CA" sz="1400" dirty="0"/>
          </a:p>
          <a:p>
            <a:pPr marL="361950" lvl="1" indent="0" algn="just">
              <a:spcBef>
                <a:spcPts val="450"/>
              </a:spcBef>
              <a:buClr>
                <a:srgbClr val="D9232D"/>
              </a:buClr>
              <a:buSzPct val="100000"/>
              <a:buNone/>
            </a:pPr>
            <a:endParaRPr lang="fr-CA" sz="1000" dirty="0" smtClean="0">
              <a:solidFill>
                <a:prstClr val="black"/>
              </a:solidFill>
            </a:endParaRPr>
          </a:p>
          <a:p>
            <a:pPr marL="0" indent="0" algn="just">
              <a:spcBef>
                <a:spcPts val="450"/>
              </a:spcBef>
              <a:buClr>
                <a:srgbClr val="D9232D"/>
              </a:buClr>
              <a:buSzPct val="100000"/>
              <a:buNone/>
            </a:pPr>
            <a:endParaRPr lang="fr-CA" sz="1400" dirty="0">
              <a:solidFill>
                <a:prstClr val="black"/>
              </a:solidFill>
            </a:endParaRPr>
          </a:p>
        </p:txBody>
      </p:sp>
      <p:sp>
        <p:nvSpPr>
          <p:cNvPr id="2" name="Espace réservé du numéro de diapositive 1"/>
          <p:cNvSpPr>
            <a:spLocks noGrp="1"/>
          </p:cNvSpPr>
          <p:nvPr>
            <p:ph type="sldNum" sz="quarter" idx="12"/>
            <p:custDataLst>
              <p:tags r:id="rId2"/>
            </p:custDataLst>
          </p:nvPr>
        </p:nvSpPr>
        <p:spPr/>
        <p:txBody>
          <a:bodyPr/>
          <a:lstStyle/>
          <a:p>
            <a:fld id="{189DF131-12C1-4EAC-8253-9E1DD4322B24}" type="slidenum">
              <a:rPr lang="fr-CA" smtClean="0">
                <a:solidFill>
                  <a:prstClr val="black">
                    <a:tint val="75000"/>
                  </a:prstClr>
                </a:solidFill>
              </a:rPr>
              <a:pPr/>
              <a:t>9</a:t>
            </a:fld>
            <a:endParaRPr lang="fr-CA" dirty="0">
              <a:solidFill>
                <a:prstClr val="black">
                  <a:tint val="75000"/>
                </a:prstClr>
              </a:solidFill>
            </a:endParaRPr>
          </a:p>
        </p:txBody>
      </p:sp>
      <p:sp>
        <p:nvSpPr>
          <p:cNvPr id="6" name="Titre 1"/>
          <p:cNvSpPr txBox="1">
            <a:spLocks/>
          </p:cNvSpPr>
          <p:nvPr>
            <p:custDataLst>
              <p:tags r:id="rId3"/>
            </p:custDataLst>
          </p:nvPr>
        </p:nvSpPr>
        <p:spPr>
          <a:xfrm>
            <a:off x="2" y="369722"/>
            <a:ext cx="9144000" cy="614415"/>
          </a:xfrm>
          <a:prstGeom prst="rect">
            <a:avLst/>
          </a:prstGeom>
        </p:spPr>
        <p:txBody>
          <a:bodyPr lIns="68517" tIns="34289" rIns="68517" bIns="34289"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A" sz="2700" b="1" dirty="0" smtClean="0">
                <a:latin typeface="Raleway" panose="020B0003030101060003" pitchFamily="34" charset="0"/>
              </a:rPr>
              <a:t>Réseaux sociaux - Twitter</a:t>
            </a:r>
            <a:endParaRPr lang="fr-CA" sz="2700" b="1" dirty="0">
              <a:latin typeface="Raleway" panose="020B0003030101060003" pitchFamily="34" charset="0"/>
            </a:endParaRPr>
          </a:p>
        </p:txBody>
      </p:sp>
      <p:cxnSp>
        <p:nvCxnSpPr>
          <p:cNvPr id="7" name="Straight Connector 4"/>
          <p:cNvCxnSpPr/>
          <p:nvPr>
            <p:custDataLst>
              <p:tags r:id="rId4"/>
            </p:custDataLst>
          </p:nvPr>
        </p:nvCxnSpPr>
        <p:spPr>
          <a:xfrm>
            <a:off x="3736963" y="848181"/>
            <a:ext cx="1680842" cy="0"/>
          </a:xfrm>
          <a:prstGeom prst="line">
            <a:avLst/>
          </a:prstGeom>
          <a:ln w="50800">
            <a:solidFill>
              <a:srgbClr val="D9232D"/>
            </a:solidFill>
          </a:ln>
        </p:spPr>
        <p:style>
          <a:lnRef idx="1">
            <a:schemeClr val="accent1"/>
          </a:lnRef>
          <a:fillRef idx="0">
            <a:schemeClr val="accent1"/>
          </a:fillRef>
          <a:effectRef idx="0">
            <a:schemeClr val="accent1"/>
          </a:effectRef>
          <a:fontRef idx="minor">
            <a:schemeClr val="tx1"/>
          </a:fontRef>
        </p:style>
      </p:cxnSp>
      <p:pic>
        <p:nvPicPr>
          <p:cNvPr id="8" name="Picture 2" descr="Résultats de recherche d'images pour « twitter logo »"/>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267494"/>
            <a:ext cx="718505" cy="58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rca:RCAuthoringProperties xmlns:rca="urn:sharePointPublishingRcaProperties">
  <rca:Converter rca:guid="6dfdc5b4-2a28-4a06-b0c6-ad3901e3a807">
    <rca:property rca:type="InheritParentSettings">False</rca:property>
    <rca:property rca:type="SelectedPageLayout">24</rca:property>
    <rca:property rca:type="SelectedPageField">f55c4d88-1f2e-4ad9-aaa8-819af4ee7ee8</rca:property>
    <rca:property rca:type="SelectedStylesField">a932ec3f-94c1-48b1-b6dc-41aaa6eb7e54</rca:property>
    <rca:property rca:type="CreatePageWithSourceDocument">True</rca:property>
    <rca:property rca:type="AllowChangeLocationConfig">True</rca:property>
    <rca:property rca:type="ConfiguredPageLocation">https://kiosque.fondationchagnon.org</rca:property>
    <rca:property rca:type="CreateSynchronously">True</rca:property>
    <rca:property rca:type="AllowChangeProcessingConfig">True</rca:property>
    <rca:property rca:type="ConverterSpecificSettings"/>
  </rca:Converter>
</rca:RCAuthori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469870AF16134581D08A9BF2BE6FF9" ma:contentTypeVersion="0" ma:contentTypeDescription="Crée un document." ma:contentTypeScope="" ma:versionID="630e7c4c52f2d9c8daf1de6f2a99f064">
  <xsd:schema xmlns:xsd="http://www.w3.org/2001/XMLSchema" xmlns:xs="http://www.w3.org/2001/XMLSchema" xmlns:p="http://schemas.microsoft.com/office/2006/metadata/properties" targetNamespace="http://schemas.microsoft.com/office/2006/metadata/properties" ma:root="true" ma:fieldsID="37a1d453f13da70a6384ccb06b85f91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ExcludedTransformers xmlns="http://schemas.microsoft.com/sharepoint/v3/contenttype/transformers">
  <Transformer Guid="888d770d-d3e9-4d60-8267-3c05ab059ef5"/>
  <Transformer Guid="2798ee32-2961-4232-97dd-1a76b9aa6c6f"/>
  <Transformer Guid="853d58f5-13c3-46f8-8b81-3ca4abcad7b3"/>
</ExcludedTransformers>
</file>

<file path=customXml/itemProps1.xml><?xml version="1.0" encoding="utf-8"?>
<ds:datastoreItem xmlns:ds="http://schemas.openxmlformats.org/officeDocument/2006/customXml" ds:itemID="{AE0D7EAF-6D2C-4F2C-BA28-757CB90425A8}">
  <ds:schemaRefs>
    <ds:schemaRef ds:uri="http://purl.org/dc/dcmitype/"/>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BC160BA-7CB8-4FD2-A51B-30255A854527}">
  <ds:schemaRefs>
    <ds:schemaRef ds:uri="urn:sharePointPublishingRcaProperties"/>
  </ds:schemaRefs>
</ds:datastoreItem>
</file>

<file path=customXml/itemProps3.xml><?xml version="1.0" encoding="utf-8"?>
<ds:datastoreItem xmlns:ds="http://schemas.openxmlformats.org/officeDocument/2006/customXml" ds:itemID="{349D7B50-2EB0-4CFE-B3BE-0B0688CC1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F6551846-2776-4076-A349-BD19434A8BA2}">
  <ds:schemaRefs>
    <ds:schemaRef ds:uri="http://schemas.microsoft.com/sharepoint/v3/contenttype/forms"/>
  </ds:schemaRefs>
</ds:datastoreItem>
</file>

<file path=customXml/itemProps5.xml><?xml version="1.0" encoding="utf-8"?>
<ds:datastoreItem xmlns:ds="http://schemas.openxmlformats.org/officeDocument/2006/customXml" ds:itemID="{2434EB33-B0C2-4961-9BA9-7530F5808774}">
  <ds:schemaRefs>
    <ds:schemaRef ds:uri="http://schemas.microsoft.com/sharepoint/v3/contenttype/transformers"/>
  </ds:schemaRefs>
</ds:datastoreItem>
</file>

<file path=docProps/app.xml><?xml version="1.0" encoding="utf-8"?>
<Properties xmlns="http://schemas.openxmlformats.org/officeDocument/2006/extended-properties" xmlns:vt="http://schemas.openxmlformats.org/officeDocument/2006/docPropsVTypes">
  <TotalTime>25447</TotalTime>
  <Words>980</Words>
  <Application>Microsoft Office PowerPoint</Application>
  <PresentationFormat>Affichage à l'écran (16:9)</PresentationFormat>
  <Paragraphs>128</Paragraphs>
  <Slides>11</Slides>
  <Notes>9</Notes>
  <HiddenSlides>0</HiddenSlides>
  <MMClips>0</MMClips>
  <ScaleCrop>false</ScaleCrop>
  <HeadingPairs>
    <vt:vector size="6" baseType="variant">
      <vt:variant>
        <vt:lpstr>Thème</vt:lpstr>
      </vt:variant>
      <vt:variant>
        <vt:i4>3</vt:i4>
      </vt:variant>
      <vt:variant>
        <vt:lpstr>Serveurs OLE incorporés</vt:lpstr>
      </vt:variant>
      <vt:variant>
        <vt:i4>1</vt:i4>
      </vt:variant>
      <vt:variant>
        <vt:lpstr>Titres des diapositives</vt:lpstr>
      </vt:variant>
      <vt:variant>
        <vt:i4>11</vt:i4>
      </vt:variant>
    </vt:vector>
  </HeadingPairs>
  <TitlesOfParts>
    <vt:vector size="15" baseType="lpstr">
      <vt:lpstr>1_Thème Office</vt:lpstr>
      <vt:lpstr>12_Thème Office</vt:lpstr>
      <vt:lpstr>15_Thème Office</vt:lpstr>
      <vt:lpstr>Image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Couillard Kathleen</dc:creator>
  <cp:lastModifiedBy>Denault Marilou</cp:lastModifiedBy>
  <cp:revision>128</cp:revision>
  <dcterms:created xsi:type="dcterms:W3CDTF">2017-10-17T15:30:52Z</dcterms:created>
  <dcterms:modified xsi:type="dcterms:W3CDTF">2019-04-05T18:46:26Z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0x01010048469870AF16134581D08A9BF2BE6FF9</vt:lpwstr>
  </property>
</Properties>
</file>