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46"/>
  </p:notesMasterIdLst>
  <p:sldIdLst>
    <p:sldId id="256" r:id="rId7"/>
    <p:sldId id="257" r:id="rId8"/>
    <p:sldId id="258" r:id="rId9"/>
    <p:sldId id="260" r:id="rId10"/>
    <p:sldId id="261" r:id="rId11"/>
    <p:sldId id="290" r:id="rId12"/>
    <p:sldId id="262" r:id="rId13"/>
    <p:sldId id="292" r:id="rId14"/>
    <p:sldId id="263" r:id="rId15"/>
    <p:sldId id="265" r:id="rId16"/>
    <p:sldId id="259" r:id="rId17"/>
    <p:sldId id="264" r:id="rId18"/>
    <p:sldId id="266" r:id="rId19"/>
    <p:sldId id="267" r:id="rId20"/>
    <p:sldId id="268" r:id="rId21"/>
    <p:sldId id="269" r:id="rId22"/>
    <p:sldId id="293" r:id="rId23"/>
    <p:sldId id="276" r:id="rId24"/>
    <p:sldId id="277" r:id="rId25"/>
    <p:sldId id="271" r:id="rId26"/>
    <p:sldId id="294" r:id="rId27"/>
    <p:sldId id="278" r:id="rId28"/>
    <p:sldId id="288" r:id="rId29"/>
    <p:sldId id="279" r:id="rId30"/>
    <p:sldId id="270" r:id="rId31"/>
    <p:sldId id="273" r:id="rId32"/>
    <p:sldId id="275" r:id="rId33"/>
    <p:sldId id="274" r:id="rId34"/>
    <p:sldId id="295" r:id="rId35"/>
    <p:sldId id="285" r:id="rId36"/>
    <p:sldId id="296" r:id="rId37"/>
    <p:sldId id="272" r:id="rId38"/>
    <p:sldId id="287" r:id="rId39"/>
    <p:sldId id="286" r:id="rId40"/>
    <p:sldId id="280" r:id="rId41"/>
    <p:sldId id="282" r:id="rId42"/>
    <p:sldId id="283" r:id="rId43"/>
    <p:sldId id="284" r:id="rId44"/>
    <p:sldId id="281" r:id="rId4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5">
          <p15:clr>
            <a:srgbClr val="A4A3A4"/>
          </p15:clr>
        </p15:guide>
        <p15:guide id="2" pos="30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BFBD"/>
    <a:srgbClr val="8AD0D6"/>
    <a:srgbClr val="92CA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62" autoAdjust="0"/>
    <p:restoredTop sz="86536" autoAdjust="0"/>
  </p:normalViewPr>
  <p:slideViewPr>
    <p:cSldViewPr snapToGrid="0" snapToObjects="1" showGuides="1">
      <p:cViewPr varScale="1">
        <p:scale>
          <a:sx n="90" d="100"/>
          <a:sy n="90" d="100"/>
        </p:scale>
        <p:origin x="84" y="618"/>
      </p:cViewPr>
      <p:guideLst>
        <p:guide orient="horz" pos="2595"/>
        <p:guide pos="30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de_calcul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effectLst/>
              <a:scene3d>
                <a:camera prst="orthographicFront"/>
                <a:lightRig rig="threePt" dir="t"/>
              </a:scene3d>
              <a:sp3d/>
            </c:spPr>
          </c:dPt>
          <c:dPt>
            <c:idx val="1"/>
            <c:bubble3D val="0"/>
            <c:spPr>
              <a:solidFill>
                <a:schemeClr val="accent1">
                  <a:lumMod val="40000"/>
                  <a:lumOff val="60000"/>
                </a:schemeClr>
              </a:solidFill>
              <a:effectLst/>
            </c:spPr>
          </c:dPt>
          <c:cat>
            <c:strRef>
              <c:f>Sheet1!$A$2:$A$3</c:f>
              <c:strCache>
                <c:ptCount val="2"/>
                <c:pt idx="0">
                  <c:v>1st Qtr</c:v>
                </c:pt>
                <c:pt idx="1">
                  <c:v>2nd Qtr</c:v>
                </c:pt>
              </c:strCache>
            </c:strRef>
          </c:cat>
          <c:val>
            <c:numRef>
              <c:f>Sheet1!$B$2:$B$3</c:f>
              <c:numCache>
                <c:formatCode>General</c:formatCode>
                <c:ptCount val="2"/>
                <c:pt idx="0">
                  <c:v>70</c:v>
                </c:pt>
                <c:pt idx="1">
                  <c:v>30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Column2</c:v>
                </c:pt>
              </c:strCache>
            </c:strRef>
          </c:tx>
          <c:dPt>
            <c:idx val="0"/>
            <c:bubble3D val="0"/>
            <c:spPr>
              <a:solidFill>
                <a:schemeClr val="accent1"/>
              </a:solidFill>
              <a:effectLst/>
              <a:scene3d>
                <a:camera prst="orthographicFront"/>
                <a:lightRig rig="threePt" dir="t"/>
              </a:scene3d>
              <a:sp3d/>
            </c:spPr>
          </c:dPt>
          <c:dPt>
            <c:idx val="1"/>
            <c:bubble3D val="0"/>
            <c:spPr>
              <a:solidFill>
                <a:schemeClr val="accent1">
                  <a:lumMod val="40000"/>
                  <a:lumOff val="60000"/>
                </a:schemeClr>
              </a:solidFill>
              <a:effectLst/>
            </c:spPr>
          </c:dPt>
          <c:cat>
            <c:strRef>
              <c:f>Sheet1!$A$2:$A$3</c:f>
              <c:strCache>
                <c:ptCount val="2"/>
                <c:pt idx="0">
                  <c:v>1st Qtr</c:v>
                </c:pt>
                <c:pt idx="1">
                  <c:v>2nd Qtr</c:v>
                </c:pt>
              </c:strCache>
            </c:strRef>
          </c:cat>
          <c:val>
            <c:numRef>
              <c:f>Sheet1!$B$2:$B$3</c:f>
              <c:numCache>
                <c:formatCode>General</c:formatCode>
                <c:ptCount val="2"/>
                <c:pt idx="0">
                  <c:v>73</c:v>
                </c:pt>
                <c:pt idx="1">
                  <c:v>27</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fr-F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632255-1000-6049-B932-920F90530CE4}" type="datetimeFigureOut">
              <a:rPr lang="en-US" smtClean="0"/>
              <a:t>4/4/2019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9772E3-0F8A-5940-8984-313829835CA6}" type="slidenum">
              <a:rPr lang="en-US" smtClean="0"/>
              <a:t>‹N°›</a:t>
            </a:fld>
            <a:endParaRPr lang="en-US"/>
          </a:p>
        </p:txBody>
      </p:sp>
    </p:spTree>
    <p:extLst>
      <p:ext uri="{BB962C8B-B14F-4D97-AF65-F5344CB8AC3E}">
        <p14:creationId xmlns:p14="http://schemas.microsoft.com/office/powerpoint/2010/main" val="16557614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b="0" i="0" u="none" strike="noStrike" kern="1200" baseline="0" dirty="0" smtClean="0">
              <a:solidFill>
                <a:schemeClr val="tx1"/>
              </a:solidFill>
              <a:latin typeface="+mn-lt"/>
              <a:ea typeface="+mn-ea"/>
              <a:cs typeface="+mn-cs"/>
            </a:endParaRPr>
          </a:p>
          <a:p>
            <a:r>
              <a:rPr lang="fr-CA" sz="1200" b="1" i="0" u="none" strike="noStrike" kern="1200" baseline="0" dirty="0" smtClean="0">
                <a:solidFill>
                  <a:schemeClr val="tx1"/>
                </a:solidFill>
                <a:latin typeface="+mn-lt"/>
                <a:ea typeface="+mn-ea"/>
                <a:cs typeface="+mn-cs"/>
              </a:rPr>
              <a:t>Un migrant est une personne qui se déplace, ou qui s’est déplacée dans le passé, vers un autre pays que celui de sa résidence habituelle. Cette désignation inclut à la fois… </a:t>
            </a:r>
            <a:endParaRPr lang="fr-CA" dirty="0"/>
          </a:p>
        </p:txBody>
      </p:sp>
      <p:sp>
        <p:nvSpPr>
          <p:cNvPr id="4" name="Espace réservé du numéro de diapositive 3"/>
          <p:cNvSpPr>
            <a:spLocks noGrp="1"/>
          </p:cNvSpPr>
          <p:nvPr>
            <p:ph type="sldNum" sz="quarter" idx="10"/>
          </p:nvPr>
        </p:nvSpPr>
        <p:spPr/>
        <p:txBody>
          <a:bodyPr/>
          <a:lstStyle/>
          <a:p>
            <a:fld id="{E49772E3-0F8A-5940-8984-313829835CA6}" type="slidenum">
              <a:rPr lang="en-US" smtClean="0"/>
              <a:t>3</a:t>
            </a:fld>
            <a:endParaRPr lang="en-US"/>
          </a:p>
        </p:txBody>
      </p:sp>
    </p:spTree>
    <p:extLst>
      <p:ext uri="{BB962C8B-B14F-4D97-AF65-F5344CB8AC3E}">
        <p14:creationId xmlns:p14="http://schemas.microsoft.com/office/powerpoint/2010/main" val="3628653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i="0" u="none" strike="noStrike" kern="1200" baseline="0" dirty="0" smtClean="0">
                <a:solidFill>
                  <a:schemeClr val="tx1"/>
                </a:solidFill>
                <a:latin typeface="+mn-lt"/>
                <a:ea typeface="+mn-ea"/>
                <a:cs typeface="+mn-cs"/>
              </a:rPr>
              <a:t>Pour favoriser un développement optimal des tout-petits, ceux-ci doivent avoir accès facilement et rapidement à des soins médicaux. Un tout-petit devrait donc pouvoir consulter un médecin lorsqu’il est malade ou lorsqu’il se blesse. Des visites préventives sont également essentielles à sa santé.</a:t>
            </a:r>
            <a:r>
              <a:rPr lang="fr-CA" sz="1200" b="0" i="0" u="none" strike="noStrike" kern="1200" baseline="0" dirty="0" smtClean="0">
                <a:solidFill>
                  <a:schemeClr val="tx1"/>
                </a:solidFill>
                <a:latin typeface="+mn-lt"/>
                <a:ea typeface="+mn-ea"/>
                <a:cs typeface="+mn-cs"/>
              </a:rPr>
              <a:t> </a:t>
            </a:r>
            <a:r>
              <a:rPr lang="fr-CA" sz="1200" b="1" i="0" u="none" strike="noStrike" kern="1200" baseline="0" dirty="0" smtClean="0">
                <a:solidFill>
                  <a:schemeClr val="tx1"/>
                </a:solidFill>
                <a:latin typeface="+mn-lt"/>
                <a:ea typeface="+mn-ea"/>
                <a:cs typeface="+mn-cs"/>
              </a:rPr>
              <a:t>Les visites préventives de suivi permettent en effet de s’assurer que l’enfant reçoit les vaccins selon le calendrier proposé par le ministère de la Santé et des Services sociaux, de dépister les troubles physiques et les retards de développement et de soutenir les parents dans leurs habiletés parentales. </a:t>
            </a:r>
          </a:p>
          <a:p>
            <a:endParaRPr lang="fr-CA" sz="1200" b="0" i="0" u="none" strike="noStrike" kern="1200" baseline="0" dirty="0" smtClean="0">
              <a:solidFill>
                <a:schemeClr val="tx1"/>
              </a:solidFill>
              <a:latin typeface="+mn-lt"/>
              <a:ea typeface="+mn-ea"/>
              <a:cs typeface="+mn-cs"/>
            </a:endParaRPr>
          </a:p>
          <a:p>
            <a:r>
              <a:rPr lang="fr-CA" sz="1200" b="1" i="0" u="none" strike="noStrike" kern="1200" baseline="0" dirty="0" smtClean="0">
                <a:solidFill>
                  <a:schemeClr val="tx1"/>
                </a:solidFill>
                <a:latin typeface="+mn-lt"/>
                <a:ea typeface="+mn-ea"/>
                <a:cs typeface="+mn-cs"/>
              </a:rPr>
              <a:t>Au Québec, un enfant devrait rencontrer le médecin pour un rendez-vous de suivi au moins une dizaine de fois entre la naissance et l’âge de 5 ans. Cela ne comprend toutefois pas les visites dans une clinique sans rendez-vous ou à l’urgence si l’enfant est malade ou se blesse. Par ailleurs, le Protocole d’immunisation du Québec stipule que les vaccins qui font partie du Programme québécois d’immunisation sont « accessibles gratuitement à toute personne vivant au Québec, sans égard à son statut ou à sa couverture d’assurance, y compris les personnes en attente d’un statut légal ».</a:t>
            </a:r>
            <a:endParaRPr lang="fr-CA" dirty="0"/>
          </a:p>
        </p:txBody>
      </p:sp>
      <p:sp>
        <p:nvSpPr>
          <p:cNvPr id="4" name="Espace réservé du numéro de diapositive 3"/>
          <p:cNvSpPr>
            <a:spLocks noGrp="1"/>
          </p:cNvSpPr>
          <p:nvPr>
            <p:ph type="sldNum" sz="quarter" idx="10"/>
          </p:nvPr>
        </p:nvSpPr>
        <p:spPr/>
        <p:txBody>
          <a:bodyPr/>
          <a:lstStyle/>
          <a:p>
            <a:fld id="{E49772E3-0F8A-5940-8984-313829835CA6}" type="slidenum">
              <a:rPr lang="en-US" smtClean="0"/>
              <a:t>15</a:t>
            </a:fld>
            <a:endParaRPr lang="en-US"/>
          </a:p>
        </p:txBody>
      </p:sp>
    </p:spTree>
    <p:extLst>
      <p:ext uri="{BB962C8B-B14F-4D97-AF65-F5344CB8AC3E}">
        <p14:creationId xmlns:p14="http://schemas.microsoft.com/office/powerpoint/2010/main" val="3518589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E49772E3-0F8A-5940-8984-313829835CA6}" type="slidenum">
              <a:rPr lang="en-US" smtClean="0"/>
              <a:t>17</a:t>
            </a:fld>
            <a:endParaRPr lang="en-US"/>
          </a:p>
        </p:txBody>
      </p:sp>
    </p:spTree>
    <p:extLst>
      <p:ext uri="{BB962C8B-B14F-4D97-AF65-F5344CB8AC3E}">
        <p14:creationId xmlns:p14="http://schemas.microsoft.com/office/powerpoint/2010/main" val="2755351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CA" sz="1200" b="1" i="0" u="none" strike="noStrike" kern="1200" baseline="0" dirty="0" smtClean="0">
                <a:solidFill>
                  <a:schemeClr val="tx1"/>
                </a:solidFill>
                <a:latin typeface="+mn-lt"/>
                <a:ea typeface="+mn-ea"/>
                <a:cs typeface="+mn-cs"/>
              </a:rPr>
              <a:t>Il est difficile d’établir le coût exact d’un suivi de grossesse pour les femmes enceintes qui ne sont pas couvertes par l’assurance maladie. En principe, les établissements ont reçu la directive de facturer les tarifs prévus par les circulaires ministérielles. Les coûts d’hospitalisation peuvent toutefois varier énormément d’un hôpital à l’autre, tout comme les tarifs des médecins. </a:t>
            </a:r>
            <a:endParaRPr lang="en-US" dirty="0"/>
          </a:p>
        </p:txBody>
      </p:sp>
      <p:sp>
        <p:nvSpPr>
          <p:cNvPr id="4" name="Slide Number Placeholder 3"/>
          <p:cNvSpPr>
            <a:spLocks noGrp="1"/>
          </p:cNvSpPr>
          <p:nvPr>
            <p:ph type="sldNum" sz="quarter" idx="10"/>
          </p:nvPr>
        </p:nvSpPr>
        <p:spPr/>
        <p:txBody>
          <a:bodyPr/>
          <a:lstStyle/>
          <a:p>
            <a:fld id="{E49772E3-0F8A-5940-8984-313829835CA6}" type="slidenum">
              <a:rPr lang="en-US" smtClean="0"/>
              <a:t>18</a:t>
            </a:fld>
            <a:endParaRPr lang="en-US"/>
          </a:p>
        </p:txBody>
      </p:sp>
    </p:spTree>
    <p:extLst>
      <p:ext uri="{BB962C8B-B14F-4D97-AF65-F5344CB8AC3E}">
        <p14:creationId xmlns:p14="http://schemas.microsoft.com/office/powerpoint/2010/main" val="2755351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u="none" strike="noStrike" kern="1200" baseline="0" dirty="0" smtClean="0">
                <a:solidFill>
                  <a:schemeClr val="tx1"/>
                </a:solidFill>
                <a:latin typeface="+mn-lt"/>
                <a:ea typeface="+mn-ea"/>
                <a:cs typeface="+mn-cs"/>
              </a:rPr>
              <a:t>Pour qu’un enfant sans assurance maladie reçoive un suivi de routine conforme aux recommandations mentionnées dans la section précédente, c’est-à-dire 10 rencontres avec un médecin dans les 5 premières années de sa vie, ses parents sans assurance devront débourser environ 1 845 $. </a:t>
            </a:r>
            <a:endParaRPr lang="fr-CA" sz="1200" b="0" i="0" u="none" strike="noStrike" kern="1200" baseline="0" dirty="0" smtClean="0">
              <a:solidFill>
                <a:schemeClr val="tx1"/>
              </a:solidFill>
              <a:latin typeface="+mn-lt"/>
              <a:ea typeface="+mn-ea"/>
              <a:cs typeface="+mn-cs"/>
            </a:endParaRPr>
          </a:p>
          <a:p>
            <a:r>
              <a:rPr lang="fr-CA" sz="1200" b="1" i="0" u="none" strike="noStrike" kern="1200" baseline="0" dirty="0" smtClean="0">
                <a:solidFill>
                  <a:schemeClr val="tx1"/>
                </a:solidFill>
                <a:latin typeface="+mn-lt"/>
                <a:ea typeface="+mn-ea"/>
                <a:cs typeface="+mn-cs"/>
              </a:rPr>
              <a:t>À ce montant s’ajouteront les visites dans une clinique sans rendez-vous ou à l’urgence si l’enfant est malade ou se blesse.</a:t>
            </a:r>
            <a:r>
              <a:rPr lang="fr-CA" sz="1200" b="0" i="0" u="none" strike="noStrike" kern="1200" baseline="0" dirty="0" smtClean="0">
                <a:solidFill>
                  <a:schemeClr val="tx1"/>
                </a:solidFill>
                <a:latin typeface="+mn-lt"/>
                <a:ea typeface="+mn-ea"/>
                <a:cs typeface="+mn-cs"/>
              </a:rPr>
              <a:t> </a:t>
            </a:r>
            <a:r>
              <a:rPr lang="fr-CA" sz="1200" b="1" i="0" u="none" strike="noStrike" kern="1200" baseline="0" dirty="0" smtClean="0">
                <a:solidFill>
                  <a:schemeClr val="tx1"/>
                </a:solidFill>
                <a:latin typeface="+mn-lt"/>
                <a:ea typeface="+mn-ea"/>
                <a:cs typeface="+mn-cs"/>
              </a:rPr>
              <a:t>Dans plusieurs hôpitaux, ces services sont payables avant d’avoir reçu les soins. </a:t>
            </a:r>
          </a:p>
          <a:p>
            <a:r>
              <a:rPr lang="fr-CA" sz="1200" b="1" i="0" u="none" strike="noStrike" kern="1200" baseline="0" dirty="0" smtClean="0">
                <a:solidFill>
                  <a:schemeClr val="tx1"/>
                </a:solidFill>
                <a:latin typeface="+mn-lt"/>
                <a:ea typeface="+mn-ea"/>
                <a:cs typeface="+mn-cs"/>
              </a:rPr>
              <a:t>Par ailleurs, certains hôpitaux de Montréal spécifient sur leur site Internet qu’ils offriront des services aux patients non assurés par une assurance maladie provinciale en cas d’urgence seulement. Ils ne mentionnent toutefois pas ce qui constitue une urgence.</a:t>
            </a:r>
            <a:endParaRPr lang="en-US" b="1" dirty="0"/>
          </a:p>
        </p:txBody>
      </p:sp>
      <p:sp>
        <p:nvSpPr>
          <p:cNvPr id="4" name="Slide Number Placeholder 3"/>
          <p:cNvSpPr>
            <a:spLocks noGrp="1"/>
          </p:cNvSpPr>
          <p:nvPr>
            <p:ph type="sldNum" sz="quarter" idx="10"/>
          </p:nvPr>
        </p:nvSpPr>
        <p:spPr/>
        <p:txBody>
          <a:bodyPr/>
          <a:lstStyle/>
          <a:p>
            <a:fld id="{E49772E3-0F8A-5940-8984-313829835CA6}" type="slidenum">
              <a:rPr lang="en-US" smtClean="0"/>
              <a:t>19</a:t>
            </a:fld>
            <a:endParaRPr lang="en-US"/>
          </a:p>
        </p:txBody>
      </p:sp>
    </p:spTree>
    <p:extLst>
      <p:ext uri="{BB962C8B-B14F-4D97-AF65-F5344CB8AC3E}">
        <p14:creationId xmlns:p14="http://schemas.microsoft.com/office/powerpoint/2010/main" val="2755351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i="0" u="none" strike="noStrike" kern="1200" baseline="0" dirty="0" smtClean="0">
                <a:solidFill>
                  <a:schemeClr val="tx1"/>
                </a:solidFill>
                <a:latin typeface="+mn-lt"/>
                <a:ea typeface="+mn-ea"/>
                <a:cs typeface="+mn-cs"/>
              </a:rPr>
              <a:t>Les migrants sans assurance médicale forment un groupe très hétérogène, et il est donc difficile d’en faire un portrait représentatif. Cependant, des études réalisées dans différents pays ont pu mettre en évidence quelques caractéristiques communes. Par exemple, ils vivent généralement dans de moins bonnes conditions de vie que l’ensemble de la population du pays d’accueil. La pauvreté est d’ailleurs plus importante pour ces familles. Les migrants à statut précaire occupent également plus souvent des emplois risqués et moins bien payés.</a:t>
            </a:r>
          </a:p>
          <a:p>
            <a:endParaRPr lang="fr-CA" sz="1200" b="1" i="0" u="none" strike="noStrike" kern="1200" baseline="0" dirty="0" smtClean="0">
              <a:solidFill>
                <a:schemeClr val="tx1"/>
              </a:solidFill>
              <a:latin typeface="+mn-lt"/>
              <a:ea typeface="+mn-ea"/>
              <a:cs typeface="+mn-cs"/>
            </a:endParaRPr>
          </a:p>
          <a:p>
            <a:r>
              <a:rPr lang="fr-CA" sz="1200" b="1" i="0" u="none" strike="noStrike" kern="1200" baseline="0" dirty="0" smtClean="0">
                <a:solidFill>
                  <a:schemeClr val="tx1"/>
                </a:solidFill>
                <a:latin typeface="+mn-lt"/>
                <a:ea typeface="+mn-ea"/>
                <a:cs typeface="+mn-cs"/>
              </a:rPr>
              <a:t>Comme 44 % des participants à l’enquête MSAM ont été recrutés à la clinique destinée aux migrants à statut précaire de Médecins du Monde, l’échantillon pourrait ne pas être représentatif de l’ensemble de la population migrante sans accès à des soins de santé au Québec. Il est donc important de souligner que certaines familles migrantes sans assurance maladie pourraient avoir un profil différent de celui présenté dans ce dossier. Par ailleurs, l’enquête sous-estime certainement le nombre d’enfants migrants dans cette situation. Il faut donc tenir compte de ces limites dans l’interprétation des résultats présentés</a:t>
            </a:r>
            <a:r>
              <a:rPr lang="fr-CA" sz="1200" b="0" i="0" u="none" strike="noStrike" kern="1200" baseline="0" dirty="0" smtClean="0">
                <a:solidFill>
                  <a:schemeClr val="tx1"/>
                </a:solidFill>
                <a:latin typeface="+mn-lt"/>
                <a:ea typeface="+mn-ea"/>
                <a:cs typeface="+mn-cs"/>
              </a:rPr>
              <a:t>.</a:t>
            </a:r>
            <a:endParaRPr lang="fr-CA" dirty="0"/>
          </a:p>
        </p:txBody>
      </p:sp>
      <p:sp>
        <p:nvSpPr>
          <p:cNvPr id="4" name="Espace réservé du numéro de diapositive 3"/>
          <p:cNvSpPr>
            <a:spLocks noGrp="1"/>
          </p:cNvSpPr>
          <p:nvPr>
            <p:ph type="sldNum" sz="quarter" idx="10"/>
          </p:nvPr>
        </p:nvSpPr>
        <p:spPr/>
        <p:txBody>
          <a:bodyPr/>
          <a:lstStyle/>
          <a:p>
            <a:fld id="{E49772E3-0F8A-5940-8984-313829835CA6}" type="slidenum">
              <a:rPr lang="en-US" smtClean="0"/>
              <a:t>21</a:t>
            </a:fld>
            <a:endParaRPr lang="en-US"/>
          </a:p>
        </p:txBody>
      </p:sp>
    </p:spTree>
    <p:extLst>
      <p:ext uri="{BB962C8B-B14F-4D97-AF65-F5344CB8AC3E}">
        <p14:creationId xmlns:p14="http://schemas.microsoft.com/office/powerpoint/2010/main" val="1544183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CA" sz="1200" b="1" i="0" u="none" strike="noStrike" kern="1200" baseline="0" dirty="0" smtClean="0">
                <a:solidFill>
                  <a:schemeClr val="tx1"/>
                </a:solidFill>
                <a:latin typeface="+mn-lt"/>
                <a:ea typeface="+mn-ea"/>
                <a:cs typeface="+mn-cs"/>
              </a:rPr>
              <a:t>Dans une étude réalisée entre 2010 et 2012 à Montréal auprès de femmes enceintes migrantes sans couverture de la Régie de l’assurance maladie du Québec (RAMQ), celles-ci ont été interrogées sur les raisons de leur présence au Canada. Elles ont mentionné notamment : fuir la violence politique ou familiale dans leur pays d’origine, rejoindre leur conjoint résidant déjà au Canada et vouloir offrir à leurs enfants de meilleures chances d’un point de vue économique et une meilleure vie.</a:t>
            </a:r>
          </a:p>
          <a:p>
            <a:pPr rtl="0"/>
            <a:endParaRPr lang="fr-CA"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49772E3-0F8A-5940-8984-313829835CA6}" type="slidenum">
              <a:rPr lang="en-US" smtClean="0"/>
              <a:t>22</a:t>
            </a:fld>
            <a:endParaRPr lang="en-US"/>
          </a:p>
        </p:txBody>
      </p:sp>
    </p:spTree>
    <p:extLst>
      <p:ext uri="{BB962C8B-B14F-4D97-AF65-F5344CB8AC3E}">
        <p14:creationId xmlns:p14="http://schemas.microsoft.com/office/powerpoint/2010/main" val="2755351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CA" sz="1200" b="1" i="1" u="none" strike="noStrike" kern="1200" baseline="0" dirty="0" smtClean="0">
                <a:solidFill>
                  <a:schemeClr val="tx1"/>
                </a:solidFill>
                <a:latin typeface="+mn-lt"/>
                <a:ea typeface="+mn-ea"/>
                <a:cs typeface="+mn-cs"/>
              </a:rPr>
              <a:t>Pour diverses raisons méthodologiques, il est difficile de trouver des statistiques qui peuvent être utilisées pour comparer la situation des femmes rencontrées dans le cadre de ces enquêtes à celle des autres femmes québécoises. Cependant, les données suivantes sont proposées à titre indicatif pour mettre en contexte les résultats des enquêtes MSAM et </a:t>
            </a:r>
            <a:r>
              <a:rPr lang="fr-CA" sz="1200" b="1" i="1" u="none" strike="noStrike" kern="1200" baseline="0" dirty="0" err="1" smtClean="0">
                <a:solidFill>
                  <a:schemeClr val="tx1"/>
                </a:solidFill>
                <a:latin typeface="+mn-lt"/>
                <a:ea typeface="+mn-ea"/>
                <a:cs typeface="+mn-cs"/>
              </a:rPr>
              <a:t>MdM</a:t>
            </a:r>
            <a:r>
              <a:rPr lang="fr-CA" sz="1200" b="1" i="1" u="none" strike="noStrike" kern="1200" baseline="0" dirty="0" smtClean="0">
                <a:solidFill>
                  <a:schemeClr val="tx1"/>
                </a:solidFill>
                <a:latin typeface="+mn-lt"/>
                <a:ea typeface="+mn-ea"/>
                <a:cs typeface="+mn-cs"/>
              </a:rPr>
              <a:t>. </a:t>
            </a:r>
          </a:p>
          <a:p>
            <a:pPr rtl="0"/>
            <a:r>
              <a:rPr lang="fr-CA" sz="1200" b="1" i="0" u="none" strike="noStrike" kern="1200" baseline="0" dirty="0" smtClean="0">
                <a:solidFill>
                  <a:schemeClr val="tx1"/>
                </a:solidFill>
                <a:latin typeface="+mn-lt"/>
                <a:ea typeface="+mn-ea"/>
                <a:cs typeface="+mn-cs"/>
              </a:rPr>
              <a:t>⎯ Dans une enquête réalisée en 2006- 2007, toutes les femmes québécoises interrogées avaient eu au moins une consultation prénatale. La proportion des femmes ayant consulté quatre fois seulement ou moins durant leur grossesse se situait autour de 1 %. </a:t>
            </a:r>
          </a:p>
          <a:p>
            <a:pPr rtl="0"/>
            <a:r>
              <a:rPr lang="fr-CA" sz="1200" b="1" i="0" u="none" strike="noStrike" kern="1200" baseline="0" dirty="0" smtClean="0">
                <a:solidFill>
                  <a:schemeClr val="tx1"/>
                </a:solidFill>
                <a:latin typeface="+mn-lt"/>
                <a:ea typeface="+mn-ea"/>
                <a:cs typeface="+mn-cs"/>
              </a:rPr>
              <a:t>⎯ En 2006-2007, les femmes québécoises avaient bénéficié de 12 consultations pour soins prénataux, en moyenne. </a:t>
            </a:r>
          </a:p>
          <a:p>
            <a:pPr rtl="0"/>
            <a:r>
              <a:rPr lang="fr-CA" sz="1200" b="1" i="0" u="none" strike="noStrike" kern="1200" baseline="0" dirty="0" smtClean="0">
                <a:solidFill>
                  <a:schemeClr val="tx1"/>
                </a:solidFill>
                <a:latin typeface="+mn-lt"/>
                <a:ea typeface="+mn-ea"/>
                <a:cs typeface="+mn-cs"/>
              </a:rPr>
              <a:t>⎯ En 2006-2007, 93 % des femmes québécoises avaient commencé leur suivi de grossesse avant la fin du premier trimestre. La première consultation avait eu lieu autour de 9 semaines de grossesse, en moyenne. </a:t>
            </a:r>
          </a:p>
          <a:p>
            <a:pPr rtl="0"/>
            <a:r>
              <a:rPr lang="fr-CA" sz="1200" b="1" i="0" u="none" strike="noStrike" kern="1200" baseline="0" dirty="0" smtClean="0">
                <a:solidFill>
                  <a:schemeClr val="tx1"/>
                </a:solidFill>
                <a:latin typeface="+mn-lt"/>
                <a:ea typeface="+mn-ea"/>
                <a:cs typeface="+mn-cs"/>
              </a:rPr>
              <a:t>⎯ En 2006-2007, 56 % des femmes québécoises disaient avoir eu une expérience globale très positive du travail et de l’accouchement. </a:t>
            </a:r>
            <a:endParaRPr lang="en-US" dirty="0"/>
          </a:p>
        </p:txBody>
      </p:sp>
      <p:sp>
        <p:nvSpPr>
          <p:cNvPr id="4" name="Slide Number Placeholder 3"/>
          <p:cNvSpPr>
            <a:spLocks noGrp="1"/>
          </p:cNvSpPr>
          <p:nvPr>
            <p:ph type="sldNum" sz="quarter" idx="10"/>
          </p:nvPr>
        </p:nvSpPr>
        <p:spPr/>
        <p:txBody>
          <a:bodyPr/>
          <a:lstStyle/>
          <a:p>
            <a:fld id="{E49772E3-0F8A-5940-8984-313829835CA6}" type="slidenum">
              <a:rPr lang="en-US" smtClean="0"/>
              <a:t>23</a:t>
            </a:fld>
            <a:endParaRPr lang="en-US"/>
          </a:p>
        </p:txBody>
      </p:sp>
    </p:spTree>
    <p:extLst>
      <p:ext uri="{BB962C8B-B14F-4D97-AF65-F5344CB8AC3E}">
        <p14:creationId xmlns:p14="http://schemas.microsoft.com/office/powerpoint/2010/main" val="2755351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b="1" i="1" u="none" strike="noStrike" kern="1200" baseline="0" dirty="0" smtClean="0">
                <a:solidFill>
                  <a:schemeClr val="tx1"/>
                </a:solidFill>
                <a:latin typeface="+mn-lt"/>
                <a:ea typeface="+mn-ea"/>
                <a:cs typeface="+mn-cs"/>
              </a:rPr>
              <a:t>Parmi les personnes interrogées dans le cadre de l’enquête « Migrants sans assurance médicale à Montréal (MSAM) », on trouve 130 parents avec des enfants de moins de 6 ans. Vingt-neuf d’entre eux ont rapporté qu’aucun de leurs enfants n’avait accès à la RAMQ. Selon l’enquête, 39 enfants de moins de 6 ans étaient ainsi sans assurance de la RAMQ.</a:t>
            </a:r>
          </a:p>
          <a:p>
            <a:pPr marL="0" marR="0" indent="0" algn="l" defTabSz="457200" rtl="0" eaLnBrk="1" fontAlgn="auto" latinLnBrk="0" hangingPunct="1">
              <a:lnSpc>
                <a:spcPct val="100000"/>
              </a:lnSpc>
              <a:spcBef>
                <a:spcPts val="0"/>
              </a:spcBef>
              <a:spcAft>
                <a:spcPts val="0"/>
              </a:spcAft>
              <a:buClrTx/>
              <a:buSzTx/>
              <a:buFontTx/>
              <a:buNone/>
              <a:tabLst/>
              <a:defRPr/>
            </a:pPr>
            <a:endParaRPr lang="fr-CA" sz="1200" b="1" i="1"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CA" sz="1200" b="1" i="0" u="none" strike="noStrike" kern="1200" baseline="0" dirty="0" smtClean="0">
                <a:solidFill>
                  <a:schemeClr val="tx1"/>
                </a:solidFill>
                <a:latin typeface="+mn-lt"/>
                <a:ea typeface="+mn-ea"/>
                <a:cs typeface="+mn-cs"/>
              </a:rPr>
              <a:t>Parmi les parents qui avaient au moins un enfant de moins de 6 ans, 72 % avaient eu de la difficulté à obtenir des soins de santé. </a:t>
            </a:r>
            <a:endParaRPr lang="en-US" b="1" dirty="0"/>
          </a:p>
        </p:txBody>
      </p:sp>
      <p:sp>
        <p:nvSpPr>
          <p:cNvPr id="4" name="Slide Number Placeholder 3"/>
          <p:cNvSpPr>
            <a:spLocks noGrp="1"/>
          </p:cNvSpPr>
          <p:nvPr>
            <p:ph type="sldNum" sz="quarter" idx="10"/>
          </p:nvPr>
        </p:nvSpPr>
        <p:spPr/>
        <p:txBody>
          <a:bodyPr/>
          <a:lstStyle/>
          <a:p>
            <a:fld id="{E49772E3-0F8A-5940-8984-313829835CA6}" type="slidenum">
              <a:rPr lang="en-US" smtClean="0"/>
              <a:t>24</a:t>
            </a:fld>
            <a:endParaRPr lang="en-US"/>
          </a:p>
        </p:txBody>
      </p:sp>
    </p:spTree>
    <p:extLst>
      <p:ext uri="{BB962C8B-B14F-4D97-AF65-F5344CB8AC3E}">
        <p14:creationId xmlns:p14="http://schemas.microsoft.com/office/powerpoint/2010/main" val="2755351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i="0" u="none" strike="noStrike" kern="1200" baseline="0" dirty="0" smtClean="0">
                <a:solidFill>
                  <a:schemeClr val="tx1"/>
                </a:solidFill>
                <a:latin typeface="+mn-lt"/>
                <a:ea typeface="+mn-ea"/>
                <a:cs typeface="+mn-cs"/>
              </a:rPr>
              <a:t>Le cerveau traverse d’importantes phases de développement, autant lors de son séjour dans l’utérus que dans les premières années suivant la naissance.</a:t>
            </a:r>
          </a:p>
          <a:p>
            <a:r>
              <a:rPr lang="fr-CA" sz="1200" b="1" i="0" u="none" strike="noStrike" kern="1200" baseline="0" dirty="0" smtClean="0">
                <a:solidFill>
                  <a:schemeClr val="tx1"/>
                </a:solidFill>
                <a:latin typeface="+mn-lt"/>
                <a:ea typeface="+mn-ea"/>
                <a:cs typeface="+mn-cs"/>
              </a:rPr>
              <a:t>L’environnement dans lequel l’enfant grandit de même que les expériences qu’il vit vont influencer la façon dont ses gènes s’expriment. Tout comme l’enfance et l’adolescence sont des périodes clés pour le développement, ce qui se passe durant la petite enfance peut laisser des traces qui pourraient entraîner des problèmes plus tard. </a:t>
            </a:r>
          </a:p>
          <a:p>
            <a:endParaRPr lang="fr-CA" sz="1200" b="1" i="0" u="none" strike="noStrike" kern="1200" baseline="0" dirty="0" smtClean="0">
              <a:solidFill>
                <a:schemeClr val="tx1"/>
              </a:solidFill>
              <a:latin typeface="+mn-lt"/>
              <a:ea typeface="+mn-ea"/>
              <a:cs typeface="+mn-cs"/>
            </a:endParaRPr>
          </a:p>
          <a:p>
            <a:r>
              <a:rPr lang="fr-CA" sz="1200" b="1" i="0" u="none" strike="noStrike" kern="1200" baseline="0" dirty="0" smtClean="0">
                <a:solidFill>
                  <a:schemeClr val="tx1"/>
                </a:solidFill>
                <a:latin typeface="+mn-lt"/>
                <a:ea typeface="+mn-ea"/>
                <a:cs typeface="+mn-cs"/>
              </a:rPr>
              <a:t>Pour toutes ces raisons, l’impossibilité d’avoir accès à des soins de santé pendant la grossesse ou la petite enfance peut avoir des conséquences importantes et néfastes pour ces jeunes enfants et pour les adultes québécois qu’ils deviendront. </a:t>
            </a:r>
            <a:endParaRPr lang="fr-CA" dirty="0"/>
          </a:p>
        </p:txBody>
      </p:sp>
      <p:sp>
        <p:nvSpPr>
          <p:cNvPr id="4" name="Espace réservé du numéro de diapositive 3"/>
          <p:cNvSpPr>
            <a:spLocks noGrp="1"/>
          </p:cNvSpPr>
          <p:nvPr>
            <p:ph type="sldNum" sz="quarter" idx="10"/>
          </p:nvPr>
        </p:nvSpPr>
        <p:spPr/>
        <p:txBody>
          <a:bodyPr/>
          <a:lstStyle/>
          <a:p>
            <a:fld id="{E49772E3-0F8A-5940-8984-313829835CA6}" type="slidenum">
              <a:rPr lang="en-US" smtClean="0"/>
              <a:t>26</a:t>
            </a:fld>
            <a:endParaRPr lang="en-US"/>
          </a:p>
        </p:txBody>
      </p:sp>
    </p:spTree>
    <p:extLst>
      <p:ext uri="{BB962C8B-B14F-4D97-AF65-F5344CB8AC3E}">
        <p14:creationId xmlns:p14="http://schemas.microsoft.com/office/powerpoint/2010/main" val="2991600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i="0" u="none" strike="noStrike" kern="1200" baseline="0" dirty="0" smtClean="0">
                <a:solidFill>
                  <a:schemeClr val="tx1"/>
                </a:solidFill>
                <a:latin typeface="+mn-lt"/>
                <a:ea typeface="+mn-ea"/>
                <a:cs typeface="+mn-cs"/>
              </a:rPr>
              <a:t>Le simple fait de quitter leur pays d’origine et de s’adapter à leur société d’accueil est une source de stress importante pour les migrants à statut précaire. Ils se trouvent souvent coupés de leurs réseaux de soutien et peuvent vivre de l’isolement. Des études ont démontré que les familles migrantes à statut précaire vivent dans des conditions de vie plus défavorables.</a:t>
            </a:r>
          </a:p>
          <a:p>
            <a:r>
              <a:rPr lang="fr-CA" sz="1200" b="1" i="0" u="none" strike="noStrike" kern="1200" baseline="0" dirty="0" smtClean="0">
                <a:solidFill>
                  <a:schemeClr val="tx1"/>
                </a:solidFill>
                <a:latin typeface="+mn-lt"/>
                <a:ea typeface="+mn-ea"/>
                <a:cs typeface="+mn-cs"/>
              </a:rPr>
              <a:t>Ces migrants à statut précaire vivent donc dans la majorité des cas dans des conditions de vie difficiles qui peuvent affecter leur santé. En effet, la science indique que les enfants de familles défavorisées sont plus susceptibles de présenter des problèmes de santé physique, des difficultés cognitives et des troubles socioaffectifs. De plus, en raison de leur situation financière, il est plus difficile pour ces familles de payer pour des soins de santé.</a:t>
            </a:r>
            <a:endParaRPr lang="fr-CA" dirty="0"/>
          </a:p>
        </p:txBody>
      </p:sp>
      <p:sp>
        <p:nvSpPr>
          <p:cNvPr id="4" name="Espace réservé du numéro de diapositive 3"/>
          <p:cNvSpPr>
            <a:spLocks noGrp="1"/>
          </p:cNvSpPr>
          <p:nvPr>
            <p:ph type="sldNum" sz="quarter" idx="10"/>
          </p:nvPr>
        </p:nvSpPr>
        <p:spPr/>
        <p:txBody>
          <a:bodyPr/>
          <a:lstStyle/>
          <a:p>
            <a:fld id="{E49772E3-0F8A-5940-8984-313829835CA6}" type="slidenum">
              <a:rPr lang="en-US" smtClean="0"/>
              <a:t>27</a:t>
            </a:fld>
            <a:endParaRPr lang="en-US"/>
          </a:p>
        </p:txBody>
      </p:sp>
    </p:spTree>
    <p:extLst>
      <p:ext uri="{BB962C8B-B14F-4D97-AF65-F5344CB8AC3E}">
        <p14:creationId xmlns:p14="http://schemas.microsoft.com/office/powerpoint/2010/main" val="271821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i="0" u="none" strike="noStrike" kern="1200" baseline="0" dirty="0" smtClean="0">
                <a:solidFill>
                  <a:schemeClr val="tx1"/>
                </a:solidFill>
                <a:latin typeface="+mn-lt"/>
                <a:ea typeface="+mn-ea"/>
                <a:cs typeface="+mn-cs"/>
              </a:rPr>
              <a:t>Environ 80 % de ces tout-petits se sont établis dans la région métropolitaine (RMR) de Montréal, dont environ 60 % dans l’île de Montréal. Dans les dernières années, la proportion des nouveaux arrivants de 0 à 5 ans qui s’est installée sur l’île de Montréal a toutefois diminué au profit de la couronne de Montréal. </a:t>
            </a:r>
            <a:endParaRPr lang="fr-CA" dirty="0"/>
          </a:p>
        </p:txBody>
      </p:sp>
      <p:sp>
        <p:nvSpPr>
          <p:cNvPr id="4" name="Espace réservé du numéro de diapositive 3"/>
          <p:cNvSpPr>
            <a:spLocks noGrp="1"/>
          </p:cNvSpPr>
          <p:nvPr>
            <p:ph type="sldNum" sz="quarter" idx="10"/>
          </p:nvPr>
        </p:nvSpPr>
        <p:spPr/>
        <p:txBody>
          <a:bodyPr/>
          <a:lstStyle/>
          <a:p>
            <a:fld id="{E49772E3-0F8A-5940-8984-313829835CA6}" type="slidenum">
              <a:rPr lang="en-US" smtClean="0"/>
              <a:t>4</a:t>
            </a:fld>
            <a:endParaRPr lang="en-US"/>
          </a:p>
        </p:txBody>
      </p:sp>
    </p:spTree>
    <p:extLst>
      <p:ext uri="{BB962C8B-B14F-4D97-AF65-F5344CB8AC3E}">
        <p14:creationId xmlns:p14="http://schemas.microsoft.com/office/powerpoint/2010/main" val="909664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i="0" u="none" strike="noStrike" kern="1200" baseline="0" dirty="0" smtClean="0">
                <a:solidFill>
                  <a:schemeClr val="tx1"/>
                </a:solidFill>
                <a:latin typeface="+mn-lt"/>
                <a:ea typeface="+mn-ea"/>
                <a:cs typeface="+mn-cs"/>
              </a:rPr>
              <a:t>Avec la mondialisation, l’instabilité politique et les changements climatiques qui s’observent partout dans le monde, de plus en plus de personnes choisissent de quitter leur pays pour refaire leur vie ailleurs. Selon le gouvernement du Canada, 67 % de l’accroissement de la population du pays serait lié à l’immigration internationale. Le nombre de femmes enceintes et d’enfants migrants pourrait donc augmenter au Québec.</a:t>
            </a:r>
          </a:p>
          <a:p>
            <a:r>
              <a:rPr lang="fr-CA" sz="1200" b="1" i="0" u="none" strike="noStrike" kern="1200" baseline="0" dirty="0" smtClean="0">
                <a:solidFill>
                  <a:schemeClr val="tx1"/>
                </a:solidFill>
                <a:latin typeface="+mn-lt"/>
                <a:ea typeface="+mn-ea"/>
                <a:cs typeface="+mn-cs"/>
              </a:rPr>
              <a:t>Selon l’ONU, l’impact du réchauffement climatique pourrait potentiellement déplacer entre 150 et 250 millions de personnes d’ici 2050.</a:t>
            </a:r>
          </a:p>
          <a:p>
            <a:endParaRPr lang="fr-CA" dirty="0"/>
          </a:p>
        </p:txBody>
      </p:sp>
      <p:sp>
        <p:nvSpPr>
          <p:cNvPr id="4" name="Espace réservé du numéro de diapositive 3"/>
          <p:cNvSpPr>
            <a:spLocks noGrp="1"/>
          </p:cNvSpPr>
          <p:nvPr>
            <p:ph type="sldNum" sz="quarter" idx="10"/>
          </p:nvPr>
        </p:nvSpPr>
        <p:spPr/>
        <p:txBody>
          <a:bodyPr/>
          <a:lstStyle/>
          <a:p>
            <a:fld id="{E49772E3-0F8A-5940-8984-313829835CA6}" type="slidenum">
              <a:rPr lang="en-US" smtClean="0"/>
              <a:t>28</a:t>
            </a:fld>
            <a:endParaRPr lang="en-US"/>
          </a:p>
        </p:txBody>
      </p:sp>
    </p:spTree>
    <p:extLst>
      <p:ext uri="{BB962C8B-B14F-4D97-AF65-F5344CB8AC3E}">
        <p14:creationId xmlns:p14="http://schemas.microsoft.com/office/powerpoint/2010/main" val="4279459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i="0" u="none" strike="noStrike" kern="1200" baseline="0" dirty="0" smtClean="0">
                <a:solidFill>
                  <a:schemeClr val="tx1"/>
                </a:solidFill>
                <a:latin typeface="+mn-lt"/>
                <a:ea typeface="+mn-ea"/>
                <a:cs typeface="+mn-cs"/>
              </a:rPr>
              <a:t>L’absence de soins de santé préventifs engendre davantage de complications médicales qui sont ensuite plus complexes à traiter et plus coûteuses pour le système. Par exemple, une étude publiée en 2015 et réalisée en Allemagne, en Grèce et en Suède concluait que l’accès à des soins prénataux pour les femmes enceintes avec un statut irrégulier permettait à l’État de diminuer les dépenses en soins de santé.</a:t>
            </a:r>
            <a:endParaRPr lang="fr-CA" dirty="0"/>
          </a:p>
        </p:txBody>
      </p:sp>
      <p:sp>
        <p:nvSpPr>
          <p:cNvPr id="4" name="Espace réservé du numéro de diapositive 3"/>
          <p:cNvSpPr>
            <a:spLocks noGrp="1"/>
          </p:cNvSpPr>
          <p:nvPr>
            <p:ph type="sldNum" sz="quarter" idx="10"/>
          </p:nvPr>
        </p:nvSpPr>
        <p:spPr/>
        <p:txBody>
          <a:bodyPr/>
          <a:lstStyle/>
          <a:p>
            <a:fld id="{E49772E3-0F8A-5940-8984-313829835CA6}" type="slidenum">
              <a:rPr lang="en-US" smtClean="0"/>
              <a:t>29</a:t>
            </a:fld>
            <a:endParaRPr lang="en-US"/>
          </a:p>
        </p:txBody>
      </p:sp>
    </p:spTree>
    <p:extLst>
      <p:ext uri="{BB962C8B-B14F-4D97-AF65-F5344CB8AC3E}">
        <p14:creationId xmlns:p14="http://schemas.microsoft.com/office/powerpoint/2010/main" val="3202421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i="0" u="none" strike="noStrike" kern="1200" baseline="0" dirty="0" smtClean="0">
                <a:solidFill>
                  <a:schemeClr val="tx1"/>
                </a:solidFill>
                <a:latin typeface="+mn-lt"/>
                <a:ea typeface="+mn-ea"/>
                <a:cs typeface="+mn-cs"/>
              </a:rPr>
              <a:t>Dans son rapport de 2018, le Protecteur du citoyen déplore que des enfants nés au Québec de parents au statut migratoire précaire soient « privés des soins de santé de routine et de prévention dont ils ont besoin pour bien se développer si leurs parents ne sont pas en mesure d’en assumer les frais».</a:t>
            </a:r>
            <a:endParaRPr lang="fr-CA" dirty="0"/>
          </a:p>
        </p:txBody>
      </p:sp>
      <p:sp>
        <p:nvSpPr>
          <p:cNvPr id="4" name="Espace réservé du numéro de diapositive 3"/>
          <p:cNvSpPr>
            <a:spLocks noGrp="1"/>
          </p:cNvSpPr>
          <p:nvPr>
            <p:ph type="sldNum" sz="quarter" idx="10"/>
          </p:nvPr>
        </p:nvSpPr>
        <p:spPr/>
        <p:txBody>
          <a:bodyPr/>
          <a:lstStyle/>
          <a:p>
            <a:fld id="{E49772E3-0F8A-5940-8984-313829835CA6}" type="slidenum">
              <a:rPr lang="en-US" smtClean="0"/>
              <a:t>33</a:t>
            </a:fld>
            <a:endParaRPr lang="en-US"/>
          </a:p>
        </p:txBody>
      </p:sp>
    </p:spTree>
    <p:extLst>
      <p:ext uri="{BB962C8B-B14F-4D97-AF65-F5344CB8AC3E}">
        <p14:creationId xmlns:p14="http://schemas.microsoft.com/office/powerpoint/2010/main" val="2658762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i="0" u="none" strike="noStrike" kern="1200" baseline="0" dirty="0" smtClean="0">
                <a:solidFill>
                  <a:schemeClr val="tx1"/>
                </a:solidFill>
                <a:latin typeface="+mn-lt"/>
                <a:ea typeface="+mn-ea"/>
                <a:cs typeface="+mn-cs"/>
              </a:rPr>
              <a:t>Plusieurs chartes et conventions, autant au Québec qu’ailleurs dans le monde, soulignent l’importance d’assurer aux individus un accès aux soins de santé, sans aucune forme de discrimination. </a:t>
            </a:r>
            <a:endParaRPr lang="fr-CA" sz="1200" b="0" i="0" u="none" strike="noStrike" kern="1200" baseline="0" dirty="0" smtClean="0">
              <a:solidFill>
                <a:schemeClr val="tx1"/>
              </a:solidFill>
              <a:latin typeface="+mn-lt"/>
              <a:ea typeface="+mn-ea"/>
              <a:cs typeface="+mn-cs"/>
            </a:endParaRPr>
          </a:p>
          <a:p>
            <a:r>
              <a:rPr lang="fr-CA" sz="1200" b="1" i="0" u="none" strike="noStrike" kern="1200" baseline="0" dirty="0" smtClean="0">
                <a:solidFill>
                  <a:schemeClr val="tx1"/>
                </a:solidFill>
                <a:latin typeface="+mn-lt"/>
                <a:ea typeface="+mn-ea"/>
                <a:cs typeface="+mn-cs"/>
              </a:rPr>
              <a:t>Pour être en accord avec les conventions internationales et les principes des chartes canadiennes et québécoises des droits et libertés, il faudrait que tous les mineurs domiciliés au Québec aient accès à la RAMQ ou à des dispositifs de soins et de délivrance de médicaments gratuits, quel que soit le statut d’immigration des parents, c’est-à-dire sans discrimination. </a:t>
            </a:r>
            <a:endParaRPr lang="fr-CA" dirty="0"/>
          </a:p>
        </p:txBody>
      </p:sp>
      <p:sp>
        <p:nvSpPr>
          <p:cNvPr id="4" name="Espace réservé du numéro de diapositive 3"/>
          <p:cNvSpPr>
            <a:spLocks noGrp="1"/>
          </p:cNvSpPr>
          <p:nvPr>
            <p:ph type="sldNum" sz="quarter" idx="10"/>
          </p:nvPr>
        </p:nvSpPr>
        <p:spPr/>
        <p:txBody>
          <a:bodyPr/>
          <a:lstStyle/>
          <a:p>
            <a:fld id="{E49772E3-0F8A-5940-8984-313829835CA6}" type="slidenum">
              <a:rPr lang="en-US" smtClean="0"/>
              <a:t>34</a:t>
            </a:fld>
            <a:endParaRPr lang="en-US"/>
          </a:p>
        </p:txBody>
      </p:sp>
    </p:spTree>
    <p:extLst>
      <p:ext uri="{BB962C8B-B14F-4D97-AF65-F5344CB8AC3E}">
        <p14:creationId xmlns:p14="http://schemas.microsoft.com/office/powerpoint/2010/main" val="2724830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CA" sz="1200" b="1" i="0" u="none" strike="noStrike" kern="1200" baseline="0" dirty="0" smtClean="0">
                <a:solidFill>
                  <a:schemeClr val="tx1"/>
                </a:solidFill>
                <a:latin typeface="+mn-lt"/>
                <a:ea typeface="+mn-ea"/>
                <a:cs typeface="+mn-cs"/>
              </a:rPr>
              <a:t>La difficulté d’accès aux soins de santé peut bien sûr avoir une incidence sur la santé des enfants. Cependant, il ne s’agit pas du seul facteur influant sur la santé des tout-petits migrants. Par exemple, avoir un faible revenu, vivre dans un logement insalubre, manquer de nourriture ou avoir peu de soutien social ont des conséquences négatives sur la santé. Pour cette raison, des interventions préventives visant d’autres déterminants de la santé peuvent aussi avoir une influence positive sur la vie de ces enfants.</a:t>
            </a:r>
          </a:p>
          <a:p>
            <a:pPr rtl="0"/>
            <a:endParaRPr lang="fr-CA" sz="1200" b="1" i="0" u="none" strike="noStrike" kern="1200" baseline="0" dirty="0" smtClean="0">
              <a:solidFill>
                <a:schemeClr val="tx1"/>
              </a:solidFill>
              <a:latin typeface="+mn-lt"/>
              <a:ea typeface="+mn-ea"/>
              <a:cs typeface="+mn-cs"/>
            </a:endParaRPr>
          </a:p>
          <a:p>
            <a:pPr marL="171450" indent="-171450" rtl="0">
              <a:buFont typeface="Arial" panose="020B0604020202020204" pitchFamily="34" charset="0"/>
              <a:buChar char="•"/>
            </a:pPr>
            <a:r>
              <a:rPr lang="fr-CA" sz="1200" b="1" i="0" u="none" strike="noStrike" kern="1200" baseline="0" dirty="0" smtClean="0">
                <a:solidFill>
                  <a:schemeClr val="tx1"/>
                </a:solidFill>
                <a:latin typeface="+mn-lt"/>
                <a:ea typeface="+mn-ea"/>
                <a:cs typeface="+mn-cs"/>
              </a:rPr>
              <a:t>Intégration professionnelle et sociale: Des services pour aider les parents migrants à décrocher un emploi peuvent améliorer la situation socioéconomique des tout-petits migrants. Lutter contre la discrimination à l’emploi et faciliter la reconnaissance des diplômes sont également indispensables pour aider ces familles. Enfin, plusieurs emplois précaires, comme les postes offerts par les agences de location de personnel, sont occupés par des personnes migrantes. Selon un rapport du directeur de santé publique, environ le tiers des travailleurs des agences du Québec est né à l’extérieur du Canada. Améliorer les conditions d’emploi pour ces travailleurs constitue un autre enjeu important.</a:t>
            </a:r>
          </a:p>
          <a:p>
            <a:pPr marL="171450" indent="-171450" rtl="0">
              <a:buFont typeface="Arial" panose="020B0604020202020204" pitchFamily="34" charset="0"/>
              <a:buChar char="•"/>
            </a:pPr>
            <a:r>
              <a:rPr lang="fr-CA" sz="1200" b="1" i="0" u="none" strike="noStrike" kern="1200" baseline="0" dirty="0" smtClean="0">
                <a:solidFill>
                  <a:schemeClr val="tx1"/>
                </a:solidFill>
                <a:latin typeface="+mn-lt"/>
                <a:ea typeface="+mn-ea"/>
                <a:cs typeface="+mn-cs"/>
              </a:rPr>
              <a:t>Intégration des enfants dans les services de garde: Les services de garde constituent un environnement favorable pour les jeunes enfants migrants. Toutefois, les parents migrants sont parfois réticents à y envoyer leurs enfants, et l’intégration de ces derniers peut être difficile. Les services éducatifs à la petite enfance peuvent agir pour faciliter l’intégration des tout-petits migrants à la société d’accueil grâce à des initiatives variées : activités de découvertes culturelles, initiatives favorisant les discussions entre les parents, programmes favorisant les activités multiculturelles en services de garde, recrutement de personnel de différentes origines ethniques. Cependant, les CPE ne sont pas tous accessibles aux enfants qui ont un statut irrégulier. En fait, les migrants sans statut et les demandeurs d’asile n’ont pas accès aux CPE et doivent donc payer le plein tarif de garderies non subventionnées. Certains autres services de garde éducatifs peuvent aussi refuser d’accueillir les enfants migrants avec un statut irrégulier. </a:t>
            </a:r>
          </a:p>
          <a:p>
            <a:pPr marL="171450" indent="-171450" rtl="0">
              <a:buFont typeface="Arial" panose="020B0604020202020204" pitchFamily="34" charset="0"/>
              <a:buChar char="•"/>
            </a:pPr>
            <a:r>
              <a:rPr lang="fr-CA" sz="1200" b="1" i="0" u="none" strike="noStrike" kern="1200" baseline="0" dirty="0" smtClean="0">
                <a:solidFill>
                  <a:schemeClr val="tx1"/>
                </a:solidFill>
                <a:latin typeface="+mn-lt"/>
                <a:ea typeface="+mn-ea"/>
                <a:cs typeface="+mn-cs"/>
              </a:rPr>
              <a:t>Réduction de l’insécurité alimentaire: Les familles migrantes sont nombreuses à vivre des problèmes liés à l’insécurité alimentaire qui peuvent avoir des effets négatifs sur la santé des tout-petits. Selon la recherche, une cause importante de l’insécurité alimentaire est le coût trop élevé des logements. Adopter des stratégies et des politiques en matière d’habitation de même qu’investir dans des programmes de logements sociaux contribuent à réduire l’insécurité alimentaire pour ces familles. Il faut toutefois noter que les programmes gouvernementaux, tels que les habitations à loyer modique, ne sont souvent pas accessibles aux personnes migrantes à statut </a:t>
            </a:r>
            <a:r>
              <a:rPr lang="fr-CA" sz="1200" b="1" i="0" u="none" strike="noStrike" kern="1200" baseline="0" smtClean="0">
                <a:solidFill>
                  <a:schemeClr val="tx1"/>
                </a:solidFill>
                <a:latin typeface="+mn-lt"/>
                <a:ea typeface="+mn-ea"/>
                <a:cs typeface="+mn-cs"/>
              </a:rPr>
              <a:t>précaire.</a:t>
            </a:r>
            <a:endParaRPr lang="en-US" dirty="0"/>
          </a:p>
        </p:txBody>
      </p:sp>
      <p:sp>
        <p:nvSpPr>
          <p:cNvPr id="4" name="Slide Number Placeholder 3"/>
          <p:cNvSpPr>
            <a:spLocks noGrp="1"/>
          </p:cNvSpPr>
          <p:nvPr>
            <p:ph type="sldNum" sz="quarter" idx="10"/>
          </p:nvPr>
        </p:nvSpPr>
        <p:spPr/>
        <p:txBody>
          <a:bodyPr/>
          <a:lstStyle/>
          <a:p>
            <a:fld id="{E49772E3-0F8A-5940-8984-313829835CA6}" type="slidenum">
              <a:rPr lang="en-US" smtClean="0"/>
              <a:t>35</a:t>
            </a:fld>
            <a:endParaRPr lang="en-US"/>
          </a:p>
        </p:txBody>
      </p:sp>
    </p:spTree>
    <p:extLst>
      <p:ext uri="{BB962C8B-B14F-4D97-AF65-F5344CB8AC3E}">
        <p14:creationId xmlns:p14="http://schemas.microsoft.com/office/powerpoint/2010/main" val="2755351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E49772E3-0F8A-5940-8984-313829835CA6}" type="slidenum">
              <a:rPr lang="en-US" smtClean="0"/>
              <a:t>37</a:t>
            </a:fld>
            <a:endParaRPr lang="en-US"/>
          </a:p>
        </p:txBody>
      </p:sp>
    </p:spTree>
    <p:extLst>
      <p:ext uri="{BB962C8B-B14F-4D97-AF65-F5344CB8AC3E}">
        <p14:creationId xmlns:p14="http://schemas.microsoft.com/office/powerpoint/2010/main" val="2755351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E49772E3-0F8A-5940-8984-313829835CA6}" type="slidenum">
              <a:rPr lang="en-US" smtClean="0"/>
              <a:t>38</a:t>
            </a:fld>
            <a:endParaRPr lang="en-US"/>
          </a:p>
        </p:txBody>
      </p:sp>
    </p:spTree>
    <p:extLst>
      <p:ext uri="{BB962C8B-B14F-4D97-AF65-F5344CB8AC3E}">
        <p14:creationId xmlns:p14="http://schemas.microsoft.com/office/powerpoint/2010/main" val="2755351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i="0" u="none" strike="noStrike" kern="1200" baseline="0" dirty="0" smtClean="0">
                <a:solidFill>
                  <a:schemeClr val="tx1"/>
                </a:solidFill>
                <a:latin typeface="+mn-lt"/>
                <a:ea typeface="+mn-ea"/>
                <a:cs typeface="+mn-cs"/>
              </a:rPr>
              <a:t>La proportion de bébés nés au Québec dont au moins un parent est né à l’étranger a connu une augmentation au cours des 20 dernières années. En 2017, cette proportion se situait à 32 %, comparativement à 19 % en 1997. En 2016, la proportion de bébés nés de parents immigrants était beaucoup plus élevée à Montréal (67 %) et à Laval (54 %). L’Outaouais et la Montérégie suivaient avec des proportions de 24 % et de 22 % respectivement. </a:t>
            </a:r>
            <a:endParaRPr lang="fr-CA" dirty="0"/>
          </a:p>
        </p:txBody>
      </p:sp>
      <p:sp>
        <p:nvSpPr>
          <p:cNvPr id="4" name="Espace réservé du numéro de diapositive 3"/>
          <p:cNvSpPr>
            <a:spLocks noGrp="1"/>
          </p:cNvSpPr>
          <p:nvPr>
            <p:ph type="sldNum" sz="quarter" idx="10"/>
          </p:nvPr>
        </p:nvSpPr>
        <p:spPr/>
        <p:txBody>
          <a:bodyPr/>
          <a:lstStyle/>
          <a:p>
            <a:fld id="{E49772E3-0F8A-5940-8984-313829835CA6}" type="slidenum">
              <a:rPr lang="en-US" smtClean="0"/>
              <a:t>5</a:t>
            </a:fld>
            <a:endParaRPr lang="en-US"/>
          </a:p>
        </p:txBody>
      </p:sp>
    </p:spTree>
    <p:extLst>
      <p:ext uri="{BB962C8B-B14F-4D97-AF65-F5344CB8AC3E}">
        <p14:creationId xmlns:p14="http://schemas.microsoft.com/office/powerpoint/2010/main" val="3211019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E49772E3-0F8A-5940-8984-313829835CA6}" type="slidenum">
              <a:rPr lang="en-US" smtClean="0"/>
              <a:t>6</a:t>
            </a:fld>
            <a:endParaRPr lang="en-US"/>
          </a:p>
        </p:txBody>
      </p:sp>
    </p:spTree>
    <p:extLst>
      <p:ext uri="{BB962C8B-B14F-4D97-AF65-F5344CB8AC3E}">
        <p14:creationId xmlns:p14="http://schemas.microsoft.com/office/powerpoint/2010/main" val="2755351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i="0" u="none" strike="noStrike" kern="1200" baseline="0" dirty="0" smtClean="0">
                <a:solidFill>
                  <a:schemeClr val="tx1"/>
                </a:solidFill>
                <a:latin typeface="+mn-lt"/>
                <a:ea typeface="+mn-ea"/>
                <a:cs typeface="+mn-cs"/>
              </a:rPr>
              <a:t>Par conséquent, une proportion non négligeable de personnes ayant un statut de résident temporaire ou étant en attente d’une décision concernant leur statut migratoire n’ont pas accès à la RAMQ. Il en est de même pour les résidents permanents pendant les 3 premiers mois après leur arrivée, en raison du délai de carence. Les demandeurs d’asile ont toutefois droit à la couverture de leurs soins de santé grâce au Programme fédéral de santé intérimaire (PFSI)* offert par le gouvernement du Canada. </a:t>
            </a:r>
          </a:p>
          <a:p>
            <a:r>
              <a:rPr lang="fr-CA" sz="1200" b="0" i="0" u="none" strike="noStrike" kern="1200" baseline="0" dirty="0" smtClean="0">
                <a:solidFill>
                  <a:schemeClr val="tx1"/>
                </a:solidFill>
                <a:latin typeface="+mn-lt"/>
                <a:ea typeface="+mn-ea"/>
                <a:cs typeface="+mn-cs"/>
              </a:rPr>
              <a:t>† </a:t>
            </a:r>
            <a:r>
              <a:rPr lang="fr-CA" sz="1200" b="1" i="0" u="none" strike="noStrike" kern="1200" baseline="0" dirty="0" smtClean="0">
                <a:solidFill>
                  <a:schemeClr val="tx1"/>
                </a:solidFill>
                <a:latin typeface="+mn-lt"/>
                <a:ea typeface="+mn-ea"/>
                <a:cs typeface="+mn-cs"/>
              </a:rPr>
              <a:t>Certains services de santé peuvent toutefois être rendus gratuitement pendant le délai de carence. C’est le cas des soins nécessaires aux victimes de violence conjugale ou familiale ou d’une agression sexuelle, des soins liés à la grossesse, à l’accouchement ou à l’interruption de grossesse, de la vaccination avec les vaccins prévus au Programme québécois d’immunisation ou lors de campagnes de vaccination spéciales et des soins nécessaires aux personnes aux prises avec des problèmes de santé de nature infectieuse ayant une incidence sur la santé publique. </a:t>
            </a:r>
            <a:endParaRPr lang="fr-CA" dirty="0"/>
          </a:p>
        </p:txBody>
      </p:sp>
      <p:sp>
        <p:nvSpPr>
          <p:cNvPr id="4" name="Espace réservé du numéro de diapositive 3"/>
          <p:cNvSpPr>
            <a:spLocks noGrp="1"/>
          </p:cNvSpPr>
          <p:nvPr>
            <p:ph type="sldNum" sz="quarter" idx="10"/>
          </p:nvPr>
        </p:nvSpPr>
        <p:spPr/>
        <p:txBody>
          <a:bodyPr/>
          <a:lstStyle/>
          <a:p>
            <a:fld id="{E49772E3-0F8A-5940-8984-313829835CA6}" type="slidenum">
              <a:rPr lang="en-US" smtClean="0"/>
              <a:t>9</a:t>
            </a:fld>
            <a:endParaRPr lang="en-US"/>
          </a:p>
        </p:txBody>
      </p:sp>
    </p:spTree>
    <p:extLst>
      <p:ext uri="{BB962C8B-B14F-4D97-AF65-F5344CB8AC3E}">
        <p14:creationId xmlns:p14="http://schemas.microsoft.com/office/powerpoint/2010/main" val="2563078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CA" sz="1200" b="1" i="0" u="none" strike="noStrike" kern="1200" baseline="0" dirty="0" smtClean="0">
                <a:solidFill>
                  <a:schemeClr val="tx1"/>
                </a:solidFill>
                <a:latin typeface="+mn-lt"/>
                <a:ea typeface="+mn-ea"/>
                <a:cs typeface="+mn-cs"/>
              </a:rPr>
              <a:t>En 2013, la Commission des droits de la personne et des droits de la jeunesse du Québec concluait que le délai de carence portait atteinte au droit à la sûreté, à l’intégrité et à la dignité des personnes et qu’il pourrait être considéré comme « une mesure rétrograde contrevenant aux engagements internationaux du Québec en matière de droits économiques, sociaux et culturels et en particulier en ce qui concerne le droit à la santé».</a:t>
            </a:r>
          </a:p>
          <a:p>
            <a:pPr rtl="0"/>
            <a:endParaRPr lang="fr-CA" sz="1200" b="1" i="0" u="none" strike="noStrike" kern="1200" baseline="0" dirty="0" smtClean="0">
              <a:solidFill>
                <a:schemeClr val="tx1"/>
              </a:solidFill>
              <a:latin typeface="+mn-lt"/>
              <a:ea typeface="+mn-ea"/>
              <a:cs typeface="+mn-cs"/>
            </a:endParaRPr>
          </a:p>
          <a:p>
            <a:pPr marL="171450" indent="-171450" rtl="0">
              <a:buFont typeface="Arial" panose="020B0604020202020204" pitchFamily="34" charset="0"/>
              <a:buChar char="•"/>
            </a:pPr>
            <a:r>
              <a:rPr lang="fr-FR" sz="1200" b="1" i="0" u="none" strike="noStrike" kern="1200" baseline="30000" dirty="0" smtClean="0">
                <a:solidFill>
                  <a:schemeClr val="tx1"/>
                </a:solidFill>
                <a:latin typeface="+mn-lt"/>
                <a:ea typeface="+mn-ea"/>
                <a:cs typeface="+mn-cs"/>
              </a:rPr>
              <a:t>Immigrant économique:</a:t>
            </a:r>
            <a:r>
              <a:rPr lang="fr-FR" sz="1200" b="1" i="0" u="none" strike="noStrike" kern="1200" baseline="0" dirty="0" smtClean="0">
                <a:solidFill>
                  <a:schemeClr val="tx1"/>
                </a:solidFill>
                <a:latin typeface="+mn-lt"/>
                <a:ea typeface="+mn-ea"/>
                <a:cs typeface="+mn-cs"/>
              </a:rPr>
              <a:t> </a:t>
            </a:r>
            <a:r>
              <a:rPr lang="fr-FR" sz="1200" b="1" i="0" u="none" strike="noStrike" kern="1200" baseline="30000" dirty="0" smtClean="0">
                <a:solidFill>
                  <a:schemeClr val="tx1"/>
                </a:solidFill>
                <a:latin typeface="+mn-lt"/>
                <a:ea typeface="+mn-ea"/>
                <a:cs typeface="+mn-cs"/>
              </a:rPr>
              <a:t>Personne qui change de pays afin d’entreprendre un travail ou afin d’avoir un meilleur avenir économique.</a:t>
            </a:r>
          </a:p>
          <a:p>
            <a:pPr marL="171450" indent="-171450" rtl="0">
              <a:buFont typeface="Arial" panose="020B0604020202020204" pitchFamily="34" charset="0"/>
              <a:buChar char="•"/>
            </a:pPr>
            <a:r>
              <a:rPr lang="fr-FR" sz="1200" b="1" i="0" u="none" strike="noStrike" kern="1200" baseline="30000" dirty="0" smtClean="0">
                <a:solidFill>
                  <a:schemeClr val="tx1"/>
                </a:solidFill>
                <a:latin typeface="+mn-lt"/>
                <a:ea typeface="+mn-ea"/>
                <a:cs typeface="+mn-cs"/>
              </a:rPr>
              <a:t>Regroupement familial: Personne qui se déplace afin de retrouver des membres de sa famille qui sont déjà installés dans le pays d’accueil.</a:t>
            </a:r>
          </a:p>
          <a:p>
            <a:pPr marL="171450" indent="-171450" rtl="0">
              <a:buFont typeface="Arial" panose="020B0604020202020204" pitchFamily="34" charset="0"/>
              <a:buChar char="•"/>
            </a:pPr>
            <a:r>
              <a:rPr lang="fr-FR" sz="1200" b="1" i="0" u="none" strike="noStrike" kern="1200" baseline="30000" dirty="0" smtClean="0">
                <a:solidFill>
                  <a:schemeClr val="tx1"/>
                </a:solidFill>
                <a:latin typeface="+mn-lt"/>
                <a:ea typeface="+mn-ea"/>
                <a:cs typeface="+mn-cs"/>
              </a:rPr>
              <a:t>Le gouvernement du Québec a conclu des ententes de réciprocité en matière de sécurité sociale avec certains pays (Belgique, Danemark, Finlande, France, Grèce, Luxembourg, Norvège, Portugal, Roumanie et Suède). Les étudiants (de même que leurs conjoint et enfants à charge) provenant de ces pays peuvent ainsi avoir droit à l’assurance maladie du Québec et bénéficier des dispositions de ces ententes.</a:t>
            </a:r>
          </a:p>
          <a:p>
            <a:pPr marL="171450" indent="-171450" rtl="0">
              <a:buFont typeface="Arial" panose="020B0604020202020204" pitchFamily="34" charset="0"/>
              <a:buChar char="•"/>
            </a:pPr>
            <a:r>
              <a:rPr lang="fr-FR" sz="1200" b="1" i="0" u="none" strike="noStrike" kern="1200" baseline="30000" dirty="0" smtClean="0">
                <a:solidFill>
                  <a:schemeClr val="tx1"/>
                </a:solidFill>
                <a:latin typeface="+mn-lt"/>
                <a:ea typeface="+mn-ea"/>
                <a:cs typeface="+mn-cs"/>
              </a:rPr>
              <a:t>Un permis de travail ouvert est un permis de travail qui n’est pas lié à un emploi donné. Un permis de travail fermé est lié à un employeur donné. Il contient donc des conditions associées au travail telles que le nom de l’employeur, la durée de la période de travail et le lieu de travail.</a:t>
            </a:r>
          </a:p>
          <a:p>
            <a:pPr rtl="0"/>
            <a:endParaRPr lang="en-US" b="1" dirty="0"/>
          </a:p>
        </p:txBody>
      </p:sp>
      <p:sp>
        <p:nvSpPr>
          <p:cNvPr id="4" name="Slide Number Placeholder 3"/>
          <p:cNvSpPr>
            <a:spLocks noGrp="1"/>
          </p:cNvSpPr>
          <p:nvPr>
            <p:ph type="sldNum" sz="quarter" idx="10"/>
          </p:nvPr>
        </p:nvSpPr>
        <p:spPr/>
        <p:txBody>
          <a:bodyPr/>
          <a:lstStyle/>
          <a:p>
            <a:fld id="{E49772E3-0F8A-5940-8984-313829835CA6}" type="slidenum">
              <a:rPr lang="en-US" smtClean="0"/>
              <a:t>10</a:t>
            </a:fld>
            <a:endParaRPr lang="en-US"/>
          </a:p>
        </p:txBody>
      </p:sp>
    </p:spTree>
    <p:extLst>
      <p:ext uri="{BB962C8B-B14F-4D97-AF65-F5344CB8AC3E}">
        <p14:creationId xmlns:p14="http://schemas.microsoft.com/office/powerpoint/2010/main" val="275535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b="0" i="0" u="none" strike="noStrike" kern="1200" baseline="0" dirty="0" smtClean="0">
              <a:solidFill>
                <a:schemeClr val="tx1"/>
              </a:solidFill>
              <a:latin typeface="+mn-lt"/>
              <a:ea typeface="+mn-ea"/>
              <a:cs typeface="+mn-cs"/>
            </a:endParaRPr>
          </a:p>
          <a:p>
            <a:r>
              <a:rPr lang="fr-CA" sz="1200" b="1" i="0" u="none" strike="noStrike" kern="1200" baseline="0" dirty="0" smtClean="0">
                <a:solidFill>
                  <a:schemeClr val="tx1"/>
                </a:solidFill>
                <a:latin typeface="+mn-lt"/>
                <a:ea typeface="+mn-ea"/>
                <a:cs typeface="+mn-cs"/>
              </a:rPr>
              <a:t>Lorsqu’une personne migrante arrive au Canada, elle peut se trouver dans différentes situations. C’est ce qu’on appelle le statut migratoire. Par la suite, ce statut peut passer d’une catégorie à l’autre selon le dépôt d’une demande de résidence ou d’asile, ou l’expiration du permis de séjour.</a:t>
            </a:r>
            <a:endParaRPr lang="fr-CA" dirty="0"/>
          </a:p>
        </p:txBody>
      </p:sp>
      <p:sp>
        <p:nvSpPr>
          <p:cNvPr id="4" name="Espace réservé du numéro de diapositive 3"/>
          <p:cNvSpPr>
            <a:spLocks noGrp="1"/>
          </p:cNvSpPr>
          <p:nvPr>
            <p:ph type="sldNum" sz="quarter" idx="10"/>
          </p:nvPr>
        </p:nvSpPr>
        <p:spPr/>
        <p:txBody>
          <a:bodyPr/>
          <a:lstStyle/>
          <a:p>
            <a:fld id="{E49772E3-0F8A-5940-8984-313829835CA6}" type="slidenum">
              <a:rPr lang="en-US" smtClean="0"/>
              <a:t>11</a:t>
            </a:fld>
            <a:endParaRPr lang="en-US"/>
          </a:p>
        </p:txBody>
      </p:sp>
    </p:spTree>
    <p:extLst>
      <p:ext uri="{BB962C8B-B14F-4D97-AF65-F5344CB8AC3E}">
        <p14:creationId xmlns:p14="http://schemas.microsoft.com/office/powerpoint/2010/main" val="5263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i="0" u="none" strike="noStrike" kern="1200" baseline="0" dirty="0" smtClean="0">
                <a:solidFill>
                  <a:schemeClr val="tx1"/>
                </a:solidFill>
                <a:latin typeface="+mn-lt"/>
                <a:ea typeface="+mn-ea"/>
                <a:cs typeface="+mn-cs"/>
              </a:rPr>
              <a:t>Selon la </a:t>
            </a:r>
            <a:r>
              <a:rPr lang="fr-CA" sz="1200" b="1" i="1" u="none" strike="noStrike" kern="1200" baseline="0" dirty="0" smtClean="0">
                <a:solidFill>
                  <a:schemeClr val="tx1"/>
                </a:solidFill>
                <a:latin typeface="+mn-lt"/>
                <a:ea typeface="+mn-ea"/>
                <a:cs typeface="+mn-cs"/>
              </a:rPr>
              <a:t>Loi sur l’assurance maladie</a:t>
            </a:r>
            <a:r>
              <a:rPr lang="fr-CA" sz="1200" b="1" i="0" u="none" strike="noStrike" kern="1200" baseline="0" dirty="0" smtClean="0">
                <a:solidFill>
                  <a:schemeClr val="tx1"/>
                </a:solidFill>
                <a:latin typeface="+mn-lt"/>
                <a:ea typeface="+mn-ea"/>
                <a:cs typeface="+mn-cs"/>
              </a:rPr>
              <a:t>, pour être couverte, une personne doit résider au Québec et donc y être domiciliée. Cependant, il est difficile de déterminer si un enfant a l’intention de s’établir dans un endroit précis et d’y installer sa résidence. Pour cette raison, on considère généralement qu’un enfant mineur est domicilié chez ses parents. Pour établir si un enfant a droit à l’assurance maladie, la RAMQ se fie donc à la situation des parents. </a:t>
            </a:r>
          </a:p>
          <a:p>
            <a:endParaRPr lang="fr-CA" sz="1200" b="0" i="0" u="none" strike="noStrike" kern="1200" baseline="0" dirty="0" smtClean="0">
              <a:solidFill>
                <a:schemeClr val="tx1"/>
              </a:solidFill>
              <a:latin typeface="+mn-lt"/>
              <a:ea typeface="+mn-ea"/>
              <a:cs typeface="+mn-cs"/>
            </a:endParaRPr>
          </a:p>
          <a:p>
            <a:r>
              <a:rPr lang="fr-CA" sz="1200" b="1" i="0" u="none" strike="noStrike" kern="1200" baseline="0" dirty="0" smtClean="0">
                <a:solidFill>
                  <a:schemeClr val="tx1"/>
                </a:solidFill>
                <a:latin typeface="+mn-lt"/>
                <a:ea typeface="+mn-ea"/>
                <a:cs typeface="+mn-cs"/>
              </a:rPr>
              <a:t>Selon un rapport du Protecteur du citoyen publié en 2018, cette façon de procéder constitue toutefois une interprétation trop restrictive de la </a:t>
            </a:r>
            <a:r>
              <a:rPr lang="fr-CA" sz="1200" b="1" i="1" u="none" strike="noStrike" kern="1200" baseline="0" dirty="0" smtClean="0">
                <a:solidFill>
                  <a:schemeClr val="tx1"/>
                </a:solidFill>
                <a:latin typeface="+mn-lt"/>
                <a:ea typeface="+mn-ea"/>
                <a:cs typeface="+mn-cs"/>
              </a:rPr>
              <a:t>Loi </a:t>
            </a:r>
            <a:r>
              <a:rPr lang="fr-CA" sz="1200" b="1" i="0" u="none" strike="noStrike" kern="1200" baseline="0" dirty="0" smtClean="0">
                <a:solidFill>
                  <a:schemeClr val="tx1"/>
                </a:solidFill>
                <a:latin typeface="+mn-lt"/>
                <a:ea typeface="+mn-ea"/>
                <a:cs typeface="+mn-cs"/>
              </a:rPr>
              <a:t>par la RAMQ. En effet, des modifications apportées à la </a:t>
            </a:r>
            <a:r>
              <a:rPr lang="fr-CA" sz="1200" b="1" i="1" u="none" strike="noStrike" kern="1200" baseline="0" dirty="0" smtClean="0">
                <a:solidFill>
                  <a:schemeClr val="tx1"/>
                </a:solidFill>
                <a:latin typeface="+mn-lt"/>
                <a:ea typeface="+mn-ea"/>
                <a:cs typeface="+mn-cs"/>
              </a:rPr>
              <a:t>Loi sur l’assurance maladie </a:t>
            </a:r>
            <a:r>
              <a:rPr lang="fr-CA" sz="1200" b="1" i="0" u="none" strike="noStrike" kern="1200" baseline="0" dirty="0" smtClean="0">
                <a:solidFill>
                  <a:schemeClr val="tx1"/>
                </a:solidFill>
                <a:latin typeface="+mn-lt"/>
                <a:ea typeface="+mn-ea"/>
                <a:cs typeface="+mn-cs"/>
              </a:rPr>
              <a:t>en 2001 « avaient précisément pour but de permettre l’admissibilité de l’enfant né au Québec au régime public de santé, indépendamment du statut migratoire de ses parents ». L’étude des débats parlementaires qui ont eu lieu en 1999 sur le projet de loi no 83 (</a:t>
            </a:r>
            <a:r>
              <a:rPr lang="fr-CA" sz="1200" b="1" i="1" u="none" strike="noStrike" kern="1200" baseline="0" dirty="0" smtClean="0">
                <a:solidFill>
                  <a:schemeClr val="tx1"/>
                </a:solidFill>
                <a:latin typeface="+mn-lt"/>
                <a:ea typeface="+mn-ea"/>
                <a:cs typeface="+mn-cs"/>
              </a:rPr>
              <a:t>Loi modifiant la Loi sur l’assurance maladie et d’autres dispositions législatives</a:t>
            </a:r>
            <a:r>
              <a:rPr lang="fr-CA" sz="1200" b="1" i="0" u="none" strike="noStrike" kern="1200" baseline="0" dirty="0" smtClean="0">
                <a:solidFill>
                  <a:schemeClr val="tx1"/>
                </a:solidFill>
                <a:latin typeface="+mn-lt"/>
                <a:ea typeface="+mn-ea"/>
                <a:cs typeface="+mn-cs"/>
              </a:rPr>
              <a:t>) démontre d’ailleurs l’intention des parlementaires de distinguer l’enfant né au Québec du statut migratoire de ses parents.</a:t>
            </a:r>
            <a:endParaRPr lang="fr-CA" dirty="0"/>
          </a:p>
        </p:txBody>
      </p:sp>
      <p:sp>
        <p:nvSpPr>
          <p:cNvPr id="4" name="Espace réservé du numéro de diapositive 3"/>
          <p:cNvSpPr>
            <a:spLocks noGrp="1"/>
          </p:cNvSpPr>
          <p:nvPr>
            <p:ph type="sldNum" sz="quarter" idx="10"/>
          </p:nvPr>
        </p:nvSpPr>
        <p:spPr/>
        <p:txBody>
          <a:bodyPr/>
          <a:lstStyle/>
          <a:p>
            <a:fld id="{E49772E3-0F8A-5940-8984-313829835CA6}" type="slidenum">
              <a:rPr lang="en-US" smtClean="0"/>
              <a:t>12</a:t>
            </a:fld>
            <a:endParaRPr lang="en-US"/>
          </a:p>
        </p:txBody>
      </p:sp>
    </p:spTree>
    <p:extLst>
      <p:ext uri="{BB962C8B-B14F-4D97-AF65-F5344CB8AC3E}">
        <p14:creationId xmlns:p14="http://schemas.microsoft.com/office/powerpoint/2010/main" val="1133174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i="0" u="none" strike="noStrike" kern="1200" baseline="0" dirty="0" smtClean="0">
                <a:solidFill>
                  <a:schemeClr val="tx1"/>
                </a:solidFill>
                <a:latin typeface="+mn-lt"/>
                <a:ea typeface="+mn-ea"/>
                <a:cs typeface="+mn-cs"/>
              </a:rPr>
              <a:t>Plusieurs facteurs peuvent avoir une incidence sur le déroulement de la grossesse et de l’accouchement, notamment les conditions socioéconomiques dans lesquelles la mère se trouve. Le suivi de grossesse est donc important puisqu’il permet d’agir sur plusieurs facteurs de risque.</a:t>
            </a:r>
          </a:p>
          <a:p>
            <a:endParaRPr lang="fr-CA" sz="1200" b="0" i="0" u="none" strike="noStrike" kern="1200" baseline="0" dirty="0" smtClean="0">
              <a:solidFill>
                <a:schemeClr val="tx1"/>
              </a:solidFill>
              <a:latin typeface="+mn-lt"/>
              <a:ea typeface="+mn-ea"/>
              <a:cs typeface="+mn-cs"/>
            </a:endParaRPr>
          </a:p>
          <a:p>
            <a:r>
              <a:rPr lang="fr-CA" sz="1200" b="1" i="0" u="none" strike="noStrike" kern="1200" baseline="0" dirty="0" smtClean="0">
                <a:solidFill>
                  <a:schemeClr val="tx1"/>
                </a:solidFill>
                <a:latin typeface="+mn-lt"/>
                <a:ea typeface="+mn-ea"/>
                <a:cs typeface="+mn-cs"/>
              </a:rPr>
              <a:t>L’OMS recommande d’offrir aux femmes enceintes au moins huit consultations prénatales. Au Québec, un suivi de grossesse normal devrait compter en tout une douzaine de visites chez le médecin ou la sage-femme. </a:t>
            </a:r>
            <a:endParaRPr lang="fr-CA" dirty="0"/>
          </a:p>
        </p:txBody>
      </p:sp>
      <p:sp>
        <p:nvSpPr>
          <p:cNvPr id="4" name="Espace réservé du numéro de diapositive 3"/>
          <p:cNvSpPr>
            <a:spLocks noGrp="1"/>
          </p:cNvSpPr>
          <p:nvPr>
            <p:ph type="sldNum" sz="quarter" idx="10"/>
          </p:nvPr>
        </p:nvSpPr>
        <p:spPr/>
        <p:txBody>
          <a:bodyPr/>
          <a:lstStyle/>
          <a:p>
            <a:fld id="{E49772E3-0F8A-5940-8984-313829835CA6}" type="slidenum">
              <a:rPr lang="en-US" smtClean="0"/>
              <a:t>14</a:t>
            </a:fld>
            <a:endParaRPr lang="en-US"/>
          </a:p>
        </p:txBody>
      </p:sp>
    </p:spTree>
    <p:extLst>
      <p:ext uri="{BB962C8B-B14F-4D97-AF65-F5344CB8AC3E}">
        <p14:creationId xmlns:p14="http://schemas.microsoft.com/office/powerpoint/2010/main" val="423221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fr-CA"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Click to edit Master subtitle style</a:t>
            </a:r>
            <a:endParaRPr lang="en-US"/>
          </a:p>
        </p:txBody>
      </p:sp>
      <p:sp>
        <p:nvSpPr>
          <p:cNvPr id="4" name="Date Placeholder 3"/>
          <p:cNvSpPr>
            <a:spLocks noGrp="1"/>
          </p:cNvSpPr>
          <p:nvPr>
            <p:ph type="dt" sz="half" idx="10"/>
          </p:nvPr>
        </p:nvSpPr>
        <p:spPr/>
        <p:txBody>
          <a:bodyPr/>
          <a:lstStyle/>
          <a:p>
            <a:fld id="{15CECA79-6E5A-244D-81BE-A523D4E9D68B}"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65B82-4B12-1544-9DFB-204D25970272}" type="slidenum">
              <a:rPr lang="en-US" smtClean="0"/>
              <a:t>‹N°›</a:t>
            </a:fld>
            <a:endParaRPr lang="en-US"/>
          </a:p>
        </p:txBody>
      </p:sp>
    </p:spTree>
    <p:extLst>
      <p:ext uri="{BB962C8B-B14F-4D97-AF65-F5344CB8AC3E}">
        <p14:creationId xmlns:p14="http://schemas.microsoft.com/office/powerpoint/2010/main" val="895297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p>
            <a:fld id="{15CECA79-6E5A-244D-81BE-A523D4E9D68B}"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65B82-4B12-1544-9DFB-204D25970272}" type="slidenum">
              <a:rPr lang="en-US" smtClean="0"/>
              <a:t>‹N°›</a:t>
            </a:fld>
            <a:endParaRPr lang="en-US"/>
          </a:p>
        </p:txBody>
      </p:sp>
    </p:spTree>
    <p:extLst>
      <p:ext uri="{BB962C8B-B14F-4D97-AF65-F5344CB8AC3E}">
        <p14:creationId xmlns:p14="http://schemas.microsoft.com/office/powerpoint/2010/main" val="1245191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fr-CA"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p>
            <a:fld id="{15CECA79-6E5A-244D-81BE-A523D4E9D68B}"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65B82-4B12-1544-9DFB-204D25970272}" type="slidenum">
              <a:rPr lang="en-US" smtClean="0"/>
              <a:t>‹N°›</a:t>
            </a:fld>
            <a:endParaRPr lang="en-US"/>
          </a:p>
        </p:txBody>
      </p:sp>
    </p:spTree>
    <p:extLst>
      <p:ext uri="{BB962C8B-B14F-4D97-AF65-F5344CB8AC3E}">
        <p14:creationId xmlns:p14="http://schemas.microsoft.com/office/powerpoint/2010/main" val="4042183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Content Placeholder 2"/>
          <p:cNvSpPr>
            <a:spLocks noGrp="1"/>
          </p:cNvSpPr>
          <p:nvPr>
            <p:ph idx="1"/>
          </p:nvPr>
        </p:nvSpPr>
        <p:spPr/>
        <p:txBody>
          <a:body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p>
            <a:fld id="{15CECA79-6E5A-244D-81BE-A523D4E9D68B}"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65B82-4B12-1544-9DFB-204D25970272}" type="slidenum">
              <a:rPr lang="en-US" smtClean="0"/>
              <a:t>‹N°›</a:t>
            </a:fld>
            <a:endParaRPr lang="en-US"/>
          </a:p>
        </p:txBody>
      </p:sp>
    </p:spTree>
    <p:extLst>
      <p:ext uri="{BB962C8B-B14F-4D97-AF65-F5344CB8AC3E}">
        <p14:creationId xmlns:p14="http://schemas.microsoft.com/office/powerpoint/2010/main" val="2515200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fr-CA"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Click to edit Master text styles</a:t>
            </a:r>
          </a:p>
        </p:txBody>
      </p:sp>
      <p:sp>
        <p:nvSpPr>
          <p:cNvPr id="4" name="Date Placeholder 3"/>
          <p:cNvSpPr>
            <a:spLocks noGrp="1"/>
          </p:cNvSpPr>
          <p:nvPr>
            <p:ph type="dt" sz="half" idx="10"/>
          </p:nvPr>
        </p:nvSpPr>
        <p:spPr/>
        <p:txBody>
          <a:bodyPr/>
          <a:lstStyle/>
          <a:p>
            <a:fld id="{15CECA79-6E5A-244D-81BE-A523D4E9D68B}"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65B82-4B12-1544-9DFB-204D25970272}" type="slidenum">
              <a:rPr lang="en-US" smtClean="0"/>
              <a:t>‹N°›</a:t>
            </a:fld>
            <a:endParaRPr lang="en-US"/>
          </a:p>
        </p:txBody>
      </p:sp>
    </p:spTree>
    <p:extLst>
      <p:ext uri="{BB962C8B-B14F-4D97-AF65-F5344CB8AC3E}">
        <p14:creationId xmlns:p14="http://schemas.microsoft.com/office/powerpoint/2010/main" val="469733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5" name="Date Placeholder 4"/>
          <p:cNvSpPr>
            <a:spLocks noGrp="1"/>
          </p:cNvSpPr>
          <p:nvPr>
            <p:ph type="dt" sz="half" idx="10"/>
          </p:nvPr>
        </p:nvSpPr>
        <p:spPr/>
        <p:txBody>
          <a:bodyPr/>
          <a:lstStyle/>
          <a:p>
            <a:fld id="{15CECA79-6E5A-244D-81BE-A523D4E9D68B}"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65B82-4B12-1544-9DFB-204D25970272}" type="slidenum">
              <a:rPr lang="en-US" smtClean="0"/>
              <a:t>‹N°›</a:t>
            </a:fld>
            <a:endParaRPr lang="en-US"/>
          </a:p>
        </p:txBody>
      </p:sp>
    </p:spTree>
    <p:extLst>
      <p:ext uri="{BB962C8B-B14F-4D97-AF65-F5344CB8AC3E}">
        <p14:creationId xmlns:p14="http://schemas.microsoft.com/office/powerpoint/2010/main" val="3364565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fr-CA"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7" name="Date Placeholder 6"/>
          <p:cNvSpPr>
            <a:spLocks noGrp="1"/>
          </p:cNvSpPr>
          <p:nvPr>
            <p:ph type="dt" sz="half" idx="10"/>
          </p:nvPr>
        </p:nvSpPr>
        <p:spPr/>
        <p:txBody>
          <a:bodyPr/>
          <a:lstStyle/>
          <a:p>
            <a:fld id="{15CECA79-6E5A-244D-81BE-A523D4E9D68B}" type="datetimeFigureOut">
              <a:rPr lang="en-US" smtClean="0"/>
              <a:t>4/4/2019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C65B82-4B12-1544-9DFB-204D25970272}" type="slidenum">
              <a:rPr lang="en-US" smtClean="0"/>
              <a:t>‹N°›</a:t>
            </a:fld>
            <a:endParaRPr lang="en-US"/>
          </a:p>
        </p:txBody>
      </p:sp>
    </p:spTree>
    <p:extLst>
      <p:ext uri="{BB962C8B-B14F-4D97-AF65-F5344CB8AC3E}">
        <p14:creationId xmlns:p14="http://schemas.microsoft.com/office/powerpoint/2010/main" val="2040926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Date Placeholder 2"/>
          <p:cNvSpPr>
            <a:spLocks noGrp="1"/>
          </p:cNvSpPr>
          <p:nvPr>
            <p:ph type="dt" sz="half" idx="10"/>
          </p:nvPr>
        </p:nvSpPr>
        <p:spPr/>
        <p:txBody>
          <a:bodyPr/>
          <a:lstStyle/>
          <a:p>
            <a:fld id="{15CECA79-6E5A-244D-81BE-A523D4E9D68B}" type="datetimeFigureOut">
              <a:rPr lang="en-US" smtClean="0"/>
              <a:t>4/4/2019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C65B82-4B12-1544-9DFB-204D25970272}" type="slidenum">
              <a:rPr lang="en-US" smtClean="0"/>
              <a:t>‹N°›</a:t>
            </a:fld>
            <a:endParaRPr lang="en-US"/>
          </a:p>
        </p:txBody>
      </p:sp>
    </p:spTree>
    <p:extLst>
      <p:ext uri="{BB962C8B-B14F-4D97-AF65-F5344CB8AC3E}">
        <p14:creationId xmlns:p14="http://schemas.microsoft.com/office/powerpoint/2010/main" val="322515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CECA79-6E5A-244D-81BE-A523D4E9D68B}" type="datetimeFigureOut">
              <a:rPr lang="en-US" smtClean="0"/>
              <a:t>4/4/2019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C65B82-4B12-1544-9DFB-204D25970272}" type="slidenum">
              <a:rPr lang="en-US" smtClean="0"/>
              <a:t>‹N°›</a:t>
            </a:fld>
            <a:endParaRPr lang="en-US"/>
          </a:p>
        </p:txBody>
      </p:sp>
    </p:spTree>
    <p:extLst>
      <p:ext uri="{BB962C8B-B14F-4D97-AF65-F5344CB8AC3E}">
        <p14:creationId xmlns:p14="http://schemas.microsoft.com/office/powerpoint/2010/main" val="3350966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fr-CA"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Click to edit Master text styles</a:t>
            </a:r>
          </a:p>
        </p:txBody>
      </p:sp>
      <p:sp>
        <p:nvSpPr>
          <p:cNvPr id="5" name="Date Placeholder 4"/>
          <p:cNvSpPr>
            <a:spLocks noGrp="1"/>
          </p:cNvSpPr>
          <p:nvPr>
            <p:ph type="dt" sz="half" idx="10"/>
          </p:nvPr>
        </p:nvSpPr>
        <p:spPr/>
        <p:txBody>
          <a:bodyPr/>
          <a:lstStyle/>
          <a:p>
            <a:fld id="{15CECA79-6E5A-244D-81BE-A523D4E9D68B}"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65B82-4B12-1544-9DFB-204D25970272}" type="slidenum">
              <a:rPr lang="en-US" smtClean="0"/>
              <a:t>‹N°›</a:t>
            </a:fld>
            <a:endParaRPr lang="en-US"/>
          </a:p>
        </p:txBody>
      </p:sp>
    </p:spTree>
    <p:extLst>
      <p:ext uri="{BB962C8B-B14F-4D97-AF65-F5344CB8AC3E}">
        <p14:creationId xmlns:p14="http://schemas.microsoft.com/office/powerpoint/2010/main" val="458695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fr-CA"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Click to edit Master text styles</a:t>
            </a:r>
          </a:p>
        </p:txBody>
      </p:sp>
      <p:sp>
        <p:nvSpPr>
          <p:cNvPr id="5" name="Date Placeholder 4"/>
          <p:cNvSpPr>
            <a:spLocks noGrp="1"/>
          </p:cNvSpPr>
          <p:nvPr>
            <p:ph type="dt" sz="half" idx="10"/>
          </p:nvPr>
        </p:nvSpPr>
        <p:spPr/>
        <p:txBody>
          <a:bodyPr/>
          <a:lstStyle/>
          <a:p>
            <a:fld id="{15CECA79-6E5A-244D-81BE-A523D4E9D68B}"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65B82-4B12-1544-9DFB-204D25970272}" type="slidenum">
              <a:rPr lang="en-US" smtClean="0"/>
              <a:t>‹N°›</a:t>
            </a:fld>
            <a:endParaRPr lang="en-US"/>
          </a:p>
        </p:txBody>
      </p:sp>
    </p:spTree>
    <p:extLst>
      <p:ext uri="{BB962C8B-B14F-4D97-AF65-F5344CB8AC3E}">
        <p14:creationId xmlns:p14="http://schemas.microsoft.com/office/powerpoint/2010/main" val="1117757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CA"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5CECA79-6E5A-244D-81BE-A523D4E9D68B}" type="datetimeFigureOut">
              <a:rPr lang="en-US" smtClean="0"/>
              <a:t>4/4/2019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FC65B82-4B12-1544-9DFB-204D25970272}" type="slidenum">
              <a:rPr lang="en-US" smtClean="0"/>
              <a:t>‹N°›</a:t>
            </a:fld>
            <a:endParaRPr lang="en-US"/>
          </a:p>
        </p:txBody>
      </p:sp>
    </p:spTree>
    <p:extLst>
      <p:ext uri="{BB962C8B-B14F-4D97-AF65-F5344CB8AC3E}">
        <p14:creationId xmlns:p14="http://schemas.microsoft.com/office/powerpoint/2010/main" val="3384696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5.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emf"/><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6.xml.rels><?xml version="1.0" encoding="UTF-8" standalone="yes"?>
<Relationships xmlns="http://schemas.openxmlformats.org/package/2006/relationships"><Relationship Id="rId8" Type="http://schemas.openxmlformats.org/officeDocument/2006/relationships/hyperlink" Target="http://tout-petits.org" TargetMode="External"/><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1-cov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8" name="Group 7"/>
          <p:cNvGrpSpPr/>
          <p:nvPr/>
        </p:nvGrpSpPr>
        <p:grpSpPr>
          <a:xfrm rot="16200000" flipH="1" flipV="1">
            <a:off x="5235824" y="677184"/>
            <a:ext cx="4032984" cy="2678618"/>
            <a:chOff x="-125408" y="1078362"/>
            <a:chExt cx="3183460" cy="2114383"/>
          </a:xfrm>
          <a:solidFill>
            <a:schemeClr val="bg1"/>
          </a:solidFill>
        </p:grpSpPr>
        <p:sp>
          <p:nvSpPr>
            <p:cNvPr id="9" name="Oval 8"/>
            <p:cNvSpPr/>
            <p:nvPr/>
          </p:nvSpPr>
          <p:spPr>
            <a:xfrm>
              <a:off x="943669"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125408" y="1078362"/>
              <a:ext cx="2119173"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6260359" y="1044438"/>
            <a:ext cx="2358678" cy="2870375"/>
            <a:chOff x="6358534" y="1151441"/>
            <a:chExt cx="2358678" cy="2870375"/>
          </a:xfrm>
        </p:grpSpPr>
        <p:sp>
          <p:nvSpPr>
            <p:cNvPr id="15" name="TextBox 14"/>
            <p:cNvSpPr txBox="1"/>
            <p:nvPr/>
          </p:nvSpPr>
          <p:spPr>
            <a:xfrm>
              <a:off x="6358534" y="1151441"/>
              <a:ext cx="2358678" cy="1290610"/>
            </a:xfrm>
            <a:prstGeom prst="rect">
              <a:avLst/>
            </a:prstGeom>
            <a:noFill/>
          </p:spPr>
          <p:txBody>
            <a:bodyPr wrap="square" rtlCol="0">
              <a:spAutoFit/>
            </a:bodyPr>
            <a:lstStyle/>
            <a:p>
              <a:pPr>
                <a:lnSpc>
                  <a:spcPct val="80000"/>
                </a:lnSpc>
              </a:pPr>
              <a:r>
                <a:rPr lang="en-US" sz="3200" b="1" dirty="0" err="1">
                  <a:solidFill>
                    <a:srgbClr val="BA2830"/>
                  </a:solidFill>
                  <a:latin typeface="Raleway"/>
                  <a:cs typeface="Raleway"/>
                </a:rPr>
                <a:t>Accès</a:t>
              </a:r>
              <a:r>
                <a:rPr lang="en-US" sz="3200" b="1" dirty="0">
                  <a:solidFill>
                    <a:srgbClr val="BA2830"/>
                  </a:solidFill>
                  <a:latin typeface="Raleway"/>
                  <a:cs typeface="Raleway"/>
                </a:rPr>
                <a:t> </a:t>
              </a:r>
              <a:br>
                <a:rPr lang="en-US" sz="3200" b="1" dirty="0">
                  <a:solidFill>
                    <a:srgbClr val="BA2830"/>
                  </a:solidFill>
                  <a:latin typeface="Raleway"/>
                  <a:cs typeface="Raleway"/>
                </a:rPr>
              </a:br>
              <a:r>
                <a:rPr lang="en-US" sz="3200" b="1" dirty="0">
                  <a:solidFill>
                    <a:srgbClr val="BA2830"/>
                  </a:solidFill>
                  <a:latin typeface="Raleway"/>
                  <a:cs typeface="Raleway"/>
                </a:rPr>
                <a:t>aux </a:t>
              </a:r>
              <a:r>
                <a:rPr lang="en-US" sz="3200" b="1" dirty="0" err="1">
                  <a:solidFill>
                    <a:srgbClr val="BA2830"/>
                  </a:solidFill>
                  <a:latin typeface="Raleway"/>
                  <a:cs typeface="Raleway"/>
                </a:rPr>
                <a:t>soins</a:t>
              </a:r>
              <a:r>
                <a:rPr lang="en-US" sz="3200" b="1" dirty="0">
                  <a:solidFill>
                    <a:srgbClr val="BA2830"/>
                  </a:solidFill>
                  <a:latin typeface="Raleway"/>
                  <a:cs typeface="Raleway"/>
                </a:rPr>
                <a:t> </a:t>
              </a:r>
              <a:br>
                <a:rPr lang="en-US" sz="3200" b="1" dirty="0">
                  <a:solidFill>
                    <a:srgbClr val="BA2830"/>
                  </a:solidFill>
                  <a:latin typeface="Raleway"/>
                  <a:cs typeface="Raleway"/>
                </a:rPr>
              </a:br>
              <a:r>
                <a:rPr lang="en-US" sz="3200" b="1" dirty="0">
                  <a:solidFill>
                    <a:srgbClr val="BA2830"/>
                  </a:solidFill>
                  <a:latin typeface="Raleway"/>
                  <a:cs typeface="Raleway"/>
                </a:rPr>
                <a:t>de santé </a:t>
              </a:r>
              <a:endParaRPr lang="en-US" sz="3200" b="1" dirty="0" smtClean="0">
                <a:solidFill>
                  <a:srgbClr val="BA2830"/>
                </a:solidFill>
                <a:latin typeface="Raleway"/>
                <a:cs typeface="Raleway"/>
              </a:endParaRPr>
            </a:p>
          </p:txBody>
        </p:sp>
        <p:sp>
          <p:nvSpPr>
            <p:cNvPr id="16" name="TextBox 15"/>
            <p:cNvSpPr txBox="1"/>
            <p:nvPr/>
          </p:nvSpPr>
          <p:spPr>
            <a:xfrm>
              <a:off x="6370986" y="2312630"/>
              <a:ext cx="2106989" cy="1709186"/>
            </a:xfrm>
            <a:prstGeom prst="rect">
              <a:avLst/>
            </a:prstGeom>
            <a:noFill/>
          </p:spPr>
          <p:txBody>
            <a:bodyPr wrap="square" rtlCol="0">
              <a:spAutoFit/>
            </a:bodyPr>
            <a:lstStyle/>
            <a:p>
              <a:pPr>
                <a:lnSpc>
                  <a:spcPct val="110000"/>
                </a:lnSpc>
              </a:pPr>
              <a:r>
                <a:rPr lang="en-US" sz="1600" b="1" dirty="0" smtClean="0">
                  <a:solidFill>
                    <a:schemeClr val="tx1">
                      <a:lumMod val="75000"/>
                      <a:lumOff val="25000"/>
                    </a:schemeClr>
                  </a:solidFill>
                  <a:latin typeface="Raleway"/>
                  <a:cs typeface="Raleway"/>
                </a:rPr>
                <a:t>pour les femmes </a:t>
              </a:r>
              <a:br>
                <a:rPr lang="en-US" sz="1600" b="1" dirty="0" smtClean="0">
                  <a:solidFill>
                    <a:schemeClr val="tx1">
                      <a:lumMod val="75000"/>
                      <a:lumOff val="25000"/>
                    </a:schemeClr>
                  </a:solidFill>
                  <a:latin typeface="Raleway"/>
                  <a:cs typeface="Raleway"/>
                </a:rPr>
              </a:br>
              <a:r>
                <a:rPr lang="en-US" sz="1600" b="1" dirty="0" smtClean="0">
                  <a:solidFill>
                    <a:schemeClr val="tx1">
                      <a:lumMod val="75000"/>
                      <a:lumOff val="25000"/>
                    </a:schemeClr>
                  </a:solidFill>
                  <a:latin typeface="Raleway"/>
                  <a:cs typeface="Raleway"/>
                </a:rPr>
                <a:t>enceintes et les </a:t>
              </a:r>
              <a:br>
                <a:rPr lang="en-US" sz="1600" b="1" dirty="0" smtClean="0">
                  <a:solidFill>
                    <a:schemeClr val="tx1">
                      <a:lumMod val="75000"/>
                      <a:lumOff val="25000"/>
                    </a:schemeClr>
                  </a:solidFill>
                  <a:latin typeface="Raleway"/>
                  <a:cs typeface="Raleway"/>
                </a:rPr>
              </a:br>
              <a:r>
                <a:rPr lang="en-US" sz="1600" b="1" dirty="0" smtClean="0">
                  <a:solidFill>
                    <a:schemeClr val="tx1">
                      <a:lumMod val="75000"/>
                      <a:lumOff val="25000"/>
                    </a:schemeClr>
                  </a:solidFill>
                  <a:latin typeface="Raleway"/>
                  <a:cs typeface="Raleway"/>
                </a:rPr>
                <a:t>tout-</a:t>
              </a:r>
              <a:r>
                <a:rPr lang="en-US" sz="1600" b="1" dirty="0" err="1" smtClean="0">
                  <a:solidFill>
                    <a:schemeClr val="tx1">
                      <a:lumMod val="75000"/>
                      <a:lumOff val="25000"/>
                    </a:schemeClr>
                  </a:solidFill>
                  <a:latin typeface="Raleway"/>
                  <a:cs typeface="Raleway"/>
                </a:rPr>
                <a:t>petits</a:t>
              </a:r>
              <a:r>
                <a:rPr lang="en-US" sz="1600" b="1" dirty="0" smtClean="0">
                  <a:solidFill>
                    <a:schemeClr val="tx1">
                      <a:lumMod val="75000"/>
                      <a:lumOff val="25000"/>
                    </a:schemeClr>
                  </a:solidFill>
                  <a:latin typeface="Raleway"/>
                  <a:cs typeface="Raleway"/>
                </a:rPr>
                <a:t> de </a:t>
              </a:r>
              <a:br>
                <a:rPr lang="en-US" sz="1600" b="1" dirty="0" smtClean="0">
                  <a:solidFill>
                    <a:schemeClr val="tx1">
                      <a:lumMod val="75000"/>
                      <a:lumOff val="25000"/>
                    </a:schemeClr>
                  </a:solidFill>
                  <a:latin typeface="Raleway"/>
                  <a:cs typeface="Raleway"/>
                </a:rPr>
              </a:br>
              <a:r>
                <a:rPr lang="en-US" sz="1600" b="1" dirty="0" err="1" smtClean="0">
                  <a:solidFill>
                    <a:schemeClr val="tx1">
                      <a:lumMod val="75000"/>
                      <a:lumOff val="25000"/>
                    </a:schemeClr>
                  </a:solidFill>
                  <a:latin typeface="Raleway"/>
                  <a:cs typeface="Raleway"/>
                </a:rPr>
                <a:t>familles</a:t>
              </a:r>
              <a:r>
                <a:rPr lang="en-US" sz="1600" b="1" dirty="0" smtClean="0">
                  <a:solidFill>
                    <a:schemeClr val="tx1">
                      <a:lumMod val="75000"/>
                      <a:lumOff val="25000"/>
                    </a:schemeClr>
                  </a:solidFill>
                  <a:latin typeface="Raleway"/>
                  <a:cs typeface="Raleway"/>
                </a:rPr>
                <a:t> </a:t>
              </a:r>
              <a:r>
                <a:rPr lang="en-US" sz="1600" b="1" dirty="0" err="1" smtClean="0">
                  <a:solidFill>
                    <a:schemeClr val="tx1">
                      <a:lumMod val="75000"/>
                      <a:lumOff val="25000"/>
                    </a:schemeClr>
                  </a:solidFill>
                  <a:latin typeface="Raleway"/>
                  <a:cs typeface="Raleway"/>
                </a:rPr>
                <a:t>migrantes</a:t>
              </a:r>
              <a:endParaRPr lang="en-US" sz="1600" b="1" dirty="0" smtClean="0">
                <a:solidFill>
                  <a:schemeClr val="tx1">
                    <a:lumMod val="75000"/>
                    <a:lumOff val="25000"/>
                  </a:schemeClr>
                </a:solidFill>
                <a:latin typeface="Raleway"/>
                <a:cs typeface="Raleway"/>
              </a:endParaRPr>
            </a:p>
            <a:p>
              <a:pPr>
                <a:lnSpc>
                  <a:spcPct val="110000"/>
                </a:lnSpc>
              </a:pPr>
              <a:endParaRPr lang="en-US" sz="3200" dirty="0"/>
            </a:p>
          </p:txBody>
        </p:sp>
      </p:grpSp>
      <p:pic>
        <p:nvPicPr>
          <p:cNvPr id="17" name="Picture 16"/>
          <p:cNvPicPr>
            <a:picLocks noChangeAspect="1"/>
          </p:cNvPicPr>
          <p:nvPr/>
        </p:nvPicPr>
        <p:blipFill>
          <a:blip r:embed="rId3"/>
          <a:stretch>
            <a:fillRect/>
          </a:stretch>
        </p:blipFill>
        <p:spPr>
          <a:xfrm>
            <a:off x="5913007" y="4646889"/>
            <a:ext cx="1305652" cy="329156"/>
          </a:xfrm>
          <a:prstGeom prst="rect">
            <a:avLst/>
          </a:prstGeom>
        </p:spPr>
      </p:pic>
      <p:pic>
        <p:nvPicPr>
          <p:cNvPr id="18" name="Picture 17"/>
          <p:cNvPicPr>
            <a:picLocks noChangeAspect="1"/>
          </p:cNvPicPr>
          <p:nvPr/>
        </p:nvPicPr>
        <p:blipFill>
          <a:blip r:embed="rId4"/>
          <a:stretch>
            <a:fillRect/>
          </a:stretch>
        </p:blipFill>
        <p:spPr>
          <a:xfrm>
            <a:off x="7977706" y="4632831"/>
            <a:ext cx="833862" cy="318184"/>
          </a:xfrm>
          <a:prstGeom prst="rect">
            <a:avLst/>
          </a:prstGeom>
        </p:spPr>
      </p:pic>
    </p:spTree>
    <p:extLst>
      <p:ext uri="{BB962C8B-B14F-4D97-AF65-F5344CB8AC3E}">
        <p14:creationId xmlns:p14="http://schemas.microsoft.com/office/powerpoint/2010/main" val="36049592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rond-bei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039712">
            <a:off x="-1099627" y="1898660"/>
            <a:ext cx="5143500" cy="5143500"/>
          </a:xfrm>
          <a:prstGeom prst="rect">
            <a:avLst/>
          </a:prstGeom>
        </p:spPr>
      </p:pic>
      <p:sp>
        <p:nvSpPr>
          <p:cNvPr id="10" name="Rectangle 9"/>
          <p:cNvSpPr/>
          <p:nvPr/>
        </p:nvSpPr>
        <p:spPr>
          <a:xfrm>
            <a:off x="4116940" y="454433"/>
            <a:ext cx="4463829" cy="417705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89525" y="366059"/>
            <a:ext cx="6675219" cy="1446550"/>
          </a:xfrm>
          <a:prstGeom prst="rect">
            <a:avLst/>
          </a:prstGeom>
          <a:noFill/>
        </p:spPr>
        <p:txBody>
          <a:bodyPr wrap="square" rtlCol="0">
            <a:spAutoFit/>
          </a:bodyPr>
          <a:lstStyle/>
          <a:p>
            <a:r>
              <a:rPr lang="fr-FR" sz="2200" b="1" dirty="0" smtClean="0">
                <a:solidFill>
                  <a:schemeClr val="accent1"/>
                </a:solidFill>
                <a:latin typeface="Raleway"/>
                <a:cs typeface="Raleway"/>
              </a:rPr>
              <a:t>Ont-ils accès à </a:t>
            </a:r>
          </a:p>
          <a:p>
            <a:r>
              <a:rPr lang="fr-FR" sz="2200" b="1" dirty="0" smtClean="0">
                <a:solidFill>
                  <a:schemeClr val="accent1"/>
                </a:solidFill>
                <a:latin typeface="Raleway"/>
                <a:cs typeface="Raleway"/>
              </a:rPr>
              <a:t>des soins de santé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couverts par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l’assurance-maladie</a:t>
            </a:r>
            <a:r>
              <a:rPr lang="fr-FR" sz="2200" b="1" spc="-300" dirty="0" smtClean="0">
                <a:solidFill>
                  <a:schemeClr val="accent1"/>
                </a:solidFill>
                <a:latin typeface="Raleway"/>
                <a:cs typeface="Raleway"/>
              </a:rPr>
              <a:t> </a:t>
            </a:r>
            <a:r>
              <a:rPr lang="fr-FR" sz="2200" b="1" dirty="0" smtClean="0">
                <a:solidFill>
                  <a:schemeClr val="accent1"/>
                </a:solidFill>
                <a:latin typeface="Raleway"/>
                <a:cs typeface="Raleway"/>
              </a:rPr>
              <a:t>?</a:t>
            </a:r>
            <a:endParaRPr lang="fr-FR" sz="2200" b="1" dirty="0">
              <a:solidFill>
                <a:schemeClr val="accent1"/>
              </a:solidFill>
              <a:latin typeface="Raleway"/>
              <a:cs typeface="Raleway"/>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270" y="169454"/>
            <a:ext cx="8333120" cy="4691546"/>
          </a:xfrm>
          <a:prstGeom prst="rect">
            <a:avLst/>
          </a:prstGeom>
        </p:spPr>
      </p:pic>
      <p:pic>
        <p:nvPicPr>
          <p:cNvPr id="11" name="Picture 10"/>
          <p:cNvPicPr>
            <a:picLocks noChangeAspect="1"/>
          </p:cNvPicPr>
          <p:nvPr/>
        </p:nvPicPr>
        <p:blipFill>
          <a:blip r:embed="rId5"/>
          <a:stretch>
            <a:fillRect/>
          </a:stretch>
        </p:blipFill>
        <p:spPr>
          <a:xfrm>
            <a:off x="7763017" y="4768510"/>
            <a:ext cx="814028" cy="205217"/>
          </a:xfrm>
          <a:prstGeom prst="rect">
            <a:avLst/>
          </a:prstGeom>
        </p:spPr>
      </p:pic>
      <p:sp>
        <p:nvSpPr>
          <p:cNvPr id="12" name="TextBox 11"/>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grpSp>
        <p:nvGrpSpPr>
          <p:cNvPr id="9" name="Group 8"/>
          <p:cNvGrpSpPr/>
          <p:nvPr/>
        </p:nvGrpSpPr>
        <p:grpSpPr>
          <a:xfrm>
            <a:off x="-1" y="1979586"/>
            <a:ext cx="3811383" cy="2494091"/>
            <a:chOff x="-173073" y="1078362"/>
            <a:chExt cx="3231125" cy="2114383"/>
          </a:xfrm>
          <a:solidFill>
            <a:schemeClr val="accent1"/>
          </a:solidFill>
        </p:grpSpPr>
        <p:sp>
          <p:nvSpPr>
            <p:cNvPr id="13" name="Oval 12"/>
            <p:cNvSpPr/>
            <p:nvPr/>
          </p:nvSpPr>
          <p:spPr>
            <a:xfrm>
              <a:off x="943669"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173073" y="1078362"/>
              <a:ext cx="2166837"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411832" y="2168946"/>
            <a:ext cx="2850436" cy="2021066"/>
          </a:xfrm>
          <a:prstGeom prst="rect">
            <a:avLst/>
          </a:prstGeom>
          <a:noFill/>
        </p:spPr>
        <p:txBody>
          <a:bodyPr wrap="square" rtlCol="0">
            <a:spAutoFit/>
          </a:bodyPr>
          <a:lstStyle/>
          <a:p>
            <a:pPr>
              <a:lnSpc>
                <a:spcPct val="140000"/>
              </a:lnSpc>
            </a:pPr>
            <a:r>
              <a:rPr lang="en-US" sz="1000" b="1" dirty="0">
                <a:solidFill>
                  <a:schemeClr val="bg1"/>
                </a:solidFill>
                <a:latin typeface="Raleway"/>
                <a:cs typeface="Raleway"/>
              </a:rPr>
              <a:t>LE DÉLAI DE CARENCE </a:t>
            </a:r>
            <a:endParaRPr lang="en-US" sz="1000" b="1" dirty="0" smtClean="0">
              <a:solidFill>
                <a:schemeClr val="bg1"/>
              </a:solidFill>
              <a:latin typeface="Raleway"/>
              <a:cs typeface="Raleway"/>
            </a:endParaRPr>
          </a:p>
          <a:p>
            <a:pPr>
              <a:lnSpc>
                <a:spcPct val="140000"/>
              </a:lnSpc>
            </a:pPr>
            <a:r>
              <a:rPr lang="en-US" sz="1000" dirty="0" err="1" smtClean="0">
                <a:solidFill>
                  <a:schemeClr val="bg1"/>
                </a:solidFill>
                <a:latin typeface="Raleway"/>
                <a:cs typeface="Raleway"/>
              </a:rPr>
              <a:t>Une</a:t>
            </a:r>
            <a:r>
              <a:rPr lang="en-US" sz="1000" dirty="0" smtClean="0">
                <a:solidFill>
                  <a:schemeClr val="bg1"/>
                </a:solidFill>
                <a:latin typeface="Raleway"/>
                <a:cs typeface="Raleway"/>
              </a:rPr>
              <a:t> </a:t>
            </a:r>
            <a:r>
              <a:rPr lang="en-US" sz="1000" dirty="0" err="1">
                <a:solidFill>
                  <a:schemeClr val="bg1"/>
                </a:solidFill>
                <a:latin typeface="Raleway"/>
                <a:cs typeface="Raleway"/>
              </a:rPr>
              <a:t>personne</a:t>
            </a:r>
            <a:r>
              <a:rPr lang="en-US" sz="1000" dirty="0">
                <a:solidFill>
                  <a:schemeClr val="bg1"/>
                </a:solidFill>
                <a:latin typeface="Raleway"/>
                <a:cs typeface="Raleway"/>
              </a:rPr>
              <a:t> qui arrive d’un </a:t>
            </a:r>
            <a:r>
              <a:rPr lang="en-US" sz="1000" dirty="0" err="1" smtClean="0">
                <a:solidFill>
                  <a:schemeClr val="bg1"/>
                </a:solidFill>
                <a:latin typeface="Raleway"/>
                <a:cs typeface="Raleway"/>
              </a:rPr>
              <a:t>autre</a:t>
            </a:r>
            <a:r>
              <a:rPr lang="en-US" sz="1000" dirty="0" smtClean="0">
                <a:solidFill>
                  <a:schemeClr val="bg1"/>
                </a:solidFill>
                <a:latin typeface="Raleway"/>
                <a:cs typeface="Raleway"/>
              </a:rPr>
              <a:t> </a:t>
            </a:r>
            <a:r>
              <a:rPr lang="en-US" sz="1000" dirty="0">
                <a:solidFill>
                  <a:schemeClr val="bg1"/>
                </a:solidFill>
                <a:latin typeface="Raleway"/>
                <a:cs typeface="Raleway"/>
              </a:rPr>
              <a:t>pays </a:t>
            </a:r>
            <a:r>
              <a:rPr lang="en-US" sz="1000" dirty="0" smtClean="0">
                <a:solidFill>
                  <a:schemeClr val="bg1"/>
                </a:solidFill>
                <a:latin typeface="Raleway"/>
                <a:cs typeface="Raleway"/>
              </a:rPr>
              <a:t/>
            </a:r>
            <a:br>
              <a:rPr lang="en-US" sz="1000" dirty="0" smtClean="0">
                <a:solidFill>
                  <a:schemeClr val="bg1"/>
                </a:solidFill>
                <a:latin typeface="Raleway"/>
                <a:cs typeface="Raleway"/>
              </a:rPr>
            </a:br>
            <a:r>
              <a:rPr lang="en-US" sz="1000" dirty="0" err="1" smtClean="0">
                <a:solidFill>
                  <a:schemeClr val="bg1"/>
                </a:solidFill>
                <a:latin typeface="Raleway"/>
                <a:cs typeface="Raleway"/>
              </a:rPr>
              <a:t>ou</a:t>
            </a:r>
            <a:r>
              <a:rPr lang="en-US" sz="1000" dirty="0" smtClean="0">
                <a:solidFill>
                  <a:schemeClr val="bg1"/>
                </a:solidFill>
                <a:latin typeface="Raleway"/>
                <a:cs typeface="Raleway"/>
              </a:rPr>
              <a:t> </a:t>
            </a:r>
            <a:r>
              <a:rPr lang="en-US" sz="1000" dirty="0">
                <a:solidFill>
                  <a:schemeClr val="bg1"/>
                </a:solidFill>
                <a:latin typeface="Raleway"/>
                <a:cs typeface="Raleway"/>
              </a:rPr>
              <a:t>qui </a:t>
            </a:r>
            <a:r>
              <a:rPr lang="en-US" sz="1000" dirty="0" err="1">
                <a:solidFill>
                  <a:schemeClr val="bg1"/>
                </a:solidFill>
                <a:latin typeface="Raleway"/>
                <a:cs typeface="Raleway"/>
              </a:rPr>
              <a:t>s’est</a:t>
            </a:r>
            <a:r>
              <a:rPr lang="en-US" sz="1000" dirty="0">
                <a:solidFill>
                  <a:schemeClr val="bg1"/>
                </a:solidFill>
                <a:latin typeface="Raleway"/>
                <a:cs typeface="Raleway"/>
              </a:rPr>
              <a:t> </a:t>
            </a:r>
            <a:r>
              <a:rPr lang="en-US" sz="1000" dirty="0" err="1">
                <a:solidFill>
                  <a:schemeClr val="bg1"/>
                </a:solidFill>
                <a:latin typeface="Raleway"/>
                <a:cs typeface="Raleway"/>
              </a:rPr>
              <a:t>absentée</a:t>
            </a:r>
            <a:r>
              <a:rPr lang="en-US" sz="1000" dirty="0">
                <a:solidFill>
                  <a:schemeClr val="bg1"/>
                </a:solidFill>
                <a:latin typeface="Raleway"/>
                <a:cs typeface="Raleway"/>
              </a:rPr>
              <a:t> </a:t>
            </a:r>
            <a:r>
              <a:rPr lang="en-US" sz="1000" dirty="0" smtClean="0">
                <a:solidFill>
                  <a:schemeClr val="bg1"/>
                </a:solidFill>
                <a:latin typeface="Raleway"/>
                <a:cs typeface="Raleway"/>
              </a:rPr>
              <a:t>du </a:t>
            </a:r>
            <a:r>
              <a:rPr lang="en-US" sz="1000" dirty="0">
                <a:solidFill>
                  <a:schemeClr val="bg1"/>
                </a:solidFill>
                <a:latin typeface="Raleway"/>
                <a:cs typeface="Raleway"/>
              </a:rPr>
              <a:t>Québec pendant plus de </a:t>
            </a:r>
            <a:r>
              <a:rPr lang="en-US" sz="1000" dirty="0" smtClean="0">
                <a:solidFill>
                  <a:schemeClr val="bg1"/>
                </a:solidFill>
                <a:latin typeface="Raleway"/>
                <a:cs typeface="Raleway"/>
              </a:rPr>
              <a:t>183 </a:t>
            </a:r>
            <a:r>
              <a:rPr lang="en-US" sz="1000" dirty="0" err="1">
                <a:solidFill>
                  <a:schemeClr val="bg1"/>
                </a:solidFill>
                <a:latin typeface="Raleway"/>
                <a:cs typeface="Raleway"/>
              </a:rPr>
              <a:t>jours</a:t>
            </a:r>
            <a:r>
              <a:rPr lang="en-US" sz="1000" dirty="0">
                <a:solidFill>
                  <a:schemeClr val="bg1"/>
                </a:solidFill>
                <a:latin typeface="Raleway"/>
                <a:cs typeface="Raleway"/>
              </a:rPr>
              <a:t> </a:t>
            </a:r>
            <a:r>
              <a:rPr lang="en-US" sz="1000" dirty="0" err="1">
                <a:solidFill>
                  <a:schemeClr val="bg1"/>
                </a:solidFill>
                <a:latin typeface="Raleway"/>
                <a:cs typeface="Raleway"/>
              </a:rPr>
              <a:t>doit</a:t>
            </a:r>
            <a:r>
              <a:rPr lang="en-US" sz="1000" dirty="0">
                <a:solidFill>
                  <a:schemeClr val="bg1"/>
                </a:solidFill>
                <a:latin typeface="Raleway"/>
                <a:cs typeface="Raleway"/>
              </a:rPr>
              <a:t> </a:t>
            </a:r>
            <a:r>
              <a:rPr lang="en-US" sz="1000" dirty="0" err="1">
                <a:solidFill>
                  <a:schemeClr val="bg1"/>
                </a:solidFill>
                <a:latin typeface="Raleway"/>
                <a:cs typeface="Raleway"/>
              </a:rPr>
              <a:t>attendre</a:t>
            </a:r>
            <a:r>
              <a:rPr lang="en-US" sz="1000" dirty="0">
                <a:solidFill>
                  <a:schemeClr val="bg1"/>
                </a:solidFill>
                <a:latin typeface="Raleway"/>
                <a:cs typeface="Raleway"/>
              </a:rPr>
              <a:t> </a:t>
            </a:r>
            <a:r>
              <a:rPr lang="en-US" sz="1000" dirty="0" err="1">
                <a:solidFill>
                  <a:schemeClr val="bg1"/>
                </a:solidFill>
                <a:latin typeface="Raleway"/>
                <a:cs typeface="Raleway"/>
              </a:rPr>
              <a:t>jusqu’à</a:t>
            </a:r>
            <a:r>
              <a:rPr lang="en-US" sz="1000" dirty="0">
                <a:solidFill>
                  <a:schemeClr val="bg1"/>
                </a:solidFill>
                <a:latin typeface="Raleway"/>
                <a:cs typeface="Raleway"/>
              </a:rPr>
              <a:t> </a:t>
            </a:r>
            <a:r>
              <a:rPr lang="en-US" sz="1000" dirty="0" smtClean="0">
                <a:solidFill>
                  <a:schemeClr val="bg1"/>
                </a:solidFill>
                <a:latin typeface="Raleway"/>
                <a:cs typeface="Raleway"/>
              </a:rPr>
              <a:t/>
            </a:r>
            <a:br>
              <a:rPr lang="en-US" sz="1000" dirty="0" smtClean="0">
                <a:solidFill>
                  <a:schemeClr val="bg1"/>
                </a:solidFill>
                <a:latin typeface="Raleway"/>
                <a:cs typeface="Raleway"/>
              </a:rPr>
            </a:br>
            <a:r>
              <a:rPr lang="en-US" sz="1000" dirty="0" smtClean="0">
                <a:solidFill>
                  <a:schemeClr val="bg1"/>
                </a:solidFill>
                <a:latin typeface="Raleway"/>
                <a:cs typeface="Raleway"/>
              </a:rPr>
              <a:t>3 </a:t>
            </a:r>
            <a:r>
              <a:rPr lang="en-US" sz="1000" dirty="0" err="1">
                <a:solidFill>
                  <a:schemeClr val="bg1"/>
                </a:solidFill>
                <a:latin typeface="Raleway"/>
                <a:cs typeface="Raleway"/>
              </a:rPr>
              <a:t>mois</a:t>
            </a:r>
            <a:r>
              <a:rPr lang="en-US" sz="1000" dirty="0">
                <a:solidFill>
                  <a:schemeClr val="bg1"/>
                </a:solidFill>
                <a:latin typeface="Raleway"/>
                <a:cs typeface="Raleway"/>
              </a:rPr>
              <a:t> après </a:t>
            </a:r>
            <a:r>
              <a:rPr lang="en-US" sz="1000" dirty="0" smtClean="0">
                <a:solidFill>
                  <a:schemeClr val="bg1"/>
                </a:solidFill>
                <a:latin typeface="Raleway"/>
                <a:cs typeface="Raleway"/>
              </a:rPr>
              <a:t>son </a:t>
            </a:r>
            <a:r>
              <a:rPr lang="en-US" sz="1000" dirty="0" err="1">
                <a:solidFill>
                  <a:schemeClr val="bg1"/>
                </a:solidFill>
                <a:latin typeface="Raleway"/>
                <a:cs typeface="Raleway"/>
              </a:rPr>
              <a:t>arrivée</a:t>
            </a:r>
            <a:r>
              <a:rPr lang="en-US" sz="1000" dirty="0">
                <a:solidFill>
                  <a:schemeClr val="bg1"/>
                </a:solidFill>
                <a:latin typeface="Raleway"/>
                <a:cs typeface="Raleway"/>
              </a:rPr>
              <a:t> (</a:t>
            </a:r>
            <a:r>
              <a:rPr lang="en-US" sz="1000" dirty="0" err="1">
                <a:solidFill>
                  <a:schemeClr val="bg1"/>
                </a:solidFill>
                <a:latin typeface="Raleway"/>
                <a:cs typeface="Raleway"/>
              </a:rPr>
              <a:t>ou</a:t>
            </a:r>
            <a:r>
              <a:rPr lang="en-US" sz="1000" dirty="0">
                <a:solidFill>
                  <a:schemeClr val="bg1"/>
                </a:solidFill>
                <a:latin typeface="Raleway"/>
                <a:cs typeface="Raleway"/>
              </a:rPr>
              <a:t> son retour) </a:t>
            </a:r>
            <a:r>
              <a:rPr lang="en-US" sz="1000" dirty="0" smtClean="0">
                <a:solidFill>
                  <a:schemeClr val="bg1"/>
                </a:solidFill>
                <a:latin typeface="Raleway"/>
                <a:cs typeface="Raleway"/>
              </a:rPr>
              <a:t/>
            </a:r>
            <a:br>
              <a:rPr lang="en-US" sz="1000" dirty="0" smtClean="0">
                <a:solidFill>
                  <a:schemeClr val="bg1"/>
                </a:solidFill>
                <a:latin typeface="Raleway"/>
                <a:cs typeface="Raleway"/>
              </a:rPr>
            </a:br>
            <a:r>
              <a:rPr lang="en-US" sz="1000" dirty="0" smtClean="0">
                <a:solidFill>
                  <a:schemeClr val="bg1"/>
                </a:solidFill>
                <a:latin typeface="Raleway"/>
                <a:cs typeface="Raleway"/>
              </a:rPr>
              <a:t>pour </a:t>
            </a:r>
            <a:r>
              <a:rPr lang="en-US" sz="1000" dirty="0" err="1">
                <a:solidFill>
                  <a:schemeClr val="bg1"/>
                </a:solidFill>
                <a:latin typeface="Raleway"/>
                <a:cs typeface="Raleway"/>
              </a:rPr>
              <a:t>pouvoir</a:t>
            </a:r>
            <a:r>
              <a:rPr lang="en-US" sz="1000" dirty="0">
                <a:solidFill>
                  <a:schemeClr val="bg1"/>
                </a:solidFill>
                <a:latin typeface="Raleway"/>
                <a:cs typeface="Raleway"/>
              </a:rPr>
              <a:t> </a:t>
            </a:r>
            <a:r>
              <a:rPr lang="en-US" sz="1000" dirty="0" err="1">
                <a:solidFill>
                  <a:schemeClr val="bg1"/>
                </a:solidFill>
                <a:latin typeface="Raleway"/>
                <a:cs typeface="Raleway"/>
              </a:rPr>
              <a:t>bénéficier</a:t>
            </a:r>
            <a:r>
              <a:rPr lang="en-US" sz="1000" dirty="0">
                <a:solidFill>
                  <a:schemeClr val="bg1"/>
                </a:solidFill>
                <a:latin typeface="Raleway"/>
                <a:cs typeface="Raleway"/>
              </a:rPr>
              <a:t> de la RAMQ, </a:t>
            </a:r>
            <a:r>
              <a:rPr lang="en-US" sz="1000" dirty="0" smtClean="0">
                <a:solidFill>
                  <a:schemeClr val="bg1"/>
                </a:solidFill>
                <a:latin typeface="Raleway"/>
                <a:cs typeface="Raleway"/>
              </a:rPr>
              <a:t/>
            </a:r>
            <a:br>
              <a:rPr lang="en-US" sz="1000" dirty="0" smtClean="0">
                <a:solidFill>
                  <a:schemeClr val="bg1"/>
                </a:solidFill>
                <a:latin typeface="Raleway"/>
                <a:cs typeface="Raleway"/>
              </a:rPr>
            </a:br>
            <a:r>
              <a:rPr lang="en-US" sz="1000" dirty="0" smtClean="0">
                <a:solidFill>
                  <a:schemeClr val="bg1"/>
                </a:solidFill>
                <a:latin typeface="Raleway"/>
                <a:cs typeface="Raleway"/>
              </a:rPr>
              <a:t>et </a:t>
            </a:r>
            <a:r>
              <a:rPr lang="en-US" sz="1000" dirty="0" err="1">
                <a:solidFill>
                  <a:schemeClr val="bg1"/>
                </a:solidFill>
                <a:latin typeface="Raleway"/>
                <a:cs typeface="Raleway"/>
              </a:rPr>
              <a:t>ce</a:t>
            </a:r>
            <a:r>
              <a:rPr lang="en-US" sz="1000" dirty="0">
                <a:solidFill>
                  <a:schemeClr val="bg1"/>
                </a:solidFill>
                <a:latin typeface="Raleway"/>
                <a:cs typeface="Raleway"/>
              </a:rPr>
              <a:t>, </a:t>
            </a:r>
            <a:r>
              <a:rPr lang="en-US" sz="1000" dirty="0" err="1">
                <a:solidFill>
                  <a:schemeClr val="bg1"/>
                </a:solidFill>
                <a:latin typeface="Raleway"/>
                <a:cs typeface="Raleway"/>
              </a:rPr>
              <a:t>même</a:t>
            </a:r>
            <a:r>
              <a:rPr lang="en-US" sz="1000" dirty="0">
                <a:solidFill>
                  <a:schemeClr val="bg1"/>
                </a:solidFill>
                <a:latin typeface="Raleway"/>
                <a:cs typeface="Raleway"/>
              </a:rPr>
              <a:t> </a:t>
            </a:r>
            <a:r>
              <a:rPr lang="en-US" sz="1000" dirty="0" err="1">
                <a:solidFill>
                  <a:schemeClr val="bg1"/>
                </a:solidFill>
                <a:latin typeface="Raleway"/>
                <a:cs typeface="Raleway"/>
              </a:rPr>
              <a:t>si</a:t>
            </a:r>
            <a:r>
              <a:rPr lang="en-US" sz="1000" dirty="0">
                <a:solidFill>
                  <a:schemeClr val="bg1"/>
                </a:solidFill>
                <a:latin typeface="Raleway"/>
                <a:cs typeface="Raleway"/>
              </a:rPr>
              <a:t> </a:t>
            </a:r>
            <a:r>
              <a:rPr lang="en-US" sz="1000" dirty="0" err="1">
                <a:solidFill>
                  <a:schemeClr val="bg1"/>
                </a:solidFill>
                <a:latin typeface="Raleway"/>
                <a:cs typeface="Raleway"/>
              </a:rPr>
              <a:t>elle</a:t>
            </a:r>
            <a:r>
              <a:rPr lang="en-US" sz="1000" dirty="0">
                <a:solidFill>
                  <a:schemeClr val="bg1"/>
                </a:solidFill>
                <a:latin typeface="Raleway"/>
                <a:cs typeface="Raleway"/>
              </a:rPr>
              <a:t> </a:t>
            </a:r>
            <a:r>
              <a:rPr lang="en-US" sz="1000" dirty="0" err="1">
                <a:solidFill>
                  <a:schemeClr val="bg1"/>
                </a:solidFill>
                <a:latin typeface="Raleway"/>
                <a:cs typeface="Raleway"/>
              </a:rPr>
              <a:t>est</a:t>
            </a:r>
            <a:r>
              <a:rPr lang="en-US" sz="1000" dirty="0">
                <a:solidFill>
                  <a:schemeClr val="bg1"/>
                </a:solidFill>
                <a:latin typeface="Raleway"/>
                <a:cs typeface="Raleway"/>
              </a:rPr>
              <a:t> </a:t>
            </a:r>
            <a:r>
              <a:rPr lang="en-US" sz="1000" dirty="0" err="1">
                <a:solidFill>
                  <a:schemeClr val="bg1"/>
                </a:solidFill>
                <a:latin typeface="Raleway"/>
                <a:cs typeface="Raleway"/>
              </a:rPr>
              <a:t>citoyenne</a:t>
            </a:r>
            <a:r>
              <a:rPr lang="en-US" sz="1000" dirty="0">
                <a:solidFill>
                  <a:schemeClr val="bg1"/>
                </a:solidFill>
                <a:latin typeface="Raleway"/>
                <a:cs typeface="Raleway"/>
              </a:rPr>
              <a:t> </a:t>
            </a:r>
            <a:r>
              <a:rPr lang="en-US" sz="1000" dirty="0" err="1">
                <a:solidFill>
                  <a:schemeClr val="bg1"/>
                </a:solidFill>
                <a:latin typeface="Raleway"/>
                <a:cs typeface="Raleway"/>
              </a:rPr>
              <a:t>canadienne</a:t>
            </a:r>
            <a:r>
              <a:rPr lang="en-US" sz="1000" dirty="0">
                <a:solidFill>
                  <a:schemeClr val="bg1"/>
                </a:solidFill>
                <a:latin typeface="Raleway"/>
                <a:cs typeface="Raleway"/>
              </a:rPr>
              <a:t> </a:t>
            </a:r>
            <a:r>
              <a:rPr lang="en-US" sz="1000" dirty="0" err="1">
                <a:solidFill>
                  <a:schemeClr val="bg1"/>
                </a:solidFill>
                <a:latin typeface="Raleway"/>
                <a:cs typeface="Raleway"/>
              </a:rPr>
              <a:t>ou</a:t>
            </a:r>
            <a:r>
              <a:rPr lang="en-US" sz="1000" dirty="0">
                <a:solidFill>
                  <a:schemeClr val="bg1"/>
                </a:solidFill>
                <a:latin typeface="Raleway"/>
                <a:cs typeface="Raleway"/>
              </a:rPr>
              <a:t> </a:t>
            </a:r>
            <a:r>
              <a:rPr lang="en-US" sz="1000" dirty="0" err="1">
                <a:solidFill>
                  <a:schemeClr val="bg1"/>
                </a:solidFill>
                <a:latin typeface="Raleway"/>
                <a:cs typeface="Raleway"/>
              </a:rPr>
              <a:t>résidente</a:t>
            </a:r>
            <a:r>
              <a:rPr lang="en-US" sz="1000" dirty="0">
                <a:solidFill>
                  <a:schemeClr val="bg1"/>
                </a:solidFill>
                <a:latin typeface="Raleway"/>
                <a:cs typeface="Raleway"/>
              </a:rPr>
              <a:t> </a:t>
            </a:r>
            <a:r>
              <a:rPr lang="en-US" sz="1000" dirty="0" err="1">
                <a:solidFill>
                  <a:schemeClr val="bg1"/>
                </a:solidFill>
                <a:latin typeface="Raleway"/>
                <a:cs typeface="Raleway"/>
              </a:rPr>
              <a:t>permanente</a:t>
            </a:r>
            <a:r>
              <a:rPr lang="en-US" sz="1000" dirty="0">
                <a:solidFill>
                  <a:schemeClr val="bg1"/>
                </a:solidFill>
                <a:latin typeface="Raleway"/>
                <a:cs typeface="Raleway"/>
              </a:rPr>
              <a:t>. </a:t>
            </a:r>
            <a:r>
              <a:rPr lang="en-US" sz="1000" dirty="0" err="1">
                <a:solidFill>
                  <a:schemeClr val="bg1"/>
                </a:solidFill>
                <a:latin typeface="Raleway"/>
                <a:cs typeface="Raleway"/>
              </a:rPr>
              <a:t>Aucune</a:t>
            </a:r>
            <a:r>
              <a:rPr lang="en-US" sz="1000" dirty="0">
                <a:solidFill>
                  <a:schemeClr val="bg1"/>
                </a:solidFill>
                <a:latin typeface="Raleway"/>
                <a:cs typeface="Raleway"/>
              </a:rPr>
              <a:t> exception </a:t>
            </a:r>
            <a:r>
              <a:rPr lang="en-US" sz="1000" dirty="0" err="1" smtClean="0">
                <a:solidFill>
                  <a:schemeClr val="bg1"/>
                </a:solidFill>
                <a:latin typeface="Raleway"/>
                <a:cs typeface="Raleway"/>
              </a:rPr>
              <a:t>n’est</a:t>
            </a:r>
            <a:r>
              <a:rPr lang="en-US" sz="1000" dirty="0" smtClean="0">
                <a:solidFill>
                  <a:schemeClr val="bg1"/>
                </a:solidFill>
                <a:latin typeface="Raleway"/>
                <a:cs typeface="Raleway"/>
              </a:rPr>
              <a:t> </a:t>
            </a:r>
            <a:r>
              <a:rPr lang="en-US" sz="1000" dirty="0" err="1">
                <a:solidFill>
                  <a:schemeClr val="bg1"/>
                </a:solidFill>
                <a:latin typeface="Raleway"/>
                <a:cs typeface="Raleway"/>
              </a:rPr>
              <a:t>faite</a:t>
            </a:r>
            <a:r>
              <a:rPr lang="en-US" sz="1000" dirty="0">
                <a:solidFill>
                  <a:schemeClr val="bg1"/>
                </a:solidFill>
                <a:latin typeface="Raleway"/>
                <a:cs typeface="Raleway"/>
              </a:rPr>
              <a:t> pour les </a:t>
            </a:r>
            <a:r>
              <a:rPr lang="en-US" sz="1000" dirty="0" err="1">
                <a:solidFill>
                  <a:schemeClr val="bg1"/>
                </a:solidFill>
                <a:latin typeface="Raleway"/>
                <a:cs typeface="Raleway"/>
              </a:rPr>
              <a:t>enfants</a:t>
            </a:r>
            <a:r>
              <a:rPr lang="en-US" sz="1000" dirty="0">
                <a:solidFill>
                  <a:schemeClr val="bg1"/>
                </a:solidFill>
                <a:latin typeface="Raleway"/>
                <a:cs typeface="Raleway"/>
              </a:rPr>
              <a:t> </a:t>
            </a:r>
            <a:r>
              <a:rPr lang="en-US" sz="1000" dirty="0" err="1">
                <a:solidFill>
                  <a:schemeClr val="bg1"/>
                </a:solidFill>
                <a:latin typeface="Raleway"/>
                <a:cs typeface="Raleway"/>
              </a:rPr>
              <a:t>mineurs</a:t>
            </a:r>
            <a:r>
              <a:rPr lang="en-US" sz="1000" dirty="0">
                <a:solidFill>
                  <a:schemeClr val="bg1"/>
                </a:solidFill>
                <a:latin typeface="Raleway"/>
                <a:cs typeface="Raleway"/>
              </a:rPr>
              <a:t>.</a:t>
            </a:r>
          </a:p>
        </p:txBody>
      </p:sp>
    </p:spTree>
    <p:extLst>
      <p:ext uri="{BB962C8B-B14F-4D97-AF65-F5344CB8AC3E}">
        <p14:creationId xmlns:p14="http://schemas.microsoft.com/office/powerpoint/2010/main" val="995182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1" name="Picture 10" descr="4-schem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 y="-45152"/>
            <a:ext cx="9135879" cy="5143500"/>
          </a:xfrm>
          <a:prstGeom prst="rect">
            <a:avLst/>
          </a:prstGeom>
        </p:spPr>
      </p:pic>
      <p:sp>
        <p:nvSpPr>
          <p:cNvPr id="6" name="TextBox 5"/>
          <p:cNvSpPr txBox="1"/>
          <p:nvPr/>
        </p:nvSpPr>
        <p:spPr>
          <a:xfrm>
            <a:off x="2473638" y="624713"/>
            <a:ext cx="2476107" cy="1330492"/>
          </a:xfrm>
          <a:prstGeom prst="rect">
            <a:avLst/>
          </a:prstGeom>
          <a:noFill/>
        </p:spPr>
        <p:txBody>
          <a:bodyPr wrap="square" rtlCol="0">
            <a:spAutoFit/>
          </a:bodyPr>
          <a:lstStyle/>
          <a:p>
            <a:r>
              <a:rPr lang="fr-FR" sz="900" b="1" dirty="0">
                <a:latin typeface="Raleway"/>
                <a:cs typeface="Raleway"/>
              </a:rPr>
              <a:t>Résident </a:t>
            </a:r>
            <a:r>
              <a:rPr lang="fr-FR" sz="900" b="1" dirty="0" smtClean="0">
                <a:latin typeface="Raleway"/>
                <a:cs typeface="Raleway"/>
              </a:rPr>
              <a:t>temporaire</a:t>
            </a:r>
          </a:p>
          <a:p>
            <a:pPr>
              <a:lnSpc>
                <a:spcPct val="120000"/>
              </a:lnSpc>
              <a:spcBef>
                <a:spcPts val="500"/>
              </a:spcBef>
            </a:pPr>
            <a:r>
              <a:rPr lang="fr-FR" sz="625" dirty="0" smtClean="0">
                <a:latin typeface="Raleway"/>
                <a:cs typeface="Raleway"/>
              </a:rPr>
              <a:t>Le </a:t>
            </a:r>
            <a:r>
              <a:rPr lang="fr-FR" sz="625" dirty="0">
                <a:latin typeface="Raleway"/>
                <a:cs typeface="Raleway"/>
              </a:rPr>
              <a:t>résident temporaire dispose d’un visa (permis </a:t>
            </a:r>
            <a:r>
              <a:rPr lang="fr-FR" sz="625" dirty="0" smtClean="0">
                <a:latin typeface="Raleway"/>
                <a:cs typeface="Raleway"/>
              </a:rPr>
              <a:t>de </a:t>
            </a:r>
            <a:r>
              <a:rPr lang="fr-FR" sz="625" dirty="0">
                <a:latin typeface="Raleway"/>
                <a:cs typeface="Raleway"/>
              </a:rPr>
              <a:t>séjour) d’une durée prédéterminée à titre de visiteur, de travailleur temporaire ou d’étudiant étranger. D’ici l’expiration de son visa, la personne peut faire une demande </a:t>
            </a:r>
            <a:r>
              <a:rPr lang="fr-FR" sz="625" dirty="0" smtClean="0">
                <a:latin typeface="Raleway"/>
                <a:cs typeface="Raleway"/>
              </a:rPr>
              <a:t>de renouvellement</a:t>
            </a:r>
            <a:r>
              <a:rPr lang="fr-FR" sz="625" dirty="0">
                <a:latin typeface="Raleway"/>
                <a:cs typeface="Raleway"/>
              </a:rPr>
              <a:t>. </a:t>
            </a:r>
            <a:r>
              <a:rPr lang="fr-FR" sz="625" dirty="0" smtClean="0">
                <a:latin typeface="Raleway"/>
                <a:cs typeface="Raleway"/>
              </a:rPr>
              <a:t/>
            </a:r>
            <a:br>
              <a:rPr lang="fr-FR" sz="625" dirty="0" smtClean="0">
                <a:latin typeface="Raleway"/>
                <a:cs typeface="Raleway"/>
              </a:rPr>
            </a:br>
            <a:r>
              <a:rPr lang="fr-FR" sz="625" dirty="0" smtClean="0">
                <a:latin typeface="Raleway"/>
                <a:cs typeface="Raleway"/>
              </a:rPr>
              <a:t>Si </a:t>
            </a:r>
            <a:r>
              <a:rPr lang="fr-FR" sz="625" dirty="0">
                <a:latin typeface="Raleway"/>
                <a:cs typeface="Raleway"/>
              </a:rPr>
              <a:t>elle répond aux conditions, elle peut également soumettre une demande de résidence permanente</a:t>
            </a:r>
            <a:r>
              <a:rPr lang="fr-FR" sz="625" dirty="0" smtClean="0">
                <a:latin typeface="Raleway"/>
                <a:cs typeface="Raleway"/>
              </a:rPr>
              <a:t>. Si </a:t>
            </a:r>
            <a:r>
              <a:rPr lang="fr-FR" sz="625" dirty="0">
                <a:latin typeface="Raleway"/>
                <a:cs typeface="Raleway"/>
              </a:rPr>
              <a:t>la personne demeure au Canada après expiration </a:t>
            </a:r>
            <a:r>
              <a:rPr lang="fr-FR" sz="625" dirty="0" smtClean="0">
                <a:latin typeface="Raleway"/>
                <a:cs typeface="Raleway"/>
              </a:rPr>
              <a:t>de </a:t>
            </a:r>
            <a:r>
              <a:rPr lang="fr-FR" sz="625" dirty="0">
                <a:latin typeface="Raleway"/>
                <a:cs typeface="Raleway"/>
              </a:rPr>
              <a:t>son visa, elle est considérée comme étant en </a:t>
            </a:r>
            <a:r>
              <a:rPr lang="fr-FR" sz="625" dirty="0" smtClean="0">
                <a:latin typeface="Raleway"/>
                <a:cs typeface="Raleway"/>
              </a:rPr>
              <a:t>situation </a:t>
            </a:r>
            <a:r>
              <a:rPr lang="fr-FR" sz="625" dirty="0">
                <a:latin typeface="Raleway"/>
                <a:cs typeface="Raleway"/>
              </a:rPr>
              <a:t>irrégulière.</a:t>
            </a:r>
          </a:p>
          <a:p>
            <a:pPr>
              <a:lnSpc>
                <a:spcPct val="120000"/>
              </a:lnSpc>
            </a:pPr>
            <a:endParaRPr lang="en-US" sz="625" dirty="0"/>
          </a:p>
        </p:txBody>
      </p:sp>
      <p:sp>
        <p:nvSpPr>
          <p:cNvPr id="7" name="TextBox 6"/>
          <p:cNvSpPr txBox="1"/>
          <p:nvPr/>
        </p:nvSpPr>
        <p:spPr>
          <a:xfrm>
            <a:off x="117395" y="1492862"/>
            <a:ext cx="1841896" cy="1446550"/>
          </a:xfrm>
          <a:prstGeom prst="rect">
            <a:avLst/>
          </a:prstGeom>
          <a:noFill/>
        </p:spPr>
        <p:txBody>
          <a:bodyPr wrap="square" rtlCol="0">
            <a:spAutoFit/>
          </a:bodyPr>
          <a:lstStyle/>
          <a:p>
            <a:r>
              <a:rPr lang="fr-FR" sz="2200" b="1" dirty="0">
                <a:solidFill>
                  <a:schemeClr val="accent1"/>
                </a:solidFill>
                <a:latin typeface="Raleway"/>
                <a:cs typeface="Raleway"/>
              </a:rPr>
              <a:t>Les différents </a:t>
            </a:r>
            <a:r>
              <a:rPr lang="fr-FR" sz="2200" b="1" dirty="0" smtClean="0">
                <a:solidFill>
                  <a:schemeClr val="accent1"/>
                </a:solidFill>
                <a:latin typeface="Raleway"/>
                <a:cs typeface="Raleway"/>
              </a:rPr>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statuts migratoires</a:t>
            </a:r>
            <a:endParaRPr lang="fr-FR" sz="2200" b="1" dirty="0">
              <a:solidFill>
                <a:schemeClr val="accent1"/>
              </a:solidFill>
              <a:latin typeface="Raleway"/>
              <a:cs typeface="Raleway"/>
            </a:endParaRPr>
          </a:p>
        </p:txBody>
      </p:sp>
      <p:sp>
        <p:nvSpPr>
          <p:cNvPr id="9" name="TextBox 8"/>
          <p:cNvSpPr txBox="1"/>
          <p:nvPr/>
        </p:nvSpPr>
        <p:spPr>
          <a:xfrm>
            <a:off x="5603818" y="1384956"/>
            <a:ext cx="2868083" cy="1215076"/>
          </a:xfrm>
          <a:prstGeom prst="rect">
            <a:avLst/>
          </a:prstGeom>
          <a:noFill/>
        </p:spPr>
        <p:txBody>
          <a:bodyPr wrap="square" rtlCol="0">
            <a:spAutoFit/>
          </a:bodyPr>
          <a:lstStyle/>
          <a:p>
            <a:r>
              <a:rPr lang="fr-FR" sz="900" b="1" dirty="0" smtClean="0">
                <a:latin typeface="Raleway"/>
                <a:cs typeface="Raleway"/>
              </a:rPr>
              <a:t>Demandeur d’asile</a:t>
            </a:r>
          </a:p>
          <a:p>
            <a:pPr>
              <a:lnSpc>
                <a:spcPct val="120000"/>
              </a:lnSpc>
              <a:spcBef>
                <a:spcPts val="500"/>
              </a:spcBef>
            </a:pPr>
            <a:r>
              <a:rPr lang="fr-FR" sz="625" dirty="0" smtClean="0">
                <a:latin typeface="Raleway"/>
                <a:cs typeface="Raleway"/>
              </a:rPr>
              <a:t>Le </a:t>
            </a:r>
            <a:r>
              <a:rPr lang="fr-FR" sz="625" dirty="0">
                <a:latin typeface="Raleway"/>
                <a:cs typeface="Raleway"/>
              </a:rPr>
              <a:t>demandeur d’asile demande l’autorisation de demeurer </a:t>
            </a:r>
            <a:r>
              <a:rPr lang="fr-FR" sz="625" dirty="0" smtClean="0">
                <a:latin typeface="Raleway"/>
                <a:cs typeface="Raleway"/>
              </a:rPr>
              <a:t>au </a:t>
            </a:r>
            <a:br>
              <a:rPr lang="fr-FR" sz="625" dirty="0" smtClean="0">
                <a:latin typeface="Raleway"/>
                <a:cs typeface="Raleway"/>
              </a:rPr>
            </a:br>
            <a:r>
              <a:rPr lang="fr-FR" sz="625" dirty="0" smtClean="0">
                <a:latin typeface="Raleway"/>
                <a:cs typeface="Raleway"/>
              </a:rPr>
              <a:t>Canada au </a:t>
            </a:r>
            <a:r>
              <a:rPr lang="fr-FR" sz="625" dirty="0">
                <a:latin typeface="Raleway"/>
                <a:cs typeface="Raleway"/>
              </a:rPr>
              <a:t>motif qu’il serait en danger s’il était renvoyé </a:t>
            </a:r>
            <a:r>
              <a:rPr lang="fr-FR" sz="625" dirty="0" smtClean="0">
                <a:latin typeface="Raleway"/>
                <a:cs typeface="Raleway"/>
              </a:rPr>
              <a:t>dans </a:t>
            </a:r>
            <a:r>
              <a:rPr lang="fr-FR" sz="625" dirty="0">
                <a:latin typeface="Raleway"/>
                <a:cs typeface="Raleway"/>
              </a:rPr>
              <a:t>son pays. </a:t>
            </a:r>
            <a:r>
              <a:rPr lang="fr-FR" sz="625" dirty="0" smtClean="0">
                <a:latin typeface="Raleway"/>
                <a:cs typeface="Raleway"/>
              </a:rPr>
              <a:t/>
            </a:r>
            <a:br>
              <a:rPr lang="fr-FR" sz="625" dirty="0" smtClean="0">
                <a:latin typeface="Raleway"/>
                <a:cs typeface="Raleway"/>
              </a:rPr>
            </a:br>
            <a:r>
              <a:rPr lang="fr-FR" sz="625" dirty="0" smtClean="0">
                <a:latin typeface="Raleway"/>
                <a:cs typeface="Raleway"/>
              </a:rPr>
              <a:t>En </a:t>
            </a:r>
            <a:r>
              <a:rPr lang="fr-FR" sz="625" dirty="0">
                <a:latin typeface="Raleway"/>
                <a:cs typeface="Raleway"/>
              </a:rPr>
              <a:t>attendant la décision de la Commission </a:t>
            </a:r>
            <a:r>
              <a:rPr lang="fr-FR" sz="625" dirty="0" smtClean="0">
                <a:latin typeface="Raleway"/>
                <a:cs typeface="Raleway"/>
              </a:rPr>
              <a:t>de </a:t>
            </a:r>
            <a:r>
              <a:rPr lang="fr-FR" sz="625" dirty="0">
                <a:latin typeface="Raleway"/>
                <a:cs typeface="Raleway"/>
              </a:rPr>
              <a:t>l’immigration </a:t>
            </a:r>
            <a:r>
              <a:rPr lang="fr-FR" sz="625" dirty="0" smtClean="0">
                <a:latin typeface="Raleway"/>
                <a:cs typeface="Raleway"/>
              </a:rPr>
              <a:t>et </a:t>
            </a:r>
            <a:r>
              <a:rPr lang="fr-FR" sz="625" dirty="0">
                <a:latin typeface="Raleway"/>
                <a:cs typeface="Raleway"/>
              </a:rPr>
              <a:t>du statut </a:t>
            </a:r>
            <a:r>
              <a:rPr lang="fr-FR" sz="625" dirty="0" smtClean="0">
                <a:latin typeface="Raleway"/>
                <a:cs typeface="Raleway"/>
              </a:rPr>
              <a:t>de </a:t>
            </a:r>
            <a:r>
              <a:rPr lang="fr-FR" sz="625" dirty="0">
                <a:latin typeface="Raleway"/>
                <a:cs typeface="Raleway"/>
              </a:rPr>
              <a:t>réfugié du Canada (CISR), </a:t>
            </a:r>
            <a:r>
              <a:rPr lang="fr-FR" sz="625" dirty="0" smtClean="0">
                <a:latin typeface="Raleway"/>
                <a:cs typeface="Raleway"/>
              </a:rPr>
              <a:t>le </a:t>
            </a:r>
            <a:r>
              <a:rPr lang="fr-FR" sz="625" dirty="0">
                <a:latin typeface="Raleway"/>
                <a:cs typeface="Raleway"/>
              </a:rPr>
              <a:t>demandeur d’asile est </a:t>
            </a:r>
            <a:r>
              <a:rPr lang="fr-FR" sz="625" dirty="0" smtClean="0">
                <a:latin typeface="Raleway"/>
                <a:cs typeface="Raleway"/>
              </a:rPr>
              <a:t>un </a:t>
            </a:r>
            <a:r>
              <a:rPr lang="fr-FR" sz="625" dirty="0">
                <a:latin typeface="Raleway"/>
                <a:cs typeface="Raleway"/>
              </a:rPr>
              <a:t>résident temporaire légal. </a:t>
            </a:r>
            <a:r>
              <a:rPr lang="fr-FR" sz="625" dirty="0" smtClean="0">
                <a:latin typeface="Raleway"/>
                <a:cs typeface="Raleway"/>
              </a:rPr>
              <a:t>Si </a:t>
            </a:r>
            <a:r>
              <a:rPr lang="fr-FR" sz="625" dirty="0">
                <a:latin typeface="Raleway"/>
                <a:cs typeface="Raleway"/>
              </a:rPr>
              <a:t>la demande d’asile est accueillie, </a:t>
            </a:r>
            <a:r>
              <a:rPr lang="fr-FR" sz="625" dirty="0" smtClean="0">
                <a:latin typeface="Raleway"/>
                <a:cs typeface="Raleway"/>
              </a:rPr>
              <a:t>la </a:t>
            </a:r>
            <a:r>
              <a:rPr lang="fr-FR" sz="625" dirty="0">
                <a:latin typeface="Raleway"/>
                <a:cs typeface="Raleway"/>
              </a:rPr>
              <a:t>personne </a:t>
            </a:r>
            <a:r>
              <a:rPr lang="fr-FR" sz="625" dirty="0" smtClean="0">
                <a:latin typeface="Raleway"/>
                <a:cs typeface="Raleway"/>
              </a:rPr>
              <a:t/>
            </a:r>
            <a:br>
              <a:rPr lang="fr-FR" sz="625" dirty="0" smtClean="0">
                <a:latin typeface="Raleway"/>
                <a:cs typeface="Raleway"/>
              </a:rPr>
            </a:br>
            <a:r>
              <a:rPr lang="fr-FR" sz="625" dirty="0" smtClean="0">
                <a:latin typeface="Raleway"/>
                <a:cs typeface="Raleway"/>
              </a:rPr>
              <a:t>a </a:t>
            </a:r>
            <a:r>
              <a:rPr lang="fr-FR" sz="625" dirty="0">
                <a:latin typeface="Raleway"/>
                <a:cs typeface="Raleway"/>
              </a:rPr>
              <a:t>le statut </a:t>
            </a:r>
            <a:r>
              <a:rPr lang="fr-FR" sz="625" dirty="0" smtClean="0">
                <a:latin typeface="Raleway"/>
                <a:cs typeface="Raleway"/>
              </a:rPr>
              <a:t>de </a:t>
            </a:r>
            <a:r>
              <a:rPr lang="fr-FR" sz="625" dirty="0">
                <a:latin typeface="Raleway"/>
                <a:cs typeface="Raleway"/>
              </a:rPr>
              <a:t>réfugié (statut de personne protégée) et peut demander </a:t>
            </a:r>
            <a:r>
              <a:rPr lang="fr-FR" sz="625" dirty="0" smtClean="0">
                <a:latin typeface="Raleway"/>
                <a:cs typeface="Raleway"/>
              </a:rPr>
              <a:t/>
            </a:r>
            <a:br>
              <a:rPr lang="fr-FR" sz="625" dirty="0" smtClean="0">
                <a:latin typeface="Raleway"/>
                <a:cs typeface="Raleway"/>
              </a:rPr>
            </a:br>
            <a:r>
              <a:rPr lang="fr-FR" sz="625" dirty="0" smtClean="0">
                <a:latin typeface="Raleway"/>
                <a:cs typeface="Raleway"/>
              </a:rPr>
              <a:t>la </a:t>
            </a:r>
            <a:r>
              <a:rPr lang="fr-FR" sz="625" dirty="0">
                <a:latin typeface="Raleway"/>
                <a:cs typeface="Raleway"/>
              </a:rPr>
              <a:t>résidence permanente. En cas de refus définitif de sa demande, </a:t>
            </a:r>
            <a:r>
              <a:rPr lang="fr-FR" sz="625" dirty="0" smtClean="0">
                <a:latin typeface="Raleway"/>
                <a:cs typeface="Raleway"/>
              </a:rPr>
              <a:t/>
            </a:r>
            <a:br>
              <a:rPr lang="fr-FR" sz="625" dirty="0" smtClean="0">
                <a:latin typeface="Raleway"/>
                <a:cs typeface="Raleway"/>
              </a:rPr>
            </a:br>
            <a:r>
              <a:rPr lang="fr-FR" sz="625" dirty="0" smtClean="0">
                <a:latin typeface="Raleway"/>
                <a:cs typeface="Raleway"/>
              </a:rPr>
              <a:t>elle </a:t>
            </a:r>
            <a:r>
              <a:rPr lang="fr-FR" sz="625" dirty="0">
                <a:latin typeface="Raleway"/>
                <a:cs typeface="Raleway"/>
              </a:rPr>
              <a:t>est considérée comme étant en situation irrégulière</a:t>
            </a:r>
            <a:r>
              <a:rPr lang="fr-FR" sz="625" dirty="0" smtClean="0">
                <a:latin typeface="Raleway"/>
                <a:cs typeface="Raleway"/>
              </a:rPr>
              <a:t>.</a:t>
            </a:r>
            <a:endParaRPr lang="fr-FR" sz="625" dirty="0">
              <a:latin typeface="Raleway"/>
              <a:cs typeface="Raleway"/>
            </a:endParaRPr>
          </a:p>
        </p:txBody>
      </p:sp>
      <p:sp>
        <p:nvSpPr>
          <p:cNvPr id="13" name="TextBox 12"/>
          <p:cNvSpPr txBox="1"/>
          <p:nvPr/>
        </p:nvSpPr>
        <p:spPr>
          <a:xfrm>
            <a:off x="1139746" y="3084584"/>
            <a:ext cx="2971696" cy="1279196"/>
          </a:xfrm>
          <a:prstGeom prst="rect">
            <a:avLst/>
          </a:prstGeom>
          <a:noFill/>
        </p:spPr>
        <p:txBody>
          <a:bodyPr wrap="square" rtlCol="0">
            <a:spAutoFit/>
          </a:bodyPr>
          <a:lstStyle/>
          <a:p>
            <a:r>
              <a:rPr lang="fr-FR" sz="900" b="1" dirty="0">
                <a:latin typeface="Raleway"/>
                <a:cs typeface="Raleway"/>
              </a:rPr>
              <a:t>Résident </a:t>
            </a:r>
            <a:r>
              <a:rPr lang="fr-FR" sz="900" b="1" dirty="0" smtClean="0">
                <a:latin typeface="Raleway"/>
                <a:cs typeface="Raleway"/>
              </a:rPr>
              <a:t>permanent</a:t>
            </a:r>
          </a:p>
          <a:p>
            <a:pPr>
              <a:lnSpc>
                <a:spcPct val="120000"/>
              </a:lnSpc>
              <a:spcBef>
                <a:spcPts val="500"/>
              </a:spcBef>
            </a:pPr>
            <a:r>
              <a:rPr lang="fr-FR" sz="625" dirty="0" smtClean="0">
                <a:latin typeface="Raleway"/>
                <a:cs typeface="Raleway"/>
              </a:rPr>
              <a:t>Le </a:t>
            </a:r>
            <a:r>
              <a:rPr lang="fr-FR" sz="625" dirty="0">
                <a:latin typeface="Raleway"/>
                <a:cs typeface="Raleway"/>
              </a:rPr>
              <a:t>résident permanent a le droit de demeurer au Canada </a:t>
            </a:r>
            <a:r>
              <a:rPr lang="fr-FR" sz="625" dirty="0" smtClean="0">
                <a:latin typeface="Raleway"/>
                <a:cs typeface="Raleway"/>
              </a:rPr>
              <a:t>pour </a:t>
            </a:r>
            <a:br>
              <a:rPr lang="fr-FR" sz="625" dirty="0" smtClean="0">
                <a:latin typeface="Raleway"/>
                <a:cs typeface="Raleway"/>
              </a:rPr>
            </a:br>
            <a:r>
              <a:rPr lang="fr-FR" sz="625" dirty="0" smtClean="0">
                <a:latin typeface="Raleway"/>
                <a:cs typeface="Raleway"/>
              </a:rPr>
              <a:t>une </a:t>
            </a:r>
            <a:r>
              <a:rPr lang="fr-FR" sz="625" dirty="0">
                <a:latin typeface="Raleway"/>
                <a:cs typeface="Raleway"/>
              </a:rPr>
              <a:t>période indéterminée. Il bénéficie des mêmes droits </a:t>
            </a:r>
            <a:r>
              <a:rPr lang="fr-FR" sz="625" dirty="0" smtClean="0">
                <a:latin typeface="Raleway"/>
                <a:cs typeface="Raleway"/>
              </a:rPr>
              <a:t>et avantages </a:t>
            </a:r>
            <a:br>
              <a:rPr lang="fr-FR" sz="625" dirty="0" smtClean="0">
                <a:latin typeface="Raleway"/>
                <a:cs typeface="Raleway"/>
              </a:rPr>
            </a:br>
            <a:r>
              <a:rPr lang="fr-FR" sz="625" dirty="0" smtClean="0">
                <a:latin typeface="Raleway"/>
                <a:cs typeface="Raleway"/>
              </a:rPr>
              <a:t>qu’un </a:t>
            </a:r>
            <a:r>
              <a:rPr lang="fr-FR" sz="625" dirty="0">
                <a:latin typeface="Raleway"/>
                <a:cs typeface="Raleway"/>
              </a:rPr>
              <a:t>citoyen, à quelques exceptions près </a:t>
            </a:r>
            <a:r>
              <a:rPr lang="fr-FR" sz="625" dirty="0" smtClean="0">
                <a:latin typeface="Raleway"/>
                <a:cs typeface="Raleway"/>
              </a:rPr>
              <a:t>(ex</a:t>
            </a:r>
            <a:r>
              <a:rPr lang="fr-FR" sz="625" dirty="0">
                <a:latin typeface="Raleway"/>
                <a:cs typeface="Raleway"/>
              </a:rPr>
              <a:t>. : droit de vote). </a:t>
            </a:r>
            <a:r>
              <a:rPr lang="fr-FR" sz="625" dirty="0" smtClean="0">
                <a:latin typeface="Raleway"/>
                <a:cs typeface="Raleway"/>
              </a:rPr>
              <a:t>Ultimement</a:t>
            </a:r>
            <a:r>
              <a:rPr lang="fr-FR" sz="625" dirty="0">
                <a:latin typeface="Raleway"/>
                <a:cs typeface="Raleway"/>
              </a:rPr>
              <a:t>, </a:t>
            </a:r>
            <a:r>
              <a:rPr lang="fr-FR" sz="625" dirty="0" smtClean="0">
                <a:latin typeface="Raleway"/>
                <a:cs typeface="Raleway"/>
              </a:rPr>
              <a:t/>
            </a:r>
            <a:br>
              <a:rPr lang="fr-FR" sz="625" dirty="0" smtClean="0">
                <a:latin typeface="Raleway"/>
                <a:cs typeface="Raleway"/>
              </a:rPr>
            </a:br>
            <a:r>
              <a:rPr lang="fr-FR" sz="625" dirty="0" smtClean="0">
                <a:latin typeface="Raleway"/>
                <a:cs typeface="Raleway"/>
              </a:rPr>
              <a:t>le </a:t>
            </a:r>
            <a:r>
              <a:rPr lang="fr-FR" sz="625" dirty="0">
                <a:latin typeface="Raleway"/>
                <a:cs typeface="Raleway"/>
              </a:rPr>
              <a:t>résident permanent </a:t>
            </a:r>
            <a:r>
              <a:rPr lang="fr-FR" sz="625" dirty="0" smtClean="0">
                <a:latin typeface="Raleway"/>
                <a:cs typeface="Raleway"/>
              </a:rPr>
              <a:t>peut </a:t>
            </a:r>
            <a:r>
              <a:rPr lang="fr-FR" sz="625" dirty="0">
                <a:latin typeface="Raleway"/>
                <a:cs typeface="Raleway"/>
              </a:rPr>
              <a:t>demander la citoyenneté canadienne.</a:t>
            </a:r>
          </a:p>
          <a:p>
            <a:pPr>
              <a:lnSpc>
                <a:spcPct val="120000"/>
              </a:lnSpc>
              <a:spcBef>
                <a:spcPts val="500"/>
              </a:spcBef>
            </a:pPr>
            <a:r>
              <a:rPr lang="fr-FR" sz="625" dirty="0">
                <a:latin typeface="Raleway"/>
                <a:cs typeface="Raleway"/>
              </a:rPr>
              <a:t>Les principales catégories de résident permanent sont :</a:t>
            </a:r>
          </a:p>
          <a:p>
            <a:pPr>
              <a:lnSpc>
                <a:spcPct val="120000"/>
              </a:lnSpc>
              <a:buClr>
                <a:schemeClr val="accent1"/>
              </a:buClr>
              <a:buFont typeface="Arial"/>
              <a:buChar char="•"/>
            </a:pPr>
            <a:r>
              <a:rPr lang="fr-FR" sz="625" dirty="0">
                <a:latin typeface="Raleway"/>
                <a:cs typeface="Raleway"/>
              </a:rPr>
              <a:t> </a:t>
            </a:r>
            <a:r>
              <a:rPr lang="fr-FR" sz="625" dirty="0" smtClean="0">
                <a:latin typeface="Raleway"/>
                <a:cs typeface="Raleway"/>
              </a:rPr>
              <a:t>les </a:t>
            </a:r>
            <a:r>
              <a:rPr lang="fr-FR" sz="625" dirty="0">
                <a:latin typeface="Raleway"/>
                <a:cs typeface="Raleway"/>
              </a:rPr>
              <a:t>immigrants économiques;</a:t>
            </a:r>
          </a:p>
          <a:p>
            <a:pPr>
              <a:lnSpc>
                <a:spcPct val="120000"/>
              </a:lnSpc>
              <a:buClr>
                <a:schemeClr val="accent1"/>
              </a:buClr>
              <a:buFont typeface="Arial"/>
              <a:buChar char="•"/>
            </a:pPr>
            <a:r>
              <a:rPr lang="fr-FR" sz="625" dirty="0">
                <a:latin typeface="Raleway"/>
                <a:cs typeface="Raleway"/>
              </a:rPr>
              <a:t> </a:t>
            </a:r>
            <a:r>
              <a:rPr lang="fr-FR" sz="625" dirty="0" smtClean="0">
                <a:latin typeface="Raleway"/>
                <a:cs typeface="Raleway"/>
              </a:rPr>
              <a:t>les </a:t>
            </a:r>
            <a:r>
              <a:rPr lang="fr-FR" sz="625" dirty="0">
                <a:latin typeface="Raleway"/>
                <a:cs typeface="Raleway"/>
              </a:rPr>
              <a:t>familles de résidents permanents </a:t>
            </a:r>
            <a:r>
              <a:rPr lang="fr-FR" sz="625" dirty="0" smtClean="0">
                <a:latin typeface="Raleway"/>
                <a:cs typeface="Raleway"/>
              </a:rPr>
              <a:t>ou </a:t>
            </a:r>
            <a:r>
              <a:rPr lang="fr-FR" sz="625" dirty="0">
                <a:latin typeface="Raleway"/>
                <a:cs typeface="Raleway"/>
              </a:rPr>
              <a:t>de citoyens (parrainage familial);</a:t>
            </a:r>
          </a:p>
          <a:p>
            <a:pPr>
              <a:lnSpc>
                <a:spcPct val="120000"/>
              </a:lnSpc>
              <a:buClr>
                <a:schemeClr val="accent1"/>
              </a:buClr>
              <a:buFont typeface="Arial"/>
              <a:buChar char="•"/>
            </a:pPr>
            <a:r>
              <a:rPr lang="fr-FR" sz="625" dirty="0">
                <a:latin typeface="Raleway"/>
                <a:cs typeface="Raleway"/>
              </a:rPr>
              <a:t> </a:t>
            </a:r>
            <a:r>
              <a:rPr lang="fr-FR" sz="625" dirty="0" smtClean="0">
                <a:latin typeface="Raleway"/>
                <a:cs typeface="Raleway"/>
              </a:rPr>
              <a:t>les </a:t>
            </a:r>
            <a:r>
              <a:rPr lang="fr-FR" sz="625" dirty="0">
                <a:latin typeface="Raleway"/>
                <a:cs typeface="Raleway"/>
              </a:rPr>
              <a:t>réfugiés et motifs humanitaires.</a:t>
            </a:r>
            <a:endParaRPr lang="en-US" sz="625" dirty="0">
              <a:latin typeface="Raleway"/>
              <a:cs typeface="Raleway"/>
            </a:endParaRPr>
          </a:p>
        </p:txBody>
      </p:sp>
      <p:sp>
        <p:nvSpPr>
          <p:cNvPr id="19" name="TextBox 18"/>
          <p:cNvSpPr txBox="1"/>
          <p:nvPr/>
        </p:nvSpPr>
        <p:spPr>
          <a:xfrm>
            <a:off x="5119893" y="3369381"/>
            <a:ext cx="3062534" cy="1178207"/>
          </a:xfrm>
          <a:prstGeom prst="rect">
            <a:avLst/>
          </a:prstGeom>
          <a:noFill/>
        </p:spPr>
        <p:txBody>
          <a:bodyPr wrap="square" rtlCol="0">
            <a:spAutoFit/>
          </a:bodyPr>
          <a:lstStyle/>
          <a:p>
            <a:r>
              <a:rPr lang="fr-FR" sz="900" b="1" dirty="0" smtClean="0">
                <a:latin typeface="Raleway"/>
                <a:cs typeface="Raleway"/>
              </a:rPr>
              <a:t>Situation irrégulière</a:t>
            </a:r>
            <a:endParaRPr lang="fr-FR" sz="200" b="1" dirty="0">
              <a:latin typeface="Raleway"/>
              <a:cs typeface="Raleway"/>
            </a:endParaRPr>
          </a:p>
          <a:p>
            <a:pPr>
              <a:lnSpc>
                <a:spcPct val="110000"/>
              </a:lnSpc>
              <a:spcBef>
                <a:spcPts val="400"/>
              </a:spcBef>
            </a:pPr>
            <a:r>
              <a:rPr lang="fr-FR" sz="625" dirty="0">
                <a:latin typeface="Raleway"/>
                <a:cs typeface="Raleway"/>
              </a:rPr>
              <a:t>La personne qui demeure sur le territoire canadien après que son </a:t>
            </a:r>
            <a:r>
              <a:rPr lang="fr-FR" sz="625" dirty="0" smtClean="0">
                <a:latin typeface="Raleway"/>
                <a:cs typeface="Raleway"/>
              </a:rPr>
              <a:t/>
            </a:r>
            <a:br>
              <a:rPr lang="fr-FR" sz="625" dirty="0" smtClean="0">
                <a:latin typeface="Raleway"/>
                <a:cs typeface="Raleway"/>
              </a:rPr>
            </a:br>
            <a:r>
              <a:rPr lang="fr-FR" sz="625" dirty="0" smtClean="0">
                <a:latin typeface="Raleway"/>
                <a:cs typeface="Raleway"/>
              </a:rPr>
              <a:t>permis </a:t>
            </a:r>
            <a:r>
              <a:rPr lang="fr-FR" sz="625" dirty="0">
                <a:latin typeface="Raleway"/>
                <a:cs typeface="Raleway"/>
              </a:rPr>
              <a:t>de séjour a expiré ou qui a outrepassé un ordre de renvoi du Canada est considérée comme étant en situation irrégulière ou sans statut. Dans certains cas, la personne peut régulariser son statut, par exemple, en demandant la résidence permanente pour </a:t>
            </a:r>
            <a:r>
              <a:rPr lang="fr-FR" sz="625" dirty="0" smtClean="0">
                <a:latin typeface="Raleway"/>
                <a:cs typeface="Raleway"/>
              </a:rPr>
              <a:t>motifs humanitaires </a:t>
            </a:r>
            <a:r>
              <a:rPr lang="fr-FR" sz="625" dirty="0">
                <a:latin typeface="Raleway"/>
                <a:cs typeface="Raleway"/>
              </a:rPr>
              <a:t>ou encore </a:t>
            </a:r>
            <a:r>
              <a:rPr lang="fr-FR" sz="625" dirty="0" smtClean="0">
                <a:latin typeface="Raleway"/>
                <a:cs typeface="Raleway"/>
              </a:rPr>
              <a:t/>
            </a:r>
            <a:br>
              <a:rPr lang="fr-FR" sz="625" dirty="0" smtClean="0">
                <a:latin typeface="Raleway"/>
                <a:cs typeface="Raleway"/>
              </a:rPr>
            </a:br>
            <a:r>
              <a:rPr lang="fr-FR" sz="625" dirty="0" smtClean="0">
                <a:latin typeface="Raleway"/>
                <a:cs typeface="Raleway"/>
              </a:rPr>
              <a:t>en </a:t>
            </a:r>
            <a:r>
              <a:rPr lang="fr-FR" sz="625" dirty="0">
                <a:latin typeface="Raleway"/>
                <a:cs typeface="Raleway"/>
              </a:rPr>
              <a:t>étant parrainée par un conjoint qui est citoyen ou résident permanent</a:t>
            </a:r>
            <a:r>
              <a:rPr lang="fr-FR" sz="625" dirty="0" smtClean="0">
                <a:latin typeface="Raleway"/>
                <a:cs typeface="Raleway"/>
              </a:rPr>
              <a:t>.</a:t>
            </a:r>
          </a:p>
          <a:p>
            <a:pPr>
              <a:lnSpc>
                <a:spcPct val="110000"/>
              </a:lnSpc>
              <a:spcBef>
                <a:spcPts val="400"/>
              </a:spcBef>
            </a:pPr>
            <a:r>
              <a:rPr lang="fr-FR" sz="625" dirty="0" smtClean="0">
                <a:latin typeface="Raleway"/>
                <a:cs typeface="Raleway"/>
              </a:rPr>
              <a:t>Une </a:t>
            </a:r>
            <a:r>
              <a:rPr lang="fr-FR" sz="625" dirty="0">
                <a:latin typeface="Raleway"/>
                <a:cs typeface="Raleway"/>
              </a:rPr>
              <a:t>personne qui entre sur le territoire canadien clandestinement, </a:t>
            </a:r>
            <a:r>
              <a:rPr lang="fr-FR" sz="625" dirty="0" smtClean="0">
                <a:latin typeface="Raleway"/>
                <a:cs typeface="Raleway"/>
              </a:rPr>
              <a:t>sans </a:t>
            </a:r>
            <a:r>
              <a:rPr lang="fr-FR" sz="625" dirty="0">
                <a:latin typeface="Raleway"/>
                <a:cs typeface="Raleway"/>
              </a:rPr>
              <a:t>avoir soumis une demande d’asile, sera considérée comme </a:t>
            </a:r>
            <a:r>
              <a:rPr lang="fr-FR" sz="625" dirty="0" smtClean="0">
                <a:latin typeface="Raleway"/>
                <a:cs typeface="Raleway"/>
              </a:rPr>
              <a:t>en </a:t>
            </a:r>
            <a:r>
              <a:rPr lang="fr-FR" sz="625" dirty="0">
                <a:latin typeface="Raleway"/>
                <a:cs typeface="Raleway"/>
              </a:rPr>
              <a:t>situation irrégulière</a:t>
            </a:r>
            <a:r>
              <a:rPr lang="fr-FR" sz="625" dirty="0" smtClean="0">
                <a:latin typeface="Raleway"/>
                <a:cs typeface="Raleway"/>
              </a:rPr>
              <a:t>.</a:t>
            </a:r>
            <a:endParaRPr lang="fr-FR" sz="625" dirty="0">
              <a:latin typeface="Raleway"/>
              <a:cs typeface="Raleway"/>
            </a:endParaRPr>
          </a:p>
        </p:txBody>
      </p:sp>
      <p:pic>
        <p:nvPicPr>
          <p:cNvPr id="23" name="Picture 22"/>
          <p:cNvPicPr>
            <a:picLocks noChangeAspect="1"/>
          </p:cNvPicPr>
          <p:nvPr/>
        </p:nvPicPr>
        <p:blipFill>
          <a:blip r:embed="rId4"/>
          <a:stretch>
            <a:fillRect/>
          </a:stretch>
        </p:blipFill>
        <p:spPr>
          <a:xfrm>
            <a:off x="7763017" y="4768510"/>
            <a:ext cx="814028" cy="205217"/>
          </a:xfrm>
          <a:prstGeom prst="rect">
            <a:avLst/>
          </a:prstGeom>
        </p:spPr>
      </p:pic>
      <p:sp>
        <p:nvSpPr>
          <p:cNvPr id="24" name="TextBox 23"/>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pic>
        <p:nvPicPr>
          <p:cNvPr id="3" name="Picture 2" descr="4_coup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903" y="-13410"/>
            <a:ext cx="1402777" cy="1681844"/>
          </a:xfrm>
          <a:prstGeom prst="rect">
            <a:avLst/>
          </a:prstGeom>
        </p:spPr>
      </p:pic>
    </p:spTree>
    <p:extLst>
      <p:ext uri="{BB962C8B-B14F-4D97-AF65-F5344CB8AC3E}">
        <p14:creationId xmlns:p14="http://schemas.microsoft.com/office/powerpoint/2010/main" val="4737262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389525" y="366059"/>
            <a:ext cx="5010603" cy="769441"/>
          </a:xfrm>
          <a:prstGeom prst="rect">
            <a:avLst/>
          </a:prstGeom>
          <a:noFill/>
        </p:spPr>
        <p:txBody>
          <a:bodyPr wrap="square" rtlCol="0">
            <a:spAutoFit/>
          </a:bodyPr>
          <a:lstStyle/>
          <a:p>
            <a:r>
              <a:rPr lang="fr-FR" sz="2200" b="1" dirty="0" smtClean="0">
                <a:solidFill>
                  <a:schemeClr val="accent1"/>
                </a:solidFill>
                <a:latin typeface="Raleway"/>
                <a:cs typeface="Raleway"/>
              </a:rPr>
              <a:t>Le cas des enfants nés au Québec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dans une famille migrante</a:t>
            </a:r>
            <a:endParaRPr lang="fr-FR" sz="2200" b="1" dirty="0">
              <a:solidFill>
                <a:schemeClr val="accent1"/>
              </a:solidFill>
              <a:latin typeface="Raleway"/>
              <a:cs typeface="Raleway"/>
            </a:endParaRPr>
          </a:p>
        </p:txBody>
      </p:sp>
      <p:sp>
        <p:nvSpPr>
          <p:cNvPr id="5" name="TextBox 4"/>
          <p:cNvSpPr txBox="1"/>
          <p:nvPr/>
        </p:nvSpPr>
        <p:spPr>
          <a:xfrm>
            <a:off x="406167" y="1327337"/>
            <a:ext cx="6136049" cy="2835392"/>
          </a:xfrm>
          <a:prstGeom prst="rect">
            <a:avLst/>
          </a:prstGeom>
          <a:noFill/>
        </p:spPr>
        <p:txBody>
          <a:bodyPr wrap="square" rtlCol="0">
            <a:spAutoFit/>
          </a:bodyPr>
          <a:lstStyle/>
          <a:p>
            <a:pPr>
              <a:lnSpc>
                <a:spcPct val="110000"/>
              </a:lnSpc>
            </a:pPr>
            <a:r>
              <a:rPr lang="en-US" sz="1500" dirty="0" err="1">
                <a:latin typeface="Raleway"/>
                <a:cs typeface="Raleway"/>
              </a:rPr>
              <a:t>Selon</a:t>
            </a:r>
            <a:r>
              <a:rPr lang="en-US" sz="1500" dirty="0">
                <a:latin typeface="Raleway"/>
                <a:cs typeface="Raleway"/>
              </a:rPr>
              <a:t> la RAMQ, un enfant né au Québec a </a:t>
            </a:r>
            <a:r>
              <a:rPr lang="en-US" sz="1500" dirty="0" err="1">
                <a:latin typeface="Raleway"/>
                <a:cs typeface="Raleway"/>
              </a:rPr>
              <a:t>droit</a:t>
            </a:r>
            <a:r>
              <a:rPr lang="en-US" sz="1500" dirty="0">
                <a:latin typeface="Raleway"/>
                <a:cs typeface="Raleway"/>
              </a:rPr>
              <a:t> </a:t>
            </a:r>
            <a:r>
              <a:rPr lang="en-US" sz="1500" dirty="0" err="1" smtClean="0">
                <a:latin typeface="Raleway"/>
                <a:cs typeface="Raleway"/>
              </a:rPr>
              <a:t>à</a:t>
            </a:r>
            <a:r>
              <a:rPr lang="en-US" sz="1500" dirty="0" smtClean="0">
                <a:latin typeface="Raleway"/>
                <a:cs typeface="Raleway"/>
              </a:rPr>
              <a:t> </a:t>
            </a:r>
            <a:r>
              <a:rPr lang="en-US" sz="1500" dirty="0">
                <a:latin typeface="Raleway"/>
                <a:cs typeface="Raleway"/>
              </a:rPr>
              <a:t>la </a:t>
            </a:r>
            <a:r>
              <a:rPr lang="en-US" sz="1500" dirty="0" err="1">
                <a:latin typeface="Raleway"/>
                <a:cs typeface="Raleway"/>
              </a:rPr>
              <a:t>couverture</a:t>
            </a:r>
            <a:r>
              <a:rPr lang="en-US" sz="1500" dirty="0">
                <a:latin typeface="Raleway"/>
                <a:cs typeface="Raleway"/>
              </a:rPr>
              <a:t> </a:t>
            </a:r>
            <a:r>
              <a:rPr lang="en-US" sz="1500" dirty="0" smtClean="0">
                <a:latin typeface="Raleway"/>
                <a:cs typeface="Raleway"/>
              </a:rPr>
              <a:t/>
            </a:r>
            <a:br>
              <a:rPr lang="en-US" sz="1500" dirty="0" smtClean="0">
                <a:latin typeface="Raleway"/>
                <a:cs typeface="Raleway"/>
              </a:rPr>
            </a:br>
            <a:r>
              <a:rPr lang="en-US" sz="1500" dirty="0" smtClean="0">
                <a:latin typeface="Raleway"/>
                <a:cs typeface="Raleway"/>
              </a:rPr>
              <a:t>de </a:t>
            </a:r>
            <a:r>
              <a:rPr lang="en-US" sz="1500" dirty="0" err="1">
                <a:latin typeface="Raleway"/>
                <a:cs typeface="Raleway"/>
              </a:rPr>
              <a:t>l’assurance</a:t>
            </a:r>
            <a:r>
              <a:rPr lang="en-US" sz="1500" dirty="0">
                <a:latin typeface="Raleway"/>
                <a:cs typeface="Raleway"/>
              </a:rPr>
              <a:t> </a:t>
            </a:r>
            <a:r>
              <a:rPr lang="en-US" sz="1500" dirty="0" err="1">
                <a:latin typeface="Raleway"/>
                <a:cs typeface="Raleway"/>
              </a:rPr>
              <a:t>maladie</a:t>
            </a:r>
            <a:r>
              <a:rPr lang="en-US" sz="1500" dirty="0">
                <a:latin typeface="Raleway"/>
                <a:cs typeface="Raleway"/>
              </a:rPr>
              <a:t>, </a:t>
            </a:r>
            <a:r>
              <a:rPr lang="en-US" sz="1500" dirty="0" err="1">
                <a:latin typeface="Raleway"/>
                <a:cs typeface="Raleway"/>
              </a:rPr>
              <a:t>ou</a:t>
            </a:r>
            <a:r>
              <a:rPr lang="en-US" sz="1500" dirty="0">
                <a:latin typeface="Raleway"/>
                <a:cs typeface="Raleway"/>
              </a:rPr>
              <a:t> </a:t>
            </a:r>
            <a:r>
              <a:rPr lang="en-US" sz="1500" dirty="0" err="1">
                <a:latin typeface="Raleway"/>
                <a:cs typeface="Raleway"/>
              </a:rPr>
              <a:t>peut</a:t>
            </a:r>
            <a:r>
              <a:rPr lang="en-US" sz="1500" dirty="0">
                <a:latin typeface="Raleway"/>
                <a:cs typeface="Raleway"/>
              </a:rPr>
              <a:t> faire </a:t>
            </a:r>
            <a:r>
              <a:rPr lang="en-US" sz="1500" dirty="0" err="1">
                <a:latin typeface="Raleway"/>
                <a:cs typeface="Raleway"/>
              </a:rPr>
              <a:t>une</a:t>
            </a:r>
            <a:r>
              <a:rPr lang="en-US" sz="1500" dirty="0">
                <a:latin typeface="Raleway"/>
                <a:cs typeface="Raleway"/>
              </a:rPr>
              <a:t> </a:t>
            </a:r>
            <a:r>
              <a:rPr lang="en-US" sz="1500" dirty="0" err="1">
                <a:latin typeface="Raleway"/>
                <a:cs typeface="Raleway"/>
              </a:rPr>
              <a:t>demande</a:t>
            </a:r>
            <a:r>
              <a:rPr lang="en-US" sz="1500" dirty="0">
                <a:latin typeface="Raleway"/>
                <a:cs typeface="Raleway"/>
              </a:rPr>
              <a:t>, </a:t>
            </a:r>
            <a:r>
              <a:rPr lang="en-US" sz="1500" dirty="0" err="1">
                <a:latin typeface="Raleway"/>
                <a:cs typeface="Raleway"/>
              </a:rPr>
              <a:t>seulement</a:t>
            </a:r>
            <a:r>
              <a:rPr lang="en-US" sz="1500" dirty="0">
                <a:latin typeface="Raleway"/>
                <a:cs typeface="Raleway"/>
              </a:rPr>
              <a:t> </a:t>
            </a:r>
            <a:r>
              <a:rPr lang="en-US" sz="1500" dirty="0" err="1">
                <a:latin typeface="Raleway"/>
                <a:cs typeface="Raleway"/>
              </a:rPr>
              <a:t>si</a:t>
            </a:r>
            <a:r>
              <a:rPr lang="en-US" sz="1500" dirty="0">
                <a:latin typeface="Raleway"/>
                <a:cs typeface="Raleway"/>
              </a:rPr>
              <a:t> </a:t>
            </a:r>
            <a:r>
              <a:rPr lang="en-US" sz="1500" dirty="0" smtClean="0">
                <a:latin typeface="Raleway"/>
                <a:cs typeface="Raleway"/>
              </a:rPr>
              <a:t>:</a:t>
            </a:r>
            <a:endParaRPr lang="en-US" sz="1500" dirty="0">
              <a:latin typeface="Raleway"/>
              <a:cs typeface="Raleway"/>
            </a:endParaRPr>
          </a:p>
          <a:p>
            <a:pPr marL="285750" indent="-285750">
              <a:lnSpc>
                <a:spcPct val="110000"/>
              </a:lnSpc>
              <a:spcBef>
                <a:spcPts val="1200"/>
              </a:spcBef>
              <a:buFont typeface="Arial"/>
              <a:buChar char="•"/>
            </a:pPr>
            <a:r>
              <a:rPr lang="en-US" sz="1500" dirty="0" smtClean="0">
                <a:latin typeface="Raleway"/>
                <a:cs typeface="Raleway"/>
              </a:rPr>
              <a:t>au </a:t>
            </a:r>
            <a:r>
              <a:rPr lang="en-US" sz="1500" dirty="0" err="1">
                <a:latin typeface="Raleway"/>
                <a:cs typeface="Raleway"/>
              </a:rPr>
              <a:t>moins</a:t>
            </a:r>
            <a:r>
              <a:rPr lang="en-US" sz="1500" dirty="0">
                <a:latin typeface="Raleway"/>
                <a:cs typeface="Raleway"/>
              </a:rPr>
              <a:t> un de </a:t>
            </a:r>
            <a:r>
              <a:rPr lang="en-US" sz="1500" dirty="0" err="1">
                <a:latin typeface="Raleway"/>
                <a:cs typeface="Raleway"/>
              </a:rPr>
              <a:t>ses</a:t>
            </a:r>
            <a:r>
              <a:rPr lang="en-US" sz="1500" dirty="0">
                <a:latin typeface="Raleway"/>
                <a:cs typeface="Raleway"/>
              </a:rPr>
              <a:t> parents a </a:t>
            </a:r>
            <a:r>
              <a:rPr lang="en-US" sz="1500" dirty="0" err="1">
                <a:latin typeface="Raleway"/>
                <a:cs typeface="Raleway"/>
              </a:rPr>
              <a:t>droit</a:t>
            </a:r>
            <a:r>
              <a:rPr lang="en-US" sz="1500" dirty="0">
                <a:latin typeface="Raleway"/>
                <a:cs typeface="Raleway"/>
              </a:rPr>
              <a:t> </a:t>
            </a:r>
            <a:r>
              <a:rPr lang="en-US" sz="1500" dirty="0" err="1">
                <a:latin typeface="Raleway"/>
                <a:cs typeface="Raleway"/>
              </a:rPr>
              <a:t>à</a:t>
            </a:r>
            <a:r>
              <a:rPr lang="en-US" sz="1500" dirty="0">
                <a:latin typeface="Raleway"/>
                <a:cs typeface="Raleway"/>
              </a:rPr>
              <a:t> la RAMQ </a:t>
            </a:r>
            <a:r>
              <a:rPr lang="en-US" sz="1500" dirty="0" err="1" smtClean="0">
                <a:latin typeface="Raleway"/>
                <a:cs typeface="Raleway"/>
              </a:rPr>
              <a:t>ou</a:t>
            </a:r>
            <a:r>
              <a:rPr lang="en-US" sz="1500" dirty="0" smtClean="0">
                <a:latin typeface="Raleway"/>
                <a:cs typeface="Raleway"/>
              </a:rPr>
              <a:t> </a:t>
            </a:r>
            <a:r>
              <a:rPr lang="en-US" sz="1500" dirty="0">
                <a:latin typeface="Raleway"/>
                <a:cs typeface="Raleway"/>
              </a:rPr>
              <a:t>au PFSI (</a:t>
            </a:r>
            <a:r>
              <a:rPr lang="en-US" sz="1500" dirty="0" err="1">
                <a:latin typeface="Raleway"/>
                <a:cs typeface="Raleway"/>
              </a:rPr>
              <a:t>soutien</a:t>
            </a:r>
            <a:r>
              <a:rPr lang="en-US" sz="1500" dirty="0">
                <a:latin typeface="Raleway"/>
                <a:cs typeface="Raleway"/>
              </a:rPr>
              <a:t> </a:t>
            </a:r>
            <a:r>
              <a:rPr lang="en-US" sz="1500" dirty="0" err="1">
                <a:latin typeface="Raleway"/>
                <a:cs typeface="Raleway"/>
              </a:rPr>
              <a:t>temporaire</a:t>
            </a:r>
            <a:r>
              <a:rPr lang="en-US" sz="1500" dirty="0">
                <a:latin typeface="Raleway"/>
                <a:cs typeface="Raleway"/>
              </a:rPr>
              <a:t> </a:t>
            </a:r>
            <a:r>
              <a:rPr lang="en-US" sz="1500" dirty="0" err="1">
                <a:latin typeface="Raleway"/>
                <a:cs typeface="Raleway"/>
              </a:rPr>
              <a:t>offert</a:t>
            </a:r>
            <a:r>
              <a:rPr lang="en-US" sz="1500" dirty="0">
                <a:latin typeface="Raleway"/>
                <a:cs typeface="Raleway"/>
              </a:rPr>
              <a:t> par le </a:t>
            </a:r>
            <a:r>
              <a:rPr lang="en-US" sz="1500" dirty="0" err="1">
                <a:latin typeface="Raleway"/>
                <a:cs typeface="Raleway"/>
              </a:rPr>
              <a:t>gouvernement</a:t>
            </a:r>
            <a:r>
              <a:rPr lang="en-US" sz="1500" dirty="0">
                <a:latin typeface="Raleway"/>
                <a:cs typeface="Raleway"/>
              </a:rPr>
              <a:t> </a:t>
            </a:r>
            <a:r>
              <a:rPr lang="en-US" sz="1500" dirty="0" err="1">
                <a:latin typeface="Raleway"/>
                <a:cs typeface="Raleway"/>
              </a:rPr>
              <a:t>fédéral</a:t>
            </a:r>
            <a:r>
              <a:rPr lang="en-US" sz="1500" dirty="0">
                <a:latin typeface="Raleway"/>
                <a:cs typeface="Raleway"/>
              </a:rPr>
              <a:t>);</a:t>
            </a:r>
          </a:p>
          <a:p>
            <a:pPr marL="285750" indent="-285750">
              <a:lnSpc>
                <a:spcPct val="110000"/>
              </a:lnSpc>
              <a:spcBef>
                <a:spcPts val="1200"/>
              </a:spcBef>
              <a:buFont typeface="Arial"/>
              <a:buChar char="•"/>
            </a:pPr>
            <a:r>
              <a:rPr lang="en-US" sz="1500" dirty="0" smtClean="0">
                <a:latin typeface="Raleway"/>
                <a:cs typeface="Raleway"/>
              </a:rPr>
              <a:t>au </a:t>
            </a:r>
            <a:r>
              <a:rPr lang="en-US" sz="1500" dirty="0" err="1">
                <a:latin typeface="Raleway"/>
                <a:cs typeface="Raleway"/>
              </a:rPr>
              <a:t>moins</a:t>
            </a:r>
            <a:r>
              <a:rPr lang="en-US" sz="1500" dirty="0">
                <a:latin typeface="Raleway"/>
                <a:cs typeface="Raleway"/>
              </a:rPr>
              <a:t> un de </a:t>
            </a:r>
            <a:r>
              <a:rPr lang="en-US" sz="1500" dirty="0" err="1">
                <a:latin typeface="Raleway"/>
                <a:cs typeface="Raleway"/>
              </a:rPr>
              <a:t>ses</a:t>
            </a:r>
            <a:r>
              <a:rPr lang="en-US" sz="1500" dirty="0">
                <a:latin typeface="Raleway"/>
                <a:cs typeface="Raleway"/>
              </a:rPr>
              <a:t> parents a </a:t>
            </a:r>
            <a:r>
              <a:rPr lang="en-US" sz="1500" dirty="0" err="1">
                <a:latin typeface="Raleway"/>
                <a:cs typeface="Raleway"/>
              </a:rPr>
              <a:t>soumis</a:t>
            </a:r>
            <a:r>
              <a:rPr lang="en-US" sz="1500" dirty="0">
                <a:latin typeface="Raleway"/>
                <a:cs typeface="Raleway"/>
              </a:rPr>
              <a:t> </a:t>
            </a:r>
            <a:r>
              <a:rPr lang="en-US" sz="1500" dirty="0" err="1">
                <a:latin typeface="Raleway"/>
                <a:cs typeface="Raleway"/>
              </a:rPr>
              <a:t>une</a:t>
            </a:r>
            <a:r>
              <a:rPr lang="en-US" sz="1500" dirty="0">
                <a:latin typeface="Raleway"/>
                <a:cs typeface="Raleway"/>
              </a:rPr>
              <a:t> </a:t>
            </a:r>
            <a:r>
              <a:rPr lang="en-US" sz="1500" dirty="0" err="1">
                <a:latin typeface="Raleway"/>
                <a:cs typeface="Raleway"/>
              </a:rPr>
              <a:t>demande</a:t>
            </a:r>
            <a:r>
              <a:rPr lang="en-US" sz="1500" dirty="0">
                <a:latin typeface="Raleway"/>
                <a:cs typeface="Raleway"/>
              </a:rPr>
              <a:t> </a:t>
            </a:r>
            <a:r>
              <a:rPr lang="en-US" sz="1500" dirty="0" smtClean="0">
                <a:latin typeface="Raleway"/>
                <a:cs typeface="Raleway"/>
              </a:rPr>
              <a:t/>
            </a:r>
            <a:br>
              <a:rPr lang="en-US" sz="1500" dirty="0" smtClean="0">
                <a:latin typeface="Raleway"/>
                <a:cs typeface="Raleway"/>
              </a:rPr>
            </a:br>
            <a:r>
              <a:rPr lang="en-US" sz="1500" dirty="0" smtClean="0">
                <a:latin typeface="Raleway"/>
                <a:cs typeface="Raleway"/>
              </a:rPr>
              <a:t>de </a:t>
            </a:r>
            <a:r>
              <a:rPr lang="en-US" sz="1500" dirty="0" err="1">
                <a:latin typeface="Raleway"/>
                <a:cs typeface="Raleway"/>
              </a:rPr>
              <a:t>résidence</a:t>
            </a:r>
            <a:r>
              <a:rPr lang="en-US" sz="1500" dirty="0">
                <a:latin typeface="Raleway"/>
                <a:cs typeface="Raleway"/>
              </a:rPr>
              <a:t> </a:t>
            </a:r>
            <a:r>
              <a:rPr lang="en-US" sz="1500" dirty="0" err="1">
                <a:latin typeface="Raleway"/>
                <a:cs typeface="Raleway"/>
              </a:rPr>
              <a:t>permanente</a:t>
            </a:r>
            <a:r>
              <a:rPr lang="en-US" sz="1500" dirty="0">
                <a:latin typeface="Raleway"/>
                <a:cs typeface="Raleway"/>
              </a:rPr>
              <a:t> au </a:t>
            </a:r>
            <a:r>
              <a:rPr lang="en-US" sz="1500" dirty="0" err="1">
                <a:latin typeface="Raleway"/>
                <a:cs typeface="Raleway"/>
              </a:rPr>
              <a:t>palier</a:t>
            </a:r>
            <a:r>
              <a:rPr lang="en-US" sz="1500" dirty="0">
                <a:latin typeface="Raleway"/>
                <a:cs typeface="Raleway"/>
              </a:rPr>
              <a:t> </a:t>
            </a:r>
            <a:r>
              <a:rPr lang="en-US" sz="1500" dirty="0" err="1">
                <a:latin typeface="Raleway"/>
                <a:cs typeface="Raleway"/>
              </a:rPr>
              <a:t>fédéral</a:t>
            </a:r>
            <a:r>
              <a:rPr lang="en-US" sz="1500" dirty="0">
                <a:latin typeface="Raleway"/>
                <a:cs typeface="Raleway"/>
              </a:rPr>
              <a:t>.</a:t>
            </a:r>
          </a:p>
          <a:p>
            <a:pPr>
              <a:lnSpc>
                <a:spcPct val="110000"/>
              </a:lnSpc>
              <a:spcBef>
                <a:spcPts val="1200"/>
              </a:spcBef>
            </a:pPr>
            <a:r>
              <a:rPr lang="en-US" sz="1500" dirty="0">
                <a:latin typeface="Raleway"/>
                <a:cs typeface="Raleway"/>
              </a:rPr>
              <a:t>La RAMQ refuse </a:t>
            </a:r>
            <a:r>
              <a:rPr lang="en-US" sz="1500" dirty="0" err="1">
                <a:latin typeface="Raleway"/>
                <a:cs typeface="Raleway"/>
              </a:rPr>
              <a:t>ainsi</a:t>
            </a:r>
            <a:r>
              <a:rPr lang="en-US" sz="1500" dirty="0">
                <a:latin typeface="Raleway"/>
                <a:cs typeface="Raleway"/>
              </a:rPr>
              <a:t> </a:t>
            </a:r>
            <a:r>
              <a:rPr lang="en-US" sz="1500" dirty="0" err="1">
                <a:latin typeface="Raleway"/>
                <a:cs typeface="Raleway"/>
              </a:rPr>
              <a:t>d’admettre</a:t>
            </a:r>
            <a:r>
              <a:rPr lang="en-US" sz="1500" dirty="0">
                <a:latin typeface="Raleway"/>
                <a:cs typeface="Raleway"/>
              </a:rPr>
              <a:t> au régime </a:t>
            </a:r>
            <a:r>
              <a:rPr lang="en-US" sz="1500" dirty="0" err="1">
                <a:latin typeface="Raleway"/>
                <a:cs typeface="Raleway"/>
              </a:rPr>
              <a:t>d’assurance</a:t>
            </a:r>
            <a:r>
              <a:rPr lang="en-US" sz="1500" dirty="0">
                <a:latin typeface="Raleway"/>
                <a:cs typeface="Raleway"/>
              </a:rPr>
              <a:t> </a:t>
            </a:r>
            <a:r>
              <a:rPr lang="en-US" sz="1500" dirty="0" err="1">
                <a:latin typeface="Raleway"/>
                <a:cs typeface="Raleway"/>
              </a:rPr>
              <a:t>maladie</a:t>
            </a:r>
            <a:r>
              <a:rPr lang="en-US" sz="1500" dirty="0">
                <a:latin typeface="Raleway"/>
                <a:cs typeface="Raleway"/>
              </a:rPr>
              <a:t> les </a:t>
            </a:r>
            <a:r>
              <a:rPr lang="en-US" sz="1500" dirty="0" err="1">
                <a:latin typeface="Raleway"/>
                <a:cs typeface="Raleway"/>
              </a:rPr>
              <a:t>enfants</a:t>
            </a:r>
            <a:r>
              <a:rPr lang="en-US" sz="1500" dirty="0">
                <a:latin typeface="Raleway"/>
                <a:cs typeface="Raleway"/>
              </a:rPr>
              <a:t> </a:t>
            </a:r>
            <a:r>
              <a:rPr lang="en-US" sz="1500" dirty="0" err="1">
                <a:latin typeface="Raleway"/>
                <a:cs typeface="Raleway"/>
              </a:rPr>
              <a:t>nés</a:t>
            </a:r>
            <a:r>
              <a:rPr lang="en-US" sz="1500" dirty="0">
                <a:latin typeface="Raleway"/>
                <a:cs typeface="Raleway"/>
              </a:rPr>
              <a:t> au Québec, et </a:t>
            </a:r>
            <a:r>
              <a:rPr lang="en-US" sz="1500" dirty="0" err="1">
                <a:latin typeface="Raleway"/>
                <a:cs typeface="Raleway"/>
              </a:rPr>
              <a:t>donc</a:t>
            </a:r>
            <a:r>
              <a:rPr lang="en-US" sz="1500" dirty="0">
                <a:latin typeface="Raleway"/>
                <a:cs typeface="Raleway"/>
              </a:rPr>
              <a:t> </a:t>
            </a:r>
            <a:r>
              <a:rPr lang="en-US" sz="1500" dirty="0" err="1">
                <a:latin typeface="Raleway"/>
                <a:cs typeface="Raleway"/>
              </a:rPr>
              <a:t>citoyens</a:t>
            </a:r>
            <a:r>
              <a:rPr lang="en-US" sz="1500" dirty="0">
                <a:latin typeface="Raleway"/>
                <a:cs typeface="Raleway"/>
              </a:rPr>
              <a:t> </a:t>
            </a:r>
            <a:r>
              <a:rPr lang="en-US" sz="1500" dirty="0" err="1">
                <a:latin typeface="Raleway"/>
                <a:cs typeface="Raleway"/>
              </a:rPr>
              <a:t>canadiens</a:t>
            </a:r>
            <a:r>
              <a:rPr lang="en-US" sz="1500" dirty="0">
                <a:latin typeface="Raleway"/>
                <a:cs typeface="Raleway"/>
              </a:rPr>
              <a:t>, </a:t>
            </a:r>
            <a:r>
              <a:rPr lang="en-US" sz="1500" dirty="0" err="1">
                <a:latin typeface="Raleway"/>
                <a:cs typeface="Raleway"/>
              </a:rPr>
              <a:t>si</a:t>
            </a:r>
            <a:r>
              <a:rPr lang="en-US" sz="1500" dirty="0">
                <a:latin typeface="Raleway"/>
                <a:cs typeface="Raleway"/>
              </a:rPr>
              <a:t> </a:t>
            </a:r>
            <a:r>
              <a:rPr lang="en-US" sz="1500" dirty="0" err="1">
                <a:latin typeface="Raleway"/>
                <a:cs typeface="Raleway"/>
              </a:rPr>
              <a:t>aucun</a:t>
            </a:r>
            <a:r>
              <a:rPr lang="en-US" sz="1500" dirty="0">
                <a:latin typeface="Raleway"/>
                <a:cs typeface="Raleway"/>
              </a:rPr>
              <a:t> </a:t>
            </a:r>
            <a:r>
              <a:rPr lang="en-US" sz="1500" dirty="0" smtClean="0">
                <a:latin typeface="Raleway"/>
                <a:cs typeface="Raleway"/>
              </a:rPr>
              <a:t/>
            </a:r>
            <a:br>
              <a:rPr lang="en-US" sz="1500" dirty="0" smtClean="0">
                <a:latin typeface="Raleway"/>
                <a:cs typeface="Raleway"/>
              </a:rPr>
            </a:br>
            <a:r>
              <a:rPr lang="en-US" sz="1500" dirty="0" smtClean="0">
                <a:latin typeface="Raleway"/>
                <a:cs typeface="Raleway"/>
              </a:rPr>
              <a:t>de </a:t>
            </a:r>
            <a:r>
              <a:rPr lang="en-US" sz="1500" dirty="0" err="1">
                <a:latin typeface="Raleway"/>
                <a:cs typeface="Raleway"/>
              </a:rPr>
              <a:t>leurs</a:t>
            </a:r>
            <a:r>
              <a:rPr lang="en-US" sz="1500" dirty="0">
                <a:latin typeface="Raleway"/>
                <a:cs typeface="Raleway"/>
              </a:rPr>
              <a:t> parents </a:t>
            </a:r>
            <a:r>
              <a:rPr lang="en-US" sz="1500" dirty="0" err="1">
                <a:latin typeface="Raleway"/>
                <a:cs typeface="Raleway"/>
              </a:rPr>
              <a:t>n’a</a:t>
            </a:r>
            <a:r>
              <a:rPr lang="en-US" sz="1500" dirty="0">
                <a:latin typeface="Raleway"/>
                <a:cs typeface="Raleway"/>
              </a:rPr>
              <a:t> de </a:t>
            </a:r>
            <a:r>
              <a:rPr lang="en-US" sz="1500" dirty="0" err="1">
                <a:latin typeface="Raleway"/>
                <a:cs typeface="Raleway"/>
              </a:rPr>
              <a:t>couverture</a:t>
            </a:r>
            <a:r>
              <a:rPr lang="en-US" sz="1500" dirty="0">
                <a:latin typeface="Raleway"/>
                <a:cs typeface="Raleway"/>
              </a:rPr>
              <a:t> RAMQ </a:t>
            </a:r>
            <a:r>
              <a:rPr lang="en-US" sz="1500" dirty="0" err="1">
                <a:latin typeface="Raleway"/>
                <a:cs typeface="Raleway"/>
              </a:rPr>
              <a:t>ou</a:t>
            </a:r>
            <a:r>
              <a:rPr lang="en-US" sz="1500" dirty="0">
                <a:latin typeface="Raleway"/>
                <a:cs typeface="Raleway"/>
              </a:rPr>
              <a:t> PFSI.</a:t>
            </a:r>
          </a:p>
        </p:txBody>
      </p:sp>
      <p:pic>
        <p:nvPicPr>
          <p:cNvPr id="2" name="Picture 1" descr="9-femme-be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53741" y="498384"/>
            <a:ext cx="3990256" cy="3990256"/>
          </a:xfrm>
          <a:prstGeom prst="rect">
            <a:avLst/>
          </a:prstGeom>
        </p:spPr>
      </p:pic>
      <p:pic>
        <p:nvPicPr>
          <p:cNvPr id="7" name="Picture 6"/>
          <p:cNvPicPr>
            <a:picLocks noChangeAspect="1"/>
          </p:cNvPicPr>
          <p:nvPr/>
        </p:nvPicPr>
        <p:blipFill>
          <a:blip r:embed="rId4"/>
          <a:stretch>
            <a:fillRect/>
          </a:stretch>
        </p:blipFill>
        <p:spPr>
          <a:xfrm>
            <a:off x="7763017" y="4768510"/>
            <a:ext cx="814028" cy="205217"/>
          </a:xfrm>
          <a:prstGeom prst="rect">
            <a:avLst/>
          </a:prstGeom>
        </p:spPr>
      </p:pic>
      <p:sp>
        <p:nvSpPr>
          <p:cNvPr id="10" name="TextBox 9"/>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Tree>
    <p:extLst>
      <p:ext uri="{BB962C8B-B14F-4D97-AF65-F5344CB8AC3E}">
        <p14:creationId xmlns:p14="http://schemas.microsoft.com/office/powerpoint/2010/main" val="163091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photo.png"/>
          <p:cNvPicPr>
            <a:picLocks noChangeAspect="1"/>
          </p:cNvPicPr>
          <p:nvPr/>
        </p:nvPicPr>
        <p:blipFill rotWithShape="1">
          <a:blip r:embed="rId2">
            <a:extLst>
              <a:ext uri="{28A0092B-C50C-407E-A947-70E740481C1C}">
                <a14:useLocalDpi xmlns:a14="http://schemas.microsoft.com/office/drawing/2010/main" val="0"/>
              </a:ext>
            </a:extLst>
          </a:blip>
          <a:srcRect l="9720" t="9942"/>
          <a:stretch/>
        </p:blipFill>
        <p:spPr>
          <a:xfrm>
            <a:off x="0" y="-1"/>
            <a:ext cx="9176520" cy="5153661"/>
          </a:xfrm>
          <a:prstGeom prst="rect">
            <a:avLst/>
          </a:prstGeom>
        </p:spPr>
      </p:pic>
      <p:grpSp>
        <p:nvGrpSpPr>
          <p:cNvPr id="5" name="Group 4"/>
          <p:cNvGrpSpPr/>
          <p:nvPr/>
        </p:nvGrpSpPr>
        <p:grpSpPr>
          <a:xfrm flipH="1">
            <a:off x="4437297" y="2396301"/>
            <a:ext cx="4739223" cy="2015380"/>
            <a:chOff x="-1913979" y="1078362"/>
            <a:chExt cx="4972031" cy="2114383"/>
          </a:xfrm>
          <a:solidFill>
            <a:schemeClr val="accent1"/>
          </a:solidFill>
        </p:grpSpPr>
        <p:sp>
          <p:nvSpPr>
            <p:cNvPr id="6" name="Oval 5"/>
            <p:cNvSpPr/>
            <p:nvPr/>
          </p:nvSpPr>
          <p:spPr>
            <a:xfrm>
              <a:off x="943669"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1913979" y="1078362"/>
              <a:ext cx="3907745"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4998357" y="2572241"/>
            <a:ext cx="3819071" cy="1611210"/>
          </a:xfrm>
          <a:prstGeom prst="rect">
            <a:avLst/>
          </a:prstGeom>
          <a:noFill/>
        </p:spPr>
        <p:txBody>
          <a:bodyPr wrap="square" rtlCol="0">
            <a:spAutoFit/>
          </a:bodyPr>
          <a:lstStyle/>
          <a:p>
            <a:pPr>
              <a:lnSpc>
                <a:spcPct val="110000"/>
              </a:lnSpc>
            </a:pPr>
            <a:r>
              <a:rPr lang="en-US" b="1" dirty="0" err="1" smtClean="0">
                <a:solidFill>
                  <a:schemeClr val="bg1"/>
                </a:solidFill>
                <a:latin typeface="Raleway"/>
                <a:cs typeface="Raleway"/>
              </a:rPr>
              <a:t>Quelles</a:t>
            </a:r>
            <a:r>
              <a:rPr lang="en-US" b="1" dirty="0" smtClean="0">
                <a:solidFill>
                  <a:schemeClr val="bg1"/>
                </a:solidFill>
                <a:latin typeface="Raleway"/>
                <a:cs typeface="Raleway"/>
              </a:rPr>
              <a:t> </a:t>
            </a:r>
            <a:r>
              <a:rPr lang="en-US" b="1" dirty="0" err="1" smtClean="0">
                <a:solidFill>
                  <a:schemeClr val="bg1"/>
                </a:solidFill>
                <a:latin typeface="Raleway"/>
                <a:cs typeface="Raleway"/>
              </a:rPr>
              <a:t>sont</a:t>
            </a:r>
            <a:r>
              <a:rPr lang="en-US" b="1" dirty="0" smtClean="0">
                <a:solidFill>
                  <a:schemeClr val="bg1"/>
                </a:solidFill>
                <a:latin typeface="Raleway"/>
                <a:cs typeface="Raleway"/>
              </a:rPr>
              <a:t> les </a:t>
            </a:r>
            <a:r>
              <a:rPr lang="en-US" b="1" dirty="0" err="1" smtClean="0">
                <a:solidFill>
                  <a:schemeClr val="bg1"/>
                </a:solidFill>
                <a:latin typeface="Raleway"/>
                <a:cs typeface="Raleway"/>
              </a:rPr>
              <a:t>répercussions</a:t>
            </a:r>
            <a:r>
              <a:rPr lang="en-US" b="1" dirty="0" smtClean="0">
                <a:solidFill>
                  <a:schemeClr val="bg1"/>
                </a:solidFill>
                <a:latin typeface="Raleway"/>
                <a:cs typeface="Raleway"/>
              </a:rPr>
              <a:t> de ne pas </a:t>
            </a:r>
            <a:r>
              <a:rPr lang="en-US" b="1" dirty="0" err="1" smtClean="0">
                <a:solidFill>
                  <a:schemeClr val="bg1"/>
                </a:solidFill>
                <a:latin typeface="Raleway"/>
                <a:cs typeface="Raleway"/>
              </a:rPr>
              <a:t>avoir</a:t>
            </a:r>
            <a:r>
              <a:rPr lang="en-US" b="1" dirty="0" smtClean="0">
                <a:solidFill>
                  <a:schemeClr val="bg1"/>
                </a:solidFill>
                <a:latin typeface="Raleway"/>
                <a:cs typeface="Raleway"/>
              </a:rPr>
              <a:t> </a:t>
            </a:r>
            <a:r>
              <a:rPr lang="en-US" b="1" dirty="0" err="1" smtClean="0">
                <a:solidFill>
                  <a:schemeClr val="bg1"/>
                </a:solidFill>
                <a:latin typeface="Raleway"/>
                <a:cs typeface="Raleway"/>
              </a:rPr>
              <a:t>accès</a:t>
            </a:r>
            <a:r>
              <a:rPr lang="en-US" b="1" dirty="0" smtClean="0">
                <a:solidFill>
                  <a:schemeClr val="bg1"/>
                </a:solidFill>
                <a:latin typeface="Raleway"/>
                <a:cs typeface="Raleway"/>
              </a:rPr>
              <a:t> </a:t>
            </a:r>
            <a:r>
              <a:rPr lang="en-US" b="1" dirty="0" err="1" smtClean="0">
                <a:solidFill>
                  <a:schemeClr val="bg1"/>
                </a:solidFill>
                <a:latin typeface="Raleway"/>
                <a:cs typeface="Raleway"/>
              </a:rPr>
              <a:t>à</a:t>
            </a:r>
            <a:r>
              <a:rPr lang="en-US" b="1" dirty="0" smtClean="0">
                <a:solidFill>
                  <a:schemeClr val="bg1"/>
                </a:solidFill>
                <a:latin typeface="Raleway"/>
                <a:cs typeface="Raleway"/>
              </a:rPr>
              <a:t> des </a:t>
            </a:r>
            <a:r>
              <a:rPr lang="en-US" b="1" dirty="0" err="1" smtClean="0">
                <a:solidFill>
                  <a:schemeClr val="bg1"/>
                </a:solidFill>
                <a:latin typeface="Raleway"/>
                <a:cs typeface="Raleway"/>
              </a:rPr>
              <a:t>soins</a:t>
            </a:r>
            <a:r>
              <a:rPr lang="en-US" b="1" dirty="0" smtClean="0">
                <a:solidFill>
                  <a:schemeClr val="bg1"/>
                </a:solidFill>
                <a:latin typeface="Raleway"/>
                <a:cs typeface="Raleway"/>
              </a:rPr>
              <a:t> de santé pendant la </a:t>
            </a:r>
            <a:r>
              <a:rPr lang="en-US" b="1" dirty="0" err="1" smtClean="0">
                <a:solidFill>
                  <a:schemeClr val="bg1"/>
                </a:solidFill>
                <a:latin typeface="Raleway"/>
                <a:cs typeface="Raleway"/>
              </a:rPr>
              <a:t>grossesse</a:t>
            </a:r>
            <a:r>
              <a:rPr lang="en-US" b="1" dirty="0" smtClean="0">
                <a:solidFill>
                  <a:schemeClr val="bg1"/>
                </a:solidFill>
                <a:latin typeface="Raleway"/>
                <a:cs typeface="Raleway"/>
              </a:rPr>
              <a:t>, </a:t>
            </a:r>
            <a:r>
              <a:rPr lang="en-US" b="1" dirty="0" err="1" smtClean="0">
                <a:solidFill>
                  <a:schemeClr val="bg1"/>
                </a:solidFill>
                <a:latin typeface="Raleway"/>
                <a:cs typeface="Raleway"/>
              </a:rPr>
              <a:t>lors</a:t>
            </a:r>
            <a:r>
              <a:rPr lang="en-US" b="1" dirty="0" smtClean="0">
                <a:solidFill>
                  <a:schemeClr val="bg1"/>
                </a:solidFill>
                <a:latin typeface="Raleway"/>
                <a:cs typeface="Raleway"/>
              </a:rPr>
              <a:t> de </a:t>
            </a:r>
            <a:r>
              <a:rPr lang="en-US" b="1" dirty="0" err="1" smtClean="0">
                <a:solidFill>
                  <a:schemeClr val="bg1"/>
                </a:solidFill>
                <a:latin typeface="Raleway"/>
                <a:cs typeface="Raleway"/>
              </a:rPr>
              <a:t>l’accouchement</a:t>
            </a:r>
            <a:r>
              <a:rPr lang="en-US" b="1" dirty="0" smtClean="0">
                <a:solidFill>
                  <a:schemeClr val="bg1"/>
                </a:solidFill>
                <a:latin typeface="Raleway"/>
                <a:cs typeface="Raleway"/>
              </a:rPr>
              <a:t> et </a:t>
            </a:r>
            <a:r>
              <a:rPr lang="en-US" b="1" dirty="0" err="1" smtClean="0">
                <a:solidFill>
                  <a:schemeClr val="bg1"/>
                </a:solidFill>
                <a:latin typeface="Raleway"/>
                <a:cs typeface="Raleway"/>
              </a:rPr>
              <a:t>durant</a:t>
            </a:r>
            <a:r>
              <a:rPr lang="en-US" b="1" dirty="0" smtClean="0">
                <a:solidFill>
                  <a:schemeClr val="bg1"/>
                </a:solidFill>
                <a:latin typeface="Raleway"/>
                <a:cs typeface="Raleway"/>
              </a:rPr>
              <a:t> la petite </a:t>
            </a:r>
            <a:r>
              <a:rPr lang="en-US" b="1" dirty="0" err="1" smtClean="0">
                <a:solidFill>
                  <a:schemeClr val="bg1"/>
                </a:solidFill>
                <a:latin typeface="Raleway"/>
                <a:cs typeface="Raleway"/>
              </a:rPr>
              <a:t>enfance</a:t>
            </a:r>
            <a:r>
              <a:rPr lang="en-US" b="1" spc="-300" dirty="0" smtClean="0">
                <a:solidFill>
                  <a:schemeClr val="bg1"/>
                </a:solidFill>
                <a:latin typeface="Raleway"/>
                <a:cs typeface="Raleway"/>
              </a:rPr>
              <a:t> </a:t>
            </a:r>
            <a:r>
              <a:rPr lang="en-US" b="1" dirty="0" smtClean="0">
                <a:solidFill>
                  <a:schemeClr val="bg1"/>
                </a:solidFill>
                <a:latin typeface="Raleway"/>
                <a:cs typeface="Raleway"/>
              </a:rPr>
              <a:t>?</a:t>
            </a:r>
          </a:p>
        </p:txBody>
      </p:sp>
      <p:sp>
        <p:nvSpPr>
          <p:cNvPr id="9" name="TextBox 8"/>
          <p:cNvSpPr txBox="1"/>
          <p:nvPr/>
        </p:nvSpPr>
        <p:spPr>
          <a:xfrm>
            <a:off x="411142" y="4768510"/>
            <a:ext cx="2551546" cy="184666"/>
          </a:xfrm>
          <a:prstGeom prst="rect">
            <a:avLst/>
          </a:prstGeom>
          <a:noFill/>
        </p:spPr>
        <p:txBody>
          <a:bodyPr wrap="square" rtlCol="0">
            <a:spAutoFit/>
          </a:bodyPr>
          <a:lstStyle/>
          <a:p>
            <a:r>
              <a:rPr lang="en-US" sz="600" dirty="0" smtClean="0">
                <a:solidFill>
                  <a:schemeClr val="bg1"/>
                </a:solidFill>
                <a:latin typeface="Raleway"/>
                <a:cs typeface="Raleway"/>
              </a:rPr>
              <a:t>© </a:t>
            </a:r>
            <a:r>
              <a:rPr lang="en-US" sz="600" dirty="0" err="1" smtClean="0">
                <a:solidFill>
                  <a:schemeClr val="bg1"/>
                </a:solidFill>
                <a:latin typeface="Raleway"/>
                <a:cs typeface="Raleway"/>
              </a:rPr>
              <a:t>Fondation</a:t>
            </a:r>
            <a:r>
              <a:rPr lang="en-US" sz="600" dirty="0" smtClean="0">
                <a:solidFill>
                  <a:schemeClr val="bg1"/>
                </a:solidFill>
                <a:latin typeface="Raleway"/>
                <a:cs typeface="Raleway"/>
              </a:rPr>
              <a:t> Lucie et André </a:t>
            </a:r>
            <a:r>
              <a:rPr lang="en-US" sz="600" dirty="0" err="1" smtClean="0">
                <a:solidFill>
                  <a:schemeClr val="bg1"/>
                </a:solidFill>
                <a:latin typeface="Raleway"/>
                <a:cs typeface="Raleway"/>
              </a:rPr>
              <a:t>Chagnon</a:t>
            </a:r>
            <a:r>
              <a:rPr lang="en-US" sz="600" dirty="0" smtClean="0">
                <a:solidFill>
                  <a:schemeClr val="bg1"/>
                </a:solidFill>
                <a:latin typeface="Raleway"/>
                <a:cs typeface="Raleway"/>
              </a:rPr>
              <a:t>, 2019</a:t>
            </a:r>
            <a:endParaRPr lang="en-US" sz="600" dirty="0">
              <a:solidFill>
                <a:schemeClr val="bg1"/>
              </a:solidFill>
              <a:latin typeface="Raleway"/>
              <a:cs typeface="Raleway"/>
            </a:endParaRPr>
          </a:p>
        </p:txBody>
      </p:sp>
      <p:pic>
        <p:nvPicPr>
          <p:cNvPr id="10" name="Picture 9" descr="Logo-Boservatoiredestoutpetits-BLANC.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167" y="4653063"/>
            <a:ext cx="1023700" cy="434297"/>
          </a:xfrm>
          <a:prstGeom prst="rect">
            <a:avLst/>
          </a:prstGeom>
        </p:spPr>
      </p:pic>
    </p:spTree>
    <p:extLst>
      <p:ext uri="{BB962C8B-B14F-4D97-AF65-F5344CB8AC3E}">
        <p14:creationId xmlns:p14="http://schemas.microsoft.com/office/powerpoint/2010/main" val="17701210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photo.png"/>
          <p:cNvPicPr>
            <a:picLocks noChangeAspect="1"/>
          </p:cNvPicPr>
          <p:nvPr/>
        </p:nvPicPr>
        <p:blipFill rotWithShape="1">
          <a:blip r:embed="rId3">
            <a:extLst>
              <a:ext uri="{28A0092B-C50C-407E-A947-70E740481C1C}">
                <a14:useLocalDpi xmlns:a14="http://schemas.microsoft.com/office/drawing/2010/main" val="0"/>
              </a:ext>
            </a:extLst>
          </a:blip>
          <a:srcRect t="1" r="614" b="778"/>
          <a:stretch/>
        </p:blipFill>
        <p:spPr>
          <a:xfrm>
            <a:off x="-17319" y="-5773"/>
            <a:ext cx="9161319" cy="5149273"/>
          </a:xfrm>
          <a:prstGeom prst="rect">
            <a:avLst/>
          </a:prstGeom>
        </p:spPr>
      </p:pic>
      <p:grpSp>
        <p:nvGrpSpPr>
          <p:cNvPr id="37" name="Group 36"/>
          <p:cNvGrpSpPr/>
          <p:nvPr/>
        </p:nvGrpSpPr>
        <p:grpSpPr>
          <a:xfrm rot="5400000">
            <a:off x="6159062" y="1992926"/>
            <a:ext cx="3457643" cy="1732380"/>
            <a:chOff x="-1162033" y="1078362"/>
            <a:chExt cx="4220085" cy="2114386"/>
          </a:xfrm>
          <a:solidFill>
            <a:schemeClr val="bg1"/>
          </a:solidFill>
        </p:grpSpPr>
        <p:sp>
          <p:nvSpPr>
            <p:cNvPr id="38" name="Oval 37"/>
            <p:cNvSpPr/>
            <p:nvPr/>
          </p:nvSpPr>
          <p:spPr>
            <a:xfrm>
              <a:off x="943669"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Rectangle 38"/>
            <p:cNvSpPr/>
            <p:nvPr/>
          </p:nvSpPr>
          <p:spPr>
            <a:xfrm>
              <a:off x="-1162033" y="1078365"/>
              <a:ext cx="3155799"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rot="5400000">
            <a:off x="-111060" y="2252662"/>
            <a:ext cx="2938169" cy="1732378"/>
            <a:chOff x="-528011" y="1078362"/>
            <a:chExt cx="3586063" cy="2114384"/>
          </a:xfrm>
          <a:solidFill>
            <a:schemeClr val="bg1"/>
          </a:solidFill>
        </p:grpSpPr>
        <p:sp>
          <p:nvSpPr>
            <p:cNvPr id="6" name="Oval 5"/>
            <p:cNvSpPr/>
            <p:nvPr/>
          </p:nvSpPr>
          <p:spPr>
            <a:xfrm>
              <a:off x="943669"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528011" y="1078363"/>
              <a:ext cx="2521775"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4"/>
          <a:stretch>
            <a:fillRect/>
          </a:stretch>
        </p:blipFill>
        <p:spPr>
          <a:xfrm>
            <a:off x="1072360" y="1767818"/>
            <a:ext cx="571500" cy="508000"/>
          </a:xfrm>
          <a:prstGeom prst="rect">
            <a:avLst/>
          </a:prstGeom>
        </p:spPr>
      </p:pic>
      <p:sp>
        <p:nvSpPr>
          <p:cNvPr id="19" name="TextBox 18"/>
          <p:cNvSpPr txBox="1"/>
          <p:nvPr/>
        </p:nvSpPr>
        <p:spPr>
          <a:xfrm>
            <a:off x="389525" y="366059"/>
            <a:ext cx="5824615" cy="446276"/>
          </a:xfrm>
          <a:prstGeom prst="rect">
            <a:avLst/>
          </a:prstGeom>
          <a:noFill/>
        </p:spPr>
        <p:txBody>
          <a:bodyPr wrap="square" rtlCol="0">
            <a:spAutoFit/>
          </a:bodyPr>
          <a:lstStyle/>
          <a:p>
            <a:r>
              <a:rPr lang="fr-FR" sz="2200" b="1" dirty="0" smtClean="0">
                <a:solidFill>
                  <a:schemeClr val="bg1"/>
                </a:solidFill>
                <a:latin typeface="Raleway"/>
                <a:cs typeface="Raleway"/>
              </a:rPr>
              <a:t>L’importance du suivi de grossesse</a:t>
            </a:r>
            <a:endParaRPr lang="fr-FR" sz="2200" b="1" dirty="0">
              <a:solidFill>
                <a:schemeClr val="bg1"/>
              </a:solidFill>
              <a:latin typeface="Raleway"/>
              <a:cs typeface="Raleway"/>
            </a:endParaRPr>
          </a:p>
        </p:txBody>
      </p:sp>
      <p:sp>
        <p:nvSpPr>
          <p:cNvPr id="20" name="TextBox 19"/>
          <p:cNvSpPr txBox="1"/>
          <p:nvPr/>
        </p:nvSpPr>
        <p:spPr>
          <a:xfrm>
            <a:off x="406168" y="755977"/>
            <a:ext cx="4937586" cy="749180"/>
          </a:xfrm>
          <a:prstGeom prst="rect">
            <a:avLst/>
          </a:prstGeom>
          <a:noFill/>
        </p:spPr>
        <p:txBody>
          <a:bodyPr wrap="square" rtlCol="0">
            <a:spAutoFit/>
          </a:bodyPr>
          <a:lstStyle/>
          <a:p>
            <a:pPr>
              <a:lnSpc>
                <a:spcPct val="110000"/>
              </a:lnSpc>
            </a:pPr>
            <a:r>
              <a:rPr lang="en-US" sz="1300" dirty="0" smtClean="0">
                <a:latin typeface="Raleway"/>
                <a:cs typeface="Raleway"/>
              </a:rPr>
              <a:t>Les </a:t>
            </a:r>
            <a:r>
              <a:rPr lang="en-US" sz="1300" dirty="0" err="1" smtClean="0">
                <a:latin typeface="Raleway"/>
                <a:cs typeface="Raleway"/>
              </a:rPr>
              <a:t>bienfaits</a:t>
            </a:r>
            <a:r>
              <a:rPr lang="en-US" sz="1300" dirty="0" smtClean="0">
                <a:latin typeface="Raleway"/>
                <a:cs typeface="Raleway"/>
              </a:rPr>
              <a:t> d’un </a:t>
            </a:r>
            <a:r>
              <a:rPr lang="en-US" sz="1300" dirty="0" err="1" smtClean="0">
                <a:latin typeface="Raleway"/>
                <a:cs typeface="Raleway"/>
              </a:rPr>
              <a:t>suivi</a:t>
            </a:r>
            <a:r>
              <a:rPr lang="en-US" sz="1300" dirty="0" smtClean="0">
                <a:latin typeface="Raleway"/>
                <a:cs typeface="Raleway"/>
              </a:rPr>
              <a:t> et de </a:t>
            </a:r>
            <a:r>
              <a:rPr lang="en-US" sz="1300" dirty="0" err="1" smtClean="0">
                <a:latin typeface="Raleway"/>
                <a:cs typeface="Raleway"/>
              </a:rPr>
              <a:t>soins</a:t>
            </a:r>
            <a:r>
              <a:rPr lang="en-US" sz="1300" dirty="0" smtClean="0">
                <a:latin typeface="Raleway"/>
                <a:cs typeface="Raleway"/>
              </a:rPr>
              <a:t> pendant la </a:t>
            </a:r>
            <a:r>
              <a:rPr lang="en-US" sz="1300" dirty="0" err="1" smtClean="0">
                <a:latin typeface="Raleway"/>
                <a:cs typeface="Raleway"/>
              </a:rPr>
              <a:t>grossesse</a:t>
            </a:r>
            <a:r>
              <a:rPr lang="en-US" sz="1300" dirty="0" smtClean="0">
                <a:latin typeface="Raleway"/>
                <a:cs typeface="Raleway"/>
              </a:rPr>
              <a:t> </a:t>
            </a:r>
            <a:r>
              <a:rPr lang="en-US" sz="1300" dirty="0" err="1" smtClean="0">
                <a:latin typeface="Raleway"/>
                <a:cs typeface="Raleway"/>
              </a:rPr>
              <a:t>peuvent</a:t>
            </a:r>
            <a:r>
              <a:rPr lang="en-US" sz="1300" dirty="0" smtClean="0">
                <a:latin typeface="Raleway"/>
                <a:cs typeface="Raleway"/>
              </a:rPr>
              <a:t> se faire </a:t>
            </a:r>
            <a:r>
              <a:rPr lang="en-US" sz="1300" dirty="0" err="1" smtClean="0">
                <a:latin typeface="Raleway"/>
                <a:cs typeface="Raleway"/>
              </a:rPr>
              <a:t>sentir</a:t>
            </a:r>
            <a:r>
              <a:rPr lang="en-US" sz="1300" dirty="0" smtClean="0">
                <a:latin typeface="Raleway"/>
                <a:cs typeface="Raleway"/>
              </a:rPr>
              <a:t> </a:t>
            </a:r>
            <a:r>
              <a:rPr lang="en-US" sz="1300" dirty="0" err="1" smtClean="0">
                <a:latin typeface="Raleway"/>
                <a:cs typeface="Raleway"/>
              </a:rPr>
              <a:t>à</a:t>
            </a:r>
            <a:r>
              <a:rPr lang="en-US" sz="1300" dirty="0" smtClean="0">
                <a:latin typeface="Raleway"/>
                <a:cs typeface="Raleway"/>
              </a:rPr>
              <a:t> </a:t>
            </a:r>
            <a:r>
              <a:rPr lang="en-US" sz="1300" dirty="0" err="1" smtClean="0">
                <a:latin typeface="Raleway"/>
                <a:cs typeface="Raleway"/>
              </a:rPr>
              <a:t>plusieurs</a:t>
            </a:r>
            <a:r>
              <a:rPr lang="en-US" sz="1300" dirty="0" smtClean="0">
                <a:latin typeface="Raleway"/>
                <a:cs typeface="Raleway"/>
              </a:rPr>
              <a:t> </a:t>
            </a:r>
            <a:r>
              <a:rPr lang="en-US" sz="1300" dirty="0" err="1" smtClean="0">
                <a:latin typeface="Raleway"/>
                <a:cs typeface="Raleway"/>
              </a:rPr>
              <a:t>niveaux</a:t>
            </a:r>
            <a:r>
              <a:rPr lang="en-US" sz="1300" dirty="0" smtClean="0">
                <a:latin typeface="Raleway"/>
                <a:cs typeface="Raleway"/>
              </a:rPr>
              <a:t> et </a:t>
            </a:r>
            <a:r>
              <a:rPr lang="en-US" sz="1300" dirty="0" err="1" smtClean="0">
                <a:latin typeface="Raleway"/>
                <a:cs typeface="Raleway"/>
              </a:rPr>
              <a:t>sont</a:t>
            </a:r>
            <a:r>
              <a:rPr lang="en-US" sz="1300" dirty="0" smtClean="0">
                <a:latin typeface="Raleway"/>
                <a:cs typeface="Raleway"/>
              </a:rPr>
              <a:t> </a:t>
            </a:r>
            <a:r>
              <a:rPr lang="en-US" sz="1300" dirty="0" err="1" smtClean="0">
                <a:latin typeface="Raleway"/>
                <a:cs typeface="Raleway"/>
              </a:rPr>
              <a:t>très</a:t>
            </a:r>
            <a:r>
              <a:rPr lang="en-US" sz="1300" dirty="0" smtClean="0">
                <a:latin typeface="Raleway"/>
                <a:cs typeface="Raleway"/>
              </a:rPr>
              <a:t> </a:t>
            </a:r>
            <a:r>
              <a:rPr lang="en-US" sz="1300" dirty="0" err="1" smtClean="0">
                <a:latin typeface="Raleway"/>
                <a:cs typeface="Raleway"/>
              </a:rPr>
              <a:t>bien</a:t>
            </a:r>
            <a:r>
              <a:rPr lang="en-US" sz="1300" dirty="0" smtClean="0">
                <a:latin typeface="Raleway"/>
                <a:cs typeface="Raleway"/>
              </a:rPr>
              <a:t> </a:t>
            </a:r>
            <a:r>
              <a:rPr lang="en-US" sz="1300" dirty="0" err="1" smtClean="0">
                <a:latin typeface="Raleway"/>
                <a:cs typeface="Raleway"/>
              </a:rPr>
              <a:t>démontrés</a:t>
            </a:r>
            <a:r>
              <a:rPr lang="en-US" sz="1300" dirty="0" smtClean="0">
                <a:latin typeface="Raleway"/>
                <a:cs typeface="Raleway"/>
              </a:rPr>
              <a:t> par la </a:t>
            </a:r>
            <a:r>
              <a:rPr lang="en-US" sz="1300" dirty="0" err="1" smtClean="0">
                <a:latin typeface="Raleway"/>
                <a:cs typeface="Raleway"/>
              </a:rPr>
              <a:t>recherche</a:t>
            </a:r>
            <a:r>
              <a:rPr lang="en-US" sz="1300" dirty="0" smtClean="0">
                <a:latin typeface="Raleway"/>
                <a:cs typeface="Raleway"/>
              </a:rPr>
              <a:t>.</a:t>
            </a:r>
            <a:endParaRPr lang="en-US" sz="1300" dirty="0">
              <a:latin typeface="Raleway"/>
              <a:cs typeface="Raleway"/>
            </a:endParaRPr>
          </a:p>
        </p:txBody>
      </p:sp>
      <p:sp>
        <p:nvSpPr>
          <p:cNvPr id="27" name="TextBox 26"/>
          <p:cNvSpPr txBox="1"/>
          <p:nvPr/>
        </p:nvSpPr>
        <p:spPr>
          <a:xfrm>
            <a:off x="574217" y="2289549"/>
            <a:ext cx="1589312" cy="1702389"/>
          </a:xfrm>
          <a:prstGeom prst="rect">
            <a:avLst/>
          </a:prstGeom>
          <a:noFill/>
        </p:spPr>
        <p:txBody>
          <a:bodyPr wrap="square" rtlCol="0">
            <a:spAutoFit/>
          </a:bodyPr>
          <a:lstStyle/>
          <a:p>
            <a:pPr algn="ctr">
              <a:spcBef>
                <a:spcPts val="600"/>
              </a:spcBef>
            </a:pPr>
            <a:r>
              <a:rPr lang="fr-FR" sz="900" b="1" dirty="0" smtClean="0">
                <a:latin typeface="Raleway"/>
                <a:cs typeface="Raleway"/>
              </a:rPr>
              <a:t>Santé de la mère</a:t>
            </a:r>
          </a:p>
          <a:p>
            <a:pPr algn="ctr">
              <a:lnSpc>
                <a:spcPct val="110000"/>
              </a:lnSpc>
              <a:spcBef>
                <a:spcPts val="600"/>
              </a:spcBef>
            </a:pPr>
            <a:r>
              <a:rPr lang="fr-FR" sz="750" dirty="0" smtClean="0">
                <a:latin typeface="Raleway"/>
                <a:cs typeface="Raleway"/>
              </a:rPr>
              <a:t>Les </a:t>
            </a:r>
            <a:r>
              <a:rPr lang="fr-FR" sz="750" dirty="0">
                <a:latin typeface="Raleway"/>
                <a:cs typeface="Raleway"/>
              </a:rPr>
              <a:t>soins prénataux permettent de détecter </a:t>
            </a:r>
            <a:r>
              <a:rPr lang="fr-FR" sz="750" dirty="0" smtClean="0">
                <a:latin typeface="Raleway"/>
                <a:cs typeface="Raleway"/>
              </a:rPr>
              <a:t>et </a:t>
            </a:r>
            <a:r>
              <a:rPr lang="fr-FR" sz="750" dirty="0">
                <a:latin typeface="Raleway"/>
                <a:cs typeface="Raleway"/>
              </a:rPr>
              <a:t>de prévenir des </a:t>
            </a:r>
            <a:r>
              <a:rPr lang="fr-FR" sz="750" dirty="0" smtClean="0">
                <a:latin typeface="Raleway"/>
                <a:cs typeface="Raleway"/>
              </a:rPr>
              <a:t>maladies pouvant </a:t>
            </a:r>
            <a:r>
              <a:rPr lang="fr-FR" sz="750" dirty="0">
                <a:latin typeface="Raleway"/>
                <a:cs typeface="Raleway"/>
              </a:rPr>
              <a:t>avoir des conséquences sur la santé </a:t>
            </a:r>
            <a:r>
              <a:rPr lang="fr-FR" sz="750" dirty="0" smtClean="0">
                <a:latin typeface="Raleway"/>
                <a:cs typeface="Raleway"/>
              </a:rPr>
              <a:t>et </a:t>
            </a:r>
            <a:r>
              <a:rPr lang="fr-FR" sz="750" dirty="0">
                <a:latin typeface="Raleway"/>
                <a:cs typeface="Raleway"/>
              </a:rPr>
              <a:t>le bien-être de la mère. </a:t>
            </a:r>
            <a:r>
              <a:rPr lang="fr-FR" sz="750" dirty="0" smtClean="0">
                <a:latin typeface="Raleway"/>
                <a:cs typeface="Raleway"/>
              </a:rPr>
              <a:t>Les </a:t>
            </a:r>
            <a:r>
              <a:rPr lang="fr-FR" sz="750" dirty="0">
                <a:latin typeface="Raleway"/>
                <a:cs typeface="Raleway"/>
              </a:rPr>
              <a:t>rendez-vous de suivi sont aussi une occasion </a:t>
            </a:r>
            <a:r>
              <a:rPr lang="fr-FR" sz="750" dirty="0" smtClean="0">
                <a:latin typeface="Raleway"/>
                <a:cs typeface="Raleway"/>
              </a:rPr>
              <a:t>de </a:t>
            </a:r>
            <a:r>
              <a:rPr lang="fr-FR" sz="750" dirty="0">
                <a:latin typeface="Raleway"/>
                <a:cs typeface="Raleway"/>
              </a:rPr>
              <a:t>reconnaître </a:t>
            </a:r>
            <a:r>
              <a:rPr lang="fr-FR" sz="750" dirty="0" smtClean="0">
                <a:latin typeface="Raleway"/>
                <a:cs typeface="Raleway"/>
              </a:rPr>
              <a:t>les </a:t>
            </a:r>
            <a:r>
              <a:rPr lang="fr-FR" sz="750" dirty="0">
                <a:latin typeface="Raleway"/>
                <a:cs typeface="Raleway"/>
              </a:rPr>
              <a:t>mères avec des problèmes de santé (physique ou mentale) </a:t>
            </a:r>
            <a:r>
              <a:rPr lang="fr-FR" sz="750" dirty="0" smtClean="0">
                <a:latin typeface="Raleway"/>
                <a:cs typeface="Raleway"/>
              </a:rPr>
              <a:t/>
            </a:r>
            <a:br>
              <a:rPr lang="fr-FR" sz="750" dirty="0" smtClean="0">
                <a:latin typeface="Raleway"/>
                <a:cs typeface="Raleway"/>
              </a:rPr>
            </a:br>
            <a:r>
              <a:rPr lang="fr-FR" sz="750" dirty="0" smtClean="0">
                <a:latin typeface="Raleway"/>
                <a:cs typeface="Raleway"/>
              </a:rPr>
              <a:t>ou </a:t>
            </a:r>
            <a:r>
              <a:rPr lang="fr-FR" sz="750" dirty="0">
                <a:latin typeface="Raleway"/>
                <a:cs typeface="Raleway"/>
              </a:rPr>
              <a:t>celles victimes </a:t>
            </a:r>
            <a:r>
              <a:rPr lang="fr-FR" sz="750" dirty="0" smtClean="0">
                <a:latin typeface="Raleway"/>
                <a:cs typeface="Raleway"/>
              </a:rPr>
              <a:t>de </a:t>
            </a:r>
            <a:r>
              <a:rPr lang="fr-FR" sz="750" dirty="0">
                <a:latin typeface="Raleway"/>
                <a:cs typeface="Raleway"/>
              </a:rPr>
              <a:t>violence conjugale </a:t>
            </a:r>
            <a:r>
              <a:rPr lang="fr-FR" sz="750" dirty="0" smtClean="0">
                <a:latin typeface="Raleway"/>
                <a:cs typeface="Raleway"/>
              </a:rPr>
              <a:t>et </a:t>
            </a:r>
            <a:r>
              <a:rPr lang="fr-FR" sz="750" dirty="0">
                <a:latin typeface="Raleway"/>
                <a:cs typeface="Raleway"/>
              </a:rPr>
              <a:t>d’intervenir.</a:t>
            </a:r>
          </a:p>
        </p:txBody>
      </p:sp>
      <p:grpSp>
        <p:nvGrpSpPr>
          <p:cNvPr id="28" name="Group 27"/>
          <p:cNvGrpSpPr/>
          <p:nvPr/>
        </p:nvGrpSpPr>
        <p:grpSpPr>
          <a:xfrm rot="5400000">
            <a:off x="1908582" y="2252663"/>
            <a:ext cx="2938169" cy="1732378"/>
            <a:chOff x="-528011" y="1078362"/>
            <a:chExt cx="3586063" cy="2114384"/>
          </a:xfrm>
          <a:solidFill>
            <a:schemeClr val="bg1"/>
          </a:solidFill>
        </p:grpSpPr>
        <p:sp>
          <p:nvSpPr>
            <p:cNvPr id="29" name="Oval 28"/>
            <p:cNvSpPr/>
            <p:nvPr/>
          </p:nvSpPr>
          <p:spPr>
            <a:xfrm>
              <a:off x="943669"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Rectangle 29"/>
            <p:cNvSpPr/>
            <p:nvPr/>
          </p:nvSpPr>
          <p:spPr>
            <a:xfrm>
              <a:off x="-528011" y="1078363"/>
              <a:ext cx="2521775"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p:cNvSpPr txBox="1"/>
          <p:nvPr/>
        </p:nvSpPr>
        <p:spPr>
          <a:xfrm>
            <a:off x="2593859" y="2289550"/>
            <a:ext cx="1589312" cy="1510029"/>
          </a:xfrm>
          <a:prstGeom prst="rect">
            <a:avLst/>
          </a:prstGeom>
          <a:noFill/>
        </p:spPr>
        <p:txBody>
          <a:bodyPr wrap="square" rtlCol="0">
            <a:spAutoFit/>
          </a:bodyPr>
          <a:lstStyle/>
          <a:p>
            <a:pPr algn="ctr">
              <a:spcBef>
                <a:spcPts val="600"/>
              </a:spcBef>
            </a:pPr>
            <a:r>
              <a:rPr lang="fr-FR" sz="900" b="1" dirty="0" smtClean="0">
                <a:latin typeface="Raleway"/>
                <a:cs typeface="Raleway"/>
              </a:rPr>
              <a:t>Complications </a:t>
            </a:r>
            <a:br>
              <a:rPr lang="fr-FR" sz="900" b="1" dirty="0" smtClean="0">
                <a:latin typeface="Raleway"/>
                <a:cs typeface="Raleway"/>
              </a:rPr>
            </a:br>
            <a:r>
              <a:rPr lang="fr-FR" sz="900" b="1" dirty="0" smtClean="0">
                <a:latin typeface="Raleway"/>
                <a:cs typeface="Raleway"/>
              </a:rPr>
              <a:t>à l’accouchement</a:t>
            </a:r>
          </a:p>
          <a:p>
            <a:pPr algn="ctr">
              <a:lnSpc>
                <a:spcPct val="110000"/>
              </a:lnSpc>
            </a:pPr>
            <a:r>
              <a:rPr lang="fr-FR" sz="750" dirty="0" smtClean="0">
                <a:latin typeface="Raleway"/>
                <a:cs typeface="Raleway"/>
              </a:rPr>
              <a:t>Les rendez</a:t>
            </a:r>
            <a:r>
              <a:rPr lang="fr-FR" sz="750" dirty="0">
                <a:latin typeface="Raleway"/>
                <a:cs typeface="Raleway"/>
              </a:rPr>
              <a:t>-vous </a:t>
            </a:r>
            <a:r>
              <a:rPr lang="fr-FR" sz="750" dirty="0" smtClean="0">
                <a:latin typeface="Raleway"/>
                <a:cs typeface="Raleway"/>
              </a:rPr>
              <a:t>médicaux</a:t>
            </a:r>
            <a:r>
              <a:rPr lang="fr-FR" sz="750" dirty="0">
                <a:latin typeface="Raleway"/>
                <a:cs typeface="Raleway"/>
              </a:rPr>
              <a:t>, </a:t>
            </a:r>
            <a:r>
              <a:rPr lang="fr-FR" sz="750" dirty="0" smtClean="0">
                <a:latin typeface="Raleway"/>
                <a:cs typeface="Raleway"/>
              </a:rPr>
              <a:t/>
            </a:r>
            <a:br>
              <a:rPr lang="fr-FR" sz="750" dirty="0" smtClean="0">
                <a:latin typeface="Raleway"/>
                <a:cs typeface="Raleway"/>
              </a:rPr>
            </a:br>
            <a:r>
              <a:rPr lang="fr-FR" sz="750" dirty="0" smtClean="0">
                <a:latin typeface="Raleway"/>
                <a:cs typeface="Raleway"/>
              </a:rPr>
              <a:t>les </a:t>
            </a:r>
            <a:r>
              <a:rPr lang="fr-FR" sz="750" dirty="0">
                <a:latin typeface="Raleway"/>
                <a:cs typeface="Raleway"/>
              </a:rPr>
              <a:t>tests </a:t>
            </a:r>
            <a:r>
              <a:rPr lang="fr-FR" sz="750" dirty="0" smtClean="0">
                <a:latin typeface="Raleway"/>
                <a:cs typeface="Raleway"/>
              </a:rPr>
              <a:t>et </a:t>
            </a:r>
            <a:r>
              <a:rPr lang="fr-FR" sz="750" dirty="0">
                <a:latin typeface="Raleway"/>
                <a:cs typeface="Raleway"/>
              </a:rPr>
              <a:t>les échographies </a:t>
            </a:r>
            <a:br>
              <a:rPr lang="fr-FR" sz="750" dirty="0">
                <a:latin typeface="Raleway"/>
                <a:cs typeface="Raleway"/>
              </a:rPr>
            </a:br>
            <a:r>
              <a:rPr lang="fr-FR" sz="750" dirty="0">
                <a:latin typeface="Raleway"/>
                <a:cs typeface="Raleway"/>
              </a:rPr>
              <a:t>réalisés pendant la grossesse permettent </a:t>
            </a:r>
            <a:r>
              <a:rPr lang="fr-FR" sz="750" dirty="0" smtClean="0">
                <a:latin typeface="Raleway"/>
                <a:cs typeface="Raleway"/>
              </a:rPr>
              <a:t>de </a:t>
            </a:r>
            <a:r>
              <a:rPr lang="fr-FR" sz="750" dirty="0">
                <a:latin typeface="Raleway"/>
                <a:cs typeface="Raleway"/>
              </a:rPr>
              <a:t>détecter les grossesses multiples, les anomalies fœtales ou d’autres conditions pouvant mener </a:t>
            </a:r>
            <a:br>
              <a:rPr lang="fr-FR" sz="750" dirty="0">
                <a:latin typeface="Raleway"/>
                <a:cs typeface="Raleway"/>
              </a:rPr>
            </a:br>
            <a:r>
              <a:rPr lang="fr-FR" sz="750" dirty="0">
                <a:latin typeface="Raleway"/>
                <a:cs typeface="Raleway"/>
              </a:rPr>
              <a:t>à des complications </a:t>
            </a:r>
            <a:br>
              <a:rPr lang="fr-FR" sz="750" dirty="0">
                <a:latin typeface="Raleway"/>
                <a:cs typeface="Raleway"/>
              </a:rPr>
            </a:br>
            <a:r>
              <a:rPr lang="fr-FR" sz="750" dirty="0">
                <a:latin typeface="Raleway"/>
                <a:cs typeface="Raleway"/>
              </a:rPr>
              <a:t>lors de l’accouchement.</a:t>
            </a:r>
          </a:p>
        </p:txBody>
      </p:sp>
      <p:pic>
        <p:nvPicPr>
          <p:cNvPr id="17" name="Picture 16"/>
          <p:cNvPicPr>
            <a:picLocks noChangeAspect="1"/>
          </p:cNvPicPr>
          <p:nvPr/>
        </p:nvPicPr>
        <p:blipFill>
          <a:blip r:embed="rId5"/>
          <a:stretch>
            <a:fillRect/>
          </a:stretch>
        </p:blipFill>
        <p:spPr>
          <a:xfrm>
            <a:off x="3136900" y="1764945"/>
            <a:ext cx="520700" cy="508000"/>
          </a:xfrm>
          <a:prstGeom prst="rect">
            <a:avLst/>
          </a:prstGeom>
        </p:spPr>
      </p:pic>
      <p:pic>
        <p:nvPicPr>
          <p:cNvPr id="18" name="Picture 17"/>
          <p:cNvPicPr>
            <a:picLocks noChangeAspect="1"/>
          </p:cNvPicPr>
          <p:nvPr/>
        </p:nvPicPr>
        <p:blipFill>
          <a:blip r:embed="rId6"/>
          <a:stretch>
            <a:fillRect/>
          </a:stretch>
        </p:blipFill>
        <p:spPr>
          <a:xfrm>
            <a:off x="7675035" y="1277686"/>
            <a:ext cx="533400" cy="520700"/>
          </a:xfrm>
          <a:prstGeom prst="rect">
            <a:avLst/>
          </a:prstGeom>
        </p:spPr>
      </p:pic>
      <p:sp>
        <p:nvSpPr>
          <p:cNvPr id="41" name="TextBox 40"/>
          <p:cNvSpPr txBox="1"/>
          <p:nvPr/>
        </p:nvSpPr>
        <p:spPr>
          <a:xfrm>
            <a:off x="7095839" y="1798384"/>
            <a:ext cx="1589312" cy="2160207"/>
          </a:xfrm>
          <a:prstGeom prst="rect">
            <a:avLst/>
          </a:prstGeom>
          <a:noFill/>
        </p:spPr>
        <p:txBody>
          <a:bodyPr wrap="square" rtlCol="0">
            <a:spAutoFit/>
          </a:bodyPr>
          <a:lstStyle/>
          <a:p>
            <a:pPr algn="ctr">
              <a:spcBef>
                <a:spcPts val="600"/>
              </a:spcBef>
            </a:pPr>
            <a:r>
              <a:rPr lang="fr-FR" sz="900" b="1" dirty="0" smtClean="0">
                <a:latin typeface="Raleway"/>
                <a:cs typeface="Raleway"/>
              </a:rPr>
              <a:t>Santé du bébé</a:t>
            </a:r>
          </a:p>
          <a:p>
            <a:pPr algn="ctr">
              <a:lnSpc>
                <a:spcPct val="110000"/>
              </a:lnSpc>
              <a:spcBef>
                <a:spcPts val="600"/>
              </a:spcBef>
            </a:pPr>
            <a:r>
              <a:rPr lang="fr-FR" sz="750" dirty="0">
                <a:latin typeface="Raleway"/>
                <a:cs typeface="Raleway"/>
              </a:rPr>
              <a:t>Une augmentation de la </a:t>
            </a:r>
            <a:br>
              <a:rPr lang="fr-FR" sz="750" dirty="0">
                <a:latin typeface="Raleway"/>
                <a:cs typeface="Raleway"/>
              </a:rPr>
            </a:br>
            <a:r>
              <a:rPr lang="fr-FR" sz="750" dirty="0" smtClean="0">
                <a:latin typeface="Raleway"/>
                <a:cs typeface="Raleway"/>
              </a:rPr>
              <a:t>fréquence </a:t>
            </a:r>
            <a:r>
              <a:rPr lang="fr-FR" sz="750" dirty="0">
                <a:latin typeface="Raleway"/>
                <a:cs typeface="Raleway"/>
              </a:rPr>
              <a:t>des consultations </a:t>
            </a:r>
            <a:br>
              <a:rPr lang="fr-FR" sz="750" dirty="0">
                <a:latin typeface="Raleway"/>
                <a:cs typeface="Raleway"/>
              </a:rPr>
            </a:br>
            <a:r>
              <a:rPr lang="fr-FR" sz="750" dirty="0">
                <a:latin typeface="Raleway"/>
                <a:cs typeface="Raleway"/>
              </a:rPr>
              <a:t>prénatales est associée à une plus faible probabilité de décès à la </a:t>
            </a:r>
            <a:r>
              <a:rPr lang="fr-FR" sz="750" dirty="0" smtClean="0">
                <a:latin typeface="Raleway"/>
                <a:cs typeface="Raleway"/>
              </a:rPr>
              <a:t>naissance. </a:t>
            </a:r>
          </a:p>
          <a:p>
            <a:pPr algn="ctr">
              <a:lnSpc>
                <a:spcPct val="110000"/>
              </a:lnSpc>
              <a:spcBef>
                <a:spcPts val="600"/>
              </a:spcBef>
            </a:pPr>
            <a:r>
              <a:rPr lang="fr-FR" sz="750" dirty="0" smtClean="0">
                <a:latin typeface="Raleway"/>
                <a:cs typeface="Raleway"/>
              </a:rPr>
              <a:t>Puisqu’elles </a:t>
            </a:r>
            <a:r>
              <a:rPr lang="fr-FR" sz="750" dirty="0">
                <a:latin typeface="Raleway"/>
                <a:cs typeface="Raleway"/>
              </a:rPr>
              <a:t>sont </a:t>
            </a:r>
            <a:r>
              <a:rPr lang="fr-FR" sz="750" dirty="0" smtClean="0">
                <a:latin typeface="Raleway"/>
                <a:cs typeface="Raleway"/>
              </a:rPr>
              <a:t>une </a:t>
            </a:r>
            <a:r>
              <a:rPr lang="fr-FR" sz="750" dirty="0">
                <a:latin typeface="Raleway"/>
                <a:cs typeface="Raleway"/>
              </a:rPr>
              <a:t>occasion d’offrir des recommandations concernant différents </a:t>
            </a:r>
            <a:r>
              <a:rPr lang="fr-FR" sz="750" dirty="0" smtClean="0">
                <a:latin typeface="Raleway"/>
                <a:cs typeface="Raleway"/>
              </a:rPr>
              <a:t>comportements de </a:t>
            </a:r>
            <a:r>
              <a:rPr lang="fr-FR" sz="750" dirty="0">
                <a:latin typeface="Raleway"/>
                <a:cs typeface="Raleway"/>
              </a:rPr>
              <a:t>santé </a:t>
            </a:r>
            <a:r>
              <a:rPr lang="fr-FR" sz="750" dirty="0" smtClean="0">
                <a:latin typeface="Raleway"/>
                <a:cs typeface="Raleway"/>
              </a:rPr>
              <a:t/>
            </a:r>
            <a:br>
              <a:rPr lang="fr-FR" sz="750" dirty="0" smtClean="0">
                <a:latin typeface="Raleway"/>
                <a:cs typeface="Raleway"/>
              </a:rPr>
            </a:br>
            <a:r>
              <a:rPr lang="fr-FR" sz="750" dirty="0" smtClean="0">
                <a:latin typeface="Raleway"/>
                <a:cs typeface="Raleway"/>
              </a:rPr>
              <a:t>chez </a:t>
            </a:r>
            <a:r>
              <a:rPr lang="fr-FR" sz="750" dirty="0">
                <a:latin typeface="Raleway"/>
                <a:cs typeface="Raleway"/>
              </a:rPr>
              <a:t>la mère, les rencontres </a:t>
            </a:r>
            <a:r>
              <a:rPr lang="fr-FR" sz="750" dirty="0" smtClean="0">
                <a:latin typeface="Raleway"/>
                <a:cs typeface="Raleway"/>
              </a:rPr>
              <a:t>prénatales </a:t>
            </a:r>
            <a:r>
              <a:rPr lang="fr-FR" sz="750" dirty="0">
                <a:latin typeface="Raleway"/>
                <a:cs typeface="Raleway"/>
              </a:rPr>
              <a:t>peuvent </a:t>
            </a:r>
            <a:r>
              <a:rPr lang="fr-FR" sz="750" dirty="0" smtClean="0">
                <a:latin typeface="Raleway"/>
                <a:cs typeface="Raleway"/>
              </a:rPr>
              <a:t>influer </a:t>
            </a:r>
            <a:r>
              <a:rPr lang="fr-FR" sz="750" dirty="0">
                <a:latin typeface="Raleway"/>
                <a:cs typeface="Raleway"/>
              </a:rPr>
              <a:t>positivement </a:t>
            </a:r>
            <a:r>
              <a:rPr lang="fr-FR" sz="750" dirty="0" smtClean="0">
                <a:latin typeface="Raleway"/>
                <a:cs typeface="Raleway"/>
              </a:rPr>
              <a:t>sur </a:t>
            </a:r>
            <a:r>
              <a:rPr lang="fr-FR" sz="750" dirty="0">
                <a:latin typeface="Raleway"/>
                <a:cs typeface="Raleway"/>
              </a:rPr>
              <a:t>le </a:t>
            </a:r>
            <a:r>
              <a:rPr lang="fr-FR" sz="750" dirty="0" smtClean="0">
                <a:latin typeface="Raleway"/>
                <a:cs typeface="Raleway"/>
              </a:rPr>
              <a:t>développement de </a:t>
            </a:r>
            <a:r>
              <a:rPr lang="fr-FR" sz="750" dirty="0">
                <a:latin typeface="Raleway"/>
                <a:cs typeface="Raleway"/>
              </a:rPr>
              <a:t>l’enfant pendant et </a:t>
            </a:r>
            <a:r>
              <a:rPr lang="fr-FR" sz="750" dirty="0" smtClean="0">
                <a:latin typeface="Raleway"/>
                <a:cs typeface="Raleway"/>
              </a:rPr>
              <a:t>après </a:t>
            </a:r>
            <a:r>
              <a:rPr lang="fr-FR" sz="750" dirty="0">
                <a:latin typeface="Raleway"/>
                <a:cs typeface="Raleway"/>
              </a:rPr>
              <a:t>la </a:t>
            </a:r>
            <a:r>
              <a:rPr lang="fr-FR" sz="750" dirty="0" smtClean="0">
                <a:latin typeface="Raleway"/>
                <a:cs typeface="Raleway"/>
              </a:rPr>
              <a:t>grossesse.</a:t>
            </a:r>
            <a:endParaRPr lang="fr-FR" sz="750" dirty="0">
              <a:latin typeface="Raleway"/>
              <a:cs typeface="Raleway"/>
            </a:endParaRPr>
          </a:p>
        </p:txBody>
      </p:sp>
      <p:pic>
        <p:nvPicPr>
          <p:cNvPr id="22" name="Picture 21"/>
          <p:cNvPicPr>
            <a:picLocks noChangeAspect="1"/>
          </p:cNvPicPr>
          <p:nvPr/>
        </p:nvPicPr>
        <p:blipFill>
          <a:blip r:embed="rId7"/>
          <a:stretch>
            <a:fillRect/>
          </a:stretch>
        </p:blipFill>
        <p:spPr>
          <a:xfrm>
            <a:off x="7763017" y="4768510"/>
            <a:ext cx="814028" cy="205217"/>
          </a:xfrm>
          <a:prstGeom prst="rect">
            <a:avLst/>
          </a:prstGeom>
        </p:spPr>
      </p:pic>
      <p:sp>
        <p:nvSpPr>
          <p:cNvPr id="25" name="TextBox 24"/>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Tree>
    <p:extLst>
      <p:ext uri="{BB962C8B-B14F-4D97-AF65-F5344CB8AC3E}">
        <p14:creationId xmlns:p14="http://schemas.microsoft.com/office/powerpoint/2010/main" val="5013766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3-photo.png"/>
          <p:cNvPicPr>
            <a:picLocks noChangeAspect="1"/>
          </p:cNvPicPr>
          <p:nvPr/>
        </p:nvPicPr>
        <p:blipFill rotWithShape="1">
          <a:blip r:embed="rId3">
            <a:extLst>
              <a:ext uri="{28A0092B-C50C-407E-A947-70E740481C1C}">
                <a14:useLocalDpi xmlns:a14="http://schemas.microsoft.com/office/drawing/2010/main" val="0"/>
              </a:ext>
            </a:extLst>
          </a:blip>
          <a:srcRect t="2137" r="2447"/>
          <a:stretch/>
        </p:blipFill>
        <p:spPr>
          <a:xfrm>
            <a:off x="-1" y="0"/>
            <a:ext cx="9144001" cy="5159888"/>
          </a:xfrm>
          <a:prstGeom prst="rect">
            <a:avLst/>
          </a:prstGeom>
        </p:spPr>
      </p:pic>
      <p:grpSp>
        <p:nvGrpSpPr>
          <p:cNvPr id="36" name="Group 35"/>
          <p:cNvGrpSpPr/>
          <p:nvPr/>
        </p:nvGrpSpPr>
        <p:grpSpPr>
          <a:xfrm rot="5400000">
            <a:off x="6667006" y="2478865"/>
            <a:ext cx="2396745" cy="1564747"/>
            <a:chOff x="-87817" y="1078363"/>
            <a:chExt cx="3238634" cy="2114386"/>
          </a:xfrm>
          <a:solidFill>
            <a:srgbClr val="92BFBD"/>
          </a:solidFill>
        </p:grpSpPr>
        <p:sp>
          <p:nvSpPr>
            <p:cNvPr id="40" name="Oval 39"/>
            <p:cNvSpPr/>
            <p:nvPr/>
          </p:nvSpPr>
          <p:spPr>
            <a:xfrm>
              <a:off x="1036433" y="1078363"/>
              <a:ext cx="2114384" cy="2114384"/>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42" name="Rectangle 41"/>
            <p:cNvSpPr/>
            <p:nvPr/>
          </p:nvSpPr>
          <p:spPr>
            <a:xfrm>
              <a:off x="-87817" y="1078366"/>
              <a:ext cx="2184590" cy="2114383"/>
            </a:xfrm>
            <a:prstGeom prst="rect">
              <a:avLst/>
            </a:prstGeom>
            <a:solidFill>
              <a:srgbClr val="ADD7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grpSp>
      <p:grpSp>
        <p:nvGrpSpPr>
          <p:cNvPr id="5" name="Group 4"/>
          <p:cNvGrpSpPr/>
          <p:nvPr/>
        </p:nvGrpSpPr>
        <p:grpSpPr>
          <a:xfrm rot="5400000">
            <a:off x="75836" y="2478864"/>
            <a:ext cx="2396744" cy="1564747"/>
            <a:chOff x="-87816" y="1078363"/>
            <a:chExt cx="3238633" cy="2114386"/>
          </a:xfrm>
          <a:solidFill>
            <a:srgbClr val="92BFBD"/>
          </a:solidFill>
        </p:grpSpPr>
        <p:sp>
          <p:nvSpPr>
            <p:cNvPr id="6" name="Oval 5"/>
            <p:cNvSpPr/>
            <p:nvPr/>
          </p:nvSpPr>
          <p:spPr>
            <a:xfrm>
              <a:off x="1036433" y="1078363"/>
              <a:ext cx="2114384" cy="2114384"/>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7" name="Rectangle 6"/>
            <p:cNvSpPr/>
            <p:nvPr/>
          </p:nvSpPr>
          <p:spPr>
            <a:xfrm>
              <a:off x="-87816" y="1078366"/>
              <a:ext cx="2306089" cy="2114383"/>
            </a:xfrm>
            <a:prstGeom prst="rect">
              <a:avLst/>
            </a:prstGeom>
            <a:solidFill>
              <a:srgbClr val="ADD7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grpSp>
      <p:sp>
        <p:nvSpPr>
          <p:cNvPr id="19" name="TextBox 18"/>
          <p:cNvSpPr txBox="1"/>
          <p:nvPr/>
        </p:nvSpPr>
        <p:spPr>
          <a:xfrm>
            <a:off x="389525" y="366059"/>
            <a:ext cx="5010603" cy="769441"/>
          </a:xfrm>
          <a:prstGeom prst="rect">
            <a:avLst/>
          </a:prstGeom>
          <a:noFill/>
        </p:spPr>
        <p:txBody>
          <a:bodyPr wrap="square" rtlCol="0">
            <a:spAutoFit/>
          </a:bodyPr>
          <a:lstStyle/>
          <a:p>
            <a:r>
              <a:rPr lang="fr-FR" sz="2200" b="1" dirty="0" smtClean="0">
                <a:solidFill>
                  <a:schemeClr val="bg1"/>
                </a:solidFill>
                <a:latin typeface="Raleway"/>
                <a:cs typeface="Raleway"/>
              </a:rPr>
              <a:t>Les conséquences de l’absence </a:t>
            </a:r>
            <a:br>
              <a:rPr lang="fr-FR" sz="2200" b="1" dirty="0" smtClean="0">
                <a:solidFill>
                  <a:schemeClr val="bg1"/>
                </a:solidFill>
                <a:latin typeface="Raleway"/>
                <a:cs typeface="Raleway"/>
              </a:rPr>
            </a:br>
            <a:r>
              <a:rPr lang="fr-FR" sz="2200" b="1" dirty="0" smtClean="0">
                <a:solidFill>
                  <a:schemeClr val="bg1"/>
                </a:solidFill>
                <a:latin typeface="Raleway"/>
                <a:cs typeface="Raleway"/>
              </a:rPr>
              <a:t>de soins pour les tout-petits</a:t>
            </a:r>
            <a:endParaRPr lang="fr-FR" sz="2200" b="1" dirty="0">
              <a:solidFill>
                <a:schemeClr val="bg1"/>
              </a:solidFill>
              <a:latin typeface="Raleway"/>
              <a:cs typeface="Raleway"/>
            </a:endParaRPr>
          </a:p>
        </p:txBody>
      </p:sp>
      <p:sp>
        <p:nvSpPr>
          <p:cNvPr id="20" name="TextBox 19"/>
          <p:cNvSpPr txBox="1"/>
          <p:nvPr/>
        </p:nvSpPr>
        <p:spPr>
          <a:xfrm>
            <a:off x="406168" y="1417185"/>
            <a:ext cx="3596048" cy="596317"/>
          </a:xfrm>
          <a:prstGeom prst="rect">
            <a:avLst/>
          </a:prstGeom>
          <a:noFill/>
        </p:spPr>
        <p:txBody>
          <a:bodyPr wrap="square" rtlCol="0">
            <a:spAutoFit/>
          </a:bodyPr>
          <a:lstStyle/>
          <a:p>
            <a:pPr>
              <a:lnSpc>
                <a:spcPct val="110000"/>
              </a:lnSpc>
            </a:pPr>
            <a:r>
              <a:rPr lang="en-US" sz="1500" dirty="0" smtClean="0">
                <a:solidFill>
                  <a:srgbClr val="FFFFFF"/>
                </a:solidFill>
                <a:latin typeface="Raleway"/>
                <a:cs typeface="Raleway"/>
              </a:rPr>
              <a:t>Si un enfant </a:t>
            </a:r>
            <a:r>
              <a:rPr lang="en-US" sz="1500" dirty="0" err="1" smtClean="0">
                <a:solidFill>
                  <a:srgbClr val="FFFFFF"/>
                </a:solidFill>
                <a:latin typeface="Raleway"/>
                <a:cs typeface="Raleway"/>
              </a:rPr>
              <a:t>n’a</a:t>
            </a:r>
            <a:r>
              <a:rPr lang="en-US" sz="1500" dirty="0" smtClean="0">
                <a:solidFill>
                  <a:srgbClr val="FFFFFF"/>
                </a:solidFill>
                <a:latin typeface="Raleway"/>
                <a:cs typeface="Raleway"/>
              </a:rPr>
              <a:t> pas </a:t>
            </a:r>
            <a:r>
              <a:rPr lang="en-US" sz="1500" dirty="0" err="1" smtClean="0">
                <a:solidFill>
                  <a:srgbClr val="FFFFFF"/>
                </a:solidFill>
                <a:latin typeface="Raleway"/>
                <a:cs typeface="Raleway"/>
              </a:rPr>
              <a:t>accès</a:t>
            </a:r>
            <a:r>
              <a:rPr lang="en-US" sz="1500" dirty="0" smtClean="0">
                <a:solidFill>
                  <a:srgbClr val="FFFFFF"/>
                </a:solidFill>
                <a:latin typeface="Raleway"/>
                <a:cs typeface="Raleway"/>
              </a:rPr>
              <a:t> </a:t>
            </a:r>
            <a:br>
              <a:rPr lang="en-US" sz="1500" dirty="0" smtClean="0">
                <a:solidFill>
                  <a:srgbClr val="FFFFFF"/>
                </a:solidFill>
                <a:latin typeface="Raleway"/>
                <a:cs typeface="Raleway"/>
              </a:rPr>
            </a:br>
            <a:r>
              <a:rPr lang="en-US" sz="1500" dirty="0" err="1" smtClean="0">
                <a:solidFill>
                  <a:srgbClr val="FFFFFF"/>
                </a:solidFill>
                <a:latin typeface="Raleway"/>
                <a:cs typeface="Raleway"/>
              </a:rPr>
              <a:t>à</a:t>
            </a:r>
            <a:r>
              <a:rPr lang="en-US" sz="1500" dirty="0" smtClean="0">
                <a:solidFill>
                  <a:srgbClr val="FFFFFF"/>
                </a:solidFill>
                <a:latin typeface="Raleway"/>
                <a:cs typeface="Raleway"/>
              </a:rPr>
              <a:t> des </a:t>
            </a:r>
            <a:r>
              <a:rPr lang="en-US" sz="1500" dirty="0" err="1" smtClean="0">
                <a:solidFill>
                  <a:srgbClr val="FFFFFF"/>
                </a:solidFill>
                <a:latin typeface="Raleway"/>
                <a:cs typeface="Raleway"/>
              </a:rPr>
              <a:t>soins</a:t>
            </a:r>
            <a:r>
              <a:rPr lang="en-US" sz="1500" dirty="0" smtClean="0">
                <a:solidFill>
                  <a:srgbClr val="FFFFFF"/>
                </a:solidFill>
                <a:latin typeface="Raleway"/>
                <a:cs typeface="Raleway"/>
              </a:rPr>
              <a:t> de santé</a:t>
            </a:r>
            <a:r>
              <a:rPr lang="mr-IN" sz="1500" dirty="0" smtClean="0">
                <a:solidFill>
                  <a:srgbClr val="FFFFFF"/>
                </a:solidFill>
                <a:latin typeface="Raleway"/>
                <a:cs typeface="Raleway"/>
              </a:rPr>
              <a:t>…</a:t>
            </a:r>
            <a:endParaRPr lang="en-US" sz="1500" dirty="0">
              <a:solidFill>
                <a:srgbClr val="FFFFFF"/>
              </a:solidFill>
              <a:latin typeface="Raleway"/>
              <a:cs typeface="Raleway"/>
            </a:endParaRPr>
          </a:p>
        </p:txBody>
      </p:sp>
      <p:sp>
        <p:nvSpPr>
          <p:cNvPr id="27" name="TextBox 26"/>
          <p:cNvSpPr txBox="1"/>
          <p:nvPr/>
        </p:nvSpPr>
        <p:spPr>
          <a:xfrm>
            <a:off x="581966" y="2894292"/>
            <a:ext cx="1392235" cy="979114"/>
          </a:xfrm>
          <a:prstGeom prst="rect">
            <a:avLst/>
          </a:prstGeom>
          <a:noFill/>
        </p:spPr>
        <p:txBody>
          <a:bodyPr wrap="square" rtlCol="0">
            <a:spAutoFit/>
          </a:bodyPr>
          <a:lstStyle/>
          <a:p>
            <a:pPr algn="ctr">
              <a:lnSpc>
                <a:spcPct val="110000"/>
              </a:lnSpc>
              <a:spcBef>
                <a:spcPts val="600"/>
              </a:spcBef>
            </a:pPr>
            <a:r>
              <a:rPr lang="fr-FR" sz="750" dirty="0" smtClean="0">
                <a:latin typeface="Raleway"/>
                <a:cs typeface="Raleway"/>
              </a:rPr>
              <a:t>Il </a:t>
            </a:r>
            <a:r>
              <a:rPr lang="fr-FR" sz="750" dirty="0">
                <a:latin typeface="Raleway"/>
                <a:cs typeface="Raleway"/>
              </a:rPr>
              <a:t>pourrait vivre avec des handicaps, des troubles </a:t>
            </a:r>
            <a:r>
              <a:rPr lang="fr-FR" sz="750" dirty="0" smtClean="0">
                <a:latin typeface="Raleway"/>
                <a:cs typeface="Raleway"/>
              </a:rPr>
              <a:t/>
            </a:r>
            <a:br>
              <a:rPr lang="fr-FR" sz="750" dirty="0" smtClean="0">
                <a:latin typeface="Raleway"/>
                <a:cs typeface="Raleway"/>
              </a:rPr>
            </a:br>
            <a:r>
              <a:rPr lang="fr-FR" sz="750" dirty="0" smtClean="0">
                <a:latin typeface="Raleway"/>
                <a:cs typeface="Raleway"/>
              </a:rPr>
              <a:t>du </a:t>
            </a:r>
            <a:r>
              <a:rPr lang="fr-FR" sz="750" dirty="0">
                <a:latin typeface="Raleway"/>
                <a:cs typeface="Raleway"/>
              </a:rPr>
              <a:t>développement ou des maladies chroniques non dépistées, ce qui pourrait </a:t>
            </a:r>
            <a:r>
              <a:rPr lang="fr-FR" sz="750" dirty="0" smtClean="0">
                <a:latin typeface="Raleway"/>
                <a:cs typeface="Raleway"/>
              </a:rPr>
              <a:t/>
            </a:r>
            <a:br>
              <a:rPr lang="fr-FR" sz="750" dirty="0" smtClean="0">
                <a:latin typeface="Raleway"/>
                <a:cs typeface="Raleway"/>
              </a:rPr>
            </a:br>
            <a:r>
              <a:rPr lang="fr-FR" sz="750" dirty="0" smtClean="0">
                <a:latin typeface="Raleway"/>
                <a:cs typeface="Raleway"/>
              </a:rPr>
              <a:t>avoir </a:t>
            </a:r>
            <a:r>
              <a:rPr lang="fr-FR" sz="750" dirty="0">
                <a:latin typeface="Raleway"/>
                <a:cs typeface="Raleway"/>
              </a:rPr>
              <a:t>des répercussions </a:t>
            </a:r>
            <a:r>
              <a:rPr lang="fr-FR" sz="750" dirty="0" smtClean="0">
                <a:latin typeface="Raleway"/>
                <a:cs typeface="Raleway"/>
              </a:rPr>
              <a:t/>
            </a:r>
            <a:br>
              <a:rPr lang="fr-FR" sz="750" dirty="0" smtClean="0">
                <a:latin typeface="Raleway"/>
                <a:cs typeface="Raleway"/>
              </a:rPr>
            </a:br>
            <a:r>
              <a:rPr lang="fr-FR" sz="750" dirty="0" smtClean="0">
                <a:latin typeface="Raleway"/>
                <a:cs typeface="Raleway"/>
              </a:rPr>
              <a:t>sur </a:t>
            </a:r>
            <a:r>
              <a:rPr lang="fr-FR" sz="750" dirty="0">
                <a:latin typeface="Raleway"/>
                <a:cs typeface="Raleway"/>
              </a:rPr>
              <a:t>sa vie future.</a:t>
            </a:r>
          </a:p>
        </p:txBody>
      </p:sp>
      <p:sp>
        <p:nvSpPr>
          <p:cNvPr id="41" name="TextBox 40"/>
          <p:cNvSpPr txBox="1"/>
          <p:nvPr/>
        </p:nvSpPr>
        <p:spPr>
          <a:xfrm>
            <a:off x="7089598" y="2894292"/>
            <a:ext cx="1564747" cy="1106072"/>
          </a:xfrm>
          <a:prstGeom prst="rect">
            <a:avLst/>
          </a:prstGeom>
          <a:noFill/>
        </p:spPr>
        <p:txBody>
          <a:bodyPr wrap="square" rtlCol="0">
            <a:spAutoFit/>
          </a:bodyPr>
          <a:lstStyle/>
          <a:p>
            <a:pPr algn="ctr">
              <a:lnSpc>
                <a:spcPct val="110000"/>
              </a:lnSpc>
              <a:spcBef>
                <a:spcPts val="600"/>
              </a:spcBef>
            </a:pPr>
            <a:r>
              <a:rPr lang="fr-FR" sz="750" dirty="0" smtClean="0">
                <a:latin typeface="Raleway"/>
                <a:cs typeface="Raleway"/>
              </a:rPr>
              <a:t>Ses </a:t>
            </a:r>
            <a:r>
              <a:rPr lang="fr-FR" sz="750" dirty="0">
                <a:latin typeface="Raleway"/>
                <a:cs typeface="Raleway"/>
              </a:rPr>
              <a:t>parents ne recevront </a:t>
            </a:r>
            <a:r>
              <a:rPr lang="fr-FR" sz="750" dirty="0" smtClean="0">
                <a:latin typeface="Raleway"/>
                <a:cs typeface="Raleway"/>
              </a:rPr>
              <a:t/>
            </a:r>
            <a:br>
              <a:rPr lang="fr-FR" sz="750" dirty="0" smtClean="0">
                <a:latin typeface="Raleway"/>
                <a:cs typeface="Raleway"/>
              </a:rPr>
            </a:br>
            <a:r>
              <a:rPr lang="fr-FR" sz="750" dirty="0" smtClean="0">
                <a:latin typeface="Raleway"/>
                <a:cs typeface="Raleway"/>
              </a:rPr>
              <a:t>peut</a:t>
            </a:r>
            <a:r>
              <a:rPr lang="fr-FR" sz="750" dirty="0">
                <a:latin typeface="Raleway"/>
                <a:cs typeface="Raleway"/>
              </a:rPr>
              <a:t>-être pas les informations nécessaires en matière de prévention (activité physique, alimentation, temps passé devant un écran), ce qui peut nuire à sa santé globale et </a:t>
            </a:r>
            <a:r>
              <a:rPr lang="fr-FR" sz="750" dirty="0" smtClean="0">
                <a:latin typeface="Raleway"/>
                <a:cs typeface="Raleway"/>
              </a:rPr>
              <a:t/>
            </a:r>
            <a:br>
              <a:rPr lang="fr-FR" sz="750" dirty="0" smtClean="0">
                <a:latin typeface="Raleway"/>
                <a:cs typeface="Raleway"/>
              </a:rPr>
            </a:br>
            <a:r>
              <a:rPr lang="fr-FR" sz="750" dirty="0" smtClean="0">
                <a:latin typeface="Raleway"/>
                <a:cs typeface="Raleway"/>
              </a:rPr>
              <a:t>à </a:t>
            </a:r>
            <a:r>
              <a:rPr lang="fr-FR" sz="750" dirty="0">
                <a:latin typeface="Raleway"/>
                <a:cs typeface="Raleway"/>
              </a:rPr>
              <a:t>son développement.</a:t>
            </a:r>
          </a:p>
        </p:txBody>
      </p:sp>
      <p:pic>
        <p:nvPicPr>
          <p:cNvPr id="23" name="Picture 22"/>
          <p:cNvPicPr>
            <a:picLocks noChangeAspect="1"/>
          </p:cNvPicPr>
          <p:nvPr/>
        </p:nvPicPr>
        <p:blipFill>
          <a:blip r:embed="rId4"/>
          <a:stretch>
            <a:fillRect/>
          </a:stretch>
        </p:blipFill>
        <p:spPr>
          <a:xfrm>
            <a:off x="7548122" y="2217280"/>
            <a:ext cx="647700" cy="546100"/>
          </a:xfrm>
          <a:prstGeom prst="rect">
            <a:avLst/>
          </a:prstGeom>
        </p:spPr>
      </p:pic>
      <p:pic>
        <p:nvPicPr>
          <p:cNvPr id="25" name="Picture 24"/>
          <p:cNvPicPr>
            <a:picLocks noChangeAspect="1"/>
          </p:cNvPicPr>
          <p:nvPr/>
        </p:nvPicPr>
        <p:blipFill>
          <a:blip r:embed="rId5"/>
          <a:stretch>
            <a:fillRect/>
          </a:stretch>
        </p:blipFill>
        <p:spPr>
          <a:xfrm>
            <a:off x="1053480" y="2217280"/>
            <a:ext cx="508000" cy="520700"/>
          </a:xfrm>
          <a:prstGeom prst="rect">
            <a:avLst/>
          </a:prstGeom>
        </p:spPr>
      </p:pic>
      <p:grpSp>
        <p:nvGrpSpPr>
          <p:cNvPr id="33" name="Group 32"/>
          <p:cNvGrpSpPr/>
          <p:nvPr/>
        </p:nvGrpSpPr>
        <p:grpSpPr>
          <a:xfrm rot="5400000">
            <a:off x="1878491" y="2478865"/>
            <a:ext cx="2396745" cy="1564747"/>
            <a:chOff x="-87817" y="1078363"/>
            <a:chExt cx="3238634" cy="2114386"/>
          </a:xfrm>
          <a:solidFill>
            <a:srgbClr val="92BFBD"/>
          </a:solidFill>
        </p:grpSpPr>
        <p:sp>
          <p:nvSpPr>
            <p:cNvPr id="34" name="Oval 33"/>
            <p:cNvSpPr/>
            <p:nvPr/>
          </p:nvSpPr>
          <p:spPr>
            <a:xfrm>
              <a:off x="1036433" y="1078363"/>
              <a:ext cx="2114384" cy="2114384"/>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35" name="Rectangle 34"/>
            <p:cNvSpPr/>
            <p:nvPr/>
          </p:nvSpPr>
          <p:spPr>
            <a:xfrm>
              <a:off x="-87817" y="1078366"/>
              <a:ext cx="2306088" cy="2114383"/>
            </a:xfrm>
            <a:prstGeom prst="rect">
              <a:avLst/>
            </a:prstGeom>
            <a:solidFill>
              <a:srgbClr val="ADD7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grpSp>
      <p:sp>
        <p:nvSpPr>
          <p:cNvPr id="31" name="TextBox 30"/>
          <p:cNvSpPr txBox="1"/>
          <p:nvPr/>
        </p:nvSpPr>
        <p:spPr>
          <a:xfrm>
            <a:off x="2287623" y="2894293"/>
            <a:ext cx="1589312" cy="725199"/>
          </a:xfrm>
          <a:prstGeom prst="rect">
            <a:avLst/>
          </a:prstGeom>
          <a:noFill/>
        </p:spPr>
        <p:txBody>
          <a:bodyPr wrap="square" rtlCol="0">
            <a:spAutoFit/>
          </a:bodyPr>
          <a:lstStyle/>
          <a:p>
            <a:pPr algn="ctr">
              <a:lnSpc>
                <a:spcPct val="110000"/>
              </a:lnSpc>
            </a:pPr>
            <a:r>
              <a:rPr lang="fr-FR" sz="750" dirty="0" smtClean="0">
                <a:latin typeface="Raleway"/>
                <a:cs typeface="Raleway"/>
              </a:rPr>
              <a:t>En </a:t>
            </a:r>
            <a:r>
              <a:rPr lang="fr-FR" sz="750" dirty="0">
                <a:latin typeface="Raleway"/>
                <a:cs typeface="Raleway"/>
              </a:rPr>
              <a:t>cas de blessure </a:t>
            </a:r>
            <a:r>
              <a:rPr lang="fr-FR" sz="750" dirty="0" smtClean="0">
                <a:latin typeface="Raleway"/>
                <a:cs typeface="Raleway"/>
              </a:rPr>
              <a:t/>
            </a:r>
            <a:br>
              <a:rPr lang="fr-FR" sz="750" dirty="0" smtClean="0">
                <a:latin typeface="Raleway"/>
                <a:cs typeface="Raleway"/>
              </a:rPr>
            </a:br>
            <a:r>
              <a:rPr lang="fr-FR" sz="750" dirty="0" smtClean="0">
                <a:latin typeface="Raleway"/>
                <a:cs typeface="Raleway"/>
              </a:rPr>
              <a:t>ou de </a:t>
            </a:r>
            <a:r>
              <a:rPr lang="fr-FR" sz="750" dirty="0">
                <a:latin typeface="Raleway"/>
                <a:cs typeface="Raleway"/>
              </a:rPr>
              <a:t>maladie, il pourrait </a:t>
            </a:r>
            <a:r>
              <a:rPr lang="fr-FR" sz="750" dirty="0" smtClean="0">
                <a:latin typeface="Raleway"/>
                <a:cs typeface="Raleway"/>
              </a:rPr>
              <a:t/>
            </a:r>
            <a:br>
              <a:rPr lang="fr-FR" sz="750" dirty="0" smtClean="0">
                <a:latin typeface="Raleway"/>
                <a:cs typeface="Raleway"/>
              </a:rPr>
            </a:br>
            <a:r>
              <a:rPr lang="fr-FR" sz="750" dirty="0" smtClean="0">
                <a:latin typeface="Raleway"/>
                <a:cs typeface="Raleway"/>
              </a:rPr>
              <a:t>voir son </a:t>
            </a:r>
            <a:r>
              <a:rPr lang="fr-FR" sz="750" dirty="0">
                <a:latin typeface="Raleway"/>
                <a:cs typeface="Raleway"/>
              </a:rPr>
              <a:t>état s’aggraver, </a:t>
            </a:r>
            <a:r>
              <a:rPr lang="fr-FR" sz="750" dirty="0" smtClean="0">
                <a:latin typeface="Raleway"/>
                <a:cs typeface="Raleway"/>
              </a:rPr>
              <a:t/>
            </a:r>
            <a:br>
              <a:rPr lang="fr-FR" sz="750" dirty="0" smtClean="0">
                <a:latin typeface="Raleway"/>
                <a:cs typeface="Raleway"/>
              </a:rPr>
            </a:br>
            <a:r>
              <a:rPr lang="fr-FR" sz="750" dirty="0" smtClean="0">
                <a:latin typeface="Raleway"/>
                <a:cs typeface="Raleway"/>
              </a:rPr>
              <a:t>car </a:t>
            </a:r>
            <a:r>
              <a:rPr lang="fr-FR" sz="750" dirty="0">
                <a:latin typeface="Raleway"/>
                <a:cs typeface="Raleway"/>
              </a:rPr>
              <a:t>il </a:t>
            </a:r>
            <a:r>
              <a:rPr lang="fr-FR" sz="750" dirty="0" smtClean="0">
                <a:latin typeface="Raleway"/>
                <a:cs typeface="Raleway"/>
              </a:rPr>
              <a:t>ne </a:t>
            </a:r>
            <a:r>
              <a:rPr lang="fr-FR" sz="750" dirty="0">
                <a:latin typeface="Raleway"/>
                <a:cs typeface="Raleway"/>
              </a:rPr>
              <a:t>reçoit pas </a:t>
            </a:r>
            <a:r>
              <a:rPr lang="fr-FR" sz="750" dirty="0" smtClean="0">
                <a:latin typeface="Raleway"/>
                <a:cs typeface="Raleway"/>
              </a:rPr>
              <a:t/>
            </a:r>
            <a:br>
              <a:rPr lang="fr-FR" sz="750" dirty="0" smtClean="0">
                <a:latin typeface="Raleway"/>
                <a:cs typeface="Raleway"/>
              </a:rPr>
            </a:br>
            <a:r>
              <a:rPr lang="fr-FR" sz="750" dirty="0" smtClean="0">
                <a:latin typeface="Raleway"/>
                <a:cs typeface="Raleway"/>
              </a:rPr>
              <a:t>les </a:t>
            </a:r>
            <a:r>
              <a:rPr lang="fr-FR" sz="750" dirty="0">
                <a:latin typeface="Raleway"/>
                <a:cs typeface="Raleway"/>
              </a:rPr>
              <a:t>soins nécessaires.</a:t>
            </a:r>
          </a:p>
        </p:txBody>
      </p:sp>
      <p:pic>
        <p:nvPicPr>
          <p:cNvPr id="24" name="Picture 23"/>
          <p:cNvPicPr>
            <a:picLocks noChangeAspect="1"/>
          </p:cNvPicPr>
          <p:nvPr/>
        </p:nvPicPr>
        <p:blipFill>
          <a:blip r:embed="rId6"/>
          <a:stretch>
            <a:fillRect/>
          </a:stretch>
        </p:blipFill>
        <p:spPr>
          <a:xfrm>
            <a:off x="2830664" y="2217280"/>
            <a:ext cx="533400" cy="533400"/>
          </a:xfrm>
          <a:prstGeom prst="rect">
            <a:avLst/>
          </a:prstGeom>
        </p:spPr>
      </p:pic>
      <p:pic>
        <p:nvPicPr>
          <p:cNvPr id="22" name="Picture 21"/>
          <p:cNvPicPr>
            <a:picLocks noChangeAspect="1"/>
          </p:cNvPicPr>
          <p:nvPr/>
        </p:nvPicPr>
        <p:blipFill>
          <a:blip r:embed="rId7"/>
          <a:stretch>
            <a:fillRect/>
          </a:stretch>
        </p:blipFill>
        <p:spPr>
          <a:xfrm>
            <a:off x="7763017" y="4768510"/>
            <a:ext cx="814028" cy="205217"/>
          </a:xfrm>
          <a:prstGeom prst="rect">
            <a:avLst/>
          </a:prstGeom>
        </p:spPr>
      </p:pic>
      <p:sp>
        <p:nvSpPr>
          <p:cNvPr id="28" name="TextBox 27"/>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Tree>
    <p:extLst>
      <p:ext uri="{BB962C8B-B14F-4D97-AF65-F5344CB8AC3E}">
        <p14:creationId xmlns:p14="http://schemas.microsoft.com/office/powerpoint/2010/main" val="31180585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pho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5" name="Group 4"/>
          <p:cNvGrpSpPr/>
          <p:nvPr/>
        </p:nvGrpSpPr>
        <p:grpSpPr>
          <a:xfrm>
            <a:off x="0" y="2491183"/>
            <a:ext cx="4389760" cy="2015380"/>
            <a:chOff x="-2111697" y="1078362"/>
            <a:chExt cx="5312292" cy="2114383"/>
          </a:xfrm>
          <a:solidFill>
            <a:schemeClr val="accent1"/>
          </a:solidFill>
        </p:grpSpPr>
        <p:sp>
          <p:nvSpPr>
            <p:cNvPr id="6" name="Oval 5"/>
            <p:cNvSpPr/>
            <p:nvPr/>
          </p:nvSpPr>
          <p:spPr>
            <a:xfrm>
              <a:off x="1086212"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11697" y="1078362"/>
              <a:ext cx="4248005"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394171" y="2707336"/>
            <a:ext cx="4451799" cy="1539396"/>
          </a:xfrm>
          <a:prstGeom prst="rect">
            <a:avLst/>
          </a:prstGeom>
          <a:noFill/>
        </p:spPr>
        <p:txBody>
          <a:bodyPr wrap="square" rtlCol="0">
            <a:spAutoFit/>
          </a:bodyPr>
          <a:lstStyle/>
          <a:p>
            <a:pPr>
              <a:lnSpc>
                <a:spcPct val="90000"/>
              </a:lnSpc>
            </a:pPr>
            <a:r>
              <a:rPr lang="en-US" sz="2600" b="1" dirty="0" err="1">
                <a:solidFill>
                  <a:schemeClr val="bg1"/>
                </a:solidFill>
                <a:latin typeface="Raleway"/>
                <a:cs typeface="Raleway"/>
              </a:rPr>
              <a:t>Quels</a:t>
            </a:r>
            <a:r>
              <a:rPr lang="en-US" sz="2600" b="1" dirty="0">
                <a:solidFill>
                  <a:schemeClr val="bg1"/>
                </a:solidFill>
                <a:latin typeface="Raleway"/>
                <a:cs typeface="Raleway"/>
              </a:rPr>
              <a:t> </a:t>
            </a:r>
            <a:r>
              <a:rPr lang="en-US" sz="2600" b="1" dirty="0" err="1">
                <a:solidFill>
                  <a:schemeClr val="bg1"/>
                </a:solidFill>
                <a:latin typeface="Raleway"/>
                <a:cs typeface="Raleway"/>
              </a:rPr>
              <a:t>sont</a:t>
            </a:r>
            <a:r>
              <a:rPr lang="en-US" sz="2600" b="1" dirty="0">
                <a:solidFill>
                  <a:schemeClr val="bg1"/>
                </a:solidFill>
                <a:latin typeface="Raleway"/>
                <a:cs typeface="Raleway"/>
              </a:rPr>
              <a:t> les </a:t>
            </a:r>
            <a:r>
              <a:rPr lang="en-US" sz="2600" b="1" dirty="0" err="1" smtClean="0">
                <a:solidFill>
                  <a:schemeClr val="bg1"/>
                </a:solidFill>
                <a:latin typeface="Raleway"/>
                <a:cs typeface="Raleway"/>
              </a:rPr>
              <a:t>coûts</a:t>
            </a:r>
            <a:r>
              <a:rPr lang="en-US" sz="2600" b="1" dirty="0" smtClean="0">
                <a:solidFill>
                  <a:schemeClr val="bg1"/>
                </a:solidFill>
                <a:latin typeface="Raleway"/>
                <a:cs typeface="Raleway"/>
              </a:rPr>
              <a:t> </a:t>
            </a:r>
            <a:br>
              <a:rPr lang="en-US" sz="2600" b="1" dirty="0" smtClean="0">
                <a:solidFill>
                  <a:schemeClr val="bg1"/>
                </a:solidFill>
                <a:latin typeface="Raleway"/>
                <a:cs typeface="Raleway"/>
              </a:rPr>
            </a:br>
            <a:r>
              <a:rPr lang="en-US" sz="2600" b="1" dirty="0" smtClean="0">
                <a:solidFill>
                  <a:schemeClr val="bg1"/>
                </a:solidFill>
                <a:latin typeface="Raleway"/>
                <a:cs typeface="Raleway"/>
              </a:rPr>
              <a:t>des </a:t>
            </a:r>
            <a:r>
              <a:rPr lang="en-US" sz="2600" b="1" dirty="0" err="1">
                <a:solidFill>
                  <a:schemeClr val="bg1"/>
                </a:solidFill>
                <a:latin typeface="Raleway"/>
                <a:cs typeface="Raleway"/>
              </a:rPr>
              <a:t>soins</a:t>
            </a:r>
            <a:r>
              <a:rPr lang="en-US" sz="2600" b="1" dirty="0">
                <a:solidFill>
                  <a:schemeClr val="bg1"/>
                </a:solidFill>
                <a:latin typeface="Raleway"/>
                <a:cs typeface="Raleway"/>
              </a:rPr>
              <a:t> </a:t>
            </a:r>
            <a:r>
              <a:rPr lang="en-US" sz="2600" b="1" dirty="0" smtClean="0">
                <a:solidFill>
                  <a:schemeClr val="bg1"/>
                </a:solidFill>
                <a:latin typeface="Raleway"/>
                <a:cs typeface="Raleway"/>
              </a:rPr>
              <a:t>de </a:t>
            </a:r>
            <a:r>
              <a:rPr lang="en-US" sz="2600" b="1" dirty="0">
                <a:solidFill>
                  <a:schemeClr val="bg1"/>
                </a:solidFill>
                <a:latin typeface="Raleway"/>
                <a:cs typeface="Raleway"/>
              </a:rPr>
              <a:t>santé </a:t>
            </a:r>
            <a:r>
              <a:rPr lang="en-US" sz="2600" b="1" dirty="0" err="1">
                <a:solidFill>
                  <a:schemeClr val="bg1"/>
                </a:solidFill>
                <a:latin typeface="Raleway"/>
                <a:cs typeface="Raleway"/>
              </a:rPr>
              <a:t>lorsqu’on</a:t>
            </a:r>
            <a:r>
              <a:rPr lang="en-US" sz="2600" b="1" dirty="0">
                <a:solidFill>
                  <a:schemeClr val="bg1"/>
                </a:solidFill>
                <a:latin typeface="Raleway"/>
                <a:cs typeface="Raleway"/>
              </a:rPr>
              <a:t> </a:t>
            </a:r>
            <a:r>
              <a:rPr lang="en-US" sz="2600" b="1" dirty="0" err="1" smtClean="0">
                <a:solidFill>
                  <a:schemeClr val="bg1"/>
                </a:solidFill>
                <a:latin typeface="Raleway"/>
                <a:cs typeface="Raleway"/>
              </a:rPr>
              <a:t>n’est</a:t>
            </a:r>
            <a:r>
              <a:rPr lang="en-US" sz="2600" b="1" dirty="0" smtClean="0">
                <a:solidFill>
                  <a:schemeClr val="bg1"/>
                </a:solidFill>
                <a:latin typeface="Raleway"/>
                <a:cs typeface="Raleway"/>
              </a:rPr>
              <a:t> </a:t>
            </a:r>
            <a:br>
              <a:rPr lang="en-US" sz="2600" b="1" dirty="0" smtClean="0">
                <a:solidFill>
                  <a:schemeClr val="bg1"/>
                </a:solidFill>
                <a:latin typeface="Raleway"/>
                <a:cs typeface="Raleway"/>
              </a:rPr>
            </a:br>
            <a:r>
              <a:rPr lang="en-US" sz="2600" b="1" dirty="0" smtClean="0">
                <a:solidFill>
                  <a:schemeClr val="bg1"/>
                </a:solidFill>
                <a:latin typeface="Raleway"/>
                <a:cs typeface="Raleway"/>
              </a:rPr>
              <a:t>pas </a:t>
            </a:r>
            <a:r>
              <a:rPr lang="en-US" sz="2600" b="1" dirty="0" err="1" smtClean="0">
                <a:solidFill>
                  <a:schemeClr val="bg1"/>
                </a:solidFill>
                <a:latin typeface="Raleway"/>
                <a:cs typeface="Raleway"/>
              </a:rPr>
              <a:t>assuré</a:t>
            </a:r>
            <a:r>
              <a:rPr lang="en-US" sz="2600" b="1" dirty="0">
                <a:solidFill>
                  <a:schemeClr val="bg1"/>
                </a:solidFill>
                <a:latin typeface="Raleway"/>
                <a:cs typeface="Raleway"/>
              </a:rPr>
              <a:t> ?</a:t>
            </a:r>
          </a:p>
        </p:txBody>
      </p:sp>
      <p:sp>
        <p:nvSpPr>
          <p:cNvPr id="9" name="TextBox 8"/>
          <p:cNvSpPr txBox="1"/>
          <p:nvPr/>
        </p:nvSpPr>
        <p:spPr>
          <a:xfrm>
            <a:off x="411142" y="4768510"/>
            <a:ext cx="2551546" cy="184666"/>
          </a:xfrm>
          <a:prstGeom prst="rect">
            <a:avLst/>
          </a:prstGeom>
          <a:noFill/>
        </p:spPr>
        <p:txBody>
          <a:bodyPr wrap="square" rtlCol="0">
            <a:spAutoFit/>
          </a:bodyPr>
          <a:lstStyle/>
          <a:p>
            <a:r>
              <a:rPr lang="en-US" sz="600" dirty="0" smtClean="0">
                <a:solidFill>
                  <a:schemeClr val="bg1"/>
                </a:solidFill>
                <a:latin typeface="Raleway"/>
                <a:cs typeface="Raleway"/>
              </a:rPr>
              <a:t>© </a:t>
            </a:r>
            <a:r>
              <a:rPr lang="en-US" sz="600" dirty="0" err="1" smtClean="0">
                <a:solidFill>
                  <a:schemeClr val="bg1"/>
                </a:solidFill>
                <a:latin typeface="Raleway"/>
                <a:cs typeface="Raleway"/>
              </a:rPr>
              <a:t>Fondation</a:t>
            </a:r>
            <a:r>
              <a:rPr lang="en-US" sz="600" dirty="0" smtClean="0">
                <a:solidFill>
                  <a:schemeClr val="bg1"/>
                </a:solidFill>
                <a:latin typeface="Raleway"/>
                <a:cs typeface="Raleway"/>
              </a:rPr>
              <a:t> Lucie et André </a:t>
            </a:r>
            <a:r>
              <a:rPr lang="en-US" sz="600" dirty="0" err="1" smtClean="0">
                <a:solidFill>
                  <a:schemeClr val="bg1"/>
                </a:solidFill>
                <a:latin typeface="Raleway"/>
                <a:cs typeface="Raleway"/>
              </a:rPr>
              <a:t>Chagnon</a:t>
            </a:r>
            <a:r>
              <a:rPr lang="en-US" sz="600" dirty="0" smtClean="0">
                <a:solidFill>
                  <a:schemeClr val="bg1"/>
                </a:solidFill>
                <a:latin typeface="Raleway"/>
                <a:cs typeface="Raleway"/>
              </a:rPr>
              <a:t>, 2019</a:t>
            </a:r>
            <a:endParaRPr lang="en-US" sz="600" dirty="0">
              <a:solidFill>
                <a:schemeClr val="bg1"/>
              </a:solidFill>
              <a:latin typeface="Raleway"/>
              <a:cs typeface="Raleway"/>
            </a:endParaRPr>
          </a:p>
        </p:txBody>
      </p:sp>
      <p:pic>
        <p:nvPicPr>
          <p:cNvPr id="13" name="Picture 12"/>
          <p:cNvPicPr>
            <a:picLocks noChangeAspect="1"/>
          </p:cNvPicPr>
          <p:nvPr/>
        </p:nvPicPr>
        <p:blipFill>
          <a:blip r:embed="rId3"/>
          <a:stretch>
            <a:fillRect/>
          </a:stretch>
        </p:blipFill>
        <p:spPr>
          <a:xfrm>
            <a:off x="7763017" y="4768510"/>
            <a:ext cx="814028" cy="205217"/>
          </a:xfrm>
          <a:prstGeom prst="rect">
            <a:avLst/>
          </a:prstGeom>
        </p:spPr>
      </p:pic>
    </p:spTree>
    <p:extLst>
      <p:ext uri="{BB962C8B-B14F-4D97-AF65-F5344CB8AC3E}">
        <p14:creationId xmlns:p14="http://schemas.microsoft.com/office/powerpoint/2010/main" val="39143850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89525" y="366059"/>
            <a:ext cx="8466608" cy="769441"/>
          </a:xfrm>
          <a:prstGeom prst="rect">
            <a:avLst/>
          </a:prstGeom>
          <a:noFill/>
        </p:spPr>
        <p:txBody>
          <a:bodyPr wrap="square" rtlCol="0">
            <a:spAutoFit/>
          </a:bodyPr>
          <a:lstStyle/>
          <a:p>
            <a:r>
              <a:rPr lang="fr-FR" sz="2200" b="1" dirty="0" smtClean="0">
                <a:solidFill>
                  <a:schemeClr val="accent1"/>
                </a:solidFill>
                <a:latin typeface="Raleway"/>
                <a:cs typeface="Raleway"/>
              </a:rPr>
              <a:t>Des tarifs plus élevés pour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les personnes sans RAMQ</a:t>
            </a:r>
            <a:endParaRPr lang="fr-FR" sz="2200" b="1" dirty="0">
              <a:solidFill>
                <a:schemeClr val="accent1"/>
              </a:solidFill>
              <a:latin typeface="Raleway"/>
              <a:cs typeface="Raleway"/>
            </a:endParaRPr>
          </a:p>
        </p:txBody>
      </p:sp>
      <p:sp>
        <p:nvSpPr>
          <p:cNvPr id="6" name="TextBox 5"/>
          <p:cNvSpPr txBox="1"/>
          <p:nvPr/>
        </p:nvSpPr>
        <p:spPr>
          <a:xfrm>
            <a:off x="406168" y="1229079"/>
            <a:ext cx="4929259" cy="2100575"/>
          </a:xfrm>
          <a:prstGeom prst="rect">
            <a:avLst/>
          </a:prstGeom>
          <a:noFill/>
        </p:spPr>
        <p:txBody>
          <a:bodyPr wrap="square" rtlCol="0">
            <a:spAutoFit/>
          </a:bodyPr>
          <a:lstStyle/>
          <a:p>
            <a:pPr>
              <a:lnSpc>
                <a:spcPct val="110000"/>
              </a:lnSpc>
            </a:pPr>
            <a:r>
              <a:rPr lang="en-US" sz="1500" dirty="0" err="1">
                <a:latin typeface="Raleway"/>
                <a:cs typeface="Raleway"/>
              </a:rPr>
              <a:t>L’annexe</a:t>
            </a:r>
            <a:r>
              <a:rPr lang="en-US" sz="1500" dirty="0">
                <a:latin typeface="Raleway"/>
                <a:cs typeface="Raleway"/>
              </a:rPr>
              <a:t> 1 de la </a:t>
            </a:r>
            <a:r>
              <a:rPr lang="en-US" sz="1500" dirty="0" err="1">
                <a:latin typeface="Raleway"/>
                <a:cs typeface="Raleway"/>
              </a:rPr>
              <a:t>circulaire</a:t>
            </a:r>
            <a:r>
              <a:rPr lang="en-US" sz="1500" dirty="0">
                <a:latin typeface="Raleway"/>
                <a:cs typeface="Raleway"/>
              </a:rPr>
              <a:t> 2018-021 </a:t>
            </a:r>
            <a:r>
              <a:rPr lang="en-US" sz="1500" dirty="0" err="1">
                <a:latin typeface="Raleway"/>
                <a:cs typeface="Raleway"/>
              </a:rPr>
              <a:t>publiée</a:t>
            </a:r>
            <a:r>
              <a:rPr lang="en-US" sz="1500" dirty="0">
                <a:latin typeface="Raleway"/>
                <a:cs typeface="Raleway"/>
              </a:rPr>
              <a:t> </a:t>
            </a:r>
            <a:r>
              <a:rPr lang="en-US" sz="1500" dirty="0" smtClean="0">
                <a:latin typeface="Raleway"/>
                <a:cs typeface="Raleway"/>
              </a:rPr>
              <a:t/>
            </a:r>
            <a:br>
              <a:rPr lang="en-US" sz="1500" dirty="0" smtClean="0">
                <a:latin typeface="Raleway"/>
                <a:cs typeface="Raleway"/>
              </a:rPr>
            </a:br>
            <a:r>
              <a:rPr lang="en-US" sz="1500" dirty="0" smtClean="0">
                <a:latin typeface="Raleway"/>
                <a:cs typeface="Raleway"/>
              </a:rPr>
              <a:t>par </a:t>
            </a:r>
            <a:r>
              <a:rPr lang="en-US" sz="1500" dirty="0">
                <a:latin typeface="Raleway"/>
                <a:cs typeface="Raleway"/>
              </a:rPr>
              <a:t>le </a:t>
            </a:r>
            <a:r>
              <a:rPr lang="en-US" sz="1500" dirty="0" err="1">
                <a:latin typeface="Raleway"/>
                <a:cs typeface="Raleway"/>
              </a:rPr>
              <a:t>ministère</a:t>
            </a:r>
            <a:r>
              <a:rPr lang="en-US" sz="1500" dirty="0">
                <a:latin typeface="Raleway"/>
                <a:cs typeface="Raleway"/>
              </a:rPr>
              <a:t> de la Santé et des Services </a:t>
            </a:r>
            <a:r>
              <a:rPr lang="en-US" sz="1500" dirty="0" err="1">
                <a:latin typeface="Raleway"/>
                <a:cs typeface="Raleway"/>
              </a:rPr>
              <a:t>sociaux</a:t>
            </a:r>
            <a:r>
              <a:rPr lang="en-US" sz="1500" dirty="0">
                <a:latin typeface="Raleway"/>
                <a:cs typeface="Raleway"/>
              </a:rPr>
              <a:t> </a:t>
            </a:r>
            <a:r>
              <a:rPr lang="en-US" sz="1500" dirty="0" err="1">
                <a:latin typeface="Raleway"/>
                <a:cs typeface="Raleway"/>
              </a:rPr>
              <a:t>demande</a:t>
            </a:r>
            <a:r>
              <a:rPr lang="en-US" sz="1500" dirty="0">
                <a:latin typeface="Raleway"/>
                <a:cs typeface="Raleway"/>
              </a:rPr>
              <a:t> aux institutions de santé de </a:t>
            </a:r>
            <a:r>
              <a:rPr lang="en-US" sz="1500" dirty="0" err="1">
                <a:latin typeface="Raleway"/>
                <a:cs typeface="Raleway"/>
              </a:rPr>
              <a:t>l’État</a:t>
            </a:r>
            <a:r>
              <a:rPr lang="en-US" sz="1500" dirty="0">
                <a:latin typeface="Raleway"/>
                <a:cs typeface="Raleway"/>
              </a:rPr>
              <a:t> de </a:t>
            </a:r>
            <a:r>
              <a:rPr lang="en-US" sz="1500" dirty="0" err="1">
                <a:latin typeface="Raleway"/>
                <a:cs typeface="Raleway"/>
              </a:rPr>
              <a:t>majorer</a:t>
            </a:r>
            <a:r>
              <a:rPr lang="en-US" sz="1500" dirty="0">
                <a:latin typeface="Raleway"/>
                <a:cs typeface="Raleway"/>
              </a:rPr>
              <a:t> les </a:t>
            </a:r>
            <a:r>
              <a:rPr lang="en-US" sz="1500" dirty="0" err="1">
                <a:latin typeface="Raleway"/>
                <a:cs typeface="Raleway"/>
              </a:rPr>
              <a:t>tarifs</a:t>
            </a:r>
            <a:r>
              <a:rPr lang="en-US" sz="1500" dirty="0">
                <a:latin typeface="Raleway"/>
                <a:cs typeface="Raleway"/>
              </a:rPr>
              <a:t> de 200 % pour les non-</a:t>
            </a:r>
            <a:r>
              <a:rPr lang="en-US" sz="1500" dirty="0" err="1">
                <a:latin typeface="Raleway"/>
                <a:cs typeface="Raleway"/>
              </a:rPr>
              <a:t>Canadiens</a:t>
            </a:r>
            <a:r>
              <a:rPr lang="en-US" sz="1500" dirty="0">
                <a:latin typeface="Raleway"/>
                <a:cs typeface="Raleway"/>
              </a:rPr>
              <a:t> </a:t>
            </a:r>
            <a:r>
              <a:rPr lang="en-US" sz="1500" dirty="0" smtClean="0">
                <a:latin typeface="Raleway"/>
                <a:cs typeface="Raleway"/>
              </a:rPr>
              <a:t/>
            </a:r>
            <a:br>
              <a:rPr lang="en-US" sz="1500" dirty="0" smtClean="0">
                <a:latin typeface="Raleway"/>
                <a:cs typeface="Raleway"/>
              </a:rPr>
            </a:br>
            <a:r>
              <a:rPr lang="en-US" sz="1500" dirty="0" err="1" smtClean="0">
                <a:latin typeface="Raleway"/>
                <a:cs typeface="Raleway"/>
              </a:rPr>
              <a:t>ou</a:t>
            </a:r>
            <a:r>
              <a:rPr lang="en-US" sz="1500" dirty="0" smtClean="0">
                <a:latin typeface="Raleway"/>
                <a:cs typeface="Raleway"/>
              </a:rPr>
              <a:t> </a:t>
            </a:r>
            <a:r>
              <a:rPr lang="en-US" sz="1500" dirty="0">
                <a:latin typeface="Raleway"/>
                <a:cs typeface="Raleway"/>
              </a:rPr>
              <a:t>les </a:t>
            </a:r>
            <a:r>
              <a:rPr lang="en-US" sz="1500" dirty="0" err="1">
                <a:latin typeface="Raleway"/>
                <a:cs typeface="Raleway"/>
              </a:rPr>
              <a:t>Canadiens</a:t>
            </a:r>
            <a:r>
              <a:rPr lang="en-US" sz="1500" dirty="0">
                <a:latin typeface="Raleway"/>
                <a:cs typeface="Raleway"/>
              </a:rPr>
              <a:t> non </a:t>
            </a:r>
            <a:r>
              <a:rPr lang="en-US" sz="1500" dirty="0" err="1">
                <a:latin typeface="Raleway"/>
                <a:cs typeface="Raleway"/>
              </a:rPr>
              <a:t>résidents</a:t>
            </a:r>
            <a:r>
              <a:rPr lang="en-US" sz="1500" dirty="0">
                <a:latin typeface="Raleway"/>
                <a:cs typeface="Raleway"/>
              </a:rPr>
              <a:t> du Québec.</a:t>
            </a:r>
          </a:p>
          <a:p>
            <a:pPr>
              <a:lnSpc>
                <a:spcPct val="110000"/>
              </a:lnSpc>
            </a:pPr>
            <a:r>
              <a:rPr lang="en-US" sz="1500" dirty="0">
                <a:latin typeface="Raleway"/>
                <a:cs typeface="Raleway"/>
              </a:rPr>
              <a:t>Les </a:t>
            </a:r>
            <a:r>
              <a:rPr lang="en-US" sz="1500" dirty="0" err="1">
                <a:latin typeface="Raleway"/>
                <a:cs typeface="Raleway"/>
              </a:rPr>
              <a:t>médecins</a:t>
            </a:r>
            <a:r>
              <a:rPr lang="en-US" sz="1500" dirty="0">
                <a:latin typeface="Raleway"/>
                <a:cs typeface="Raleway"/>
              </a:rPr>
              <a:t> et </a:t>
            </a:r>
            <a:r>
              <a:rPr lang="en-US" sz="1500" dirty="0" err="1">
                <a:latin typeface="Raleway"/>
                <a:cs typeface="Raleway"/>
              </a:rPr>
              <a:t>établissements</a:t>
            </a:r>
            <a:r>
              <a:rPr lang="en-US" sz="1500" dirty="0">
                <a:latin typeface="Raleway"/>
                <a:cs typeface="Raleway"/>
              </a:rPr>
              <a:t> </a:t>
            </a:r>
            <a:r>
              <a:rPr lang="en-US" sz="1500" dirty="0" err="1">
                <a:latin typeface="Raleway"/>
                <a:cs typeface="Raleway"/>
              </a:rPr>
              <a:t>privés</a:t>
            </a:r>
            <a:r>
              <a:rPr lang="en-US" sz="1500" dirty="0">
                <a:latin typeface="Raleway"/>
                <a:cs typeface="Raleway"/>
              </a:rPr>
              <a:t> </a:t>
            </a:r>
            <a:r>
              <a:rPr lang="en-US" sz="1500" dirty="0" err="1">
                <a:latin typeface="Raleway"/>
                <a:cs typeface="Raleway"/>
              </a:rPr>
              <a:t>sont</a:t>
            </a:r>
            <a:r>
              <a:rPr lang="en-US" sz="1500" dirty="0">
                <a:latin typeface="Raleway"/>
                <a:cs typeface="Raleway"/>
              </a:rPr>
              <a:t> </a:t>
            </a:r>
            <a:r>
              <a:rPr lang="en-US" sz="1500" dirty="0" err="1">
                <a:latin typeface="Raleway"/>
                <a:cs typeface="Raleway"/>
              </a:rPr>
              <a:t>toutefois</a:t>
            </a:r>
            <a:r>
              <a:rPr lang="en-US" sz="1500" dirty="0">
                <a:latin typeface="Raleway"/>
                <a:cs typeface="Raleway"/>
              </a:rPr>
              <a:t> </a:t>
            </a:r>
            <a:r>
              <a:rPr lang="en-US" sz="1500" dirty="0" err="1">
                <a:latin typeface="Raleway"/>
                <a:cs typeface="Raleway"/>
              </a:rPr>
              <a:t>libres</a:t>
            </a:r>
            <a:r>
              <a:rPr lang="en-US" sz="1500" dirty="0">
                <a:latin typeface="Raleway"/>
                <a:cs typeface="Raleway"/>
              </a:rPr>
              <a:t> de </a:t>
            </a:r>
            <a:r>
              <a:rPr lang="en-US" sz="1500" dirty="0" err="1">
                <a:latin typeface="Raleway"/>
                <a:cs typeface="Raleway"/>
              </a:rPr>
              <a:t>suivre</a:t>
            </a:r>
            <a:r>
              <a:rPr lang="en-US" sz="1500" dirty="0">
                <a:latin typeface="Raleway"/>
                <a:cs typeface="Raleway"/>
              </a:rPr>
              <a:t> </a:t>
            </a:r>
            <a:r>
              <a:rPr lang="en-US" sz="1500" dirty="0" err="1">
                <a:latin typeface="Raleway"/>
                <a:cs typeface="Raleway"/>
              </a:rPr>
              <a:t>ou</a:t>
            </a:r>
            <a:r>
              <a:rPr lang="en-US" sz="1500" dirty="0">
                <a:latin typeface="Raleway"/>
                <a:cs typeface="Raleway"/>
              </a:rPr>
              <a:t> non </a:t>
            </a:r>
            <a:r>
              <a:rPr lang="en-US" sz="1500" dirty="0" err="1">
                <a:latin typeface="Raleway"/>
                <a:cs typeface="Raleway"/>
              </a:rPr>
              <a:t>cette</a:t>
            </a:r>
            <a:r>
              <a:rPr lang="en-US" sz="1500" dirty="0">
                <a:latin typeface="Raleway"/>
                <a:cs typeface="Raleway"/>
              </a:rPr>
              <a:t> directive.</a:t>
            </a:r>
          </a:p>
          <a:p>
            <a:endParaRPr lang="en-US" sz="1500" dirty="0">
              <a:latin typeface="Raleway"/>
              <a:cs typeface="Raleway"/>
            </a:endParaRPr>
          </a:p>
        </p:txBody>
      </p:sp>
      <p:pic>
        <p:nvPicPr>
          <p:cNvPr id="10" name="Picture 9"/>
          <p:cNvPicPr>
            <a:picLocks noChangeAspect="1"/>
          </p:cNvPicPr>
          <p:nvPr/>
        </p:nvPicPr>
        <p:blipFill>
          <a:blip r:embed="rId3"/>
          <a:stretch>
            <a:fillRect/>
          </a:stretch>
        </p:blipFill>
        <p:spPr>
          <a:xfrm>
            <a:off x="7763017" y="4768510"/>
            <a:ext cx="814028" cy="205217"/>
          </a:xfrm>
          <a:prstGeom prst="rect">
            <a:avLst/>
          </a:prstGeom>
        </p:spPr>
      </p:pic>
      <p:sp>
        <p:nvSpPr>
          <p:cNvPr id="11" name="TextBox 10"/>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pic>
        <p:nvPicPr>
          <p:cNvPr id="3" name="Picture 2" descr="17-hopit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1097" y="-1034259"/>
            <a:ext cx="5868322" cy="5868322"/>
          </a:xfrm>
          <a:prstGeom prst="rect">
            <a:avLst/>
          </a:prstGeom>
        </p:spPr>
      </p:pic>
    </p:spTree>
    <p:extLst>
      <p:ext uri="{BB962C8B-B14F-4D97-AF65-F5344CB8AC3E}">
        <p14:creationId xmlns:p14="http://schemas.microsoft.com/office/powerpoint/2010/main" val="41423626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15-tableau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5" y="300102"/>
            <a:ext cx="9135879" cy="5143500"/>
          </a:xfrm>
          <a:prstGeom prst="rect">
            <a:avLst/>
          </a:prstGeom>
        </p:spPr>
      </p:pic>
      <p:sp>
        <p:nvSpPr>
          <p:cNvPr id="4" name="TextBox 3"/>
          <p:cNvSpPr txBox="1"/>
          <p:nvPr/>
        </p:nvSpPr>
        <p:spPr>
          <a:xfrm>
            <a:off x="389525" y="366059"/>
            <a:ext cx="6675219" cy="769441"/>
          </a:xfrm>
          <a:prstGeom prst="rect">
            <a:avLst/>
          </a:prstGeom>
          <a:noFill/>
        </p:spPr>
        <p:txBody>
          <a:bodyPr wrap="square" rtlCol="0">
            <a:spAutoFit/>
          </a:bodyPr>
          <a:lstStyle/>
          <a:p>
            <a:r>
              <a:rPr lang="fr-FR" sz="2200" b="1" dirty="0">
                <a:solidFill>
                  <a:schemeClr val="accent1"/>
                </a:solidFill>
                <a:latin typeface="Raleway"/>
                <a:cs typeface="Raleway"/>
              </a:rPr>
              <a:t>Coût d’un suivi de grossesse et d’un </a:t>
            </a:r>
            <a:br>
              <a:rPr lang="fr-FR" sz="2200" b="1" dirty="0">
                <a:solidFill>
                  <a:schemeClr val="accent1"/>
                </a:solidFill>
                <a:latin typeface="Raleway"/>
                <a:cs typeface="Raleway"/>
              </a:rPr>
            </a:br>
            <a:r>
              <a:rPr lang="fr-FR" sz="2200" b="1" dirty="0">
                <a:solidFill>
                  <a:schemeClr val="accent1"/>
                </a:solidFill>
                <a:latin typeface="Raleway"/>
                <a:cs typeface="Raleway"/>
              </a:rPr>
              <a:t>accouchement sans assurance maladie</a:t>
            </a:r>
          </a:p>
        </p:txBody>
      </p:sp>
      <p:sp>
        <p:nvSpPr>
          <p:cNvPr id="5" name="TextBox 4"/>
          <p:cNvSpPr txBox="1"/>
          <p:nvPr/>
        </p:nvSpPr>
        <p:spPr>
          <a:xfrm>
            <a:off x="389509" y="4052399"/>
            <a:ext cx="8358724" cy="523220"/>
          </a:xfrm>
          <a:prstGeom prst="rect">
            <a:avLst/>
          </a:prstGeom>
          <a:noFill/>
        </p:spPr>
        <p:txBody>
          <a:bodyPr wrap="square" rtlCol="0">
            <a:spAutoFit/>
          </a:bodyPr>
          <a:lstStyle/>
          <a:p>
            <a:endParaRPr lang="fr-FR" sz="700" dirty="0">
              <a:solidFill>
                <a:schemeClr val="tx1">
                  <a:lumMod val="75000"/>
                  <a:lumOff val="25000"/>
                </a:schemeClr>
              </a:solidFill>
              <a:latin typeface="Raleway"/>
              <a:cs typeface="Raleway"/>
            </a:endParaRPr>
          </a:p>
          <a:p>
            <a:r>
              <a:rPr lang="fr-FR" sz="700" dirty="0">
                <a:solidFill>
                  <a:schemeClr val="tx1">
                    <a:lumMod val="75000"/>
                    <a:lumOff val="25000"/>
                  </a:schemeClr>
                </a:solidFill>
                <a:latin typeface="Raleway"/>
                <a:cs typeface="Raleway"/>
              </a:rPr>
              <a:t>* </a:t>
            </a:r>
            <a:r>
              <a:rPr lang="fr-FR" sz="700" dirty="0" smtClean="0">
                <a:solidFill>
                  <a:schemeClr val="tx1">
                    <a:lumMod val="75000"/>
                    <a:lumOff val="25000"/>
                  </a:schemeClr>
                </a:solidFill>
                <a:latin typeface="Raleway"/>
                <a:cs typeface="Raleway"/>
              </a:rPr>
              <a:t>Ces </a:t>
            </a:r>
            <a:r>
              <a:rPr lang="fr-FR" sz="700" dirty="0">
                <a:solidFill>
                  <a:schemeClr val="tx1">
                    <a:lumMod val="75000"/>
                    <a:lumOff val="25000"/>
                  </a:schemeClr>
                </a:solidFill>
                <a:latin typeface="Raleway"/>
                <a:cs typeface="Raleway"/>
              </a:rPr>
              <a:t>tarifs ont été établis en consultant la circulaire ministérielle qui fixe les tarifs des services rendus en externe et des hospitalisations. </a:t>
            </a:r>
            <a:r>
              <a:rPr lang="fr-FR" sz="700" dirty="0" smtClean="0">
                <a:solidFill>
                  <a:schemeClr val="tx1">
                    <a:lumMod val="75000"/>
                    <a:lumOff val="25000"/>
                  </a:schemeClr>
                </a:solidFill>
                <a:latin typeface="Raleway"/>
                <a:cs typeface="Raleway"/>
              </a:rPr>
              <a:t>Ces </a:t>
            </a:r>
            <a:r>
              <a:rPr lang="fr-FR" sz="700" dirty="0">
                <a:solidFill>
                  <a:schemeClr val="tx1">
                    <a:lumMod val="75000"/>
                    <a:lumOff val="25000"/>
                  </a:schemeClr>
                </a:solidFill>
                <a:latin typeface="Raleway"/>
                <a:cs typeface="Raleway"/>
              </a:rPr>
              <a:t>montants comprennent déjà </a:t>
            </a:r>
            <a:r>
              <a:rPr lang="fr-FR" sz="700" dirty="0" smtClean="0">
                <a:solidFill>
                  <a:schemeClr val="tx1">
                    <a:lumMod val="75000"/>
                    <a:lumOff val="25000"/>
                  </a:schemeClr>
                </a:solidFill>
                <a:latin typeface="Raleway"/>
                <a:cs typeface="Raleway"/>
              </a:rPr>
              <a:t>une surcharge </a:t>
            </a:r>
            <a:r>
              <a:rPr lang="fr-FR" sz="700" dirty="0">
                <a:solidFill>
                  <a:schemeClr val="tx1">
                    <a:lumMod val="75000"/>
                    <a:lumOff val="25000"/>
                  </a:schemeClr>
                </a:solidFill>
                <a:latin typeface="Raleway"/>
                <a:cs typeface="Raleway"/>
              </a:rPr>
              <a:t>de 200 </a:t>
            </a:r>
            <a:r>
              <a:rPr lang="fr-FR" sz="700" dirty="0" smtClean="0">
                <a:solidFill>
                  <a:schemeClr val="tx1">
                    <a:lumMod val="75000"/>
                    <a:lumOff val="25000"/>
                  </a:schemeClr>
                </a:solidFill>
                <a:latin typeface="Raleway"/>
                <a:cs typeface="Raleway"/>
              </a:rPr>
              <a:t>%.</a:t>
            </a:r>
            <a:endParaRPr lang="fr-FR" sz="700" dirty="0">
              <a:solidFill>
                <a:schemeClr val="tx1">
                  <a:lumMod val="75000"/>
                  <a:lumOff val="25000"/>
                </a:schemeClr>
              </a:solidFill>
              <a:latin typeface="Raleway"/>
              <a:cs typeface="Raleway"/>
            </a:endParaRPr>
          </a:p>
          <a:p>
            <a:r>
              <a:rPr lang="fr-FR" sz="700" dirty="0" smtClean="0">
                <a:solidFill>
                  <a:schemeClr val="tx1">
                    <a:lumMod val="75000"/>
                    <a:lumOff val="25000"/>
                  </a:schemeClr>
                </a:solidFill>
                <a:latin typeface="Raleway"/>
                <a:cs typeface="Raleway"/>
              </a:rPr>
              <a:t>**  Ces </a:t>
            </a:r>
            <a:r>
              <a:rPr lang="fr-FR" sz="700" dirty="0">
                <a:solidFill>
                  <a:schemeClr val="tx1">
                    <a:lumMod val="75000"/>
                    <a:lumOff val="25000"/>
                  </a:schemeClr>
                </a:solidFill>
                <a:latin typeface="Raleway"/>
                <a:cs typeface="Raleway"/>
              </a:rPr>
              <a:t>tarifs proviennent des informations recueillies par les intervenants de Médecins du Monde et du témoignage des mères interrogées dans le cadre de l’enquête Migrants sans assurance médicale à Montréal (MSAM), présentée plus loin.</a:t>
            </a:r>
          </a:p>
        </p:txBody>
      </p:sp>
      <p:pic>
        <p:nvPicPr>
          <p:cNvPr id="7" name="Picture 6"/>
          <p:cNvPicPr>
            <a:picLocks noChangeAspect="1"/>
          </p:cNvPicPr>
          <p:nvPr/>
        </p:nvPicPr>
        <p:blipFill>
          <a:blip r:embed="rId4"/>
          <a:stretch>
            <a:fillRect/>
          </a:stretch>
        </p:blipFill>
        <p:spPr>
          <a:xfrm>
            <a:off x="7763017" y="4768510"/>
            <a:ext cx="814028" cy="205217"/>
          </a:xfrm>
          <a:prstGeom prst="rect">
            <a:avLst/>
          </a:prstGeom>
        </p:spPr>
      </p:pic>
      <p:sp>
        <p:nvSpPr>
          <p:cNvPr id="10" name="TextBox 9"/>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Tree>
    <p:extLst>
      <p:ext uri="{BB962C8B-B14F-4D97-AF65-F5344CB8AC3E}">
        <p14:creationId xmlns:p14="http://schemas.microsoft.com/office/powerpoint/2010/main" val="11977077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p:cNvGrpSpPr/>
          <p:nvPr/>
        </p:nvGrpSpPr>
        <p:grpSpPr>
          <a:xfrm>
            <a:off x="-1240663" y="522700"/>
            <a:ext cx="8623983" cy="4855302"/>
            <a:chOff x="-1240663" y="522700"/>
            <a:chExt cx="8623983" cy="4855302"/>
          </a:xfrm>
        </p:grpSpPr>
        <p:sp>
          <p:nvSpPr>
            <p:cNvPr id="3" name="Rectangle 2"/>
            <p:cNvSpPr/>
            <p:nvPr/>
          </p:nvSpPr>
          <p:spPr>
            <a:xfrm>
              <a:off x="479136" y="1218045"/>
              <a:ext cx="5091546" cy="31692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663" y="522700"/>
              <a:ext cx="8623983" cy="4855302"/>
            </a:xfrm>
            <a:prstGeom prst="rect">
              <a:avLst/>
            </a:prstGeom>
          </p:spPr>
        </p:pic>
      </p:grpSp>
      <p:sp>
        <p:nvSpPr>
          <p:cNvPr id="4" name="TextBox 3"/>
          <p:cNvSpPr txBox="1"/>
          <p:nvPr/>
        </p:nvSpPr>
        <p:spPr>
          <a:xfrm>
            <a:off x="389525" y="366059"/>
            <a:ext cx="6675219" cy="769441"/>
          </a:xfrm>
          <a:prstGeom prst="rect">
            <a:avLst/>
          </a:prstGeom>
          <a:noFill/>
        </p:spPr>
        <p:txBody>
          <a:bodyPr wrap="square" rtlCol="0">
            <a:spAutoFit/>
          </a:bodyPr>
          <a:lstStyle/>
          <a:p>
            <a:r>
              <a:rPr lang="fr-FR" sz="2200" b="1" dirty="0">
                <a:solidFill>
                  <a:schemeClr val="accent1"/>
                </a:solidFill>
                <a:latin typeface="Raleway"/>
                <a:cs typeface="Raleway"/>
              </a:rPr>
              <a:t>Coûts des soins de santé </a:t>
            </a:r>
            <a:r>
              <a:rPr lang="fr-FR" sz="2200" b="1" dirty="0" smtClean="0">
                <a:solidFill>
                  <a:schemeClr val="accent1"/>
                </a:solidFill>
                <a:latin typeface="Raleway"/>
                <a:cs typeface="Raleway"/>
              </a:rPr>
              <a:t>pour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un </a:t>
            </a:r>
            <a:r>
              <a:rPr lang="fr-FR" sz="2200" b="1" dirty="0">
                <a:solidFill>
                  <a:schemeClr val="accent1"/>
                </a:solidFill>
                <a:latin typeface="Raleway"/>
                <a:cs typeface="Raleway"/>
              </a:rPr>
              <a:t>enfant sans assurance maladie</a:t>
            </a:r>
          </a:p>
        </p:txBody>
      </p:sp>
      <p:sp>
        <p:nvSpPr>
          <p:cNvPr id="5" name="TextBox 4"/>
          <p:cNvSpPr txBox="1"/>
          <p:nvPr/>
        </p:nvSpPr>
        <p:spPr>
          <a:xfrm>
            <a:off x="5953855" y="4010396"/>
            <a:ext cx="2752680" cy="446276"/>
          </a:xfrm>
          <a:prstGeom prst="rect">
            <a:avLst/>
          </a:prstGeom>
          <a:noFill/>
        </p:spPr>
        <p:txBody>
          <a:bodyPr wrap="square" rtlCol="0">
            <a:spAutoFit/>
          </a:bodyPr>
          <a:lstStyle/>
          <a:p>
            <a:endParaRPr lang="fr-FR" sz="700" dirty="0">
              <a:solidFill>
                <a:schemeClr val="tx1">
                  <a:lumMod val="75000"/>
                  <a:lumOff val="25000"/>
                </a:schemeClr>
              </a:solidFill>
              <a:latin typeface="Raleway"/>
              <a:cs typeface="Raleway"/>
            </a:endParaRPr>
          </a:p>
          <a:p>
            <a:r>
              <a:rPr lang="fr-FR" sz="700" dirty="0">
                <a:solidFill>
                  <a:schemeClr val="tx1">
                    <a:lumMod val="75000"/>
                    <a:lumOff val="25000"/>
                  </a:schemeClr>
                </a:solidFill>
                <a:latin typeface="Raleway"/>
                <a:cs typeface="Raleway"/>
              </a:rPr>
              <a:t>* </a:t>
            </a:r>
            <a:r>
              <a:rPr lang="fr-FR" sz="700" dirty="0" smtClean="0">
                <a:solidFill>
                  <a:schemeClr val="tx1">
                    <a:lumMod val="75000"/>
                    <a:lumOff val="25000"/>
                  </a:schemeClr>
                </a:solidFill>
                <a:latin typeface="Raleway"/>
                <a:cs typeface="Raleway"/>
              </a:rPr>
              <a:t>Source : </a:t>
            </a:r>
            <a:r>
              <a:rPr lang="en-US" sz="800" dirty="0">
                <a:solidFill>
                  <a:schemeClr val="tx1">
                    <a:lumMod val="75000"/>
                    <a:lumOff val="25000"/>
                  </a:schemeClr>
                </a:solidFill>
                <a:latin typeface="Raleway"/>
                <a:cs typeface="Raleway"/>
              </a:rPr>
              <a:t>Site web du CHU </a:t>
            </a:r>
            <a:r>
              <a:rPr lang="en-US" sz="800" dirty="0" err="1">
                <a:solidFill>
                  <a:schemeClr val="tx1">
                    <a:lumMod val="75000"/>
                    <a:lumOff val="25000"/>
                  </a:schemeClr>
                </a:solidFill>
                <a:latin typeface="Raleway"/>
                <a:cs typeface="Raleway"/>
              </a:rPr>
              <a:t>Ste</a:t>
            </a:r>
            <a:r>
              <a:rPr lang="en-US" sz="800" dirty="0">
                <a:solidFill>
                  <a:schemeClr val="tx1">
                    <a:lumMod val="75000"/>
                    <a:lumOff val="25000"/>
                  </a:schemeClr>
                </a:solidFill>
                <a:latin typeface="Raleway"/>
                <a:cs typeface="Raleway"/>
              </a:rPr>
              <a:t>-Justine </a:t>
            </a:r>
            <a:r>
              <a:rPr lang="en-US" sz="800" dirty="0" smtClean="0">
                <a:solidFill>
                  <a:schemeClr val="tx1">
                    <a:lumMod val="75000"/>
                    <a:lumOff val="25000"/>
                  </a:schemeClr>
                </a:solidFill>
                <a:latin typeface="Raleway"/>
                <a:cs typeface="Raleway"/>
              </a:rPr>
              <a:t/>
            </a:r>
            <a:br>
              <a:rPr lang="en-US" sz="800" dirty="0" smtClean="0">
                <a:solidFill>
                  <a:schemeClr val="tx1">
                    <a:lumMod val="75000"/>
                    <a:lumOff val="25000"/>
                  </a:schemeClr>
                </a:solidFill>
                <a:latin typeface="Raleway"/>
                <a:cs typeface="Raleway"/>
              </a:rPr>
            </a:br>
            <a:r>
              <a:rPr lang="en-US" sz="800" dirty="0" smtClean="0">
                <a:solidFill>
                  <a:schemeClr val="tx1">
                    <a:lumMod val="75000"/>
                    <a:lumOff val="25000"/>
                  </a:schemeClr>
                </a:solidFill>
                <a:latin typeface="Raleway"/>
                <a:cs typeface="Raleway"/>
              </a:rPr>
              <a:t>et </a:t>
            </a:r>
            <a:r>
              <a:rPr lang="en-US" sz="800" dirty="0">
                <a:solidFill>
                  <a:schemeClr val="tx1">
                    <a:lumMod val="75000"/>
                    <a:lumOff val="25000"/>
                  </a:schemeClr>
                </a:solidFill>
                <a:latin typeface="Raleway"/>
                <a:cs typeface="Raleway"/>
              </a:rPr>
              <a:t>du Centre </a:t>
            </a:r>
            <a:r>
              <a:rPr lang="en-US" sz="800" dirty="0" err="1">
                <a:solidFill>
                  <a:schemeClr val="tx1">
                    <a:lumMod val="75000"/>
                    <a:lumOff val="25000"/>
                  </a:schemeClr>
                </a:solidFill>
                <a:latin typeface="Raleway"/>
                <a:cs typeface="Raleway"/>
              </a:rPr>
              <a:t>universitaire</a:t>
            </a:r>
            <a:r>
              <a:rPr lang="en-US" sz="800" dirty="0">
                <a:solidFill>
                  <a:schemeClr val="tx1">
                    <a:lumMod val="75000"/>
                    <a:lumOff val="25000"/>
                  </a:schemeClr>
                </a:solidFill>
                <a:latin typeface="Raleway"/>
                <a:cs typeface="Raleway"/>
              </a:rPr>
              <a:t> de santé McGill</a:t>
            </a:r>
            <a:endParaRPr lang="fr-FR" sz="700" dirty="0">
              <a:solidFill>
                <a:schemeClr val="tx1">
                  <a:lumMod val="75000"/>
                  <a:lumOff val="25000"/>
                </a:schemeClr>
              </a:solidFill>
              <a:latin typeface="Raleway"/>
              <a:cs typeface="Raleway"/>
            </a:endParaRPr>
          </a:p>
        </p:txBody>
      </p:sp>
      <p:pic>
        <p:nvPicPr>
          <p:cNvPr id="15" name="Picture 14"/>
          <p:cNvPicPr>
            <a:picLocks noChangeAspect="1"/>
          </p:cNvPicPr>
          <p:nvPr/>
        </p:nvPicPr>
        <p:blipFill>
          <a:blip r:embed="rId4"/>
          <a:stretch>
            <a:fillRect/>
          </a:stretch>
        </p:blipFill>
        <p:spPr>
          <a:xfrm>
            <a:off x="7763017" y="4768510"/>
            <a:ext cx="814028" cy="205217"/>
          </a:xfrm>
          <a:prstGeom prst="rect">
            <a:avLst/>
          </a:prstGeom>
        </p:spPr>
      </p:pic>
      <p:sp>
        <p:nvSpPr>
          <p:cNvPr id="16" name="TextBox 15"/>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grpSp>
        <p:nvGrpSpPr>
          <p:cNvPr id="2" name="Group 1"/>
          <p:cNvGrpSpPr/>
          <p:nvPr/>
        </p:nvGrpSpPr>
        <p:grpSpPr>
          <a:xfrm>
            <a:off x="5814489" y="1117089"/>
            <a:ext cx="2952603" cy="2459135"/>
            <a:chOff x="5814489" y="1191789"/>
            <a:chExt cx="2952603" cy="2459135"/>
          </a:xfrm>
        </p:grpSpPr>
        <p:sp>
          <p:nvSpPr>
            <p:cNvPr id="11" name="TextBox 10"/>
            <p:cNvSpPr txBox="1"/>
            <p:nvPr/>
          </p:nvSpPr>
          <p:spPr>
            <a:xfrm>
              <a:off x="5971061" y="1191789"/>
              <a:ext cx="2735474" cy="2459135"/>
            </a:xfrm>
            <a:prstGeom prst="rect">
              <a:avLst/>
            </a:prstGeom>
            <a:noFill/>
          </p:spPr>
          <p:txBody>
            <a:bodyPr wrap="square" rtlCol="0">
              <a:spAutoFit/>
            </a:bodyPr>
            <a:lstStyle/>
            <a:p>
              <a:pPr>
                <a:lnSpc>
                  <a:spcPct val="110000"/>
                </a:lnSpc>
              </a:pPr>
              <a:r>
                <a:rPr lang="en-US" sz="1200" b="1" dirty="0" smtClean="0">
                  <a:latin typeface="Raleway"/>
                  <a:cs typeface="Raleway"/>
                </a:rPr>
                <a:t>         </a:t>
              </a:r>
              <a:r>
                <a:rPr lang="en-US" sz="1200" b="1" dirty="0" smtClean="0">
                  <a:solidFill>
                    <a:schemeClr val="accent1"/>
                  </a:solidFill>
                  <a:latin typeface="Raleway"/>
                  <a:cs typeface="Raleway"/>
                </a:rPr>
                <a:t>La </a:t>
              </a:r>
              <a:r>
                <a:rPr lang="en-US" sz="1200" b="1" dirty="0" err="1">
                  <a:solidFill>
                    <a:schemeClr val="accent1"/>
                  </a:solidFill>
                  <a:latin typeface="Raleway"/>
                  <a:cs typeface="Raleway"/>
                </a:rPr>
                <a:t>semaine</a:t>
              </a:r>
              <a:r>
                <a:rPr lang="en-US" sz="1200" b="1" dirty="0">
                  <a:solidFill>
                    <a:schemeClr val="accent1"/>
                  </a:solidFill>
                  <a:latin typeface="Raleway"/>
                  <a:cs typeface="Raleway"/>
                </a:rPr>
                <a:t> </a:t>
              </a:r>
              <a:r>
                <a:rPr lang="en-US" sz="1200" b="1" dirty="0" err="1">
                  <a:solidFill>
                    <a:schemeClr val="accent1"/>
                  </a:solidFill>
                  <a:latin typeface="Raleway"/>
                  <a:cs typeface="Raleway"/>
                </a:rPr>
                <a:t>passée</a:t>
              </a:r>
              <a:r>
                <a:rPr lang="en-US" sz="1200" b="1" dirty="0">
                  <a:solidFill>
                    <a:schemeClr val="accent1"/>
                  </a:solidFill>
                  <a:latin typeface="Raleway"/>
                  <a:cs typeface="Raleway"/>
                </a:rPr>
                <a:t>, </a:t>
              </a:r>
              <a:r>
                <a:rPr lang="en-US" sz="1200" b="1" dirty="0" smtClean="0">
                  <a:solidFill>
                    <a:schemeClr val="accent1"/>
                  </a:solidFill>
                  <a:latin typeface="Raleway"/>
                  <a:cs typeface="Raleway"/>
                </a:rPr>
                <a:t>je </a:t>
              </a:r>
              <a:r>
                <a:rPr lang="en-US" sz="1200" b="1" dirty="0">
                  <a:solidFill>
                    <a:schemeClr val="accent1"/>
                  </a:solidFill>
                  <a:latin typeface="Raleway"/>
                  <a:cs typeface="Raleway"/>
                </a:rPr>
                <a:t>me </a:t>
              </a:r>
              <a:endParaRPr lang="en-US" sz="1200" b="1" dirty="0" smtClean="0">
                <a:solidFill>
                  <a:schemeClr val="accent1"/>
                </a:solidFill>
                <a:latin typeface="Raleway"/>
                <a:cs typeface="Raleway"/>
              </a:endParaRPr>
            </a:p>
            <a:p>
              <a:pPr>
                <a:lnSpc>
                  <a:spcPct val="110000"/>
                </a:lnSpc>
              </a:pPr>
              <a:r>
                <a:rPr lang="en-US" sz="1200" b="1" dirty="0">
                  <a:solidFill>
                    <a:schemeClr val="accent1"/>
                  </a:solidFill>
                  <a:latin typeface="Raleway"/>
                  <a:cs typeface="Raleway"/>
                </a:rPr>
                <a:t> </a:t>
              </a:r>
              <a:r>
                <a:rPr lang="en-US" sz="1200" b="1" dirty="0" smtClean="0">
                  <a:solidFill>
                    <a:schemeClr val="accent1"/>
                  </a:solidFill>
                  <a:latin typeface="Raleway"/>
                  <a:cs typeface="Raleway"/>
                </a:rPr>
                <a:t>        </a:t>
              </a:r>
              <a:r>
                <a:rPr lang="en-US" sz="1200" b="1" dirty="0" err="1" smtClean="0">
                  <a:solidFill>
                    <a:schemeClr val="accent1"/>
                  </a:solidFill>
                  <a:latin typeface="Raleway"/>
                  <a:cs typeface="Raleway"/>
                </a:rPr>
                <a:t>suis</a:t>
              </a:r>
              <a:r>
                <a:rPr lang="en-US" sz="1200" b="1" dirty="0" smtClean="0">
                  <a:solidFill>
                    <a:schemeClr val="accent1"/>
                  </a:solidFill>
                  <a:latin typeface="Raleway"/>
                  <a:cs typeface="Raleway"/>
                </a:rPr>
                <a:t> </a:t>
              </a:r>
              <a:r>
                <a:rPr lang="en-US" sz="1200" b="1" dirty="0" err="1">
                  <a:solidFill>
                    <a:schemeClr val="accent1"/>
                  </a:solidFill>
                  <a:latin typeface="Raleway"/>
                  <a:cs typeface="Raleway"/>
                </a:rPr>
                <a:t>rendue</a:t>
              </a:r>
              <a:r>
                <a:rPr lang="en-US" sz="1200" b="1" dirty="0">
                  <a:solidFill>
                    <a:schemeClr val="accent1"/>
                  </a:solidFill>
                  <a:latin typeface="Raleway"/>
                  <a:cs typeface="Raleway"/>
                </a:rPr>
                <a:t> </a:t>
              </a:r>
              <a:r>
                <a:rPr lang="en-US" sz="1200" b="1" dirty="0" err="1">
                  <a:solidFill>
                    <a:schemeClr val="accent1"/>
                  </a:solidFill>
                  <a:latin typeface="Raleway"/>
                  <a:cs typeface="Raleway"/>
                </a:rPr>
                <a:t>à</a:t>
              </a:r>
              <a:r>
                <a:rPr lang="en-US" sz="1200" b="1" dirty="0">
                  <a:solidFill>
                    <a:schemeClr val="accent1"/>
                  </a:solidFill>
                  <a:latin typeface="Raleway"/>
                  <a:cs typeface="Raleway"/>
                </a:rPr>
                <a:t> </a:t>
              </a:r>
              <a:r>
                <a:rPr lang="en-US" sz="1200" b="1" dirty="0" err="1" smtClean="0">
                  <a:solidFill>
                    <a:schemeClr val="accent1"/>
                  </a:solidFill>
                  <a:latin typeface="Raleway"/>
                  <a:cs typeface="Raleway"/>
                </a:rPr>
                <a:t>l’hôpital</a:t>
              </a:r>
              <a:r>
                <a:rPr lang="en-US" sz="1200" b="1" dirty="0" smtClean="0">
                  <a:solidFill>
                    <a:schemeClr val="accent1"/>
                  </a:solidFill>
                  <a:latin typeface="Raleway"/>
                  <a:cs typeface="Raleway"/>
                </a:rPr>
                <a:t> avec   </a:t>
              </a:r>
            </a:p>
            <a:p>
              <a:pPr>
                <a:lnSpc>
                  <a:spcPct val="110000"/>
                </a:lnSpc>
              </a:pPr>
              <a:r>
                <a:rPr lang="en-US" sz="1200" b="1" dirty="0">
                  <a:solidFill>
                    <a:schemeClr val="accent1"/>
                  </a:solidFill>
                  <a:latin typeface="Raleway"/>
                  <a:cs typeface="Raleway"/>
                </a:rPr>
                <a:t> </a:t>
              </a:r>
              <a:r>
                <a:rPr lang="en-US" sz="1200" b="1" dirty="0" smtClean="0">
                  <a:solidFill>
                    <a:schemeClr val="accent1"/>
                  </a:solidFill>
                  <a:latin typeface="Raleway"/>
                  <a:cs typeface="Raleway"/>
                </a:rPr>
                <a:t>        </a:t>
              </a:r>
              <a:r>
                <a:rPr lang="en-US" sz="1200" b="1" dirty="0" err="1" smtClean="0">
                  <a:solidFill>
                    <a:schemeClr val="accent1"/>
                  </a:solidFill>
                  <a:latin typeface="Raleway"/>
                  <a:cs typeface="Raleway"/>
                </a:rPr>
                <a:t>mon</a:t>
              </a:r>
              <a:r>
                <a:rPr lang="en-US" sz="1200" b="1" dirty="0" smtClean="0">
                  <a:solidFill>
                    <a:schemeClr val="accent1"/>
                  </a:solidFill>
                  <a:latin typeface="Raleway"/>
                  <a:cs typeface="Raleway"/>
                </a:rPr>
                <a:t> </a:t>
              </a:r>
              <a:r>
                <a:rPr lang="en-US" sz="1200" b="1" dirty="0" err="1">
                  <a:solidFill>
                    <a:schemeClr val="accent1"/>
                  </a:solidFill>
                  <a:latin typeface="Raleway"/>
                  <a:cs typeface="Raleway"/>
                </a:rPr>
                <a:t>fils</a:t>
              </a:r>
              <a:r>
                <a:rPr lang="en-US" sz="1200" b="1" dirty="0">
                  <a:solidFill>
                    <a:schemeClr val="accent1"/>
                  </a:solidFill>
                  <a:latin typeface="Raleway"/>
                  <a:cs typeface="Raleway"/>
                </a:rPr>
                <a:t>. Il </a:t>
              </a:r>
              <a:r>
                <a:rPr lang="en-US" sz="1200" b="1" dirty="0" err="1">
                  <a:solidFill>
                    <a:schemeClr val="accent1"/>
                  </a:solidFill>
                  <a:latin typeface="Raleway"/>
                  <a:cs typeface="Raleway"/>
                </a:rPr>
                <a:t>était</a:t>
              </a:r>
              <a:r>
                <a:rPr lang="en-US" sz="1200" b="1" dirty="0">
                  <a:solidFill>
                    <a:schemeClr val="accent1"/>
                  </a:solidFill>
                  <a:latin typeface="Raleway"/>
                  <a:cs typeface="Raleway"/>
                </a:rPr>
                <a:t> </a:t>
              </a:r>
              <a:r>
                <a:rPr lang="en-US" sz="1200" b="1" dirty="0" err="1">
                  <a:solidFill>
                    <a:schemeClr val="accent1"/>
                  </a:solidFill>
                  <a:latin typeface="Raleway"/>
                  <a:cs typeface="Raleway"/>
                </a:rPr>
                <a:t>malade</a:t>
              </a:r>
              <a:r>
                <a:rPr lang="en-US" sz="1200" b="1" dirty="0">
                  <a:solidFill>
                    <a:schemeClr val="accent1"/>
                  </a:solidFill>
                  <a:latin typeface="Raleway"/>
                  <a:cs typeface="Raleway"/>
                </a:rPr>
                <a:t>. (…) </a:t>
              </a:r>
              <a:r>
                <a:rPr lang="en-US" sz="1200" b="1" dirty="0" smtClean="0">
                  <a:solidFill>
                    <a:schemeClr val="accent1"/>
                  </a:solidFill>
                  <a:latin typeface="Raleway"/>
                  <a:cs typeface="Raleway"/>
                </a:rPr>
                <a:t/>
              </a:r>
              <a:br>
                <a:rPr lang="en-US" sz="1200" b="1" dirty="0" smtClean="0">
                  <a:solidFill>
                    <a:schemeClr val="accent1"/>
                  </a:solidFill>
                  <a:latin typeface="Raleway"/>
                  <a:cs typeface="Raleway"/>
                </a:rPr>
              </a:br>
              <a:r>
                <a:rPr lang="en-US" sz="1200" b="1" dirty="0" smtClean="0">
                  <a:solidFill>
                    <a:schemeClr val="accent1"/>
                  </a:solidFill>
                  <a:latin typeface="Raleway"/>
                  <a:cs typeface="Raleway"/>
                </a:rPr>
                <a:t>La </a:t>
              </a:r>
              <a:r>
                <a:rPr lang="en-US" sz="1200" b="1" dirty="0">
                  <a:solidFill>
                    <a:schemeClr val="accent1"/>
                  </a:solidFill>
                  <a:latin typeface="Raleway"/>
                  <a:cs typeface="Raleway"/>
                </a:rPr>
                <a:t>dame </a:t>
              </a:r>
              <a:r>
                <a:rPr lang="en-US" sz="1200" b="1" dirty="0" err="1">
                  <a:solidFill>
                    <a:schemeClr val="accent1"/>
                  </a:solidFill>
                  <a:latin typeface="Raleway"/>
                  <a:cs typeface="Raleway"/>
                </a:rPr>
                <a:t>dit</a:t>
              </a:r>
              <a:r>
                <a:rPr lang="en-US" sz="1200" b="1" dirty="0">
                  <a:solidFill>
                    <a:schemeClr val="accent1"/>
                  </a:solidFill>
                  <a:latin typeface="Raleway"/>
                  <a:cs typeface="Raleway"/>
                </a:rPr>
                <a:t> : « </a:t>
              </a:r>
              <a:r>
                <a:rPr lang="en-US" sz="1200" b="1" dirty="0" err="1">
                  <a:solidFill>
                    <a:schemeClr val="accent1"/>
                  </a:solidFill>
                  <a:latin typeface="Raleway"/>
                  <a:cs typeface="Raleway"/>
                </a:rPr>
                <a:t>Tu</a:t>
              </a:r>
              <a:r>
                <a:rPr lang="en-US" sz="1200" b="1" dirty="0">
                  <a:solidFill>
                    <a:schemeClr val="accent1"/>
                  </a:solidFill>
                  <a:latin typeface="Raleway"/>
                  <a:cs typeface="Raleway"/>
                </a:rPr>
                <a:t> </a:t>
              </a:r>
              <a:r>
                <a:rPr lang="en-US" sz="1200" b="1" dirty="0" err="1">
                  <a:solidFill>
                    <a:schemeClr val="accent1"/>
                  </a:solidFill>
                  <a:latin typeface="Raleway"/>
                  <a:cs typeface="Raleway"/>
                </a:rPr>
                <a:t>n’as</a:t>
              </a:r>
              <a:r>
                <a:rPr lang="en-US" sz="1200" b="1" dirty="0">
                  <a:solidFill>
                    <a:schemeClr val="accent1"/>
                  </a:solidFill>
                  <a:latin typeface="Raleway"/>
                  <a:cs typeface="Raleway"/>
                </a:rPr>
                <a:t> pas </a:t>
              </a:r>
              <a:r>
                <a:rPr lang="en-US" sz="1200" b="1" dirty="0" smtClean="0">
                  <a:solidFill>
                    <a:schemeClr val="accent1"/>
                  </a:solidFill>
                  <a:latin typeface="Raleway"/>
                  <a:cs typeface="Raleway"/>
                </a:rPr>
                <a:t>de </a:t>
              </a:r>
              <a:r>
                <a:rPr lang="en-US" sz="1200" b="1" dirty="0">
                  <a:solidFill>
                    <a:schemeClr val="accent1"/>
                  </a:solidFill>
                  <a:latin typeface="Raleway"/>
                  <a:cs typeface="Raleway"/>
                </a:rPr>
                <a:t>carte </a:t>
              </a:r>
              <a:r>
                <a:rPr lang="en-US" sz="1200" b="1" dirty="0" err="1">
                  <a:solidFill>
                    <a:schemeClr val="accent1"/>
                  </a:solidFill>
                  <a:latin typeface="Raleway"/>
                  <a:cs typeface="Raleway"/>
                </a:rPr>
                <a:t>d’assurance</a:t>
              </a:r>
              <a:r>
                <a:rPr lang="en-US" sz="1200" b="1" dirty="0">
                  <a:solidFill>
                    <a:schemeClr val="accent1"/>
                  </a:solidFill>
                  <a:latin typeface="Raleway"/>
                  <a:cs typeface="Raleway"/>
                </a:rPr>
                <a:t> </a:t>
              </a:r>
              <a:r>
                <a:rPr lang="en-US" sz="1200" b="1" dirty="0" err="1">
                  <a:solidFill>
                    <a:schemeClr val="accent1"/>
                  </a:solidFill>
                  <a:latin typeface="Raleway"/>
                  <a:cs typeface="Raleway"/>
                </a:rPr>
                <a:t>maladie</a:t>
              </a:r>
              <a:r>
                <a:rPr lang="en-US" sz="1200" b="1" dirty="0">
                  <a:solidFill>
                    <a:schemeClr val="accent1"/>
                  </a:solidFill>
                  <a:latin typeface="Raleway"/>
                  <a:cs typeface="Raleway"/>
                </a:rPr>
                <a:t> ? </a:t>
              </a:r>
              <a:r>
                <a:rPr lang="en-US" sz="1200" b="1" dirty="0" smtClean="0">
                  <a:solidFill>
                    <a:schemeClr val="accent1"/>
                  </a:solidFill>
                  <a:latin typeface="Raleway"/>
                  <a:cs typeface="Raleway"/>
                </a:rPr>
                <a:t/>
              </a:r>
              <a:br>
                <a:rPr lang="en-US" sz="1200" b="1" dirty="0" smtClean="0">
                  <a:solidFill>
                    <a:schemeClr val="accent1"/>
                  </a:solidFill>
                  <a:latin typeface="Raleway"/>
                  <a:cs typeface="Raleway"/>
                </a:rPr>
              </a:br>
              <a:r>
                <a:rPr lang="en-US" sz="1200" b="1" dirty="0" smtClean="0">
                  <a:solidFill>
                    <a:schemeClr val="accent1"/>
                  </a:solidFill>
                  <a:latin typeface="Raleway"/>
                  <a:cs typeface="Raleway"/>
                </a:rPr>
                <a:t>On </a:t>
              </a:r>
              <a:r>
                <a:rPr lang="en-US" sz="1200" b="1" dirty="0">
                  <a:solidFill>
                    <a:schemeClr val="accent1"/>
                  </a:solidFill>
                  <a:latin typeface="Raleway"/>
                  <a:cs typeface="Raleway"/>
                </a:rPr>
                <a:t>ne </a:t>
              </a:r>
              <a:r>
                <a:rPr lang="en-US" sz="1200" b="1" dirty="0" err="1">
                  <a:solidFill>
                    <a:schemeClr val="accent1"/>
                  </a:solidFill>
                  <a:latin typeface="Raleway"/>
                  <a:cs typeface="Raleway"/>
                </a:rPr>
                <a:t>peut</a:t>
              </a:r>
              <a:r>
                <a:rPr lang="en-US" sz="1200" b="1" dirty="0">
                  <a:solidFill>
                    <a:schemeClr val="accent1"/>
                  </a:solidFill>
                  <a:latin typeface="Raleway"/>
                  <a:cs typeface="Raleway"/>
                </a:rPr>
                <a:t> pas </a:t>
              </a:r>
              <a:r>
                <a:rPr lang="en-US" sz="1200" b="1" dirty="0" err="1">
                  <a:solidFill>
                    <a:schemeClr val="accent1"/>
                  </a:solidFill>
                  <a:latin typeface="Raleway"/>
                  <a:cs typeface="Raleway"/>
                </a:rPr>
                <a:t>te</a:t>
              </a:r>
              <a:r>
                <a:rPr lang="en-US" sz="1200" b="1" dirty="0">
                  <a:solidFill>
                    <a:schemeClr val="accent1"/>
                  </a:solidFill>
                  <a:latin typeface="Raleway"/>
                  <a:cs typeface="Raleway"/>
                </a:rPr>
                <a:t> </a:t>
              </a:r>
              <a:r>
                <a:rPr lang="en-US" sz="1200" b="1" dirty="0" err="1">
                  <a:solidFill>
                    <a:schemeClr val="accent1"/>
                  </a:solidFill>
                  <a:latin typeface="Raleway"/>
                  <a:cs typeface="Raleway"/>
                </a:rPr>
                <a:t>recevoir</a:t>
              </a:r>
              <a:r>
                <a:rPr lang="en-US" sz="1200" b="1" dirty="0">
                  <a:solidFill>
                    <a:schemeClr val="accent1"/>
                  </a:solidFill>
                  <a:latin typeface="Raleway"/>
                  <a:cs typeface="Raleway"/>
                </a:rPr>
                <a:t>. » (…) </a:t>
              </a:r>
              <a:r>
                <a:rPr lang="en-US" sz="1200" b="1" dirty="0" smtClean="0">
                  <a:solidFill>
                    <a:schemeClr val="accent1"/>
                  </a:solidFill>
                  <a:latin typeface="Raleway"/>
                  <a:cs typeface="Raleway"/>
                </a:rPr>
                <a:t/>
              </a:r>
              <a:br>
                <a:rPr lang="en-US" sz="1200" b="1" dirty="0" smtClean="0">
                  <a:solidFill>
                    <a:schemeClr val="accent1"/>
                  </a:solidFill>
                  <a:latin typeface="Raleway"/>
                  <a:cs typeface="Raleway"/>
                </a:rPr>
              </a:br>
              <a:r>
                <a:rPr lang="en-US" sz="1200" b="1" dirty="0" err="1" smtClean="0">
                  <a:solidFill>
                    <a:schemeClr val="accent1"/>
                  </a:solidFill>
                  <a:latin typeface="Raleway"/>
                  <a:cs typeface="Raleway"/>
                </a:rPr>
                <a:t>Ils</a:t>
              </a:r>
              <a:r>
                <a:rPr lang="en-US" sz="1200" b="1" dirty="0" smtClean="0">
                  <a:solidFill>
                    <a:schemeClr val="accent1"/>
                  </a:solidFill>
                  <a:latin typeface="Raleway"/>
                  <a:cs typeface="Raleway"/>
                </a:rPr>
                <a:t> </a:t>
              </a:r>
              <a:r>
                <a:rPr lang="en-US" sz="1200" b="1" dirty="0" err="1">
                  <a:solidFill>
                    <a:schemeClr val="accent1"/>
                  </a:solidFill>
                  <a:latin typeface="Raleway"/>
                  <a:cs typeface="Raleway"/>
                </a:rPr>
                <a:t>m’ont</a:t>
              </a:r>
              <a:r>
                <a:rPr lang="en-US" sz="1200" b="1" dirty="0">
                  <a:solidFill>
                    <a:schemeClr val="accent1"/>
                  </a:solidFill>
                  <a:latin typeface="Raleway"/>
                  <a:cs typeface="Raleway"/>
                </a:rPr>
                <a:t> </a:t>
              </a:r>
              <a:r>
                <a:rPr lang="en-US" sz="1200" b="1" dirty="0" err="1">
                  <a:solidFill>
                    <a:schemeClr val="accent1"/>
                  </a:solidFill>
                  <a:latin typeface="Raleway"/>
                  <a:cs typeface="Raleway"/>
                </a:rPr>
                <a:t>dit</a:t>
              </a:r>
              <a:r>
                <a:rPr lang="en-US" sz="1200" b="1" dirty="0">
                  <a:solidFill>
                    <a:schemeClr val="accent1"/>
                  </a:solidFill>
                  <a:latin typeface="Raleway"/>
                  <a:cs typeface="Raleway"/>
                </a:rPr>
                <a:t> de </a:t>
              </a:r>
              <a:r>
                <a:rPr lang="en-US" sz="1200" b="1" dirty="0" smtClean="0">
                  <a:solidFill>
                    <a:schemeClr val="accent1"/>
                  </a:solidFill>
                  <a:latin typeface="Raleway"/>
                  <a:cs typeface="Raleway"/>
                </a:rPr>
                <a:t>payer 600</a:t>
              </a:r>
              <a:r>
                <a:rPr lang="en-US" sz="1200" b="1" dirty="0">
                  <a:solidFill>
                    <a:schemeClr val="accent1"/>
                  </a:solidFill>
                  <a:latin typeface="Raleway"/>
                  <a:cs typeface="Raleway"/>
                </a:rPr>
                <a:t>$ </a:t>
              </a:r>
              <a:r>
                <a:rPr lang="en-US" sz="1200" b="1" dirty="0" smtClean="0">
                  <a:solidFill>
                    <a:schemeClr val="accent1"/>
                  </a:solidFill>
                  <a:latin typeface="Raleway"/>
                  <a:cs typeface="Raleway"/>
                </a:rPr>
                <a:t/>
              </a:r>
              <a:br>
                <a:rPr lang="en-US" sz="1200" b="1" dirty="0" smtClean="0">
                  <a:solidFill>
                    <a:schemeClr val="accent1"/>
                  </a:solidFill>
                  <a:latin typeface="Raleway"/>
                  <a:cs typeface="Raleway"/>
                </a:rPr>
              </a:br>
              <a:r>
                <a:rPr lang="en-US" sz="1200" b="1" dirty="0" err="1" smtClean="0">
                  <a:solidFill>
                    <a:schemeClr val="accent1"/>
                  </a:solidFill>
                  <a:latin typeface="Raleway"/>
                  <a:cs typeface="Raleway"/>
                </a:rPr>
                <a:t>sur</a:t>
              </a:r>
              <a:r>
                <a:rPr lang="en-US" sz="1200" b="1" dirty="0" smtClean="0">
                  <a:solidFill>
                    <a:schemeClr val="accent1"/>
                  </a:solidFill>
                  <a:latin typeface="Raleway"/>
                  <a:cs typeface="Raleway"/>
                </a:rPr>
                <a:t> </a:t>
              </a:r>
              <a:r>
                <a:rPr lang="en-US" sz="1200" b="1" dirty="0">
                  <a:solidFill>
                    <a:schemeClr val="accent1"/>
                  </a:solidFill>
                  <a:latin typeface="Raleway"/>
                  <a:cs typeface="Raleway"/>
                </a:rPr>
                <a:t>place, </a:t>
              </a:r>
              <a:r>
                <a:rPr lang="en-US" sz="1200" b="1" dirty="0" err="1">
                  <a:solidFill>
                    <a:schemeClr val="accent1"/>
                  </a:solidFill>
                  <a:latin typeface="Raleway"/>
                  <a:cs typeface="Raleway"/>
                </a:rPr>
                <a:t>sinon</a:t>
              </a:r>
              <a:r>
                <a:rPr lang="en-US" sz="1200" b="1" dirty="0">
                  <a:solidFill>
                    <a:schemeClr val="accent1"/>
                  </a:solidFill>
                  <a:latin typeface="Raleway"/>
                  <a:cs typeface="Raleway"/>
                </a:rPr>
                <a:t> </a:t>
              </a:r>
              <a:r>
                <a:rPr lang="en-US" sz="1200" b="1" dirty="0" err="1" smtClean="0">
                  <a:solidFill>
                    <a:schemeClr val="accent1"/>
                  </a:solidFill>
                  <a:latin typeface="Raleway"/>
                  <a:cs typeface="Raleway"/>
                </a:rPr>
                <a:t>ils</a:t>
              </a:r>
              <a:r>
                <a:rPr lang="en-US" sz="1200" b="1" dirty="0" smtClean="0">
                  <a:solidFill>
                    <a:schemeClr val="accent1"/>
                  </a:solidFill>
                  <a:latin typeface="Raleway"/>
                  <a:cs typeface="Raleway"/>
                </a:rPr>
                <a:t> ne </a:t>
              </a:r>
              <a:r>
                <a:rPr lang="en-US" sz="1200" b="1" dirty="0" err="1" smtClean="0">
                  <a:solidFill>
                    <a:schemeClr val="accent1"/>
                  </a:solidFill>
                  <a:latin typeface="Raleway"/>
                  <a:cs typeface="Raleway"/>
                </a:rPr>
                <a:t>peuvent</a:t>
              </a:r>
              <a:r>
                <a:rPr lang="en-US" sz="1200" b="1" dirty="0" smtClean="0">
                  <a:solidFill>
                    <a:schemeClr val="accent1"/>
                  </a:solidFill>
                  <a:latin typeface="Raleway"/>
                  <a:cs typeface="Raleway"/>
                </a:rPr>
                <a:t> </a:t>
              </a:r>
              <a:br>
                <a:rPr lang="en-US" sz="1200" b="1" dirty="0" smtClean="0">
                  <a:solidFill>
                    <a:schemeClr val="accent1"/>
                  </a:solidFill>
                  <a:latin typeface="Raleway"/>
                  <a:cs typeface="Raleway"/>
                </a:rPr>
              </a:br>
              <a:r>
                <a:rPr lang="en-US" sz="1200" b="1" dirty="0" smtClean="0">
                  <a:solidFill>
                    <a:schemeClr val="accent1"/>
                  </a:solidFill>
                  <a:latin typeface="Raleway"/>
                  <a:cs typeface="Raleway"/>
                </a:rPr>
                <a:t>pas </a:t>
              </a:r>
              <a:r>
                <a:rPr lang="en-US" sz="1200" b="1" dirty="0" err="1" smtClean="0">
                  <a:solidFill>
                    <a:schemeClr val="accent1"/>
                  </a:solidFill>
                  <a:latin typeface="Raleway"/>
                  <a:cs typeface="Raleway"/>
                </a:rPr>
                <a:t>prendre</a:t>
              </a:r>
              <a:r>
                <a:rPr lang="en-US" sz="1200" b="1" dirty="0" smtClean="0">
                  <a:solidFill>
                    <a:schemeClr val="accent1"/>
                  </a:solidFill>
                  <a:latin typeface="Raleway"/>
                  <a:cs typeface="Raleway"/>
                </a:rPr>
                <a:t> </a:t>
              </a:r>
              <a:r>
                <a:rPr lang="en-US" sz="1200" b="1" dirty="0" err="1" smtClean="0">
                  <a:solidFill>
                    <a:schemeClr val="accent1"/>
                  </a:solidFill>
                  <a:latin typeface="Raleway"/>
                  <a:cs typeface="Raleway"/>
                </a:rPr>
                <a:t>mes</a:t>
              </a:r>
              <a:r>
                <a:rPr lang="en-US" sz="1200" b="1" dirty="0" smtClean="0">
                  <a:solidFill>
                    <a:schemeClr val="accent1"/>
                  </a:solidFill>
                  <a:latin typeface="Raleway"/>
                  <a:cs typeface="Raleway"/>
                </a:rPr>
                <a:t> </a:t>
              </a:r>
              <a:r>
                <a:rPr lang="en-US" sz="1200" b="1" dirty="0" err="1">
                  <a:solidFill>
                    <a:schemeClr val="accent1"/>
                  </a:solidFill>
                  <a:latin typeface="Raleway"/>
                  <a:cs typeface="Raleway"/>
                </a:rPr>
                <a:t>enfants</a:t>
              </a:r>
              <a:r>
                <a:rPr lang="en-US" sz="1200" b="1" dirty="0" smtClean="0">
                  <a:solidFill>
                    <a:schemeClr val="accent1"/>
                  </a:solidFill>
                  <a:latin typeface="Raleway"/>
                  <a:cs typeface="Raleway"/>
                </a:rPr>
                <a:t>.</a:t>
              </a:r>
            </a:p>
            <a:p>
              <a:endParaRPr lang="en-US" sz="1200" baseline="30000" dirty="0" smtClean="0"/>
            </a:p>
            <a:p>
              <a:r>
                <a:rPr lang="en-US" sz="900" dirty="0" smtClean="0">
                  <a:latin typeface="Raleway"/>
                  <a:cs typeface="Raleway"/>
                </a:rPr>
                <a:t>— </a:t>
              </a:r>
              <a:r>
                <a:rPr lang="en-US" sz="900" dirty="0">
                  <a:latin typeface="Raleway"/>
                  <a:cs typeface="Raleway"/>
                </a:rPr>
                <a:t>Carole, </a:t>
              </a:r>
              <a:r>
                <a:rPr lang="en-US" sz="900" dirty="0" err="1">
                  <a:latin typeface="Raleway"/>
                  <a:cs typeface="Raleway"/>
                </a:rPr>
                <a:t>originaire</a:t>
              </a:r>
              <a:r>
                <a:rPr lang="en-US" sz="900" dirty="0">
                  <a:latin typeface="Raleway"/>
                  <a:cs typeface="Raleway"/>
                </a:rPr>
                <a:t> de la Côte-</a:t>
              </a:r>
              <a:r>
                <a:rPr lang="en-US" sz="900" dirty="0" smtClean="0">
                  <a:latin typeface="Raleway"/>
                  <a:cs typeface="Raleway"/>
                </a:rPr>
                <a:t>d’Ivoire</a:t>
              </a:r>
            </a:p>
            <a:p>
              <a:r>
                <a:rPr lang="en-US" sz="900" dirty="0" err="1" smtClean="0">
                  <a:latin typeface="Raleway"/>
                  <a:cs typeface="Raleway"/>
                </a:rPr>
                <a:t>Témoignage</a:t>
              </a:r>
              <a:r>
                <a:rPr lang="en-US" sz="900" dirty="0" smtClean="0">
                  <a:latin typeface="Raleway"/>
                  <a:cs typeface="Raleway"/>
                </a:rPr>
                <a:t> </a:t>
              </a:r>
              <a:r>
                <a:rPr lang="en-US" sz="900" dirty="0" err="1">
                  <a:latin typeface="Raleway"/>
                  <a:cs typeface="Raleway"/>
                </a:rPr>
                <a:t>recueilli</a:t>
              </a:r>
              <a:r>
                <a:rPr lang="en-US" sz="900" dirty="0">
                  <a:latin typeface="Raleway"/>
                  <a:cs typeface="Raleway"/>
                </a:rPr>
                <a:t> </a:t>
              </a:r>
              <a:r>
                <a:rPr lang="en-US" sz="900" dirty="0" err="1">
                  <a:latin typeface="Raleway"/>
                  <a:cs typeface="Raleway"/>
                </a:rPr>
                <a:t>dans</a:t>
              </a:r>
              <a:r>
                <a:rPr lang="en-US" sz="900" dirty="0">
                  <a:latin typeface="Raleway"/>
                  <a:cs typeface="Raleway"/>
                </a:rPr>
                <a:t> le cadre </a:t>
              </a:r>
              <a:r>
                <a:rPr lang="en-US" sz="900" dirty="0" smtClean="0">
                  <a:latin typeface="Raleway"/>
                  <a:cs typeface="Raleway"/>
                </a:rPr>
                <a:t/>
              </a:r>
              <a:br>
                <a:rPr lang="en-US" sz="900" dirty="0" smtClean="0">
                  <a:latin typeface="Raleway"/>
                  <a:cs typeface="Raleway"/>
                </a:rPr>
              </a:br>
              <a:r>
                <a:rPr lang="en-US" sz="900" dirty="0" smtClean="0">
                  <a:latin typeface="Raleway"/>
                  <a:cs typeface="Raleway"/>
                </a:rPr>
                <a:t>de </a:t>
              </a:r>
              <a:r>
                <a:rPr lang="en-US" sz="900" dirty="0" err="1">
                  <a:latin typeface="Raleway"/>
                  <a:cs typeface="Raleway"/>
                </a:rPr>
                <a:t>l’enquête</a:t>
              </a:r>
              <a:r>
                <a:rPr lang="en-US" sz="900" dirty="0">
                  <a:latin typeface="Raleway"/>
                  <a:cs typeface="Raleway"/>
                </a:rPr>
                <a:t> MSAM</a:t>
              </a:r>
              <a:endParaRPr lang="fr-FR" sz="900" b="1" dirty="0">
                <a:solidFill>
                  <a:schemeClr val="tx2"/>
                </a:solidFill>
                <a:latin typeface="Raleway"/>
                <a:cs typeface="Raleway"/>
              </a:endParaRPr>
            </a:p>
          </p:txBody>
        </p:sp>
        <p:grpSp>
          <p:nvGrpSpPr>
            <p:cNvPr id="17" name="Group 16"/>
            <p:cNvGrpSpPr/>
            <p:nvPr/>
          </p:nvGrpSpPr>
          <p:grpSpPr>
            <a:xfrm>
              <a:off x="8305671" y="2562377"/>
              <a:ext cx="461421" cy="422833"/>
              <a:chOff x="8016157" y="3229999"/>
              <a:chExt cx="820586" cy="751961"/>
            </a:xfrm>
          </p:grpSpPr>
          <p:grpSp>
            <p:nvGrpSpPr>
              <p:cNvPr id="18" name="Group 17"/>
              <p:cNvGrpSpPr/>
              <p:nvPr/>
            </p:nvGrpSpPr>
            <p:grpSpPr>
              <a:xfrm>
                <a:off x="8474178" y="3229999"/>
                <a:ext cx="362565" cy="742950"/>
                <a:chOff x="7802307" y="3254375"/>
                <a:chExt cx="362565" cy="742950"/>
              </a:xfrm>
            </p:grpSpPr>
            <p:cxnSp>
              <p:nvCxnSpPr>
                <p:cNvPr id="22" name="Straight Connector 21"/>
                <p:cNvCxnSpPr/>
                <p:nvPr/>
              </p:nvCxnSpPr>
              <p:spPr>
                <a:xfrm>
                  <a:off x="7802307" y="3254375"/>
                  <a:ext cx="362565" cy="371475"/>
                </a:xfrm>
                <a:prstGeom prst="line">
                  <a:avLst/>
                </a:prstGeom>
                <a:ln w="127000" cap="rnd" cmpd="sng">
                  <a:solidFill>
                    <a:srgbClr val="BA2830">
                      <a:alpha val="79000"/>
                    </a:srgb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1589" y="3625850"/>
                  <a:ext cx="323274" cy="371475"/>
                </a:xfrm>
                <a:prstGeom prst="line">
                  <a:avLst/>
                </a:prstGeom>
                <a:ln w="127000" cap="rnd" cmpd="sng">
                  <a:solidFill>
                    <a:srgbClr val="BA2830">
                      <a:alpha val="79000"/>
                    </a:srgbClr>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8016157" y="3239010"/>
                <a:ext cx="362565" cy="742950"/>
                <a:chOff x="7802307" y="3254375"/>
                <a:chExt cx="362565" cy="742950"/>
              </a:xfrm>
            </p:grpSpPr>
            <p:cxnSp>
              <p:nvCxnSpPr>
                <p:cNvPr id="20" name="Straight Connector 19"/>
                <p:cNvCxnSpPr/>
                <p:nvPr/>
              </p:nvCxnSpPr>
              <p:spPr>
                <a:xfrm>
                  <a:off x="7802307" y="3254375"/>
                  <a:ext cx="362565" cy="371475"/>
                </a:xfrm>
                <a:prstGeom prst="line">
                  <a:avLst/>
                </a:prstGeom>
                <a:ln w="127000" cap="rnd" cmpd="sng">
                  <a:solidFill>
                    <a:srgbClr val="BA2830">
                      <a:alpha val="79000"/>
                    </a:srgb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841597" y="3625850"/>
                  <a:ext cx="323275" cy="371475"/>
                </a:xfrm>
                <a:prstGeom prst="line">
                  <a:avLst/>
                </a:prstGeom>
                <a:ln w="127000" cap="rnd" cmpd="sng">
                  <a:solidFill>
                    <a:srgbClr val="BA2830">
                      <a:alpha val="79000"/>
                    </a:srgbClr>
                  </a:solidFill>
                </a:ln>
                <a:effectLst/>
              </p:spPr>
              <p:style>
                <a:lnRef idx="2">
                  <a:schemeClr val="accent1"/>
                </a:lnRef>
                <a:fillRef idx="0">
                  <a:schemeClr val="accent1"/>
                </a:fillRef>
                <a:effectRef idx="1">
                  <a:schemeClr val="accent1"/>
                </a:effectRef>
                <a:fontRef idx="minor">
                  <a:schemeClr val="tx1"/>
                </a:fontRef>
              </p:style>
            </p:cxnSp>
          </p:grpSp>
        </p:grpSp>
        <p:grpSp>
          <p:nvGrpSpPr>
            <p:cNvPr id="24" name="Group 23"/>
            <p:cNvGrpSpPr/>
            <p:nvPr/>
          </p:nvGrpSpPr>
          <p:grpSpPr>
            <a:xfrm rot="10800000">
              <a:off x="5814489" y="1266945"/>
              <a:ext cx="461421" cy="422833"/>
              <a:chOff x="8016157" y="3229999"/>
              <a:chExt cx="820586" cy="751961"/>
            </a:xfrm>
          </p:grpSpPr>
          <p:grpSp>
            <p:nvGrpSpPr>
              <p:cNvPr id="25" name="Group 24"/>
              <p:cNvGrpSpPr/>
              <p:nvPr/>
            </p:nvGrpSpPr>
            <p:grpSpPr>
              <a:xfrm>
                <a:off x="8474178" y="3229999"/>
                <a:ext cx="362565" cy="742950"/>
                <a:chOff x="7802307" y="3254375"/>
                <a:chExt cx="362565" cy="742950"/>
              </a:xfrm>
            </p:grpSpPr>
            <p:cxnSp>
              <p:nvCxnSpPr>
                <p:cNvPr id="29" name="Straight Connector 28"/>
                <p:cNvCxnSpPr/>
                <p:nvPr/>
              </p:nvCxnSpPr>
              <p:spPr>
                <a:xfrm>
                  <a:off x="7802307" y="3254375"/>
                  <a:ext cx="362565" cy="371475"/>
                </a:xfrm>
                <a:prstGeom prst="line">
                  <a:avLst/>
                </a:prstGeom>
                <a:ln w="127000" cap="rnd" cmpd="sng">
                  <a:solidFill>
                    <a:schemeClr val="accent1">
                      <a:alpha val="79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7841597" y="3625850"/>
                  <a:ext cx="323275" cy="371475"/>
                </a:xfrm>
                <a:prstGeom prst="line">
                  <a:avLst/>
                </a:prstGeom>
                <a:ln w="127000" cap="rnd" cmpd="sng">
                  <a:solidFill>
                    <a:schemeClr val="accent1">
                      <a:alpha val="79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8016157" y="3239010"/>
                <a:ext cx="362565" cy="742950"/>
                <a:chOff x="7802307" y="3254375"/>
                <a:chExt cx="362565" cy="742950"/>
              </a:xfrm>
            </p:grpSpPr>
            <p:cxnSp>
              <p:nvCxnSpPr>
                <p:cNvPr id="27" name="Straight Connector 26"/>
                <p:cNvCxnSpPr/>
                <p:nvPr/>
              </p:nvCxnSpPr>
              <p:spPr>
                <a:xfrm>
                  <a:off x="7802307" y="3254375"/>
                  <a:ext cx="362565" cy="371475"/>
                </a:xfrm>
                <a:prstGeom prst="line">
                  <a:avLst/>
                </a:prstGeom>
                <a:ln w="127000" cap="rnd" cmpd="sng">
                  <a:solidFill>
                    <a:schemeClr val="accent1">
                      <a:alpha val="79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7841597" y="3625850"/>
                  <a:ext cx="323275" cy="371475"/>
                </a:xfrm>
                <a:prstGeom prst="line">
                  <a:avLst/>
                </a:prstGeom>
                <a:ln w="127000" cap="rnd" cmpd="sng">
                  <a:solidFill>
                    <a:schemeClr val="accent1">
                      <a:alpha val="79000"/>
                    </a:schemeClr>
                  </a:solidFill>
                </a:ln>
                <a:effectLst/>
              </p:spPr>
              <p:style>
                <a:lnRef idx="2">
                  <a:schemeClr val="accent1"/>
                </a:lnRef>
                <a:fillRef idx="0">
                  <a:schemeClr val="accent1"/>
                </a:fillRef>
                <a:effectRef idx="1">
                  <a:schemeClr val="accent1"/>
                </a:effectRef>
                <a:fontRef idx="minor">
                  <a:schemeClr val="tx1"/>
                </a:fontRef>
              </p:style>
            </p:cxnSp>
          </p:grpSp>
        </p:grpSp>
      </p:grpSp>
    </p:spTree>
    <p:extLst>
      <p:ext uri="{BB962C8B-B14F-4D97-AF65-F5344CB8AC3E}">
        <p14:creationId xmlns:p14="http://schemas.microsoft.com/office/powerpoint/2010/main" val="1264551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cov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9" name="Group 8"/>
          <p:cNvGrpSpPr/>
          <p:nvPr/>
        </p:nvGrpSpPr>
        <p:grpSpPr>
          <a:xfrm>
            <a:off x="0" y="2152224"/>
            <a:ext cx="2903832" cy="1883175"/>
            <a:chOff x="-202299" y="1078362"/>
            <a:chExt cx="3260351" cy="2114383"/>
          </a:xfrm>
          <a:solidFill>
            <a:schemeClr val="accent1"/>
          </a:solidFill>
        </p:grpSpPr>
        <p:sp>
          <p:nvSpPr>
            <p:cNvPr id="10" name="Oval 9"/>
            <p:cNvSpPr/>
            <p:nvPr/>
          </p:nvSpPr>
          <p:spPr>
            <a:xfrm>
              <a:off x="943669"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202299" y="1078362"/>
              <a:ext cx="2196064"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389526" y="2459802"/>
            <a:ext cx="2954619" cy="1179297"/>
          </a:xfrm>
          <a:prstGeom prst="rect">
            <a:avLst/>
          </a:prstGeom>
          <a:noFill/>
        </p:spPr>
        <p:txBody>
          <a:bodyPr wrap="square" rtlCol="0">
            <a:spAutoFit/>
          </a:bodyPr>
          <a:lstStyle/>
          <a:p>
            <a:pPr>
              <a:lnSpc>
                <a:spcPct val="90000"/>
              </a:lnSpc>
            </a:pPr>
            <a:r>
              <a:rPr lang="en-US" sz="2600" b="1" dirty="0" smtClean="0">
                <a:solidFill>
                  <a:schemeClr val="bg1"/>
                </a:solidFill>
                <a:latin typeface="Raleway"/>
                <a:cs typeface="Raleway"/>
              </a:rPr>
              <a:t>De </a:t>
            </a:r>
            <a:r>
              <a:rPr lang="en-US" sz="2600" b="1" dirty="0" err="1" smtClean="0">
                <a:solidFill>
                  <a:schemeClr val="bg1"/>
                </a:solidFill>
                <a:latin typeface="Raleway"/>
                <a:cs typeface="Raleway"/>
              </a:rPr>
              <a:t>quels</a:t>
            </a:r>
            <a:r>
              <a:rPr lang="en-US" sz="2600" b="1" dirty="0">
                <a:solidFill>
                  <a:schemeClr val="bg1"/>
                </a:solidFill>
                <a:latin typeface="Raleway"/>
                <a:cs typeface="Raleway"/>
              </a:rPr>
              <a:t> </a:t>
            </a:r>
            <a:r>
              <a:rPr lang="en-US" sz="2600" b="1" dirty="0" smtClean="0">
                <a:solidFill>
                  <a:schemeClr val="bg1"/>
                </a:solidFill>
                <a:latin typeface="Raleway"/>
                <a:cs typeface="Raleway"/>
              </a:rPr>
              <a:t/>
            </a:r>
            <a:br>
              <a:rPr lang="en-US" sz="2600" b="1" dirty="0" smtClean="0">
                <a:solidFill>
                  <a:schemeClr val="bg1"/>
                </a:solidFill>
                <a:latin typeface="Raleway"/>
                <a:cs typeface="Raleway"/>
              </a:rPr>
            </a:br>
            <a:r>
              <a:rPr lang="en-US" sz="2600" b="1" dirty="0" err="1" smtClean="0">
                <a:solidFill>
                  <a:schemeClr val="bg1"/>
                </a:solidFill>
                <a:latin typeface="Raleway"/>
                <a:cs typeface="Raleway"/>
              </a:rPr>
              <a:t>enfants</a:t>
            </a:r>
            <a:endParaRPr lang="en-US" sz="2600" b="1" dirty="0" smtClean="0">
              <a:solidFill>
                <a:schemeClr val="bg1"/>
              </a:solidFill>
              <a:latin typeface="Raleway"/>
              <a:cs typeface="Raleway"/>
            </a:endParaRPr>
          </a:p>
          <a:p>
            <a:pPr>
              <a:lnSpc>
                <a:spcPct val="90000"/>
              </a:lnSpc>
            </a:pPr>
            <a:r>
              <a:rPr lang="en-US" sz="2600" b="1" dirty="0" err="1">
                <a:solidFill>
                  <a:schemeClr val="bg1"/>
                </a:solidFill>
                <a:latin typeface="Raleway"/>
                <a:cs typeface="Raleway"/>
              </a:rPr>
              <a:t>p</a:t>
            </a:r>
            <a:r>
              <a:rPr lang="en-US" sz="2600" b="1" dirty="0" err="1" smtClean="0">
                <a:solidFill>
                  <a:schemeClr val="bg1"/>
                </a:solidFill>
                <a:latin typeface="Raleway"/>
                <a:cs typeface="Raleway"/>
              </a:rPr>
              <a:t>arle</a:t>
            </a:r>
            <a:r>
              <a:rPr lang="en-US" sz="2600" b="1" dirty="0" smtClean="0">
                <a:solidFill>
                  <a:schemeClr val="bg1"/>
                </a:solidFill>
                <a:latin typeface="Raleway"/>
                <a:cs typeface="Raleway"/>
              </a:rPr>
              <a:t>-t-on ?</a:t>
            </a:r>
          </a:p>
        </p:txBody>
      </p:sp>
      <p:sp>
        <p:nvSpPr>
          <p:cNvPr id="16" name="TextBox 15"/>
          <p:cNvSpPr txBox="1"/>
          <p:nvPr/>
        </p:nvSpPr>
        <p:spPr>
          <a:xfrm>
            <a:off x="411142" y="4768510"/>
            <a:ext cx="2551546" cy="184666"/>
          </a:xfrm>
          <a:prstGeom prst="rect">
            <a:avLst/>
          </a:prstGeom>
          <a:noFill/>
        </p:spPr>
        <p:txBody>
          <a:bodyPr wrap="square" rtlCol="0">
            <a:spAutoFit/>
          </a:bodyPr>
          <a:lstStyle/>
          <a:p>
            <a:r>
              <a:rPr lang="en-US" sz="600" dirty="0" smtClean="0">
                <a:solidFill>
                  <a:schemeClr val="bg1"/>
                </a:solidFill>
                <a:latin typeface="Raleway"/>
                <a:cs typeface="Raleway"/>
              </a:rPr>
              <a:t>© </a:t>
            </a:r>
            <a:r>
              <a:rPr lang="en-US" sz="600" dirty="0" err="1" smtClean="0">
                <a:solidFill>
                  <a:schemeClr val="bg1"/>
                </a:solidFill>
                <a:latin typeface="Raleway"/>
                <a:cs typeface="Raleway"/>
              </a:rPr>
              <a:t>Fondation</a:t>
            </a:r>
            <a:r>
              <a:rPr lang="en-US" sz="600" dirty="0" smtClean="0">
                <a:solidFill>
                  <a:schemeClr val="bg1"/>
                </a:solidFill>
                <a:latin typeface="Raleway"/>
                <a:cs typeface="Raleway"/>
              </a:rPr>
              <a:t> Lucie et André </a:t>
            </a:r>
            <a:r>
              <a:rPr lang="en-US" sz="600" dirty="0" err="1" smtClean="0">
                <a:solidFill>
                  <a:schemeClr val="bg1"/>
                </a:solidFill>
                <a:latin typeface="Raleway"/>
                <a:cs typeface="Raleway"/>
              </a:rPr>
              <a:t>Chagnon</a:t>
            </a:r>
            <a:r>
              <a:rPr lang="en-US" sz="600" dirty="0" smtClean="0">
                <a:solidFill>
                  <a:schemeClr val="bg1"/>
                </a:solidFill>
                <a:latin typeface="Raleway"/>
                <a:cs typeface="Raleway"/>
              </a:rPr>
              <a:t>, 2019</a:t>
            </a:r>
            <a:endParaRPr lang="en-US" sz="600" dirty="0">
              <a:solidFill>
                <a:schemeClr val="bg1"/>
              </a:solidFill>
              <a:latin typeface="Raleway"/>
              <a:cs typeface="Raleway"/>
            </a:endParaRPr>
          </a:p>
        </p:txBody>
      </p:sp>
      <p:pic>
        <p:nvPicPr>
          <p:cNvPr id="14" name="Picture 13" descr="Logo-Boservatoiredestoutpetits-BLANC.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167" y="4653063"/>
            <a:ext cx="1023700" cy="434297"/>
          </a:xfrm>
          <a:prstGeom prst="rect">
            <a:avLst/>
          </a:prstGeom>
        </p:spPr>
      </p:pic>
    </p:spTree>
    <p:extLst>
      <p:ext uri="{BB962C8B-B14F-4D97-AF65-F5344CB8AC3E}">
        <p14:creationId xmlns:p14="http://schemas.microsoft.com/office/powerpoint/2010/main" val="228968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pho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5" name="Group 4"/>
          <p:cNvGrpSpPr/>
          <p:nvPr/>
        </p:nvGrpSpPr>
        <p:grpSpPr>
          <a:xfrm>
            <a:off x="0" y="1585729"/>
            <a:ext cx="4353163" cy="1984544"/>
            <a:chOff x="-1579916" y="1078362"/>
            <a:chExt cx="4637968" cy="2114383"/>
          </a:xfrm>
          <a:solidFill>
            <a:schemeClr val="accent1"/>
          </a:solidFill>
        </p:grpSpPr>
        <p:sp>
          <p:nvSpPr>
            <p:cNvPr id="6" name="Oval 5"/>
            <p:cNvSpPr/>
            <p:nvPr/>
          </p:nvSpPr>
          <p:spPr>
            <a:xfrm>
              <a:off x="943669"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1579916" y="1078362"/>
              <a:ext cx="3573681"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400414" y="1794641"/>
            <a:ext cx="4091211" cy="1539396"/>
          </a:xfrm>
          <a:prstGeom prst="rect">
            <a:avLst/>
          </a:prstGeom>
          <a:noFill/>
        </p:spPr>
        <p:txBody>
          <a:bodyPr wrap="square" rtlCol="0">
            <a:spAutoFit/>
          </a:bodyPr>
          <a:lstStyle/>
          <a:p>
            <a:pPr>
              <a:lnSpc>
                <a:spcPct val="90000"/>
              </a:lnSpc>
            </a:pPr>
            <a:r>
              <a:rPr lang="en-US" sz="2600" b="1" dirty="0">
                <a:solidFill>
                  <a:schemeClr val="bg1"/>
                </a:solidFill>
                <a:latin typeface="Raleway"/>
                <a:cs typeface="Raleway"/>
              </a:rPr>
              <a:t>Qui </a:t>
            </a:r>
            <a:r>
              <a:rPr lang="en-US" sz="2600" b="1" dirty="0" err="1">
                <a:solidFill>
                  <a:schemeClr val="bg1"/>
                </a:solidFill>
                <a:latin typeface="Raleway"/>
                <a:cs typeface="Raleway"/>
              </a:rPr>
              <a:t>sont</a:t>
            </a:r>
            <a:r>
              <a:rPr lang="en-US" sz="2600" b="1" dirty="0">
                <a:solidFill>
                  <a:schemeClr val="bg1"/>
                </a:solidFill>
                <a:latin typeface="Raleway"/>
                <a:cs typeface="Raleway"/>
              </a:rPr>
              <a:t> </a:t>
            </a:r>
            <a:r>
              <a:rPr lang="en-US" sz="2600" b="1" dirty="0" smtClean="0">
                <a:solidFill>
                  <a:schemeClr val="bg1"/>
                </a:solidFill>
                <a:latin typeface="Raleway"/>
                <a:cs typeface="Raleway"/>
              </a:rPr>
              <a:t>les </a:t>
            </a:r>
            <a:r>
              <a:rPr lang="en-US" sz="2600" b="1" dirty="0">
                <a:solidFill>
                  <a:schemeClr val="bg1"/>
                </a:solidFill>
                <a:latin typeface="Raleway"/>
                <a:cs typeface="Raleway"/>
              </a:rPr>
              <a:t>femmes enceintes et les </a:t>
            </a:r>
            <a:r>
              <a:rPr lang="en-US" sz="2600" b="1" dirty="0" smtClean="0">
                <a:solidFill>
                  <a:schemeClr val="bg1"/>
                </a:solidFill>
                <a:latin typeface="Raleway"/>
                <a:cs typeface="Raleway"/>
              </a:rPr>
              <a:t/>
            </a:r>
            <a:br>
              <a:rPr lang="en-US" sz="2600" b="1" dirty="0" smtClean="0">
                <a:solidFill>
                  <a:schemeClr val="bg1"/>
                </a:solidFill>
                <a:latin typeface="Raleway"/>
                <a:cs typeface="Raleway"/>
              </a:rPr>
            </a:br>
            <a:r>
              <a:rPr lang="en-US" sz="2600" b="1" dirty="0" err="1" smtClean="0">
                <a:solidFill>
                  <a:schemeClr val="bg1"/>
                </a:solidFill>
                <a:latin typeface="Raleway"/>
                <a:cs typeface="Raleway"/>
              </a:rPr>
              <a:t>enfants</a:t>
            </a:r>
            <a:r>
              <a:rPr lang="en-US" sz="2600" b="1" dirty="0" smtClean="0">
                <a:solidFill>
                  <a:schemeClr val="bg1"/>
                </a:solidFill>
                <a:latin typeface="Raleway"/>
                <a:cs typeface="Raleway"/>
              </a:rPr>
              <a:t> qui </a:t>
            </a:r>
            <a:r>
              <a:rPr lang="en-US" sz="2600" b="1" dirty="0" err="1">
                <a:solidFill>
                  <a:schemeClr val="bg1"/>
                </a:solidFill>
                <a:latin typeface="Raleway"/>
                <a:cs typeface="Raleway"/>
              </a:rPr>
              <a:t>n’ont</a:t>
            </a:r>
            <a:r>
              <a:rPr lang="en-US" sz="2600" b="1" dirty="0">
                <a:solidFill>
                  <a:schemeClr val="bg1"/>
                </a:solidFill>
                <a:latin typeface="Raleway"/>
                <a:cs typeface="Raleway"/>
              </a:rPr>
              <a:t> </a:t>
            </a:r>
            <a:r>
              <a:rPr lang="en-US" sz="2600" b="1" dirty="0" smtClean="0">
                <a:solidFill>
                  <a:schemeClr val="bg1"/>
                </a:solidFill>
                <a:latin typeface="Raleway"/>
                <a:cs typeface="Raleway"/>
              </a:rPr>
              <a:t>pas </a:t>
            </a:r>
            <a:r>
              <a:rPr lang="en-US" sz="2600" b="1" dirty="0" err="1">
                <a:solidFill>
                  <a:schemeClr val="bg1"/>
                </a:solidFill>
                <a:latin typeface="Raleway"/>
                <a:cs typeface="Raleway"/>
              </a:rPr>
              <a:t>accès</a:t>
            </a:r>
            <a:r>
              <a:rPr lang="en-US" sz="2600" b="1" dirty="0">
                <a:solidFill>
                  <a:schemeClr val="bg1"/>
                </a:solidFill>
                <a:latin typeface="Raleway"/>
                <a:cs typeface="Raleway"/>
              </a:rPr>
              <a:t> </a:t>
            </a:r>
            <a:r>
              <a:rPr lang="en-US" sz="2600" b="1" dirty="0" err="1" smtClean="0">
                <a:solidFill>
                  <a:schemeClr val="bg1"/>
                </a:solidFill>
                <a:latin typeface="Raleway"/>
                <a:cs typeface="Raleway"/>
              </a:rPr>
              <a:t>à</a:t>
            </a:r>
            <a:r>
              <a:rPr lang="en-US" sz="2600" b="1" dirty="0" smtClean="0">
                <a:solidFill>
                  <a:schemeClr val="bg1"/>
                </a:solidFill>
                <a:latin typeface="Raleway"/>
                <a:cs typeface="Raleway"/>
              </a:rPr>
              <a:t> </a:t>
            </a:r>
            <a:r>
              <a:rPr lang="en-US" sz="2600" b="1" dirty="0">
                <a:solidFill>
                  <a:schemeClr val="bg1"/>
                </a:solidFill>
                <a:latin typeface="Raleway"/>
                <a:cs typeface="Raleway"/>
              </a:rPr>
              <a:t>la RAMQ ?</a:t>
            </a:r>
          </a:p>
        </p:txBody>
      </p:sp>
      <p:pic>
        <p:nvPicPr>
          <p:cNvPr id="9" name="Picture 8"/>
          <p:cNvPicPr>
            <a:picLocks noChangeAspect="1"/>
          </p:cNvPicPr>
          <p:nvPr/>
        </p:nvPicPr>
        <p:blipFill>
          <a:blip r:embed="rId3"/>
          <a:stretch>
            <a:fillRect/>
          </a:stretch>
        </p:blipFill>
        <p:spPr>
          <a:xfrm>
            <a:off x="7763017" y="4768510"/>
            <a:ext cx="814028" cy="205217"/>
          </a:xfrm>
          <a:prstGeom prst="rect">
            <a:avLst/>
          </a:prstGeom>
        </p:spPr>
      </p:pic>
      <p:sp>
        <p:nvSpPr>
          <p:cNvPr id="10" name="TextBox 9"/>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Tree>
    <p:extLst>
      <p:ext uri="{BB962C8B-B14F-4D97-AF65-F5344CB8AC3E}">
        <p14:creationId xmlns:p14="http://schemas.microsoft.com/office/powerpoint/2010/main" val="2892897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4" name="Picture 13" descr="Rond-blanc.png"/>
          <p:cNvPicPr>
            <a:picLocks noChangeAspect="1"/>
          </p:cNvPicPr>
          <p:nvPr/>
        </p:nvPicPr>
        <p:blipFill>
          <a:blip r:embed="rId3">
            <a:alphaModFix amt="61000"/>
            <a:extLst>
              <a:ext uri="{28A0092B-C50C-407E-A947-70E740481C1C}">
                <a14:useLocalDpi xmlns:a14="http://schemas.microsoft.com/office/drawing/2010/main" val="0"/>
              </a:ext>
            </a:extLst>
          </a:blip>
          <a:stretch>
            <a:fillRect/>
          </a:stretch>
        </p:blipFill>
        <p:spPr>
          <a:xfrm rot="666011">
            <a:off x="4250055" y="-115193"/>
            <a:ext cx="6501534" cy="6501534"/>
          </a:xfrm>
          <a:prstGeom prst="rect">
            <a:avLst/>
          </a:prstGeom>
        </p:spPr>
      </p:pic>
      <p:sp>
        <p:nvSpPr>
          <p:cNvPr id="4" name="TextBox 3"/>
          <p:cNvSpPr txBox="1"/>
          <p:nvPr/>
        </p:nvSpPr>
        <p:spPr>
          <a:xfrm>
            <a:off x="389525" y="366059"/>
            <a:ext cx="6675219" cy="1107996"/>
          </a:xfrm>
          <a:prstGeom prst="rect">
            <a:avLst/>
          </a:prstGeom>
          <a:noFill/>
        </p:spPr>
        <p:txBody>
          <a:bodyPr wrap="square" rtlCol="0">
            <a:spAutoFit/>
          </a:bodyPr>
          <a:lstStyle/>
          <a:p>
            <a:r>
              <a:rPr lang="fr-FR" sz="2200" b="1" dirty="0" smtClean="0">
                <a:solidFill>
                  <a:schemeClr val="accent1"/>
                </a:solidFill>
                <a:latin typeface="Raleway"/>
                <a:cs typeface="Raleway"/>
              </a:rPr>
              <a:t>Deux petites études réalisées localement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nous permettent d’en apprendre davantage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sur les familles touchées</a:t>
            </a:r>
            <a:endParaRPr lang="fr-FR" sz="2200" b="1" dirty="0">
              <a:solidFill>
                <a:schemeClr val="accent1"/>
              </a:solidFill>
              <a:latin typeface="Raleway"/>
              <a:cs typeface="Raleway"/>
            </a:endParaRPr>
          </a:p>
        </p:txBody>
      </p:sp>
      <p:sp>
        <p:nvSpPr>
          <p:cNvPr id="6" name="TextBox 5"/>
          <p:cNvSpPr txBox="1"/>
          <p:nvPr/>
        </p:nvSpPr>
        <p:spPr>
          <a:xfrm>
            <a:off x="6226437" y="1564803"/>
            <a:ext cx="2501638" cy="2627643"/>
          </a:xfrm>
          <a:prstGeom prst="rect">
            <a:avLst/>
          </a:prstGeom>
          <a:noFill/>
        </p:spPr>
        <p:txBody>
          <a:bodyPr wrap="square" rtlCol="0">
            <a:spAutoFit/>
          </a:bodyPr>
          <a:lstStyle/>
          <a:p>
            <a:pPr>
              <a:lnSpc>
                <a:spcPct val="110000"/>
              </a:lnSpc>
            </a:pPr>
            <a:r>
              <a:rPr lang="en-US" sz="1500" dirty="0">
                <a:latin typeface="Raleway"/>
                <a:cs typeface="Raleway"/>
              </a:rPr>
              <a:t>Bien </a:t>
            </a:r>
            <a:r>
              <a:rPr lang="en-US" sz="1500" dirty="0" err="1">
                <a:latin typeface="Raleway"/>
                <a:cs typeface="Raleway"/>
              </a:rPr>
              <a:t>que</a:t>
            </a:r>
            <a:r>
              <a:rPr lang="en-US" sz="1500" dirty="0">
                <a:latin typeface="Raleway"/>
                <a:cs typeface="Raleway"/>
              </a:rPr>
              <a:t> </a:t>
            </a:r>
            <a:r>
              <a:rPr lang="en-US" sz="1500" dirty="0" err="1">
                <a:latin typeface="Raleway"/>
                <a:cs typeface="Raleway"/>
              </a:rPr>
              <a:t>ces</a:t>
            </a:r>
            <a:r>
              <a:rPr lang="en-US" sz="1500" dirty="0">
                <a:latin typeface="Raleway"/>
                <a:cs typeface="Raleway"/>
              </a:rPr>
              <a:t> </a:t>
            </a:r>
            <a:r>
              <a:rPr lang="en-US" sz="1500" dirty="0" err="1">
                <a:latin typeface="Raleway"/>
                <a:cs typeface="Raleway"/>
              </a:rPr>
              <a:t>deux</a:t>
            </a:r>
            <a:r>
              <a:rPr lang="en-US" sz="1500" dirty="0">
                <a:latin typeface="Raleway"/>
                <a:cs typeface="Raleway"/>
              </a:rPr>
              <a:t> </a:t>
            </a:r>
            <a:r>
              <a:rPr lang="en-US" sz="1500" dirty="0" err="1">
                <a:latin typeface="Raleway"/>
                <a:cs typeface="Raleway"/>
              </a:rPr>
              <a:t>enquêtes</a:t>
            </a:r>
            <a:r>
              <a:rPr lang="en-US" sz="1500" dirty="0">
                <a:latin typeface="Raleway"/>
                <a:cs typeface="Raleway"/>
              </a:rPr>
              <a:t> </a:t>
            </a:r>
            <a:r>
              <a:rPr lang="en-US" sz="1500" dirty="0" err="1">
                <a:latin typeface="Raleway"/>
                <a:cs typeface="Raleway"/>
              </a:rPr>
              <a:t>n’offrent</a:t>
            </a:r>
            <a:r>
              <a:rPr lang="en-US" sz="1500" dirty="0">
                <a:latin typeface="Raleway"/>
                <a:cs typeface="Raleway"/>
              </a:rPr>
              <a:t> pas </a:t>
            </a:r>
            <a:r>
              <a:rPr lang="en-US" sz="1500" dirty="0" err="1">
                <a:latin typeface="Raleway"/>
                <a:cs typeface="Raleway"/>
              </a:rPr>
              <a:t>d’informations</a:t>
            </a:r>
            <a:r>
              <a:rPr lang="en-US" sz="1500" dirty="0">
                <a:latin typeface="Raleway"/>
                <a:cs typeface="Raleway"/>
              </a:rPr>
              <a:t> </a:t>
            </a:r>
            <a:r>
              <a:rPr lang="en-US" sz="1500" dirty="0" err="1">
                <a:latin typeface="Raleway"/>
                <a:cs typeface="Raleway"/>
              </a:rPr>
              <a:t>pouvant</a:t>
            </a:r>
            <a:r>
              <a:rPr lang="en-US" sz="1500" dirty="0">
                <a:latin typeface="Raleway"/>
                <a:cs typeface="Raleway"/>
              </a:rPr>
              <a:t> </a:t>
            </a:r>
            <a:r>
              <a:rPr lang="en-US" sz="1500" dirty="0" err="1">
                <a:latin typeface="Raleway"/>
                <a:cs typeface="Raleway"/>
              </a:rPr>
              <a:t>être</a:t>
            </a:r>
            <a:r>
              <a:rPr lang="en-US" sz="1500" dirty="0">
                <a:latin typeface="Raleway"/>
                <a:cs typeface="Raleway"/>
              </a:rPr>
              <a:t> </a:t>
            </a:r>
            <a:r>
              <a:rPr lang="en-US" sz="1500" dirty="0" err="1">
                <a:latin typeface="Raleway"/>
                <a:cs typeface="Raleway"/>
              </a:rPr>
              <a:t>généralisées</a:t>
            </a:r>
            <a:r>
              <a:rPr lang="en-US" sz="1500" dirty="0">
                <a:latin typeface="Raleway"/>
                <a:cs typeface="Raleway"/>
              </a:rPr>
              <a:t> </a:t>
            </a:r>
            <a:r>
              <a:rPr lang="en-US" sz="1500" dirty="0" smtClean="0">
                <a:latin typeface="Raleway"/>
                <a:cs typeface="Raleway"/>
              </a:rPr>
              <a:t/>
            </a:r>
            <a:br>
              <a:rPr lang="en-US" sz="1500" dirty="0" smtClean="0">
                <a:latin typeface="Raleway"/>
                <a:cs typeface="Raleway"/>
              </a:rPr>
            </a:br>
            <a:r>
              <a:rPr lang="en-US" sz="1500" dirty="0" err="1" smtClean="0">
                <a:latin typeface="Raleway"/>
                <a:cs typeface="Raleway"/>
              </a:rPr>
              <a:t>à</a:t>
            </a:r>
            <a:r>
              <a:rPr lang="en-US" sz="1500" dirty="0" smtClean="0">
                <a:latin typeface="Raleway"/>
                <a:cs typeface="Raleway"/>
              </a:rPr>
              <a:t> </a:t>
            </a:r>
            <a:r>
              <a:rPr lang="en-US" sz="1500" dirty="0" err="1">
                <a:latin typeface="Raleway"/>
                <a:cs typeface="Raleway"/>
              </a:rPr>
              <a:t>l’ensemble</a:t>
            </a:r>
            <a:r>
              <a:rPr lang="en-US" sz="1500" dirty="0">
                <a:latin typeface="Raleway"/>
                <a:cs typeface="Raleway"/>
              </a:rPr>
              <a:t> des </a:t>
            </a:r>
            <a:r>
              <a:rPr lang="en-US" sz="1500" dirty="0" err="1">
                <a:latin typeface="Raleway"/>
                <a:cs typeface="Raleway"/>
              </a:rPr>
              <a:t>familles</a:t>
            </a:r>
            <a:r>
              <a:rPr lang="en-US" sz="1500" dirty="0">
                <a:latin typeface="Raleway"/>
                <a:cs typeface="Raleway"/>
              </a:rPr>
              <a:t> </a:t>
            </a:r>
            <a:r>
              <a:rPr lang="en-US" sz="1500" dirty="0" err="1">
                <a:latin typeface="Raleway"/>
                <a:cs typeface="Raleway"/>
              </a:rPr>
              <a:t>migrantes</a:t>
            </a:r>
            <a:r>
              <a:rPr lang="en-US" sz="1500" dirty="0">
                <a:latin typeface="Raleway"/>
                <a:cs typeface="Raleway"/>
              </a:rPr>
              <a:t> sans assurance </a:t>
            </a:r>
            <a:r>
              <a:rPr lang="en-US" sz="1500" dirty="0" err="1">
                <a:latin typeface="Raleway"/>
                <a:cs typeface="Raleway"/>
              </a:rPr>
              <a:t>maladie</a:t>
            </a:r>
            <a:r>
              <a:rPr lang="en-US" sz="1500" dirty="0">
                <a:latin typeface="Raleway"/>
                <a:cs typeface="Raleway"/>
              </a:rPr>
              <a:t>, </a:t>
            </a:r>
            <a:r>
              <a:rPr lang="en-US" sz="1500" dirty="0" err="1">
                <a:latin typeface="Raleway"/>
                <a:cs typeface="Raleway"/>
              </a:rPr>
              <a:t>elles</a:t>
            </a:r>
            <a:r>
              <a:rPr lang="en-US" sz="1500" dirty="0">
                <a:latin typeface="Raleway"/>
                <a:cs typeface="Raleway"/>
              </a:rPr>
              <a:t> </a:t>
            </a:r>
            <a:r>
              <a:rPr lang="en-US" sz="1500" dirty="0" err="1">
                <a:latin typeface="Raleway"/>
                <a:cs typeface="Raleway"/>
              </a:rPr>
              <a:t>peuvent</a:t>
            </a:r>
            <a:r>
              <a:rPr lang="en-US" sz="1500" dirty="0">
                <a:latin typeface="Raleway"/>
                <a:cs typeface="Raleway"/>
              </a:rPr>
              <a:t> </a:t>
            </a:r>
            <a:r>
              <a:rPr lang="en-US" sz="1500" dirty="0" smtClean="0">
                <a:latin typeface="Raleway"/>
                <a:cs typeface="Raleway"/>
              </a:rPr>
              <a:t/>
            </a:r>
            <a:br>
              <a:rPr lang="en-US" sz="1500" dirty="0" smtClean="0">
                <a:latin typeface="Raleway"/>
                <a:cs typeface="Raleway"/>
              </a:rPr>
            </a:br>
            <a:r>
              <a:rPr lang="en-US" sz="1500" dirty="0" smtClean="0">
                <a:latin typeface="Raleway"/>
                <a:cs typeface="Raleway"/>
              </a:rPr>
              <a:t>nous </a:t>
            </a:r>
            <a:r>
              <a:rPr lang="en-US" sz="1500" dirty="0" err="1">
                <a:latin typeface="Raleway"/>
                <a:cs typeface="Raleway"/>
              </a:rPr>
              <a:t>donner</a:t>
            </a:r>
            <a:r>
              <a:rPr lang="en-US" sz="1500" dirty="0">
                <a:latin typeface="Raleway"/>
                <a:cs typeface="Raleway"/>
              </a:rPr>
              <a:t> un </a:t>
            </a:r>
            <a:r>
              <a:rPr lang="en-US" sz="1500" dirty="0" err="1">
                <a:latin typeface="Raleway"/>
                <a:cs typeface="Raleway"/>
              </a:rPr>
              <a:t>aperçu</a:t>
            </a:r>
            <a:r>
              <a:rPr lang="en-US" sz="1500" dirty="0">
                <a:latin typeface="Raleway"/>
                <a:cs typeface="Raleway"/>
              </a:rPr>
              <a:t> </a:t>
            </a:r>
            <a:r>
              <a:rPr lang="en-US" sz="1500" dirty="0" smtClean="0">
                <a:latin typeface="Raleway"/>
                <a:cs typeface="Raleway"/>
              </a:rPr>
              <a:t/>
            </a:r>
            <a:br>
              <a:rPr lang="en-US" sz="1500" dirty="0" smtClean="0">
                <a:latin typeface="Raleway"/>
                <a:cs typeface="Raleway"/>
              </a:rPr>
            </a:br>
            <a:r>
              <a:rPr lang="en-US" sz="1500" dirty="0" smtClean="0">
                <a:latin typeface="Raleway"/>
                <a:cs typeface="Raleway"/>
              </a:rPr>
              <a:t>des </a:t>
            </a:r>
            <a:r>
              <a:rPr lang="en-US" sz="1500" dirty="0">
                <a:latin typeface="Raleway"/>
                <a:cs typeface="Raleway"/>
              </a:rPr>
              <a:t>conditions de vie de </a:t>
            </a:r>
            <a:r>
              <a:rPr lang="en-US" sz="1500" dirty="0" err="1">
                <a:latin typeface="Raleway"/>
                <a:cs typeface="Raleway"/>
              </a:rPr>
              <a:t>certaines</a:t>
            </a:r>
            <a:r>
              <a:rPr lang="en-US" sz="1500" dirty="0">
                <a:latin typeface="Raleway"/>
                <a:cs typeface="Raleway"/>
              </a:rPr>
              <a:t> </a:t>
            </a:r>
            <a:r>
              <a:rPr lang="en-US" sz="1500" dirty="0" err="1">
                <a:latin typeface="Raleway"/>
                <a:cs typeface="Raleway"/>
              </a:rPr>
              <a:t>d’entre</a:t>
            </a:r>
            <a:r>
              <a:rPr lang="en-US" sz="1500" dirty="0">
                <a:latin typeface="Raleway"/>
                <a:cs typeface="Raleway"/>
              </a:rPr>
              <a:t> </a:t>
            </a:r>
            <a:r>
              <a:rPr lang="en-US" sz="1500" dirty="0" err="1">
                <a:latin typeface="Raleway"/>
                <a:cs typeface="Raleway"/>
              </a:rPr>
              <a:t>elles</a:t>
            </a:r>
            <a:r>
              <a:rPr lang="en-US" sz="1500" dirty="0">
                <a:latin typeface="Raleway"/>
                <a:cs typeface="Raleway"/>
              </a:rPr>
              <a:t>.</a:t>
            </a:r>
          </a:p>
        </p:txBody>
      </p:sp>
      <p:pic>
        <p:nvPicPr>
          <p:cNvPr id="7" name="Picture 6"/>
          <p:cNvPicPr>
            <a:picLocks noChangeAspect="1"/>
          </p:cNvPicPr>
          <p:nvPr/>
        </p:nvPicPr>
        <p:blipFill>
          <a:blip r:embed="rId4"/>
          <a:stretch>
            <a:fillRect/>
          </a:stretch>
        </p:blipFill>
        <p:spPr>
          <a:xfrm>
            <a:off x="7763017" y="4768510"/>
            <a:ext cx="814028" cy="205217"/>
          </a:xfrm>
          <a:prstGeom prst="rect">
            <a:avLst/>
          </a:prstGeom>
        </p:spPr>
      </p:pic>
      <p:sp>
        <p:nvSpPr>
          <p:cNvPr id="8" name="TextBox 7"/>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grpSp>
        <p:nvGrpSpPr>
          <p:cNvPr id="13" name="Group 12"/>
          <p:cNvGrpSpPr/>
          <p:nvPr/>
        </p:nvGrpSpPr>
        <p:grpSpPr>
          <a:xfrm>
            <a:off x="444515" y="1678740"/>
            <a:ext cx="5507299" cy="2515691"/>
            <a:chOff x="1900297" y="1270042"/>
            <a:chExt cx="4939383" cy="2256269"/>
          </a:xfrm>
          <a:solidFill>
            <a:schemeClr val="bg1"/>
          </a:solidFill>
        </p:grpSpPr>
        <p:grpSp>
          <p:nvGrpSpPr>
            <p:cNvPr id="9" name="Group 8"/>
            <p:cNvGrpSpPr/>
            <p:nvPr/>
          </p:nvGrpSpPr>
          <p:grpSpPr>
            <a:xfrm>
              <a:off x="2997761" y="1270042"/>
              <a:ext cx="3841919" cy="2256269"/>
              <a:chOff x="-1108155" y="1078362"/>
              <a:chExt cx="3600340" cy="2114383"/>
            </a:xfrm>
            <a:grpFill/>
          </p:grpSpPr>
          <p:sp>
            <p:nvSpPr>
              <p:cNvPr id="10" name="Oval 9"/>
              <p:cNvSpPr/>
              <p:nvPr/>
            </p:nvSpPr>
            <p:spPr>
              <a:xfrm>
                <a:off x="377802"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1108155" y="1078362"/>
                <a:ext cx="2582315"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Oval 11"/>
            <p:cNvSpPr/>
            <p:nvPr/>
          </p:nvSpPr>
          <p:spPr>
            <a:xfrm>
              <a:off x="1900297" y="1270042"/>
              <a:ext cx="2256269" cy="2256269"/>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5" name="Picture 4" descr="21-txt-etud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000" y="475897"/>
            <a:ext cx="4812328" cy="4812328"/>
          </a:xfrm>
          <a:prstGeom prst="rect">
            <a:avLst/>
          </a:prstGeom>
        </p:spPr>
      </p:pic>
    </p:spTree>
    <p:extLst>
      <p:ext uri="{BB962C8B-B14F-4D97-AF65-F5344CB8AC3E}">
        <p14:creationId xmlns:p14="http://schemas.microsoft.com/office/powerpoint/2010/main" val="33590220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18a-texte.png"/>
          <p:cNvPicPr>
            <a:picLocks noChangeAspect="1"/>
          </p:cNvPicPr>
          <p:nvPr/>
        </p:nvPicPr>
        <p:blipFill rotWithShape="1">
          <a:blip r:embed="rId3">
            <a:extLst>
              <a:ext uri="{28A0092B-C50C-407E-A947-70E740481C1C}">
                <a14:useLocalDpi xmlns:a14="http://schemas.microsoft.com/office/drawing/2010/main" val="0"/>
              </a:ext>
            </a:extLst>
          </a:blip>
          <a:srcRect l="16321" r="12069" b="7117"/>
          <a:stretch/>
        </p:blipFill>
        <p:spPr>
          <a:xfrm>
            <a:off x="1" y="366059"/>
            <a:ext cx="6542216" cy="4777441"/>
          </a:xfrm>
          <a:prstGeom prst="rect">
            <a:avLst/>
          </a:prstGeom>
        </p:spPr>
      </p:pic>
      <p:sp>
        <p:nvSpPr>
          <p:cNvPr id="4" name="TextBox 3"/>
          <p:cNvSpPr txBox="1"/>
          <p:nvPr/>
        </p:nvSpPr>
        <p:spPr>
          <a:xfrm>
            <a:off x="389525" y="366059"/>
            <a:ext cx="8466608" cy="769441"/>
          </a:xfrm>
          <a:prstGeom prst="rect">
            <a:avLst/>
          </a:prstGeom>
          <a:noFill/>
        </p:spPr>
        <p:txBody>
          <a:bodyPr wrap="square" rtlCol="0">
            <a:spAutoFit/>
          </a:bodyPr>
          <a:lstStyle/>
          <a:p>
            <a:r>
              <a:rPr lang="fr-FR" sz="2200" b="1" dirty="0">
                <a:solidFill>
                  <a:schemeClr val="accent1"/>
                </a:solidFill>
                <a:latin typeface="Raleway"/>
                <a:cs typeface="Raleway"/>
              </a:rPr>
              <a:t>Quelques données sur les conditions de vie de certaines femmes enceintes qui n’ont pas accès à la RAMQ</a:t>
            </a:r>
          </a:p>
        </p:txBody>
      </p:sp>
      <p:sp>
        <p:nvSpPr>
          <p:cNvPr id="6" name="TextBox 5"/>
          <p:cNvSpPr txBox="1"/>
          <p:nvPr/>
        </p:nvSpPr>
        <p:spPr>
          <a:xfrm>
            <a:off x="406168" y="1129477"/>
            <a:ext cx="7886932" cy="309059"/>
          </a:xfrm>
          <a:prstGeom prst="rect">
            <a:avLst/>
          </a:prstGeom>
          <a:noFill/>
        </p:spPr>
        <p:txBody>
          <a:bodyPr wrap="square" rtlCol="0">
            <a:spAutoFit/>
          </a:bodyPr>
          <a:lstStyle/>
          <a:p>
            <a:pPr>
              <a:lnSpc>
                <a:spcPct val="110000"/>
              </a:lnSpc>
            </a:pPr>
            <a:r>
              <a:rPr lang="en-US" sz="1300" dirty="0" err="1">
                <a:latin typeface="Raleway"/>
                <a:cs typeface="Raleway"/>
              </a:rPr>
              <a:t>Parmi</a:t>
            </a:r>
            <a:r>
              <a:rPr lang="en-US" sz="1300" dirty="0">
                <a:latin typeface="Raleway"/>
                <a:cs typeface="Raleway"/>
              </a:rPr>
              <a:t> les femmes enceintes </a:t>
            </a:r>
            <a:r>
              <a:rPr lang="en-US" sz="1300" dirty="0" err="1">
                <a:latin typeface="Raleway"/>
                <a:cs typeface="Raleway"/>
              </a:rPr>
              <a:t>rencontrées</a:t>
            </a:r>
            <a:r>
              <a:rPr lang="en-US" sz="1300" dirty="0">
                <a:latin typeface="Raleway"/>
                <a:cs typeface="Raleway"/>
              </a:rPr>
              <a:t> </a:t>
            </a:r>
            <a:r>
              <a:rPr lang="en-US" sz="1300" dirty="0" err="1">
                <a:latin typeface="Raleway"/>
                <a:cs typeface="Raleway"/>
              </a:rPr>
              <a:t>dans</a:t>
            </a:r>
            <a:r>
              <a:rPr lang="en-US" sz="1300" dirty="0">
                <a:latin typeface="Raleway"/>
                <a:cs typeface="Raleway"/>
              </a:rPr>
              <a:t> le cadre </a:t>
            </a:r>
            <a:r>
              <a:rPr lang="en-US" sz="1300" dirty="0" smtClean="0">
                <a:latin typeface="Raleway"/>
                <a:cs typeface="Raleway"/>
              </a:rPr>
              <a:t>des </a:t>
            </a:r>
            <a:r>
              <a:rPr lang="en-US" sz="1300" dirty="0" err="1">
                <a:latin typeface="Raleway"/>
                <a:cs typeface="Raleway"/>
              </a:rPr>
              <a:t>enquêtes</a:t>
            </a:r>
            <a:r>
              <a:rPr lang="en-US" sz="1300" dirty="0">
                <a:latin typeface="Raleway"/>
                <a:cs typeface="Raleway"/>
              </a:rPr>
              <a:t> MSAM et </a:t>
            </a:r>
            <a:r>
              <a:rPr lang="en-US" sz="1300" dirty="0" err="1">
                <a:latin typeface="Raleway"/>
                <a:cs typeface="Raleway"/>
              </a:rPr>
              <a:t>MdM</a:t>
            </a:r>
            <a:r>
              <a:rPr lang="en-US" sz="1300" dirty="0">
                <a:latin typeface="Raleway"/>
                <a:cs typeface="Raleway"/>
              </a:rPr>
              <a:t> :</a:t>
            </a:r>
          </a:p>
        </p:txBody>
      </p:sp>
      <p:pic>
        <p:nvPicPr>
          <p:cNvPr id="10" name="Picture 9"/>
          <p:cNvPicPr>
            <a:picLocks noChangeAspect="1"/>
          </p:cNvPicPr>
          <p:nvPr/>
        </p:nvPicPr>
        <p:blipFill>
          <a:blip r:embed="rId4"/>
          <a:stretch>
            <a:fillRect/>
          </a:stretch>
        </p:blipFill>
        <p:spPr>
          <a:xfrm>
            <a:off x="7763017" y="4768510"/>
            <a:ext cx="814028" cy="205217"/>
          </a:xfrm>
          <a:prstGeom prst="rect">
            <a:avLst/>
          </a:prstGeom>
        </p:spPr>
      </p:pic>
      <p:sp>
        <p:nvSpPr>
          <p:cNvPr id="11" name="TextBox 10"/>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pic>
        <p:nvPicPr>
          <p:cNvPr id="5" name="Picture 4" descr="21-epiceri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110" y="1176545"/>
            <a:ext cx="3725115" cy="3725115"/>
          </a:xfrm>
          <a:prstGeom prst="rect">
            <a:avLst/>
          </a:prstGeom>
        </p:spPr>
      </p:pic>
      <p:sp>
        <p:nvSpPr>
          <p:cNvPr id="8" name="TextBox 7"/>
          <p:cNvSpPr txBox="1"/>
          <p:nvPr/>
        </p:nvSpPr>
        <p:spPr>
          <a:xfrm>
            <a:off x="412048" y="4148692"/>
            <a:ext cx="4972752" cy="307777"/>
          </a:xfrm>
          <a:prstGeom prst="rect">
            <a:avLst/>
          </a:prstGeom>
          <a:noFill/>
        </p:spPr>
        <p:txBody>
          <a:bodyPr wrap="square" rtlCol="0">
            <a:spAutoFit/>
          </a:bodyPr>
          <a:lstStyle/>
          <a:p>
            <a:endParaRPr lang="fr-FR" sz="700" dirty="0">
              <a:solidFill>
                <a:schemeClr val="tx1">
                  <a:lumMod val="75000"/>
                  <a:lumOff val="25000"/>
                </a:schemeClr>
              </a:solidFill>
              <a:latin typeface="Raleway"/>
              <a:cs typeface="Raleway"/>
            </a:endParaRPr>
          </a:p>
          <a:p>
            <a:r>
              <a:rPr lang="fr-FR" sz="700" dirty="0">
                <a:solidFill>
                  <a:schemeClr val="tx1">
                    <a:lumMod val="75000"/>
                    <a:lumOff val="25000"/>
                  </a:schemeClr>
                </a:solidFill>
                <a:latin typeface="Raleway"/>
                <a:cs typeface="Raleway"/>
              </a:rPr>
              <a:t>* </a:t>
            </a:r>
            <a:r>
              <a:rPr lang="fr-FR" sz="700" dirty="0" smtClean="0">
                <a:solidFill>
                  <a:schemeClr val="tx1">
                    <a:lumMod val="75000"/>
                    <a:lumOff val="25000"/>
                  </a:schemeClr>
                </a:solidFill>
                <a:latin typeface="Raleway"/>
                <a:cs typeface="Raleway"/>
              </a:rPr>
              <a:t>Source : </a:t>
            </a:r>
            <a:r>
              <a:rPr lang="en-US" sz="700" dirty="0" err="1">
                <a:solidFill>
                  <a:srgbClr val="484B49"/>
                </a:solidFill>
                <a:latin typeface="Raleway"/>
                <a:cs typeface="Raleway"/>
              </a:rPr>
              <a:t>Enquête</a:t>
            </a:r>
            <a:r>
              <a:rPr lang="en-US" sz="700" dirty="0">
                <a:solidFill>
                  <a:srgbClr val="484B49"/>
                </a:solidFill>
                <a:latin typeface="Raleway"/>
                <a:cs typeface="Raleway"/>
              </a:rPr>
              <a:t> "Migrants sans assurance </a:t>
            </a:r>
            <a:r>
              <a:rPr lang="en-US" sz="700" dirty="0" err="1">
                <a:solidFill>
                  <a:srgbClr val="484B49"/>
                </a:solidFill>
                <a:latin typeface="Raleway"/>
                <a:cs typeface="Raleway"/>
              </a:rPr>
              <a:t>médicale</a:t>
            </a:r>
            <a:r>
              <a:rPr lang="en-US" sz="700" dirty="0">
                <a:solidFill>
                  <a:srgbClr val="484B49"/>
                </a:solidFill>
                <a:latin typeface="Raleway"/>
                <a:cs typeface="Raleway"/>
              </a:rPr>
              <a:t> </a:t>
            </a:r>
            <a:r>
              <a:rPr lang="en-US" sz="700" dirty="0" err="1">
                <a:solidFill>
                  <a:srgbClr val="484B49"/>
                </a:solidFill>
                <a:latin typeface="Raleway"/>
                <a:cs typeface="Raleway"/>
              </a:rPr>
              <a:t>à</a:t>
            </a:r>
            <a:r>
              <a:rPr lang="en-US" sz="700" dirty="0">
                <a:solidFill>
                  <a:srgbClr val="484B49"/>
                </a:solidFill>
                <a:latin typeface="Raleway"/>
                <a:cs typeface="Raleway"/>
              </a:rPr>
              <a:t> Montréal (MSAM)" et </a:t>
            </a:r>
            <a:r>
              <a:rPr lang="en-US" sz="700" dirty="0" err="1">
                <a:solidFill>
                  <a:srgbClr val="484B49"/>
                </a:solidFill>
                <a:latin typeface="Raleway"/>
                <a:cs typeface="Raleway"/>
              </a:rPr>
              <a:t>enquête</a:t>
            </a:r>
            <a:r>
              <a:rPr lang="en-US" sz="700" dirty="0">
                <a:solidFill>
                  <a:srgbClr val="484B49"/>
                </a:solidFill>
                <a:latin typeface="Raleway"/>
                <a:cs typeface="Raleway"/>
              </a:rPr>
              <a:t> "</a:t>
            </a:r>
            <a:r>
              <a:rPr lang="en-US" sz="700" dirty="0" err="1">
                <a:solidFill>
                  <a:srgbClr val="484B49"/>
                </a:solidFill>
                <a:latin typeface="Raleway"/>
                <a:cs typeface="Raleway"/>
              </a:rPr>
              <a:t>Médecins</a:t>
            </a:r>
            <a:r>
              <a:rPr lang="en-US" sz="700" dirty="0">
                <a:solidFill>
                  <a:srgbClr val="484B49"/>
                </a:solidFill>
                <a:latin typeface="Raleway"/>
                <a:cs typeface="Raleway"/>
              </a:rPr>
              <a:t> du Monde (</a:t>
            </a:r>
            <a:r>
              <a:rPr lang="en-US" sz="700" dirty="0" err="1">
                <a:solidFill>
                  <a:srgbClr val="484B49"/>
                </a:solidFill>
                <a:latin typeface="Raleway"/>
                <a:cs typeface="Raleway"/>
              </a:rPr>
              <a:t>MdM</a:t>
            </a:r>
            <a:r>
              <a:rPr lang="en-US" sz="700" dirty="0">
                <a:solidFill>
                  <a:srgbClr val="484B49"/>
                </a:solidFill>
                <a:latin typeface="Raleway"/>
                <a:cs typeface="Raleway"/>
              </a:rPr>
              <a:t>)"</a:t>
            </a:r>
            <a:endParaRPr lang="fr-FR" sz="700" dirty="0">
              <a:solidFill>
                <a:srgbClr val="484B49"/>
              </a:solidFill>
              <a:latin typeface="Raleway"/>
              <a:cs typeface="Raleway"/>
            </a:endParaRPr>
          </a:p>
        </p:txBody>
      </p:sp>
    </p:spTree>
    <p:extLst>
      <p:ext uri="{BB962C8B-B14F-4D97-AF65-F5344CB8AC3E}">
        <p14:creationId xmlns:p14="http://schemas.microsoft.com/office/powerpoint/2010/main" val="4194069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389525" y="366059"/>
            <a:ext cx="3778384" cy="1785104"/>
          </a:xfrm>
          <a:prstGeom prst="rect">
            <a:avLst/>
          </a:prstGeom>
          <a:noFill/>
        </p:spPr>
        <p:txBody>
          <a:bodyPr wrap="square" rtlCol="0">
            <a:spAutoFit/>
          </a:bodyPr>
          <a:lstStyle/>
          <a:p>
            <a:r>
              <a:rPr lang="fr-FR" sz="2200" b="1" dirty="0">
                <a:solidFill>
                  <a:schemeClr val="accent1"/>
                </a:solidFill>
                <a:latin typeface="Raleway"/>
                <a:cs typeface="Raleway"/>
              </a:rPr>
              <a:t>Quelques données </a:t>
            </a:r>
            <a:r>
              <a:rPr lang="fr-FR" sz="2200" b="1" dirty="0" smtClean="0">
                <a:solidFill>
                  <a:schemeClr val="accent1"/>
                </a:solidFill>
                <a:latin typeface="Raleway"/>
                <a:cs typeface="Raleway"/>
              </a:rPr>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sur </a:t>
            </a:r>
            <a:r>
              <a:rPr lang="fr-FR" sz="2200" b="1" dirty="0">
                <a:solidFill>
                  <a:schemeClr val="accent1"/>
                </a:solidFill>
                <a:latin typeface="Raleway"/>
                <a:cs typeface="Raleway"/>
              </a:rPr>
              <a:t>les conditions de vie de certaines femmes enceintes qui n’ont pas accès à la </a:t>
            </a:r>
            <a:r>
              <a:rPr lang="fr-FR" sz="2200" b="1" dirty="0" smtClean="0">
                <a:solidFill>
                  <a:schemeClr val="accent1"/>
                </a:solidFill>
                <a:latin typeface="Raleway"/>
                <a:cs typeface="Raleway"/>
              </a:rPr>
              <a:t>RAMQ </a:t>
            </a:r>
            <a:r>
              <a:rPr lang="fr-FR" sz="2200" dirty="0" smtClean="0">
                <a:solidFill>
                  <a:schemeClr val="accent1"/>
                </a:solidFill>
                <a:latin typeface="Raleway"/>
                <a:cs typeface="Raleway"/>
              </a:rPr>
              <a:t>(suite)</a:t>
            </a:r>
            <a:endParaRPr lang="fr-FR" sz="2200" dirty="0">
              <a:solidFill>
                <a:schemeClr val="accent1"/>
              </a:solidFill>
              <a:latin typeface="Raleway"/>
              <a:cs typeface="Raleway"/>
            </a:endParaRPr>
          </a:p>
        </p:txBody>
      </p:sp>
      <p:sp>
        <p:nvSpPr>
          <p:cNvPr id="6" name="TextBox 5"/>
          <p:cNvSpPr txBox="1"/>
          <p:nvPr/>
        </p:nvSpPr>
        <p:spPr>
          <a:xfrm>
            <a:off x="406168" y="2353295"/>
            <a:ext cx="3888741" cy="529119"/>
          </a:xfrm>
          <a:prstGeom prst="rect">
            <a:avLst/>
          </a:prstGeom>
          <a:noFill/>
        </p:spPr>
        <p:txBody>
          <a:bodyPr wrap="square" rtlCol="0">
            <a:spAutoFit/>
          </a:bodyPr>
          <a:lstStyle/>
          <a:p>
            <a:pPr>
              <a:lnSpc>
                <a:spcPct val="110000"/>
              </a:lnSpc>
            </a:pPr>
            <a:r>
              <a:rPr lang="en-US" sz="1300" dirty="0" err="1">
                <a:latin typeface="Raleway"/>
                <a:cs typeface="Raleway"/>
              </a:rPr>
              <a:t>Parmi</a:t>
            </a:r>
            <a:r>
              <a:rPr lang="en-US" sz="1300" dirty="0">
                <a:latin typeface="Raleway"/>
                <a:cs typeface="Raleway"/>
              </a:rPr>
              <a:t> les femmes enceintes </a:t>
            </a:r>
            <a:r>
              <a:rPr lang="en-US" sz="1300" dirty="0" err="1">
                <a:latin typeface="Raleway"/>
                <a:cs typeface="Raleway"/>
              </a:rPr>
              <a:t>rencontrées</a:t>
            </a:r>
            <a:r>
              <a:rPr lang="en-US" sz="1300" dirty="0">
                <a:latin typeface="Raleway"/>
                <a:cs typeface="Raleway"/>
              </a:rPr>
              <a:t> </a:t>
            </a:r>
            <a:r>
              <a:rPr lang="en-US" sz="1300" dirty="0" smtClean="0">
                <a:latin typeface="Raleway"/>
                <a:cs typeface="Raleway"/>
              </a:rPr>
              <a:t/>
            </a:r>
            <a:br>
              <a:rPr lang="en-US" sz="1300" dirty="0" smtClean="0">
                <a:latin typeface="Raleway"/>
                <a:cs typeface="Raleway"/>
              </a:rPr>
            </a:br>
            <a:r>
              <a:rPr lang="en-US" sz="1300" dirty="0" err="1" smtClean="0">
                <a:latin typeface="Raleway"/>
                <a:cs typeface="Raleway"/>
              </a:rPr>
              <a:t>dans</a:t>
            </a:r>
            <a:r>
              <a:rPr lang="en-US" sz="1300" dirty="0" smtClean="0">
                <a:latin typeface="Raleway"/>
                <a:cs typeface="Raleway"/>
              </a:rPr>
              <a:t> </a:t>
            </a:r>
            <a:r>
              <a:rPr lang="en-US" sz="1300" dirty="0">
                <a:latin typeface="Raleway"/>
                <a:cs typeface="Raleway"/>
              </a:rPr>
              <a:t>le cadre </a:t>
            </a:r>
            <a:r>
              <a:rPr lang="en-US" sz="1300" dirty="0" smtClean="0">
                <a:latin typeface="Raleway"/>
                <a:cs typeface="Raleway"/>
              </a:rPr>
              <a:t>des </a:t>
            </a:r>
            <a:r>
              <a:rPr lang="en-US" sz="1300" dirty="0" err="1">
                <a:latin typeface="Raleway"/>
                <a:cs typeface="Raleway"/>
              </a:rPr>
              <a:t>enquêtes</a:t>
            </a:r>
            <a:r>
              <a:rPr lang="en-US" sz="1300" dirty="0">
                <a:latin typeface="Raleway"/>
                <a:cs typeface="Raleway"/>
              </a:rPr>
              <a:t> MSAM et </a:t>
            </a:r>
            <a:r>
              <a:rPr lang="en-US" sz="1300" dirty="0" err="1" smtClean="0">
                <a:latin typeface="Raleway"/>
                <a:cs typeface="Raleway"/>
              </a:rPr>
              <a:t>MdM.</a:t>
            </a:r>
            <a:endParaRPr lang="en-US" sz="1300" dirty="0">
              <a:latin typeface="Raleway"/>
              <a:cs typeface="Raleway"/>
            </a:endParaRPr>
          </a:p>
        </p:txBody>
      </p:sp>
      <p:pic>
        <p:nvPicPr>
          <p:cNvPr id="2" name="Picture 1" descr="18b-graphique.png"/>
          <p:cNvPicPr>
            <a:picLocks noChangeAspect="1"/>
          </p:cNvPicPr>
          <p:nvPr/>
        </p:nvPicPr>
        <p:blipFill rotWithShape="1">
          <a:blip r:embed="rId3">
            <a:extLst>
              <a:ext uri="{28A0092B-C50C-407E-A947-70E740481C1C}">
                <a14:useLocalDpi xmlns:a14="http://schemas.microsoft.com/office/drawing/2010/main" val="0"/>
              </a:ext>
            </a:extLst>
          </a:blip>
          <a:srcRect l="48401" t="7566" r="5787" b="13580"/>
          <a:stretch/>
        </p:blipFill>
        <p:spPr>
          <a:xfrm>
            <a:off x="4520045" y="366058"/>
            <a:ext cx="4185228" cy="4055851"/>
          </a:xfrm>
          <a:prstGeom prst="rect">
            <a:avLst/>
          </a:prstGeom>
        </p:spPr>
      </p:pic>
      <p:pic>
        <p:nvPicPr>
          <p:cNvPr id="7" name="Picture 6"/>
          <p:cNvPicPr>
            <a:picLocks noChangeAspect="1"/>
          </p:cNvPicPr>
          <p:nvPr/>
        </p:nvPicPr>
        <p:blipFill>
          <a:blip r:embed="rId4"/>
          <a:stretch>
            <a:fillRect/>
          </a:stretch>
        </p:blipFill>
        <p:spPr>
          <a:xfrm>
            <a:off x="7763017" y="4768510"/>
            <a:ext cx="814028" cy="205217"/>
          </a:xfrm>
          <a:prstGeom prst="rect">
            <a:avLst/>
          </a:prstGeom>
        </p:spPr>
      </p:pic>
      <p:sp>
        <p:nvSpPr>
          <p:cNvPr id="9" name="TextBox 8"/>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
        <p:nvSpPr>
          <p:cNvPr id="8" name="TextBox 7"/>
          <p:cNvSpPr txBox="1"/>
          <p:nvPr/>
        </p:nvSpPr>
        <p:spPr>
          <a:xfrm>
            <a:off x="412048" y="4047100"/>
            <a:ext cx="3527774" cy="415498"/>
          </a:xfrm>
          <a:prstGeom prst="rect">
            <a:avLst/>
          </a:prstGeom>
          <a:noFill/>
        </p:spPr>
        <p:txBody>
          <a:bodyPr wrap="square" rtlCol="0">
            <a:spAutoFit/>
          </a:bodyPr>
          <a:lstStyle/>
          <a:p>
            <a:endParaRPr lang="fr-FR" sz="700" dirty="0">
              <a:solidFill>
                <a:schemeClr val="tx1">
                  <a:lumMod val="75000"/>
                  <a:lumOff val="25000"/>
                </a:schemeClr>
              </a:solidFill>
              <a:latin typeface="Raleway"/>
              <a:cs typeface="Raleway"/>
            </a:endParaRPr>
          </a:p>
          <a:p>
            <a:r>
              <a:rPr lang="fr-FR" sz="700" dirty="0">
                <a:solidFill>
                  <a:schemeClr val="tx1">
                    <a:lumMod val="75000"/>
                    <a:lumOff val="25000"/>
                  </a:schemeClr>
                </a:solidFill>
                <a:latin typeface="Raleway"/>
                <a:cs typeface="Raleway"/>
              </a:rPr>
              <a:t>* </a:t>
            </a:r>
            <a:r>
              <a:rPr lang="fr-FR" sz="700" dirty="0" smtClean="0">
                <a:solidFill>
                  <a:schemeClr val="tx1">
                    <a:lumMod val="75000"/>
                    <a:lumOff val="25000"/>
                  </a:schemeClr>
                </a:solidFill>
                <a:latin typeface="Raleway"/>
                <a:cs typeface="Raleway"/>
              </a:rPr>
              <a:t>Source : </a:t>
            </a:r>
            <a:r>
              <a:rPr lang="en-US" sz="700" dirty="0" err="1">
                <a:solidFill>
                  <a:srgbClr val="484B49"/>
                </a:solidFill>
                <a:latin typeface="Raleway"/>
                <a:cs typeface="Raleway"/>
              </a:rPr>
              <a:t>Enquête</a:t>
            </a:r>
            <a:r>
              <a:rPr lang="en-US" sz="700" dirty="0">
                <a:solidFill>
                  <a:srgbClr val="484B49"/>
                </a:solidFill>
                <a:latin typeface="Raleway"/>
                <a:cs typeface="Raleway"/>
              </a:rPr>
              <a:t> "Migrants sans assurance </a:t>
            </a:r>
            <a:r>
              <a:rPr lang="en-US" sz="700" dirty="0" err="1">
                <a:solidFill>
                  <a:srgbClr val="484B49"/>
                </a:solidFill>
                <a:latin typeface="Raleway"/>
                <a:cs typeface="Raleway"/>
              </a:rPr>
              <a:t>médicale</a:t>
            </a:r>
            <a:r>
              <a:rPr lang="en-US" sz="700" dirty="0">
                <a:solidFill>
                  <a:srgbClr val="484B49"/>
                </a:solidFill>
                <a:latin typeface="Raleway"/>
                <a:cs typeface="Raleway"/>
              </a:rPr>
              <a:t> </a:t>
            </a:r>
            <a:r>
              <a:rPr lang="en-US" sz="700" dirty="0" err="1">
                <a:solidFill>
                  <a:srgbClr val="484B49"/>
                </a:solidFill>
                <a:latin typeface="Raleway"/>
                <a:cs typeface="Raleway"/>
              </a:rPr>
              <a:t>à</a:t>
            </a:r>
            <a:r>
              <a:rPr lang="en-US" sz="700" dirty="0">
                <a:solidFill>
                  <a:srgbClr val="484B49"/>
                </a:solidFill>
                <a:latin typeface="Raleway"/>
                <a:cs typeface="Raleway"/>
              </a:rPr>
              <a:t> Montréal (MSAM)" et </a:t>
            </a:r>
            <a:r>
              <a:rPr lang="en-US" sz="700" dirty="0" err="1">
                <a:solidFill>
                  <a:srgbClr val="484B49"/>
                </a:solidFill>
                <a:latin typeface="Raleway"/>
                <a:cs typeface="Raleway"/>
              </a:rPr>
              <a:t>enquête</a:t>
            </a:r>
            <a:r>
              <a:rPr lang="en-US" sz="700" dirty="0">
                <a:solidFill>
                  <a:srgbClr val="484B49"/>
                </a:solidFill>
                <a:latin typeface="Raleway"/>
                <a:cs typeface="Raleway"/>
              </a:rPr>
              <a:t> "</a:t>
            </a:r>
            <a:r>
              <a:rPr lang="en-US" sz="700" dirty="0" err="1">
                <a:solidFill>
                  <a:srgbClr val="484B49"/>
                </a:solidFill>
                <a:latin typeface="Raleway"/>
                <a:cs typeface="Raleway"/>
              </a:rPr>
              <a:t>Médecins</a:t>
            </a:r>
            <a:r>
              <a:rPr lang="en-US" sz="700" dirty="0">
                <a:solidFill>
                  <a:srgbClr val="484B49"/>
                </a:solidFill>
                <a:latin typeface="Raleway"/>
                <a:cs typeface="Raleway"/>
              </a:rPr>
              <a:t> du Monde (</a:t>
            </a:r>
            <a:r>
              <a:rPr lang="en-US" sz="700" dirty="0" err="1">
                <a:solidFill>
                  <a:srgbClr val="484B49"/>
                </a:solidFill>
                <a:latin typeface="Raleway"/>
                <a:cs typeface="Raleway"/>
              </a:rPr>
              <a:t>MdM</a:t>
            </a:r>
            <a:r>
              <a:rPr lang="en-US" sz="700" dirty="0">
                <a:solidFill>
                  <a:srgbClr val="484B49"/>
                </a:solidFill>
                <a:latin typeface="Raleway"/>
                <a:cs typeface="Raleway"/>
              </a:rPr>
              <a:t>)"</a:t>
            </a:r>
            <a:endParaRPr lang="fr-FR" sz="700" dirty="0">
              <a:solidFill>
                <a:srgbClr val="484B49"/>
              </a:solidFill>
              <a:latin typeface="Raleway"/>
              <a:cs typeface="Raleway"/>
            </a:endParaRPr>
          </a:p>
        </p:txBody>
      </p:sp>
    </p:spTree>
    <p:extLst>
      <p:ext uri="{BB962C8B-B14F-4D97-AF65-F5344CB8AC3E}">
        <p14:creationId xmlns:p14="http://schemas.microsoft.com/office/powerpoint/2010/main" val="11948647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763017" y="4768510"/>
            <a:ext cx="814028" cy="205217"/>
          </a:xfrm>
          <a:prstGeom prst="rect">
            <a:avLst/>
          </a:prstGeom>
        </p:spPr>
      </p:pic>
      <p:sp>
        <p:nvSpPr>
          <p:cNvPr id="12" name="TextBox 11"/>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pic>
        <p:nvPicPr>
          <p:cNvPr id="13" name="Picture 12" descr="20-donne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562" y="1708884"/>
            <a:ext cx="6054811" cy="2845761"/>
          </a:xfrm>
          <a:prstGeom prst="rect">
            <a:avLst/>
          </a:prstGeom>
        </p:spPr>
      </p:pic>
      <p:pic>
        <p:nvPicPr>
          <p:cNvPr id="7" name="Picture 6" descr="rond-bei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502185">
            <a:off x="6208572" y="-810523"/>
            <a:ext cx="4997514" cy="4997514"/>
          </a:xfrm>
          <a:prstGeom prst="rect">
            <a:avLst/>
          </a:prstGeom>
        </p:spPr>
      </p:pic>
      <p:pic>
        <p:nvPicPr>
          <p:cNvPr id="9" name="Picture 8" descr="16-gar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0876" y="1326631"/>
            <a:ext cx="2617290" cy="2617290"/>
          </a:xfrm>
          <a:prstGeom prst="rect">
            <a:avLst/>
          </a:prstGeom>
        </p:spPr>
      </p:pic>
      <p:sp>
        <p:nvSpPr>
          <p:cNvPr id="4" name="TextBox 3"/>
          <p:cNvSpPr txBox="1"/>
          <p:nvPr/>
        </p:nvSpPr>
        <p:spPr>
          <a:xfrm>
            <a:off x="389525" y="366059"/>
            <a:ext cx="8466608" cy="769441"/>
          </a:xfrm>
          <a:prstGeom prst="rect">
            <a:avLst/>
          </a:prstGeom>
          <a:noFill/>
        </p:spPr>
        <p:txBody>
          <a:bodyPr wrap="square" rtlCol="0">
            <a:spAutoFit/>
          </a:bodyPr>
          <a:lstStyle/>
          <a:p>
            <a:r>
              <a:rPr lang="fr-FR" sz="2200" b="1" dirty="0">
                <a:solidFill>
                  <a:schemeClr val="accent1"/>
                </a:solidFill>
                <a:latin typeface="Raleway"/>
                <a:cs typeface="Raleway"/>
              </a:rPr>
              <a:t>Quelles sont les caractéristiques des familles </a:t>
            </a:r>
            <a:br>
              <a:rPr lang="fr-FR" sz="2200" b="1" dirty="0">
                <a:solidFill>
                  <a:schemeClr val="accent1"/>
                </a:solidFill>
                <a:latin typeface="Raleway"/>
                <a:cs typeface="Raleway"/>
              </a:rPr>
            </a:br>
            <a:r>
              <a:rPr lang="fr-FR" sz="2200" b="1" dirty="0">
                <a:solidFill>
                  <a:schemeClr val="accent1"/>
                </a:solidFill>
                <a:latin typeface="Raleway"/>
                <a:cs typeface="Raleway"/>
              </a:rPr>
              <a:t>des tout-petits sans RAMQ dans l’enquête MSAM ?</a:t>
            </a:r>
          </a:p>
        </p:txBody>
      </p:sp>
      <p:sp>
        <p:nvSpPr>
          <p:cNvPr id="3" name="TextBox 2"/>
          <p:cNvSpPr txBox="1"/>
          <p:nvPr/>
        </p:nvSpPr>
        <p:spPr>
          <a:xfrm>
            <a:off x="409969" y="1154314"/>
            <a:ext cx="6675714" cy="492443"/>
          </a:xfrm>
          <a:prstGeom prst="rect">
            <a:avLst/>
          </a:prstGeom>
          <a:noFill/>
        </p:spPr>
        <p:txBody>
          <a:bodyPr wrap="square" rtlCol="0">
            <a:spAutoFit/>
          </a:bodyPr>
          <a:lstStyle/>
          <a:p>
            <a:r>
              <a:rPr lang="fr-FR" sz="1300" dirty="0" smtClean="0">
                <a:solidFill>
                  <a:schemeClr val="tx2"/>
                </a:solidFill>
                <a:latin typeface="Raleway"/>
                <a:cs typeface="Raleway"/>
              </a:rPr>
              <a:t>Les </a:t>
            </a:r>
            <a:r>
              <a:rPr lang="fr-FR" sz="1300" dirty="0">
                <a:solidFill>
                  <a:schemeClr val="tx2"/>
                </a:solidFill>
                <a:latin typeface="Raleway"/>
                <a:cs typeface="Raleway"/>
              </a:rPr>
              <a:t>parents de l’enquête MSAM qui avaient au moins un enfant de moins de 6 ans </a:t>
            </a:r>
            <a:br>
              <a:rPr lang="fr-FR" sz="1300" dirty="0">
                <a:solidFill>
                  <a:schemeClr val="tx2"/>
                </a:solidFill>
                <a:latin typeface="Raleway"/>
                <a:cs typeface="Raleway"/>
              </a:rPr>
            </a:br>
            <a:r>
              <a:rPr lang="fr-FR" sz="1300" dirty="0">
                <a:solidFill>
                  <a:schemeClr val="tx2"/>
                </a:solidFill>
                <a:latin typeface="Raleway"/>
                <a:cs typeface="Raleway"/>
              </a:rPr>
              <a:t>et qui ont déclaré qu’aucun de leurs enfants n’avait accès à la RAMQ</a:t>
            </a:r>
            <a:r>
              <a:rPr lang="fr-FR" sz="1300" dirty="0" smtClean="0">
                <a:solidFill>
                  <a:schemeClr val="tx2"/>
                </a:solidFill>
                <a:latin typeface="Raleway"/>
                <a:cs typeface="Raleway"/>
              </a:rPr>
              <a:t>…</a:t>
            </a:r>
            <a:endParaRPr lang="fr-FR" sz="1300" baseline="30000" dirty="0">
              <a:solidFill>
                <a:schemeClr val="tx2"/>
              </a:solidFill>
              <a:latin typeface="Raleway"/>
              <a:cs typeface="Raleway"/>
            </a:endParaRPr>
          </a:p>
        </p:txBody>
      </p:sp>
      <p:sp>
        <p:nvSpPr>
          <p:cNvPr id="10" name="TextBox 9"/>
          <p:cNvSpPr txBox="1"/>
          <p:nvPr/>
        </p:nvSpPr>
        <p:spPr>
          <a:xfrm>
            <a:off x="7043347" y="3862702"/>
            <a:ext cx="1846649" cy="415498"/>
          </a:xfrm>
          <a:prstGeom prst="rect">
            <a:avLst/>
          </a:prstGeom>
          <a:noFill/>
        </p:spPr>
        <p:txBody>
          <a:bodyPr wrap="square" rtlCol="0">
            <a:spAutoFit/>
          </a:bodyPr>
          <a:lstStyle/>
          <a:p>
            <a:endParaRPr lang="fr-FR" sz="700" dirty="0">
              <a:solidFill>
                <a:schemeClr val="tx1">
                  <a:lumMod val="75000"/>
                  <a:lumOff val="25000"/>
                </a:schemeClr>
              </a:solidFill>
              <a:latin typeface="Raleway"/>
              <a:cs typeface="Raleway"/>
            </a:endParaRPr>
          </a:p>
          <a:p>
            <a:r>
              <a:rPr lang="fr-FR" sz="700" dirty="0">
                <a:solidFill>
                  <a:schemeClr val="tx1">
                    <a:lumMod val="75000"/>
                    <a:lumOff val="25000"/>
                  </a:schemeClr>
                </a:solidFill>
                <a:latin typeface="Raleway"/>
                <a:cs typeface="Raleway"/>
              </a:rPr>
              <a:t>* </a:t>
            </a:r>
            <a:r>
              <a:rPr lang="fr-FR" sz="700" dirty="0" smtClean="0">
                <a:solidFill>
                  <a:schemeClr val="tx1">
                    <a:lumMod val="75000"/>
                    <a:lumOff val="25000"/>
                  </a:schemeClr>
                </a:solidFill>
                <a:latin typeface="Raleway"/>
                <a:cs typeface="Raleway"/>
              </a:rPr>
              <a:t>Source : </a:t>
            </a:r>
            <a:r>
              <a:rPr lang="en-US" sz="700" dirty="0" err="1">
                <a:solidFill>
                  <a:srgbClr val="484B49"/>
                </a:solidFill>
                <a:latin typeface="Raleway"/>
                <a:cs typeface="Raleway"/>
              </a:rPr>
              <a:t>Enquête</a:t>
            </a:r>
            <a:r>
              <a:rPr lang="en-US" sz="700" dirty="0">
                <a:solidFill>
                  <a:srgbClr val="484B49"/>
                </a:solidFill>
                <a:latin typeface="Raleway"/>
                <a:cs typeface="Raleway"/>
              </a:rPr>
              <a:t> "Migrants </a:t>
            </a:r>
            <a:r>
              <a:rPr lang="en-US" sz="700" dirty="0" smtClean="0">
                <a:solidFill>
                  <a:srgbClr val="484B49"/>
                </a:solidFill>
                <a:latin typeface="Raleway"/>
                <a:cs typeface="Raleway"/>
              </a:rPr>
              <a:t>sans </a:t>
            </a:r>
            <a:r>
              <a:rPr lang="en-US" sz="700" dirty="0">
                <a:solidFill>
                  <a:srgbClr val="484B49"/>
                </a:solidFill>
                <a:latin typeface="Raleway"/>
                <a:cs typeface="Raleway"/>
              </a:rPr>
              <a:t>assurance </a:t>
            </a:r>
            <a:r>
              <a:rPr lang="en-US" sz="700" dirty="0" err="1">
                <a:solidFill>
                  <a:srgbClr val="484B49"/>
                </a:solidFill>
                <a:latin typeface="Raleway"/>
                <a:cs typeface="Raleway"/>
              </a:rPr>
              <a:t>médicale</a:t>
            </a:r>
            <a:r>
              <a:rPr lang="en-US" sz="700" dirty="0">
                <a:solidFill>
                  <a:srgbClr val="484B49"/>
                </a:solidFill>
                <a:latin typeface="Raleway"/>
                <a:cs typeface="Raleway"/>
              </a:rPr>
              <a:t> </a:t>
            </a:r>
            <a:r>
              <a:rPr lang="en-US" sz="700" dirty="0" err="1" smtClean="0">
                <a:solidFill>
                  <a:srgbClr val="484B49"/>
                </a:solidFill>
                <a:latin typeface="Raleway"/>
                <a:cs typeface="Raleway"/>
              </a:rPr>
              <a:t>à</a:t>
            </a:r>
            <a:r>
              <a:rPr lang="en-US" sz="700" dirty="0" smtClean="0">
                <a:solidFill>
                  <a:srgbClr val="484B49"/>
                </a:solidFill>
                <a:latin typeface="Raleway"/>
                <a:cs typeface="Raleway"/>
              </a:rPr>
              <a:t> </a:t>
            </a:r>
            <a:r>
              <a:rPr lang="en-US" sz="700" dirty="0">
                <a:solidFill>
                  <a:srgbClr val="484B49"/>
                </a:solidFill>
                <a:latin typeface="Raleway"/>
                <a:cs typeface="Raleway"/>
              </a:rPr>
              <a:t>Montréal (MSAM</a:t>
            </a:r>
            <a:r>
              <a:rPr lang="en-US" sz="700" dirty="0" smtClean="0">
                <a:solidFill>
                  <a:srgbClr val="484B49"/>
                </a:solidFill>
                <a:latin typeface="Raleway"/>
                <a:cs typeface="Raleway"/>
              </a:rPr>
              <a:t>)”</a:t>
            </a:r>
            <a:endParaRPr lang="fr-FR" sz="700" dirty="0">
              <a:solidFill>
                <a:srgbClr val="484B49"/>
              </a:solidFill>
              <a:latin typeface="Raleway"/>
              <a:cs typeface="Raleway"/>
            </a:endParaRPr>
          </a:p>
        </p:txBody>
      </p:sp>
    </p:spTree>
    <p:extLst>
      <p:ext uri="{BB962C8B-B14F-4D97-AF65-F5344CB8AC3E}">
        <p14:creationId xmlns:p14="http://schemas.microsoft.com/office/powerpoint/2010/main" val="14802649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pho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9" name="Group 8"/>
          <p:cNvGrpSpPr/>
          <p:nvPr/>
        </p:nvGrpSpPr>
        <p:grpSpPr>
          <a:xfrm>
            <a:off x="-1" y="2326211"/>
            <a:ext cx="3399940" cy="1577667"/>
            <a:chOff x="-1498533" y="1078362"/>
            <a:chExt cx="4556585" cy="2114383"/>
          </a:xfrm>
          <a:solidFill>
            <a:schemeClr val="accent1"/>
          </a:solidFill>
        </p:grpSpPr>
        <p:sp>
          <p:nvSpPr>
            <p:cNvPr id="10" name="Oval 9"/>
            <p:cNvSpPr/>
            <p:nvPr/>
          </p:nvSpPr>
          <p:spPr>
            <a:xfrm>
              <a:off x="943669"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1498533" y="1078362"/>
              <a:ext cx="3492297"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388600" y="2573509"/>
            <a:ext cx="3819071" cy="965906"/>
          </a:xfrm>
          <a:prstGeom prst="rect">
            <a:avLst/>
          </a:prstGeom>
          <a:noFill/>
        </p:spPr>
        <p:txBody>
          <a:bodyPr wrap="square" rtlCol="0">
            <a:spAutoFit/>
          </a:bodyPr>
          <a:lstStyle/>
          <a:p>
            <a:pPr>
              <a:lnSpc>
                <a:spcPct val="110000"/>
              </a:lnSpc>
            </a:pPr>
            <a:r>
              <a:rPr lang="en-US" sz="2600" b="1" dirty="0" err="1">
                <a:solidFill>
                  <a:schemeClr val="bg1"/>
                </a:solidFill>
                <a:latin typeface="Raleway"/>
                <a:cs typeface="Raleway"/>
              </a:rPr>
              <a:t>Pourquoi</a:t>
            </a:r>
            <a:r>
              <a:rPr lang="en-US" sz="2600" b="1" dirty="0">
                <a:solidFill>
                  <a:schemeClr val="bg1"/>
                </a:solidFill>
                <a:latin typeface="Raleway"/>
                <a:cs typeface="Raleway"/>
              </a:rPr>
              <a:t> </a:t>
            </a:r>
            <a:r>
              <a:rPr lang="en-US" sz="2600" b="1" dirty="0" err="1">
                <a:solidFill>
                  <a:schemeClr val="bg1"/>
                </a:solidFill>
                <a:latin typeface="Raleway"/>
                <a:cs typeface="Raleway"/>
              </a:rPr>
              <a:t>est-il</a:t>
            </a:r>
            <a:r>
              <a:rPr lang="en-US" sz="2600" b="1" dirty="0">
                <a:solidFill>
                  <a:schemeClr val="bg1"/>
                </a:solidFill>
                <a:latin typeface="Raleway"/>
                <a:cs typeface="Raleway"/>
              </a:rPr>
              <a:t> </a:t>
            </a:r>
            <a:br>
              <a:rPr lang="en-US" sz="2600" b="1" dirty="0">
                <a:solidFill>
                  <a:schemeClr val="bg1"/>
                </a:solidFill>
                <a:latin typeface="Raleway"/>
                <a:cs typeface="Raleway"/>
              </a:rPr>
            </a:br>
            <a:r>
              <a:rPr lang="en-US" sz="2600" b="1" dirty="0">
                <a:solidFill>
                  <a:schemeClr val="bg1"/>
                </a:solidFill>
                <a:latin typeface="Raleway"/>
                <a:cs typeface="Raleway"/>
              </a:rPr>
              <a:t>urgent </a:t>
            </a:r>
            <a:r>
              <a:rPr lang="en-US" sz="2600" b="1" dirty="0" err="1">
                <a:solidFill>
                  <a:schemeClr val="bg1"/>
                </a:solidFill>
                <a:latin typeface="Raleway"/>
                <a:cs typeface="Raleway"/>
              </a:rPr>
              <a:t>d’agir</a:t>
            </a:r>
            <a:r>
              <a:rPr lang="en-US" sz="2600" b="1" dirty="0">
                <a:solidFill>
                  <a:schemeClr val="bg1"/>
                </a:solidFill>
                <a:latin typeface="Raleway"/>
                <a:cs typeface="Raleway"/>
              </a:rPr>
              <a:t> ?</a:t>
            </a:r>
          </a:p>
        </p:txBody>
      </p:sp>
      <p:sp>
        <p:nvSpPr>
          <p:cNvPr id="14" name="TextBox 13"/>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pic>
        <p:nvPicPr>
          <p:cNvPr id="16" name="Picture 15" descr="Logo-Boservatoiredestoutpetits-BLANC.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167" y="4653063"/>
            <a:ext cx="1023700" cy="434297"/>
          </a:xfrm>
          <a:prstGeom prst="rect">
            <a:avLst/>
          </a:prstGeom>
        </p:spPr>
      </p:pic>
    </p:spTree>
    <p:extLst>
      <p:ext uri="{BB962C8B-B14F-4D97-AF65-F5344CB8AC3E}">
        <p14:creationId xmlns:p14="http://schemas.microsoft.com/office/powerpoint/2010/main" val="38973669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
        <p:cNvGrpSpPr/>
        <p:nvPr/>
      </p:nvGrpSpPr>
      <p:grpSpPr>
        <a:xfrm>
          <a:off x="0" y="0"/>
          <a:ext cx="0" cy="0"/>
          <a:chOff x="0" y="0"/>
          <a:chExt cx="0" cy="0"/>
        </a:xfrm>
      </p:grpSpPr>
      <p:pic>
        <p:nvPicPr>
          <p:cNvPr id="8" name="Picture 7" descr="21-graphique.png"/>
          <p:cNvPicPr>
            <a:picLocks noChangeAspect="1"/>
          </p:cNvPicPr>
          <p:nvPr/>
        </p:nvPicPr>
        <p:blipFill rotWithShape="1">
          <a:blip r:embed="rId3">
            <a:extLst>
              <a:ext uri="{28A0092B-C50C-407E-A947-70E740481C1C}">
                <a14:useLocalDpi xmlns:a14="http://schemas.microsoft.com/office/drawing/2010/main" val="0"/>
              </a:ext>
            </a:extLst>
          </a:blip>
          <a:srcRect t="19161"/>
          <a:stretch/>
        </p:blipFill>
        <p:spPr>
          <a:xfrm>
            <a:off x="0" y="1239520"/>
            <a:ext cx="9135879" cy="4157980"/>
          </a:xfrm>
          <a:prstGeom prst="rect">
            <a:avLst/>
          </a:prstGeom>
        </p:spPr>
      </p:pic>
      <p:sp>
        <p:nvSpPr>
          <p:cNvPr id="5" name="TextBox 4"/>
          <p:cNvSpPr txBox="1"/>
          <p:nvPr/>
        </p:nvSpPr>
        <p:spPr>
          <a:xfrm>
            <a:off x="389526" y="366059"/>
            <a:ext cx="8016102" cy="769441"/>
          </a:xfrm>
          <a:prstGeom prst="rect">
            <a:avLst/>
          </a:prstGeom>
          <a:noFill/>
        </p:spPr>
        <p:txBody>
          <a:bodyPr wrap="square" rtlCol="0">
            <a:spAutoFit/>
          </a:bodyPr>
          <a:lstStyle/>
          <a:p>
            <a:r>
              <a:rPr lang="fr-FR" sz="2200" b="1" dirty="0">
                <a:solidFill>
                  <a:schemeClr val="accent1"/>
                </a:solidFill>
                <a:latin typeface="Raleway"/>
                <a:cs typeface="Raleway"/>
              </a:rPr>
              <a:t>La grossesse et la petite enfance :  </a:t>
            </a:r>
            <a:br>
              <a:rPr lang="fr-FR" sz="2200" b="1" dirty="0">
                <a:solidFill>
                  <a:schemeClr val="accent1"/>
                </a:solidFill>
                <a:latin typeface="Raleway"/>
                <a:cs typeface="Raleway"/>
              </a:rPr>
            </a:br>
            <a:r>
              <a:rPr lang="fr-FR" sz="2200" b="1" dirty="0">
                <a:solidFill>
                  <a:schemeClr val="accent1"/>
                </a:solidFill>
                <a:latin typeface="Raleway"/>
                <a:cs typeface="Raleway"/>
              </a:rPr>
              <a:t>des périodes clés du développement humain</a:t>
            </a:r>
          </a:p>
        </p:txBody>
      </p:sp>
      <p:pic>
        <p:nvPicPr>
          <p:cNvPr id="6" name="Picture 5"/>
          <p:cNvPicPr>
            <a:picLocks noChangeAspect="1"/>
          </p:cNvPicPr>
          <p:nvPr/>
        </p:nvPicPr>
        <p:blipFill>
          <a:blip r:embed="rId4"/>
          <a:stretch>
            <a:fillRect/>
          </a:stretch>
        </p:blipFill>
        <p:spPr>
          <a:xfrm>
            <a:off x="7763017" y="4768510"/>
            <a:ext cx="814028" cy="205217"/>
          </a:xfrm>
          <a:prstGeom prst="rect">
            <a:avLst/>
          </a:prstGeom>
        </p:spPr>
      </p:pic>
      <p:sp>
        <p:nvSpPr>
          <p:cNvPr id="10" name="TextBox 9"/>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Tree>
    <p:extLst>
      <p:ext uri="{BB962C8B-B14F-4D97-AF65-F5344CB8AC3E}">
        <p14:creationId xmlns:p14="http://schemas.microsoft.com/office/powerpoint/2010/main" val="35588263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85000"/>
          </a:schemeClr>
        </a:solidFill>
        <a:effectLst/>
      </p:bgPr>
    </p:bg>
    <p:spTree>
      <p:nvGrpSpPr>
        <p:cNvPr id="1" name=""/>
        <p:cNvGrpSpPr/>
        <p:nvPr/>
      </p:nvGrpSpPr>
      <p:grpSpPr>
        <a:xfrm>
          <a:off x="0" y="0"/>
          <a:ext cx="0" cy="0"/>
          <a:chOff x="0" y="0"/>
          <a:chExt cx="0" cy="0"/>
        </a:xfrm>
      </p:grpSpPr>
      <p:sp>
        <p:nvSpPr>
          <p:cNvPr id="5" name="TextBox 4"/>
          <p:cNvSpPr txBox="1"/>
          <p:nvPr/>
        </p:nvSpPr>
        <p:spPr>
          <a:xfrm>
            <a:off x="389526" y="366059"/>
            <a:ext cx="8754474" cy="430887"/>
          </a:xfrm>
          <a:prstGeom prst="rect">
            <a:avLst/>
          </a:prstGeom>
          <a:noFill/>
        </p:spPr>
        <p:txBody>
          <a:bodyPr wrap="square" rtlCol="0">
            <a:spAutoFit/>
          </a:bodyPr>
          <a:lstStyle/>
          <a:p>
            <a:r>
              <a:rPr lang="fr-FR" sz="2200" b="1" dirty="0" smtClean="0">
                <a:solidFill>
                  <a:schemeClr val="accent1"/>
                </a:solidFill>
                <a:latin typeface="Raleway"/>
                <a:cs typeface="Raleway"/>
              </a:rPr>
              <a:t>Une population particulièrement vulnérable</a:t>
            </a:r>
            <a:endParaRPr lang="fr-FR" sz="2200" b="1" dirty="0">
              <a:solidFill>
                <a:schemeClr val="accent1"/>
              </a:solidFill>
              <a:latin typeface="Raleway"/>
              <a:cs typeface="Raleway"/>
            </a:endParaRPr>
          </a:p>
        </p:txBody>
      </p:sp>
      <p:pic>
        <p:nvPicPr>
          <p:cNvPr id="8" name="Picture 7"/>
          <p:cNvPicPr>
            <a:picLocks noChangeAspect="1"/>
          </p:cNvPicPr>
          <p:nvPr/>
        </p:nvPicPr>
        <p:blipFill>
          <a:blip r:embed="rId3"/>
          <a:stretch>
            <a:fillRect/>
          </a:stretch>
        </p:blipFill>
        <p:spPr>
          <a:xfrm>
            <a:off x="7763017" y="4768510"/>
            <a:ext cx="814028" cy="205217"/>
          </a:xfrm>
          <a:prstGeom prst="rect">
            <a:avLst/>
          </a:prstGeom>
        </p:spPr>
      </p:pic>
      <p:pic>
        <p:nvPicPr>
          <p:cNvPr id="7" name="Picture 6" descr="22-illustra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6592" y="120373"/>
            <a:ext cx="9228160" cy="5195454"/>
          </a:xfrm>
          <a:prstGeom prst="rect">
            <a:avLst/>
          </a:prstGeom>
        </p:spPr>
      </p:pic>
      <p:sp>
        <p:nvSpPr>
          <p:cNvPr id="11" name="TextBox 10"/>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00" y="167804"/>
            <a:ext cx="9135879" cy="5143499"/>
          </a:xfrm>
          <a:prstGeom prst="rect">
            <a:avLst/>
          </a:prstGeom>
        </p:spPr>
      </p:pic>
    </p:spTree>
    <p:extLst>
      <p:ext uri="{BB962C8B-B14F-4D97-AF65-F5344CB8AC3E}">
        <p14:creationId xmlns:p14="http://schemas.microsoft.com/office/powerpoint/2010/main" val="2695138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8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310" y="2534962"/>
            <a:ext cx="6353213" cy="203189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36" y="859289"/>
            <a:ext cx="6219539" cy="1989140"/>
          </a:xfrm>
          <a:prstGeom prst="rect">
            <a:avLst/>
          </a:prstGeom>
        </p:spPr>
      </p:pic>
      <p:sp>
        <p:nvSpPr>
          <p:cNvPr id="5" name="TextBox 4"/>
          <p:cNvSpPr txBox="1"/>
          <p:nvPr/>
        </p:nvSpPr>
        <p:spPr>
          <a:xfrm>
            <a:off x="389526" y="366059"/>
            <a:ext cx="8016102" cy="430887"/>
          </a:xfrm>
          <a:prstGeom prst="rect">
            <a:avLst/>
          </a:prstGeom>
          <a:noFill/>
        </p:spPr>
        <p:txBody>
          <a:bodyPr wrap="square" rtlCol="0">
            <a:spAutoFit/>
          </a:bodyPr>
          <a:lstStyle/>
          <a:p>
            <a:r>
              <a:rPr lang="fr-FR" sz="2200" b="1" dirty="0">
                <a:solidFill>
                  <a:schemeClr val="accent1"/>
                </a:solidFill>
                <a:latin typeface="Raleway"/>
                <a:cs typeface="Raleway"/>
              </a:rPr>
              <a:t>Une population en augmentation</a:t>
            </a:r>
          </a:p>
        </p:txBody>
      </p:sp>
      <p:pic>
        <p:nvPicPr>
          <p:cNvPr id="10" name="Picture 9"/>
          <p:cNvPicPr>
            <a:picLocks noChangeAspect="1"/>
          </p:cNvPicPr>
          <p:nvPr/>
        </p:nvPicPr>
        <p:blipFill>
          <a:blip r:embed="rId5"/>
          <a:stretch>
            <a:fillRect/>
          </a:stretch>
        </p:blipFill>
        <p:spPr>
          <a:xfrm>
            <a:off x="7763017" y="4768510"/>
            <a:ext cx="814028" cy="205217"/>
          </a:xfrm>
          <a:prstGeom prst="rect">
            <a:avLst/>
          </a:prstGeom>
        </p:spPr>
      </p:pic>
      <p:sp>
        <p:nvSpPr>
          <p:cNvPr id="11" name="TextBox 10"/>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pic>
        <p:nvPicPr>
          <p:cNvPr id="6" name="Picture 5" descr="Rond-blanc.png"/>
          <p:cNvPicPr>
            <a:picLocks noChangeAspect="1"/>
          </p:cNvPicPr>
          <p:nvPr/>
        </p:nvPicPr>
        <p:blipFill>
          <a:blip r:embed="rId6">
            <a:alphaModFix amt="61000"/>
            <a:extLst>
              <a:ext uri="{28A0092B-C50C-407E-A947-70E740481C1C}">
                <a14:useLocalDpi xmlns:a14="http://schemas.microsoft.com/office/drawing/2010/main" val="0"/>
              </a:ext>
            </a:extLst>
          </a:blip>
          <a:stretch>
            <a:fillRect/>
          </a:stretch>
        </p:blipFill>
        <p:spPr>
          <a:xfrm rot="5950103">
            <a:off x="6116772" y="-722517"/>
            <a:ext cx="5143500" cy="5143500"/>
          </a:xfrm>
          <a:prstGeom prst="rect">
            <a:avLst/>
          </a:prstGeom>
        </p:spPr>
      </p:pic>
      <p:sp>
        <p:nvSpPr>
          <p:cNvPr id="8" name="TextBox 7"/>
          <p:cNvSpPr txBox="1"/>
          <p:nvPr/>
        </p:nvSpPr>
        <p:spPr>
          <a:xfrm>
            <a:off x="395574" y="3390983"/>
            <a:ext cx="1846649" cy="815608"/>
          </a:xfrm>
          <a:prstGeom prst="rect">
            <a:avLst/>
          </a:prstGeom>
          <a:noFill/>
        </p:spPr>
        <p:txBody>
          <a:bodyPr wrap="square" rtlCol="0">
            <a:spAutoFit/>
          </a:bodyPr>
          <a:lstStyle/>
          <a:p>
            <a:endParaRPr lang="fr-FR" sz="700" dirty="0">
              <a:solidFill>
                <a:schemeClr val="tx1">
                  <a:lumMod val="75000"/>
                  <a:lumOff val="25000"/>
                </a:schemeClr>
              </a:solidFill>
              <a:latin typeface="Raleway"/>
              <a:cs typeface="Raleway"/>
            </a:endParaRPr>
          </a:p>
          <a:p>
            <a:r>
              <a:rPr lang="fr-FR" sz="700" dirty="0">
                <a:solidFill>
                  <a:schemeClr val="tx1">
                    <a:lumMod val="75000"/>
                    <a:lumOff val="25000"/>
                  </a:schemeClr>
                </a:solidFill>
                <a:latin typeface="Raleway"/>
                <a:cs typeface="Raleway"/>
              </a:rPr>
              <a:t>* </a:t>
            </a:r>
            <a:r>
              <a:rPr lang="fr-FR" sz="700" dirty="0" smtClean="0">
                <a:solidFill>
                  <a:schemeClr val="tx1">
                    <a:lumMod val="75000"/>
                    <a:lumOff val="25000"/>
                  </a:schemeClr>
                </a:solidFill>
                <a:latin typeface="Raleway"/>
                <a:cs typeface="Raleway"/>
              </a:rPr>
              <a:t>Source : </a:t>
            </a:r>
            <a:r>
              <a:rPr lang="en-US" sz="800" dirty="0">
                <a:solidFill>
                  <a:srgbClr val="484B49"/>
                </a:solidFill>
                <a:latin typeface="Raleway"/>
                <a:cs typeface="Raleway"/>
              </a:rPr>
              <a:t>Permanent Resident: </a:t>
            </a:r>
            <a:r>
              <a:rPr lang="en-US" sz="800" dirty="0" smtClean="0">
                <a:solidFill>
                  <a:srgbClr val="484B49"/>
                </a:solidFill>
                <a:latin typeface="Raleway"/>
                <a:cs typeface="Raleway"/>
              </a:rPr>
              <a:t/>
            </a:r>
            <a:br>
              <a:rPr lang="en-US" sz="800" dirty="0" smtClean="0">
                <a:solidFill>
                  <a:srgbClr val="484B49"/>
                </a:solidFill>
                <a:latin typeface="Raleway"/>
                <a:cs typeface="Raleway"/>
              </a:rPr>
            </a:br>
            <a:r>
              <a:rPr lang="en-US" sz="800" dirty="0" smtClean="0">
                <a:solidFill>
                  <a:srgbClr val="484B49"/>
                </a:solidFill>
                <a:latin typeface="Raleway"/>
                <a:cs typeface="Raleway"/>
              </a:rPr>
              <a:t>EDW </a:t>
            </a:r>
            <a:r>
              <a:rPr lang="en-US" sz="800" dirty="0">
                <a:solidFill>
                  <a:srgbClr val="484B49"/>
                </a:solidFill>
                <a:latin typeface="Raleway"/>
                <a:cs typeface="Raleway"/>
              </a:rPr>
              <a:t>(PR </a:t>
            </a:r>
            <a:r>
              <a:rPr lang="en-US" sz="800" dirty="0" err="1">
                <a:solidFill>
                  <a:srgbClr val="484B49"/>
                </a:solidFill>
                <a:latin typeface="Raleway"/>
                <a:cs typeface="Raleway"/>
              </a:rPr>
              <a:t>Datamart</a:t>
            </a:r>
            <a:r>
              <a:rPr lang="en-US" sz="800" dirty="0">
                <a:solidFill>
                  <a:srgbClr val="484B49"/>
                </a:solidFill>
                <a:latin typeface="Raleway"/>
                <a:cs typeface="Raleway"/>
              </a:rPr>
              <a:t>), en date </a:t>
            </a:r>
            <a:r>
              <a:rPr lang="en-US" sz="800" dirty="0" smtClean="0">
                <a:solidFill>
                  <a:srgbClr val="484B49"/>
                </a:solidFill>
                <a:latin typeface="Raleway"/>
                <a:cs typeface="Raleway"/>
              </a:rPr>
              <a:t/>
            </a:r>
            <a:br>
              <a:rPr lang="en-US" sz="800" dirty="0" smtClean="0">
                <a:solidFill>
                  <a:srgbClr val="484B49"/>
                </a:solidFill>
                <a:latin typeface="Raleway"/>
                <a:cs typeface="Raleway"/>
              </a:rPr>
            </a:br>
            <a:r>
              <a:rPr lang="en-US" sz="800" dirty="0" smtClean="0">
                <a:solidFill>
                  <a:srgbClr val="484B49"/>
                </a:solidFill>
                <a:latin typeface="Raleway"/>
                <a:cs typeface="Raleway"/>
              </a:rPr>
              <a:t>du </a:t>
            </a:r>
            <a:r>
              <a:rPr lang="en-US" sz="800" dirty="0">
                <a:solidFill>
                  <a:srgbClr val="484B49"/>
                </a:solidFill>
                <a:latin typeface="Raleway"/>
                <a:cs typeface="Raleway"/>
              </a:rPr>
              <a:t>20 </a:t>
            </a:r>
            <a:r>
              <a:rPr lang="en-US" sz="800" dirty="0" err="1">
                <a:solidFill>
                  <a:srgbClr val="484B49"/>
                </a:solidFill>
                <a:latin typeface="Raleway"/>
                <a:cs typeface="Raleway"/>
              </a:rPr>
              <a:t>août</a:t>
            </a:r>
            <a:r>
              <a:rPr lang="en-US" sz="800" dirty="0">
                <a:solidFill>
                  <a:srgbClr val="484B49"/>
                </a:solidFill>
                <a:latin typeface="Raleway"/>
                <a:cs typeface="Raleway"/>
              </a:rPr>
              <a:t> 2017 et Temporary Resident: EDW (TR </a:t>
            </a:r>
            <a:r>
              <a:rPr lang="en-US" sz="800" dirty="0" err="1">
                <a:solidFill>
                  <a:srgbClr val="484B49"/>
                </a:solidFill>
                <a:latin typeface="Raleway"/>
                <a:cs typeface="Raleway"/>
              </a:rPr>
              <a:t>Datamart</a:t>
            </a:r>
            <a:r>
              <a:rPr lang="en-US" sz="800" dirty="0">
                <a:solidFill>
                  <a:srgbClr val="484B49"/>
                </a:solidFill>
                <a:latin typeface="Raleway"/>
                <a:cs typeface="Raleway"/>
              </a:rPr>
              <a:t>) </a:t>
            </a:r>
            <a:r>
              <a:rPr lang="en-US" sz="800" dirty="0" smtClean="0">
                <a:solidFill>
                  <a:srgbClr val="484B49"/>
                </a:solidFill>
                <a:latin typeface="Raleway"/>
                <a:cs typeface="Raleway"/>
              </a:rPr>
              <a:t/>
            </a:r>
            <a:br>
              <a:rPr lang="en-US" sz="800" dirty="0" smtClean="0">
                <a:solidFill>
                  <a:srgbClr val="484B49"/>
                </a:solidFill>
                <a:latin typeface="Raleway"/>
                <a:cs typeface="Raleway"/>
              </a:rPr>
            </a:br>
            <a:r>
              <a:rPr lang="en-US" sz="800" dirty="0" smtClean="0">
                <a:solidFill>
                  <a:srgbClr val="484B49"/>
                </a:solidFill>
                <a:latin typeface="Raleway"/>
                <a:cs typeface="Raleway"/>
              </a:rPr>
              <a:t>en </a:t>
            </a:r>
            <a:r>
              <a:rPr lang="en-US" sz="800" dirty="0">
                <a:solidFill>
                  <a:srgbClr val="484B49"/>
                </a:solidFill>
                <a:latin typeface="Raleway"/>
                <a:cs typeface="Raleway"/>
              </a:rPr>
              <a:t>date du 20 </a:t>
            </a:r>
            <a:r>
              <a:rPr lang="en-US" sz="800" dirty="0" err="1">
                <a:solidFill>
                  <a:srgbClr val="484B49"/>
                </a:solidFill>
                <a:latin typeface="Raleway"/>
                <a:cs typeface="Raleway"/>
              </a:rPr>
              <a:t>août</a:t>
            </a:r>
            <a:r>
              <a:rPr lang="en-US" sz="800" dirty="0">
                <a:solidFill>
                  <a:srgbClr val="484B49"/>
                </a:solidFill>
                <a:latin typeface="Raleway"/>
                <a:cs typeface="Raleway"/>
              </a:rPr>
              <a:t> 2017.</a:t>
            </a:r>
            <a:endParaRPr lang="fr-FR" sz="700" dirty="0">
              <a:solidFill>
                <a:srgbClr val="484B49"/>
              </a:solidFill>
              <a:latin typeface="Raleway"/>
              <a:cs typeface="Raleway"/>
            </a:endParaRPr>
          </a:p>
        </p:txBody>
      </p:sp>
    </p:spTree>
    <p:extLst>
      <p:ext uri="{BB962C8B-B14F-4D97-AF65-F5344CB8AC3E}">
        <p14:creationId xmlns:p14="http://schemas.microsoft.com/office/powerpoint/2010/main" val="3684866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8" name="Picture 7" descr="30-baby.png"/>
          <p:cNvPicPr>
            <a:picLocks noChangeAspect="1"/>
          </p:cNvPicPr>
          <p:nvPr/>
        </p:nvPicPr>
        <p:blipFill rotWithShape="1">
          <a:blip r:embed="rId3">
            <a:extLst>
              <a:ext uri="{28A0092B-C50C-407E-A947-70E740481C1C}">
                <a14:useLocalDpi xmlns:a14="http://schemas.microsoft.com/office/drawing/2010/main" val="0"/>
              </a:ext>
            </a:extLst>
          </a:blip>
          <a:srcRect t="52942"/>
          <a:stretch/>
        </p:blipFill>
        <p:spPr>
          <a:xfrm>
            <a:off x="3096021" y="0"/>
            <a:ext cx="6113529" cy="5143500"/>
          </a:xfrm>
          <a:prstGeom prst="rect">
            <a:avLst/>
          </a:prstGeom>
        </p:spPr>
      </p:pic>
      <p:pic>
        <p:nvPicPr>
          <p:cNvPr id="4" name="Picture 3"/>
          <p:cNvPicPr>
            <a:picLocks noChangeAspect="1"/>
          </p:cNvPicPr>
          <p:nvPr/>
        </p:nvPicPr>
        <p:blipFill>
          <a:blip r:embed="rId4"/>
          <a:stretch>
            <a:fillRect/>
          </a:stretch>
        </p:blipFill>
        <p:spPr>
          <a:xfrm>
            <a:off x="7763017" y="4768510"/>
            <a:ext cx="814028" cy="205217"/>
          </a:xfrm>
          <a:prstGeom prst="rect">
            <a:avLst/>
          </a:prstGeom>
        </p:spPr>
      </p:pic>
      <p:sp>
        <p:nvSpPr>
          <p:cNvPr id="5" name="TextBox 4"/>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
        <p:nvSpPr>
          <p:cNvPr id="6" name="TextBox 5"/>
          <p:cNvSpPr txBox="1"/>
          <p:nvPr/>
        </p:nvSpPr>
        <p:spPr>
          <a:xfrm>
            <a:off x="389525" y="366059"/>
            <a:ext cx="5010603" cy="769441"/>
          </a:xfrm>
          <a:prstGeom prst="rect">
            <a:avLst/>
          </a:prstGeom>
          <a:noFill/>
        </p:spPr>
        <p:txBody>
          <a:bodyPr wrap="square" rtlCol="0">
            <a:spAutoFit/>
          </a:bodyPr>
          <a:lstStyle/>
          <a:p>
            <a:r>
              <a:rPr lang="fr-FR" sz="2200" b="1" dirty="0" smtClean="0">
                <a:solidFill>
                  <a:schemeClr val="accent1"/>
                </a:solidFill>
                <a:latin typeface="Raleway"/>
                <a:cs typeface="Raleway"/>
              </a:rPr>
              <a:t>Selon une étude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réalisée en Californie, </a:t>
            </a:r>
            <a:endParaRPr lang="fr-FR" sz="2200" b="1" dirty="0">
              <a:solidFill>
                <a:schemeClr val="accent1"/>
              </a:solidFill>
              <a:latin typeface="Raleway"/>
              <a:cs typeface="Raleway"/>
            </a:endParaRPr>
          </a:p>
        </p:txBody>
      </p:sp>
      <p:sp>
        <p:nvSpPr>
          <p:cNvPr id="7" name="TextBox 6"/>
          <p:cNvSpPr txBox="1"/>
          <p:nvPr/>
        </p:nvSpPr>
        <p:spPr>
          <a:xfrm>
            <a:off x="389524" y="1069948"/>
            <a:ext cx="3482260" cy="2627643"/>
          </a:xfrm>
          <a:prstGeom prst="rect">
            <a:avLst/>
          </a:prstGeom>
          <a:noFill/>
        </p:spPr>
        <p:txBody>
          <a:bodyPr wrap="square" rtlCol="0">
            <a:spAutoFit/>
          </a:bodyPr>
          <a:lstStyle/>
          <a:p>
            <a:pPr>
              <a:lnSpc>
                <a:spcPct val="110000"/>
              </a:lnSpc>
            </a:pPr>
            <a:r>
              <a:rPr lang="en-US" sz="1500" dirty="0" smtClean="0">
                <a:latin typeface="Raleway"/>
                <a:cs typeface="Raleway"/>
              </a:rPr>
              <a:t>le </a:t>
            </a:r>
            <a:r>
              <a:rPr lang="en-US" sz="1500" dirty="0">
                <a:latin typeface="Raleway"/>
                <a:cs typeface="Raleway"/>
              </a:rPr>
              <a:t>fait de ne pas </a:t>
            </a:r>
            <a:r>
              <a:rPr lang="en-US" sz="1500" dirty="0" err="1">
                <a:latin typeface="Raleway"/>
                <a:cs typeface="Raleway"/>
              </a:rPr>
              <a:t>subventionner</a:t>
            </a:r>
            <a:r>
              <a:rPr lang="en-US" sz="1500" dirty="0">
                <a:latin typeface="Raleway"/>
                <a:cs typeface="Raleway"/>
              </a:rPr>
              <a:t> </a:t>
            </a:r>
            <a:r>
              <a:rPr lang="en-US" sz="1500" dirty="0" smtClean="0">
                <a:latin typeface="Raleway"/>
                <a:cs typeface="Raleway"/>
              </a:rPr>
              <a:t/>
            </a:r>
            <a:br>
              <a:rPr lang="en-US" sz="1500" dirty="0" smtClean="0">
                <a:latin typeface="Raleway"/>
                <a:cs typeface="Raleway"/>
              </a:rPr>
            </a:br>
            <a:r>
              <a:rPr lang="en-US" sz="1500" dirty="0" smtClean="0">
                <a:latin typeface="Raleway"/>
                <a:cs typeface="Raleway"/>
              </a:rPr>
              <a:t>les </a:t>
            </a:r>
            <a:r>
              <a:rPr lang="en-US" sz="1500" dirty="0" err="1">
                <a:latin typeface="Raleway"/>
                <a:cs typeface="Raleway"/>
              </a:rPr>
              <a:t>suivis</a:t>
            </a:r>
            <a:r>
              <a:rPr lang="en-US" sz="1500" dirty="0">
                <a:latin typeface="Raleway"/>
                <a:cs typeface="Raleway"/>
              </a:rPr>
              <a:t> </a:t>
            </a:r>
            <a:r>
              <a:rPr lang="en-US" sz="1500" dirty="0" err="1">
                <a:latin typeface="Raleway"/>
                <a:cs typeface="Raleway"/>
              </a:rPr>
              <a:t>prénataux</a:t>
            </a:r>
            <a:r>
              <a:rPr lang="en-US" sz="1500" dirty="0">
                <a:latin typeface="Raleway"/>
                <a:cs typeface="Raleway"/>
              </a:rPr>
              <a:t> des femmes </a:t>
            </a:r>
            <a:r>
              <a:rPr lang="en-US" sz="1500" dirty="0" err="1">
                <a:latin typeface="Raleway"/>
                <a:cs typeface="Raleway"/>
              </a:rPr>
              <a:t>migrantes</a:t>
            </a:r>
            <a:r>
              <a:rPr lang="en-US" sz="1500" dirty="0">
                <a:latin typeface="Raleway"/>
                <a:cs typeface="Raleway"/>
              </a:rPr>
              <a:t> </a:t>
            </a:r>
            <a:r>
              <a:rPr lang="en-US" sz="1500" dirty="0" err="1">
                <a:latin typeface="Raleway"/>
                <a:cs typeface="Raleway"/>
              </a:rPr>
              <a:t>à</a:t>
            </a:r>
            <a:r>
              <a:rPr lang="en-US" sz="1500" dirty="0">
                <a:latin typeface="Raleway"/>
                <a:cs typeface="Raleway"/>
              </a:rPr>
              <a:t> </a:t>
            </a:r>
            <a:r>
              <a:rPr lang="en-US" sz="1500" dirty="0" err="1">
                <a:latin typeface="Raleway"/>
                <a:cs typeface="Raleway"/>
              </a:rPr>
              <a:t>statut</a:t>
            </a:r>
            <a:r>
              <a:rPr lang="en-US" sz="1500" dirty="0">
                <a:latin typeface="Raleway"/>
                <a:cs typeface="Raleway"/>
              </a:rPr>
              <a:t> </a:t>
            </a:r>
            <a:r>
              <a:rPr lang="en-US" sz="1500" dirty="0" err="1">
                <a:latin typeface="Raleway"/>
                <a:cs typeface="Raleway"/>
              </a:rPr>
              <a:t>précaire</a:t>
            </a:r>
            <a:r>
              <a:rPr lang="en-US" sz="1500" dirty="0">
                <a:latin typeface="Raleway"/>
                <a:cs typeface="Raleway"/>
              </a:rPr>
              <a:t> se </a:t>
            </a:r>
            <a:r>
              <a:rPr lang="en-US" sz="1500" dirty="0" err="1">
                <a:latin typeface="Raleway"/>
                <a:cs typeface="Raleway"/>
              </a:rPr>
              <a:t>traduirait</a:t>
            </a:r>
            <a:r>
              <a:rPr lang="en-US" sz="1500" dirty="0">
                <a:latin typeface="Raleway"/>
                <a:cs typeface="Raleway"/>
              </a:rPr>
              <a:t> par </a:t>
            </a:r>
            <a:r>
              <a:rPr lang="en-US" sz="1500" dirty="0" err="1">
                <a:latin typeface="Raleway"/>
                <a:cs typeface="Raleway"/>
              </a:rPr>
              <a:t>une</a:t>
            </a:r>
            <a:r>
              <a:rPr lang="en-US" sz="1500" dirty="0">
                <a:latin typeface="Raleway"/>
                <a:cs typeface="Raleway"/>
              </a:rPr>
              <a:t> augmentation </a:t>
            </a:r>
            <a:r>
              <a:rPr lang="en-US" sz="1500" dirty="0" smtClean="0">
                <a:latin typeface="Raleway"/>
                <a:cs typeface="Raleway"/>
              </a:rPr>
              <a:t/>
            </a:r>
            <a:br>
              <a:rPr lang="en-US" sz="1500" dirty="0" smtClean="0">
                <a:latin typeface="Raleway"/>
                <a:cs typeface="Raleway"/>
              </a:rPr>
            </a:br>
            <a:r>
              <a:rPr lang="en-US" sz="1500" dirty="0" smtClean="0">
                <a:latin typeface="Raleway"/>
                <a:cs typeface="Raleway"/>
              </a:rPr>
              <a:t>de la </a:t>
            </a:r>
            <a:r>
              <a:rPr lang="en-US" sz="1500" dirty="0" err="1">
                <a:latin typeface="Raleway"/>
                <a:cs typeface="Raleway"/>
              </a:rPr>
              <a:t>prématurité</a:t>
            </a:r>
            <a:r>
              <a:rPr lang="en-US" sz="1500" dirty="0">
                <a:latin typeface="Raleway"/>
                <a:cs typeface="Raleway"/>
              </a:rPr>
              <a:t> et des naissances </a:t>
            </a:r>
            <a:r>
              <a:rPr lang="en-US" sz="1500" dirty="0" smtClean="0">
                <a:latin typeface="Raleway"/>
                <a:cs typeface="Raleway"/>
              </a:rPr>
              <a:t/>
            </a:r>
            <a:br>
              <a:rPr lang="en-US" sz="1500" dirty="0" smtClean="0">
                <a:latin typeface="Raleway"/>
                <a:cs typeface="Raleway"/>
              </a:rPr>
            </a:br>
            <a:r>
              <a:rPr lang="en-US" sz="1500" dirty="0" smtClean="0">
                <a:latin typeface="Raleway"/>
                <a:cs typeface="Raleway"/>
              </a:rPr>
              <a:t>de </a:t>
            </a:r>
            <a:r>
              <a:rPr lang="en-US" sz="1500" dirty="0" err="1">
                <a:latin typeface="Raleway"/>
                <a:cs typeface="Raleway"/>
              </a:rPr>
              <a:t>faible</a:t>
            </a:r>
            <a:r>
              <a:rPr lang="en-US" sz="1500" dirty="0">
                <a:latin typeface="Raleway"/>
                <a:cs typeface="Raleway"/>
              </a:rPr>
              <a:t> </a:t>
            </a:r>
            <a:r>
              <a:rPr lang="en-US" sz="1500" dirty="0" err="1">
                <a:latin typeface="Raleway"/>
                <a:cs typeface="Raleway"/>
              </a:rPr>
              <a:t>poids</a:t>
            </a:r>
            <a:r>
              <a:rPr lang="en-US" sz="1500" dirty="0">
                <a:latin typeface="Raleway"/>
                <a:cs typeface="Raleway"/>
              </a:rPr>
              <a:t>. </a:t>
            </a:r>
            <a:r>
              <a:rPr lang="en-US" sz="1500" dirty="0" err="1">
                <a:latin typeface="Raleway"/>
                <a:cs typeface="Raleway"/>
              </a:rPr>
              <a:t>Cela</a:t>
            </a:r>
            <a:r>
              <a:rPr lang="en-US" sz="1500" dirty="0">
                <a:latin typeface="Raleway"/>
                <a:cs typeface="Raleway"/>
              </a:rPr>
              <a:t> </a:t>
            </a:r>
            <a:r>
              <a:rPr lang="en-US" sz="1500" dirty="0" err="1">
                <a:latin typeface="Raleway"/>
                <a:cs typeface="Raleway"/>
              </a:rPr>
              <a:t>entraînerait</a:t>
            </a:r>
            <a:r>
              <a:rPr lang="en-US" sz="1500" dirty="0">
                <a:latin typeface="Raleway"/>
                <a:cs typeface="Raleway"/>
              </a:rPr>
              <a:t> </a:t>
            </a:r>
            <a:r>
              <a:rPr lang="en-US" sz="1500" dirty="0" smtClean="0">
                <a:latin typeface="Raleway"/>
                <a:cs typeface="Raleway"/>
              </a:rPr>
              <a:t/>
            </a:r>
            <a:br>
              <a:rPr lang="en-US" sz="1500" dirty="0" smtClean="0">
                <a:latin typeface="Raleway"/>
                <a:cs typeface="Raleway"/>
              </a:rPr>
            </a:br>
            <a:r>
              <a:rPr lang="en-US" sz="1500" dirty="0" smtClean="0">
                <a:latin typeface="Raleway"/>
                <a:cs typeface="Raleway"/>
              </a:rPr>
              <a:t>des </a:t>
            </a:r>
            <a:r>
              <a:rPr lang="en-US" sz="1500" dirty="0" err="1">
                <a:latin typeface="Raleway"/>
                <a:cs typeface="Raleway"/>
              </a:rPr>
              <a:t>dépenses</a:t>
            </a:r>
            <a:r>
              <a:rPr lang="en-US" sz="1500" dirty="0">
                <a:latin typeface="Raleway"/>
                <a:cs typeface="Raleway"/>
              </a:rPr>
              <a:t> en </a:t>
            </a:r>
            <a:r>
              <a:rPr lang="en-US" sz="1500" dirty="0" err="1">
                <a:latin typeface="Raleway"/>
                <a:cs typeface="Raleway"/>
              </a:rPr>
              <a:t>soins</a:t>
            </a:r>
            <a:r>
              <a:rPr lang="en-US" sz="1500" dirty="0">
                <a:latin typeface="Raleway"/>
                <a:cs typeface="Raleway"/>
              </a:rPr>
              <a:t> de santé </a:t>
            </a:r>
            <a:r>
              <a:rPr lang="en-US" sz="1500" dirty="0" smtClean="0">
                <a:latin typeface="Raleway"/>
                <a:cs typeface="Raleway"/>
              </a:rPr>
              <a:t/>
            </a:r>
            <a:br>
              <a:rPr lang="en-US" sz="1500" dirty="0" smtClean="0">
                <a:latin typeface="Raleway"/>
                <a:cs typeface="Raleway"/>
              </a:rPr>
            </a:br>
            <a:r>
              <a:rPr lang="en-US" sz="1500" dirty="0" err="1" smtClean="0">
                <a:latin typeface="Raleway"/>
                <a:cs typeface="Raleway"/>
              </a:rPr>
              <a:t>sept</a:t>
            </a:r>
            <a:r>
              <a:rPr lang="en-US" sz="1500" dirty="0" smtClean="0">
                <a:latin typeface="Raleway"/>
                <a:cs typeface="Raleway"/>
              </a:rPr>
              <a:t> </a:t>
            </a:r>
            <a:r>
              <a:rPr lang="en-US" sz="1500" dirty="0" err="1">
                <a:latin typeface="Raleway"/>
                <a:cs typeface="Raleway"/>
              </a:rPr>
              <a:t>fois</a:t>
            </a:r>
            <a:r>
              <a:rPr lang="en-US" sz="1500" dirty="0">
                <a:latin typeface="Raleway"/>
                <a:cs typeface="Raleway"/>
              </a:rPr>
              <a:t> plus </a:t>
            </a:r>
            <a:r>
              <a:rPr lang="en-US" sz="1500" dirty="0" err="1">
                <a:latin typeface="Raleway"/>
                <a:cs typeface="Raleway"/>
              </a:rPr>
              <a:t>importantes</a:t>
            </a:r>
            <a:r>
              <a:rPr lang="en-US" sz="1500" dirty="0">
                <a:latin typeface="Raleway"/>
                <a:cs typeface="Raleway"/>
              </a:rPr>
              <a:t> </a:t>
            </a:r>
            <a:r>
              <a:rPr lang="en-US" sz="1500" dirty="0" err="1">
                <a:latin typeface="Raleway"/>
                <a:cs typeface="Raleway"/>
              </a:rPr>
              <a:t>que</a:t>
            </a:r>
            <a:r>
              <a:rPr lang="en-US" sz="1500" dirty="0">
                <a:latin typeface="Raleway"/>
                <a:cs typeface="Raleway"/>
              </a:rPr>
              <a:t> </a:t>
            </a:r>
            <a:r>
              <a:rPr lang="en-US" sz="1500" dirty="0" smtClean="0">
                <a:latin typeface="Raleway"/>
                <a:cs typeface="Raleway"/>
              </a:rPr>
              <a:t/>
            </a:r>
            <a:br>
              <a:rPr lang="en-US" sz="1500" dirty="0" smtClean="0">
                <a:latin typeface="Raleway"/>
                <a:cs typeface="Raleway"/>
              </a:rPr>
            </a:br>
            <a:r>
              <a:rPr lang="en-US" sz="1500" dirty="0" smtClean="0">
                <a:latin typeface="Raleway"/>
                <a:cs typeface="Raleway"/>
              </a:rPr>
              <a:t>les </a:t>
            </a:r>
            <a:r>
              <a:rPr lang="en-US" sz="1500" dirty="0" err="1">
                <a:latin typeface="Raleway"/>
                <a:cs typeface="Raleway"/>
              </a:rPr>
              <a:t>sommes</a:t>
            </a:r>
            <a:r>
              <a:rPr lang="en-US" sz="1500" dirty="0">
                <a:latin typeface="Raleway"/>
                <a:cs typeface="Raleway"/>
              </a:rPr>
              <a:t> </a:t>
            </a:r>
            <a:r>
              <a:rPr lang="en-US" sz="1500" dirty="0" err="1">
                <a:latin typeface="Raleway"/>
                <a:cs typeface="Raleway"/>
              </a:rPr>
              <a:t>épargnées</a:t>
            </a:r>
            <a:r>
              <a:rPr lang="en-US" sz="1500" dirty="0">
                <a:latin typeface="Raleway"/>
                <a:cs typeface="Raleway"/>
              </a:rPr>
              <a:t> au </a:t>
            </a:r>
            <a:r>
              <a:rPr lang="en-US" sz="1500" dirty="0" err="1">
                <a:latin typeface="Raleway"/>
                <a:cs typeface="Raleway"/>
              </a:rPr>
              <a:t>départ</a:t>
            </a:r>
            <a:r>
              <a:rPr lang="en-US" sz="1500" dirty="0" smtClean="0">
                <a:latin typeface="Raleway"/>
                <a:cs typeface="Raleway"/>
              </a:rPr>
              <a:t>.</a:t>
            </a:r>
          </a:p>
          <a:p>
            <a:pPr>
              <a:lnSpc>
                <a:spcPct val="110000"/>
              </a:lnSpc>
            </a:pPr>
            <a:endParaRPr lang="en-US" sz="1500" dirty="0">
              <a:latin typeface="Raleway"/>
              <a:cs typeface="Raleway"/>
            </a:endParaRPr>
          </a:p>
        </p:txBody>
      </p:sp>
    </p:spTree>
    <p:extLst>
      <p:ext uri="{BB962C8B-B14F-4D97-AF65-F5344CB8AC3E}">
        <p14:creationId xmlns:p14="http://schemas.microsoft.com/office/powerpoint/2010/main" val="1669369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schem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5" name="TextBox 4"/>
          <p:cNvSpPr txBox="1"/>
          <p:nvPr/>
        </p:nvSpPr>
        <p:spPr>
          <a:xfrm>
            <a:off x="389526" y="366059"/>
            <a:ext cx="3272118" cy="769441"/>
          </a:xfrm>
          <a:prstGeom prst="rect">
            <a:avLst/>
          </a:prstGeom>
          <a:noFill/>
        </p:spPr>
        <p:txBody>
          <a:bodyPr wrap="square" rtlCol="0">
            <a:spAutoFit/>
          </a:bodyPr>
          <a:lstStyle/>
          <a:p>
            <a:r>
              <a:rPr lang="fr-FR" sz="2200" b="1" dirty="0">
                <a:solidFill>
                  <a:schemeClr val="accent1"/>
                </a:solidFill>
                <a:latin typeface="Raleway"/>
                <a:cs typeface="Raleway"/>
              </a:rPr>
              <a:t>Qu’entend-on par </a:t>
            </a:r>
            <a:br>
              <a:rPr lang="fr-FR" sz="2200" b="1" dirty="0">
                <a:solidFill>
                  <a:schemeClr val="accent1"/>
                </a:solidFill>
                <a:latin typeface="Raleway"/>
                <a:cs typeface="Raleway"/>
              </a:rPr>
            </a:br>
            <a:r>
              <a:rPr lang="fr-FR" sz="2200" b="1" dirty="0">
                <a:solidFill>
                  <a:schemeClr val="accent1"/>
                </a:solidFill>
                <a:latin typeface="Raleway"/>
                <a:cs typeface="Raleway"/>
              </a:rPr>
              <a:t>personne migrante </a:t>
            </a:r>
            <a:r>
              <a:rPr lang="fr-FR" sz="2200" b="1" dirty="0" smtClean="0">
                <a:solidFill>
                  <a:schemeClr val="accent1"/>
                </a:solidFill>
                <a:latin typeface="Raleway"/>
                <a:cs typeface="Raleway"/>
              </a:rPr>
              <a:t>?</a:t>
            </a:r>
            <a:endParaRPr lang="fr-FR" sz="2200" b="1" dirty="0">
              <a:solidFill>
                <a:schemeClr val="accent1"/>
              </a:solidFill>
              <a:latin typeface="Raleway"/>
              <a:cs typeface="Raleway"/>
            </a:endParaRPr>
          </a:p>
        </p:txBody>
      </p:sp>
      <p:sp>
        <p:nvSpPr>
          <p:cNvPr id="6" name="TextBox 5"/>
          <p:cNvSpPr txBox="1"/>
          <p:nvPr/>
        </p:nvSpPr>
        <p:spPr>
          <a:xfrm>
            <a:off x="1997070" y="1308238"/>
            <a:ext cx="1934883" cy="861774"/>
          </a:xfrm>
          <a:prstGeom prst="rect">
            <a:avLst/>
          </a:prstGeom>
          <a:noFill/>
        </p:spPr>
        <p:txBody>
          <a:bodyPr wrap="square" rtlCol="0">
            <a:spAutoFit/>
          </a:bodyPr>
          <a:lstStyle/>
          <a:p>
            <a:r>
              <a:rPr lang="fr-FR" sz="1000" b="1" dirty="0">
                <a:solidFill>
                  <a:schemeClr val="tx1">
                    <a:lumMod val="75000"/>
                    <a:lumOff val="25000"/>
                  </a:schemeClr>
                </a:solidFill>
                <a:latin typeface="Raleway"/>
                <a:cs typeface="Raleway"/>
              </a:rPr>
              <a:t>les immigrants </a:t>
            </a:r>
            <a:r>
              <a:rPr lang="fr-FR" sz="1000" dirty="0">
                <a:solidFill>
                  <a:schemeClr val="tx1">
                    <a:lumMod val="75000"/>
                    <a:lumOff val="25000"/>
                  </a:schemeClr>
                </a:solidFill>
                <a:latin typeface="Raleway"/>
                <a:cs typeface="Raleway"/>
              </a:rPr>
              <a:t/>
            </a:r>
            <a:br>
              <a:rPr lang="fr-FR" sz="1000" dirty="0">
                <a:solidFill>
                  <a:schemeClr val="tx1">
                    <a:lumMod val="75000"/>
                    <a:lumOff val="25000"/>
                  </a:schemeClr>
                </a:solidFill>
                <a:latin typeface="Raleway"/>
                <a:cs typeface="Raleway"/>
              </a:rPr>
            </a:br>
            <a:r>
              <a:rPr lang="fr-FR" sz="1000" dirty="0">
                <a:solidFill>
                  <a:schemeClr val="tx1">
                    <a:lumMod val="75000"/>
                    <a:lumOff val="25000"/>
                  </a:schemeClr>
                </a:solidFill>
                <a:latin typeface="Raleway"/>
                <a:cs typeface="Raleway"/>
              </a:rPr>
              <a:t>qui sont en processus </a:t>
            </a:r>
            <a:br>
              <a:rPr lang="fr-FR" sz="1000" dirty="0">
                <a:solidFill>
                  <a:schemeClr val="tx1">
                    <a:lumMod val="75000"/>
                    <a:lumOff val="25000"/>
                  </a:schemeClr>
                </a:solidFill>
                <a:latin typeface="Raleway"/>
                <a:cs typeface="Raleway"/>
              </a:rPr>
            </a:br>
            <a:r>
              <a:rPr lang="fr-FR" sz="1000" dirty="0">
                <a:solidFill>
                  <a:schemeClr val="tx1">
                    <a:lumMod val="75000"/>
                    <a:lumOff val="25000"/>
                  </a:schemeClr>
                </a:solidFill>
                <a:latin typeface="Raleway"/>
                <a:cs typeface="Raleway"/>
              </a:rPr>
              <a:t>de déplacement </a:t>
            </a:r>
            <a:r>
              <a:rPr lang="fr-FR" sz="1000" dirty="0" smtClean="0">
                <a:solidFill>
                  <a:schemeClr val="tx1">
                    <a:lumMod val="75000"/>
                    <a:lumOff val="25000"/>
                  </a:schemeClr>
                </a:solidFill>
                <a:latin typeface="Raleway"/>
                <a:cs typeface="Raleway"/>
              </a:rPr>
              <a:t/>
            </a:r>
            <a:br>
              <a:rPr lang="fr-FR" sz="1000" dirty="0" smtClean="0">
                <a:solidFill>
                  <a:schemeClr val="tx1">
                    <a:lumMod val="75000"/>
                    <a:lumOff val="25000"/>
                  </a:schemeClr>
                </a:solidFill>
                <a:latin typeface="Raleway"/>
                <a:cs typeface="Raleway"/>
              </a:rPr>
            </a:br>
            <a:r>
              <a:rPr lang="fr-FR" sz="1000" dirty="0" smtClean="0">
                <a:solidFill>
                  <a:schemeClr val="tx1">
                    <a:lumMod val="75000"/>
                    <a:lumOff val="25000"/>
                  </a:schemeClr>
                </a:solidFill>
                <a:latin typeface="Raleway"/>
                <a:cs typeface="Raleway"/>
              </a:rPr>
              <a:t>et qui </a:t>
            </a:r>
            <a:r>
              <a:rPr lang="fr-FR" sz="1000" dirty="0">
                <a:solidFill>
                  <a:schemeClr val="tx1">
                    <a:lumMod val="75000"/>
                    <a:lumOff val="25000"/>
                  </a:schemeClr>
                </a:solidFill>
                <a:latin typeface="Raleway"/>
                <a:cs typeface="Raleway"/>
              </a:rPr>
              <a:t>arrivent dans </a:t>
            </a:r>
            <a:r>
              <a:rPr lang="fr-FR" sz="1000" dirty="0" smtClean="0">
                <a:solidFill>
                  <a:schemeClr val="tx1">
                    <a:lumMod val="75000"/>
                    <a:lumOff val="25000"/>
                  </a:schemeClr>
                </a:solidFill>
                <a:latin typeface="Raleway"/>
                <a:cs typeface="Raleway"/>
              </a:rPr>
              <a:t/>
            </a:r>
            <a:br>
              <a:rPr lang="fr-FR" sz="1000" dirty="0" smtClean="0">
                <a:solidFill>
                  <a:schemeClr val="tx1">
                    <a:lumMod val="75000"/>
                    <a:lumOff val="25000"/>
                  </a:schemeClr>
                </a:solidFill>
                <a:latin typeface="Raleway"/>
                <a:cs typeface="Raleway"/>
              </a:rPr>
            </a:br>
            <a:r>
              <a:rPr lang="fr-FR" sz="1000" dirty="0" smtClean="0">
                <a:solidFill>
                  <a:schemeClr val="tx1">
                    <a:lumMod val="75000"/>
                    <a:lumOff val="25000"/>
                  </a:schemeClr>
                </a:solidFill>
                <a:latin typeface="Raleway"/>
                <a:cs typeface="Raleway"/>
              </a:rPr>
              <a:t>un </a:t>
            </a:r>
            <a:r>
              <a:rPr lang="fr-FR" sz="1000" dirty="0">
                <a:solidFill>
                  <a:schemeClr val="tx1">
                    <a:lumMod val="75000"/>
                    <a:lumOff val="25000"/>
                  </a:schemeClr>
                </a:solidFill>
                <a:latin typeface="Raleway"/>
                <a:cs typeface="Raleway"/>
              </a:rPr>
              <a:t>nouveau pays</a:t>
            </a:r>
            <a:r>
              <a:rPr lang="fr-FR" sz="1000" dirty="0" smtClean="0">
                <a:solidFill>
                  <a:schemeClr val="tx1">
                    <a:lumMod val="75000"/>
                    <a:lumOff val="25000"/>
                  </a:schemeClr>
                </a:solidFill>
                <a:latin typeface="Raleway"/>
                <a:cs typeface="Raleway"/>
              </a:rPr>
              <a:t>.</a:t>
            </a:r>
            <a:endParaRPr lang="fr-FR" sz="1000" dirty="0">
              <a:solidFill>
                <a:schemeClr val="tx1">
                  <a:lumMod val="75000"/>
                  <a:lumOff val="25000"/>
                </a:schemeClr>
              </a:solidFill>
              <a:latin typeface="Raleway"/>
              <a:cs typeface="Raleway"/>
            </a:endParaRPr>
          </a:p>
        </p:txBody>
      </p:sp>
      <p:sp>
        <p:nvSpPr>
          <p:cNvPr id="7" name="TextBox 6"/>
          <p:cNvSpPr txBox="1"/>
          <p:nvPr/>
        </p:nvSpPr>
        <p:spPr>
          <a:xfrm>
            <a:off x="7475232" y="518941"/>
            <a:ext cx="1531470" cy="861774"/>
          </a:xfrm>
          <a:prstGeom prst="rect">
            <a:avLst/>
          </a:prstGeom>
          <a:noFill/>
        </p:spPr>
        <p:txBody>
          <a:bodyPr wrap="square" rtlCol="0">
            <a:spAutoFit/>
          </a:bodyPr>
          <a:lstStyle/>
          <a:p>
            <a:r>
              <a:rPr lang="fr-FR" sz="1000" b="1" dirty="0">
                <a:solidFill>
                  <a:schemeClr val="tx1">
                    <a:lumMod val="75000"/>
                    <a:lumOff val="25000"/>
                  </a:schemeClr>
                </a:solidFill>
                <a:latin typeface="Raleway"/>
                <a:cs typeface="Raleway"/>
              </a:rPr>
              <a:t>les </a:t>
            </a:r>
            <a:r>
              <a:rPr lang="fr-FR" sz="1000" b="1" dirty="0" smtClean="0">
                <a:solidFill>
                  <a:schemeClr val="tx1">
                    <a:lumMod val="75000"/>
                    <a:lumOff val="25000"/>
                  </a:schemeClr>
                </a:solidFill>
                <a:latin typeface="Raleway"/>
                <a:cs typeface="Raleway"/>
              </a:rPr>
              <a:t>émigrants </a:t>
            </a:r>
            <a:r>
              <a:rPr lang="fr-FR" sz="1000" dirty="0">
                <a:solidFill>
                  <a:schemeClr val="tx1">
                    <a:lumMod val="75000"/>
                    <a:lumOff val="25000"/>
                  </a:schemeClr>
                </a:solidFill>
                <a:latin typeface="Raleway"/>
                <a:cs typeface="Raleway"/>
              </a:rPr>
              <a:t/>
            </a:r>
            <a:br>
              <a:rPr lang="fr-FR" sz="1000" dirty="0">
                <a:solidFill>
                  <a:schemeClr val="tx1">
                    <a:lumMod val="75000"/>
                    <a:lumOff val="25000"/>
                  </a:schemeClr>
                </a:solidFill>
                <a:latin typeface="Raleway"/>
                <a:cs typeface="Raleway"/>
              </a:rPr>
            </a:br>
            <a:r>
              <a:rPr lang="fr-FR" sz="1000" dirty="0">
                <a:solidFill>
                  <a:srgbClr val="4C504C"/>
                </a:solidFill>
                <a:latin typeface="Raleway"/>
                <a:cs typeface="Raleway"/>
              </a:rPr>
              <a:t>qui sont en processus </a:t>
            </a:r>
            <a:br>
              <a:rPr lang="fr-FR" sz="1000" dirty="0">
                <a:solidFill>
                  <a:srgbClr val="4C504C"/>
                </a:solidFill>
                <a:latin typeface="Raleway"/>
                <a:cs typeface="Raleway"/>
              </a:rPr>
            </a:br>
            <a:r>
              <a:rPr lang="fr-FR" sz="1000" dirty="0">
                <a:solidFill>
                  <a:srgbClr val="4C504C"/>
                </a:solidFill>
                <a:latin typeface="Raleway"/>
                <a:cs typeface="Raleway"/>
              </a:rPr>
              <a:t>de déplacement </a:t>
            </a:r>
            <a:br>
              <a:rPr lang="fr-FR" sz="1000" dirty="0">
                <a:solidFill>
                  <a:srgbClr val="4C504C"/>
                </a:solidFill>
                <a:latin typeface="Raleway"/>
                <a:cs typeface="Raleway"/>
              </a:rPr>
            </a:br>
            <a:r>
              <a:rPr lang="fr-FR" sz="1000" dirty="0" smtClean="0">
                <a:solidFill>
                  <a:srgbClr val="4C504C"/>
                </a:solidFill>
                <a:latin typeface="Raleway"/>
                <a:cs typeface="Raleway"/>
              </a:rPr>
              <a:t>pour </a:t>
            </a:r>
            <a:r>
              <a:rPr lang="fr-FR" sz="1000" dirty="0">
                <a:solidFill>
                  <a:srgbClr val="4C504C"/>
                </a:solidFill>
                <a:latin typeface="Raleway"/>
                <a:cs typeface="Raleway"/>
              </a:rPr>
              <a:t>quitter </a:t>
            </a:r>
            <a:r>
              <a:rPr lang="fr-FR" sz="1000" dirty="0" smtClean="0">
                <a:solidFill>
                  <a:srgbClr val="4C504C"/>
                </a:solidFill>
                <a:latin typeface="Raleway"/>
                <a:cs typeface="Raleway"/>
              </a:rPr>
              <a:t>leur </a:t>
            </a:r>
            <a:br>
              <a:rPr lang="fr-FR" sz="1000" dirty="0" smtClean="0">
                <a:solidFill>
                  <a:srgbClr val="4C504C"/>
                </a:solidFill>
                <a:latin typeface="Raleway"/>
                <a:cs typeface="Raleway"/>
              </a:rPr>
            </a:br>
            <a:r>
              <a:rPr lang="fr-FR" sz="1000" dirty="0" smtClean="0">
                <a:solidFill>
                  <a:srgbClr val="4C504C"/>
                </a:solidFill>
                <a:latin typeface="Raleway"/>
                <a:cs typeface="Raleway"/>
              </a:rPr>
              <a:t>pays </a:t>
            </a:r>
            <a:r>
              <a:rPr lang="fr-FR" sz="1000" dirty="0">
                <a:solidFill>
                  <a:srgbClr val="4C504C"/>
                </a:solidFill>
                <a:latin typeface="Raleway"/>
                <a:cs typeface="Raleway"/>
              </a:rPr>
              <a:t>d’origine.</a:t>
            </a:r>
          </a:p>
        </p:txBody>
      </p:sp>
      <p:sp>
        <p:nvSpPr>
          <p:cNvPr id="8" name="TextBox 7"/>
          <p:cNvSpPr txBox="1"/>
          <p:nvPr/>
        </p:nvSpPr>
        <p:spPr>
          <a:xfrm>
            <a:off x="389526" y="3967152"/>
            <a:ext cx="1934883" cy="553998"/>
          </a:xfrm>
          <a:prstGeom prst="rect">
            <a:avLst/>
          </a:prstGeom>
          <a:noFill/>
        </p:spPr>
        <p:txBody>
          <a:bodyPr wrap="square" rtlCol="0">
            <a:spAutoFit/>
          </a:bodyPr>
          <a:lstStyle/>
          <a:p>
            <a:r>
              <a:rPr lang="fr-FR" sz="1000" b="1" dirty="0">
                <a:solidFill>
                  <a:schemeClr val="tx1">
                    <a:lumMod val="75000"/>
                    <a:lumOff val="25000"/>
                  </a:schemeClr>
                </a:solidFill>
                <a:latin typeface="Raleway"/>
                <a:cs typeface="Raleway"/>
              </a:rPr>
              <a:t>les </a:t>
            </a:r>
            <a:r>
              <a:rPr lang="fr-FR" sz="1000" b="1" dirty="0" smtClean="0">
                <a:solidFill>
                  <a:schemeClr val="tx1">
                    <a:lumMod val="75000"/>
                    <a:lumOff val="25000"/>
                  </a:schemeClr>
                </a:solidFill>
                <a:latin typeface="Raleway"/>
                <a:cs typeface="Raleway"/>
              </a:rPr>
              <a:t>immigrés </a:t>
            </a:r>
            <a:r>
              <a:rPr lang="fr-FR" sz="1000" dirty="0">
                <a:solidFill>
                  <a:schemeClr val="tx1">
                    <a:lumMod val="75000"/>
                    <a:lumOff val="25000"/>
                  </a:schemeClr>
                </a:solidFill>
                <a:latin typeface="Raleway"/>
                <a:cs typeface="Raleway"/>
              </a:rPr>
              <a:t/>
            </a:r>
            <a:br>
              <a:rPr lang="fr-FR" sz="1000" dirty="0">
                <a:solidFill>
                  <a:schemeClr val="tx1">
                    <a:lumMod val="75000"/>
                    <a:lumOff val="25000"/>
                  </a:schemeClr>
                </a:solidFill>
                <a:latin typeface="Raleway"/>
                <a:cs typeface="Raleway"/>
              </a:rPr>
            </a:br>
            <a:r>
              <a:rPr lang="fr-FR" sz="1000" dirty="0">
                <a:solidFill>
                  <a:schemeClr val="tx1">
                    <a:lumMod val="75000"/>
                    <a:lumOff val="25000"/>
                  </a:schemeClr>
                </a:solidFill>
                <a:latin typeface="Raleway"/>
                <a:cs typeface="Raleway"/>
              </a:rPr>
              <a:t>qui sont </a:t>
            </a:r>
            <a:r>
              <a:rPr lang="fr-FR" sz="1000" dirty="0" smtClean="0">
                <a:solidFill>
                  <a:schemeClr val="tx1">
                    <a:lumMod val="75000"/>
                    <a:lumOff val="25000"/>
                  </a:schemeClr>
                </a:solidFill>
                <a:latin typeface="Raleway"/>
                <a:cs typeface="Raleway"/>
              </a:rPr>
              <a:t>déjà installés </a:t>
            </a:r>
            <a:br>
              <a:rPr lang="fr-FR" sz="1000" dirty="0" smtClean="0">
                <a:solidFill>
                  <a:schemeClr val="tx1">
                    <a:lumMod val="75000"/>
                    <a:lumOff val="25000"/>
                  </a:schemeClr>
                </a:solidFill>
                <a:latin typeface="Raleway"/>
                <a:cs typeface="Raleway"/>
              </a:rPr>
            </a:br>
            <a:r>
              <a:rPr lang="fr-FR" sz="1000" dirty="0" smtClean="0">
                <a:solidFill>
                  <a:schemeClr val="tx1">
                    <a:lumMod val="75000"/>
                    <a:lumOff val="25000"/>
                  </a:schemeClr>
                </a:solidFill>
                <a:latin typeface="Raleway"/>
                <a:cs typeface="Raleway"/>
              </a:rPr>
              <a:t>dans leur pays d’accueil.</a:t>
            </a:r>
            <a:endParaRPr lang="fr-FR" sz="1000" dirty="0">
              <a:solidFill>
                <a:schemeClr val="tx1">
                  <a:lumMod val="75000"/>
                  <a:lumOff val="25000"/>
                </a:schemeClr>
              </a:solidFill>
              <a:latin typeface="Raleway"/>
              <a:cs typeface="Raleway"/>
            </a:endParaRPr>
          </a:p>
        </p:txBody>
      </p:sp>
      <p:sp>
        <p:nvSpPr>
          <p:cNvPr id="9" name="TextBox 8"/>
          <p:cNvSpPr txBox="1"/>
          <p:nvPr/>
        </p:nvSpPr>
        <p:spPr>
          <a:xfrm>
            <a:off x="6512543" y="3767708"/>
            <a:ext cx="1934883" cy="707886"/>
          </a:xfrm>
          <a:prstGeom prst="rect">
            <a:avLst/>
          </a:prstGeom>
          <a:noFill/>
        </p:spPr>
        <p:txBody>
          <a:bodyPr wrap="square" rtlCol="0">
            <a:spAutoFit/>
          </a:bodyPr>
          <a:lstStyle/>
          <a:p>
            <a:r>
              <a:rPr lang="fr-FR" sz="1000" b="1" dirty="0" smtClean="0">
                <a:solidFill>
                  <a:schemeClr val="tx1">
                    <a:lumMod val="75000"/>
                    <a:lumOff val="25000"/>
                  </a:schemeClr>
                </a:solidFill>
                <a:latin typeface="Raleway"/>
                <a:cs typeface="Raleway"/>
              </a:rPr>
              <a:t>les émigrés </a:t>
            </a:r>
            <a:r>
              <a:rPr lang="fr-FR" sz="1000" dirty="0">
                <a:solidFill>
                  <a:schemeClr val="tx1">
                    <a:lumMod val="75000"/>
                    <a:lumOff val="25000"/>
                  </a:schemeClr>
                </a:solidFill>
                <a:latin typeface="Raleway"/>
                <a:cs typeface="Raleway"/>
              </a:rPr>
              <a:t/>
            </a:r>
            <a:br>
              <a:rPr lang="fr-FR" sz="1000" dirty="0">
                <a:solidFill>
                  <a:schemeClr val="tx1">
                    <a:lumMod val="75000"/>
                    <a:lumOff val="25000"/>
                  </a:schemeClr>
                </a:solidFill>
                <a:latin typeface="Raleway"/>
                <a:cs typeface="Raleway"/>
              </a:rPr>
            </a:br>
            <a:r>
              <a:rPr lang="fr-FR" sz="1000" dirty="0">
                <a:solidFill>
                  <a:schemeClr val="tx1">
                    <a:lumMod val="75000"/>
                    <a:lumOff val="25000"/>
                  </a:schemeClr>
                </a:solidFill>
                <a:latin typeface="Raleway"/>
                <a:cs typeface="Raleway"/>
              </a:rPr>
              <a:t>qui </a:t>
            </a:r>
            <a:r>
              <a:rPr lang="fr-FR" sz="1000" dirty="0" smtClean="0">
                <a:solidFill>
                  <a:schemeClr val="tx1">
                    <a:lumMod val="75000"/>
                    <a:lumOff val="25000"/>
                  </a:schemeClr>
                </a:solidFill>
                <a:latin typeface="Raleway"/>
                <a:cs typeface="Raleway"/>
              </a:rPr>
              <a:t>ont déjà </a:t>
            </a:r>
            <a:br>
              <a:rPr lang="fr-FR" sz="1000" dirty="0" smtClean="0">
                <a:solidFill>
                  <a:schemeClr val="tx1">
                    <a:lumMod val="75000"/>
                    <a:lumOff val="25000"/>
                  </a:schemeClr>
                </a:solidFill>
                <a:latin typeface="Raleway"/>
                <a:cs typeface="Raleway"/>
              </a:rPr>
            </a:br>
            <a:r>
              <a:rPr lang="fr-FR" sz="1000" dirty="0" smtClean="0">
                <a:solidFill>
                  <a:schemeClr val="tx1">
                    <a:lumMod val="75000"/>
                    <a:lumOff val="25000"/>
                  </a:schemeClr>
                </a:solidFill>
                <a:latin typeface="Raleway"/>
                <a:cs typeface="Raleway"/>
              </a:rPr>
              <a:t>quitté leur </a:t>
            </a:r>
            <a:br>
              <a:rPr lang="fr-FR" sz="1000" dirty="0" smtClean="0">
                <a:solidFill>
                  <a:schemeClr val="tx1">
                    <a:lumMod val="75000"/>
                    <a:lumOff val="25000"/>
                  </a:schemeClr>
                </a:solidFill>
                <a:latin typeface="Raleway"/>
                <a:cs typeface="Raleway"/>
              </a:rPr>
            </a:br>
            <a:r>
              <a:rPr lang="fr-FR" sz="1000" dirty="0" smtClean="0">
                <a:solidFill>
                  <a:schemeClr val="tx1">
                    <a:lumMod val="75000"/>
                    <a:lumOff val="25000"/>
                  </a:schemeClr>
                </a:solidFill>
                <a:latin typeface="Raleway"/>
                <a:cs typeface="Raleway"/>
              </a:rPr>
              <a:t>pays d’origine.</a:t>
            </a:r>
            <a:endParaRPr lang="fr-FR" sz="1000" dirty="0">
              <a:solidFill>
                <a:schemeClr val="tx1">
                  <a:lumMod val="75000"/>
                  <a:lumOff val="25000"/>
                </a:schemeClr>
              </a:solidFill>
              <a:latin typeface="Raleway"/>
              <a:cs typeface="Raleway"/>
            </a:endParaRPr>
          </a:p>
        </p:txBody>
      </p:sp>
      <p:pic>
        <p:nvPicPr>
          <p:cNvPr id="10" name="Picture 9"/>
          <p:cNvPicPr>
            <a:picLocks noChangeAspect="1"/>
          </p:cNvPicPr>
          <p:nvPr/>
        </p:nvPicPr>
        <p:blipFill>
          <a:blip r:embed="rId4"/>
          <a:stretch>
            <a:fillRect/>
          </a:stretch>
        </p:blipFill>
        <p:spPr>
          <a:xfrm>
            <a:off x="7763017" y="4768510"/>
            <a:ext cx="814028" cy="205217"/>
          </a:xfrm>
          <a:prstGeom prst="rect">
            <a:avLst/>
          </a:prstGeom>
        </p:spPr>
      </p:pic>
      <p:sp>
        <p:nvSpPr>
          <p:cNvPr id="11" name="TextBox 10"/>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Tree>
    <p:extLst>
      <p:ext uri="{BB962C8B-B14F-4D97-AF65-F5344CB8AC3E}">
        <p14:creationId xmlns:p14="http://schemas.microsoft.com/office/powerpoint/2010/main" val="11246338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9525" y="366059"/>
            <a:ext cx="7370175" cy="769441"/>
          </a:xfrm>
          <a:prstGeom prst="rect">
            <a:avLst/>
          </a:prstGeom>
          <a:noFill/>
        </p:spPr>
        <p:txBody>
          <a:bodyPr wrap="square" rtlCol="0">
            <a:spAutoFit/>
          </a:bodyPr>
          <a:lstStyle/>
          <a:p>
            <a:r>
              <a:rPr lang="fr-FR" sz="2200" b="1" dirty="0" smtClean="0">
                <a:solidFill>
                  <a:schemeClr val="accent1"/>
                </a:solidFill>
                <a:latin typeface="Raleway"/>
                <a:cs typeface="Raleway"/>
              </a:rPr>
              <a:t>Les problèmes d’accès aux soins de santé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ont un coût pour l’ensemble de la société</a:t>
            </a:r>
            <a:endParaRPr lang="fr-FR" sz="2200" b="1" dirty="0">
              <a:solidFill>
                <a:schemeClr val="accent1"/>
              </a:solidFill>
              <a:latin typeface="Raleway"/>
              <a:cs typeface="Raleway"/>
            </a:endParaRPr>
          </a:p>
        </p:txBody>
      </p:sp>
      <p:sp>
        <p:nvSpPr>
          <p:cNvPr id="5" name="TextBox 4"/>
          <p:cNvSpPr txBox="1"/>
          <p:nvPr/>
        </p:nvSpPr>
        <p:spPr>
          <a:xfrm>
            <a:off x="406168" y="1283149"/>
            <a:ext cx="5435832" cy="3221394"/>
          </a:xfrm>
          <a:prstGeom prst="rect">
            <a:avLst/>
          </a:prstGeom>
          <a:noFill/>
        </p:spPr>
        <p:txBody>
          <a:bodyPr wrap="square" rtlCol="0">
            <a:spAutoFit/>
          </a:bodyPr>
          <a:lstStyle/>
          <a:p>
            <a:pPr>
              <a:lnSpc>
                <a:spcPct val="110000"/>
              </a:lnSpc>
              <a:spcBef>
                <a:spcPts val="1200"/>
              </a:spcBef>
            </a:pPr>
            <a:r>
              <a:rPr lang="en-CA" sz="1600" dirty="0" err="1">
                <a:latin typeface="Raleway"/>
                <a:cs typeface="Raleway"/>
              </a:rPr>
              <a:t>L’absence</a:t>
            </a:r>
            <a:r>
              <a:rPr lang="en-CA" sz="1600" dirty="0">
                <a:latin typeface="Raleway"/>
                <a:cs typeface="Raleway"/>
              </a:rPr>
              <a:t> de </a:t>
            </a:r>
            <a:r>
              <a:rPr lang="en-CA" sz="1600" dirty="0" err="1">
                <a:latin typeface="Raleway"/>
                <a:cs typeface="Raleway"/>
              </a:rPr>
              <a:t>soins</a:t>
            </a:r>
            <a:r>
              <a:rPr lang="en-CA" sz="1600" dirty="0">
                <a:latin typeface="Raleway"/>
                <a:cs typeface="Raleway"/>
              </a:rPr>
              <a:t> de santé </a:t>
            </a:r>
            <a:r>
              <a:rPr lang="en-CA" sz="1600" dirty="0" err="1">
                <a:latin typeface="Raleway"/>
                <a:cs typeface="Raleway"/>
              </a:rPr>
              <a:t>préventifs</a:t>
            </a:r>
            <a:r>
              <a:rPr lang="en-CA" sz="1600" dirty="0">
                <a:latin typeface="Raleway"/>
                <a:cs typeface="Raleway"/>
              </a:rPr>
              <a:t> </a:t>
            </a:r>
            <a:r>
              <a:rPr lang="en-CA" sz="1600" dirty="0" err="1">
                <a:latin typeface="Raleway"/>
                <a:cs typeface="Raleway"/>
              </a:rPr>
              <a:t>engendre</a:t>
            </a:r>
            <a:r>
              <a:rPr lang="en-CA" sz="1600" dirty="0">
                <a:latin typeface="Raleway"/>
                <a:cs typeface="Raleway"/>
              </a:rPr>
              <a:t> </a:t>
            </a:r>
            <a:r>
              <a:rPr lang="en-CA" sz="1600" dirty="0" err="1">
                <a:latin typeface="Raleway"/>
                <a:cs typeface="Raleway"/>
              </a:rPr>
              <a:t>davantage</a:t>
            </a:r>
            <a:r>
              <a:rPr lang="en-CA" sz="1600" dirty="0">
                <a:latin typeface="Raleway"/>
                <a:cs typeface="Raleway"/>
              </a:rPr>
              <a:t> de complications </a:t>
            </a:r>
            <a:r>
              <a:rPr lang="en-CA" sz="1600" dirty="0" err="1">
                <a:latin typeface="Raleway"/>
                <a:cs typeface="Raleway"/>
              </a:rPr>
              <a:t>médicales</a:t>
            </a:r>
            <a:r>
              <a:rPr lang="en-CA" sz="1600" dirty="0">
                <a:latin typeface="Raleway"/>
                <a:cs typeface="Raleway"/>
              </a:rPr>
              <a:t> qui </a:t>
            </a:r>
            <a:r>
              <a:rPr lang="en-CA" sz="1600" dirty="0" err="1">
                <a:latin typeface="Raleway"/>
                <a:cs typeface="Raleway"/>
              </a:rPr>
              <a:t>sont</a:t>
            </a:r>
            <a:r>
              <a:rPr lang="en-CA" sz="1600" dirty="0">
                <a:latin typeface="Raleway"/>
                <a:cs typeface="Raleway"/>
              </a:rPr>
              <a:t> </a:t>
            </a:r>
            <a:r>
              <a:rPr lang="en-CA" sz="1600" dirty="0" err="1">
                <a:latin typeface="Raleway"/>
                <a:cs typeface="Raleway"/>
              </a:rPr>
              <a:t>ensuite</a:t>
            </a:r>
            <a:r>
              <a:rPr lang="en-CA" sz="1600" dirty="0">
                <a:latin typeface="Raleway"/>
                <a:cs typeface="Raleway"/>
              </a:rPr>
              <a:t> plus complexes </a:t>
            </a:r>
            <a:r>
              <a:rPr lang="en-CA" sz="1600" dirty="0" err="1">
                <a:latin typeface="Raleway"/>
                <a:cs typeface="Raleway"/>
              </a:rPr>
              <a:t>à</a:t>
            </a:r>
            <a:r>
              <a:rPr lang="en-CA" sz="1600" dirty="0">
                <a:latin typeface="Raleway"/>
                <a:cs typeface="Raleway"/>
              </a:rPr>
              <a:t> </a:t>
            </a:r>
            <a:r>
              <a:rPr lang="en-CA" sz="1600" dirty="0" err="1">
                <a:latin typeface="Raleway"/>
                <a:cs typeface="Raleway"/>
              </a:rPr>
              <a:t>traiter</a:t>
            </a:r>
            <a:r>
              <a:rPr lang="en-CA" sz="1600" dirty="0">
                <a:latin typeface="Raleway"/>
                <a:cs typeface="Raleway"/>
              </a:rPr>
              <a:t> et plus </a:t>
            </a:r>
            <a:r>
              <a:rPr lang="en-CA" sz="1600" dirty="0" err="1">
                <a:latin typeface="Raleway"/>
                <a:cs typeface="Raleway"/>
              </a:rPr>
              <a:t>coûteuses</a:t>
            </a:r>
            <a:r>
              <a:rPr lang="en-CA" sz="1600" dirty="0">
                <a:latin typeface="Raleway"/>
                <a:cs typeface="Raleway"/>
              </a:rPr>
              <a:t> pour le </a:t>
            </a:r>
            <a:r>
              <a:rPr lang="en-CA" sz="1600" dirty="0" err="1" smtClean="0">
                <a:latin typeface="Raleway"/>
                <a:cs typeface="Raleway"/>
              </a:rPr>
              <a:t>système</a:t>
            </a:r>
            <a:r>
              <a:rPr lang="en-CA" sz="1600" dirty="0" smtClean="0">
                <a:latin typeface="Raleway"/>
                <a:cs typeface="Raleway"/>
              </a:rPr>
              <a:t> </a:t>
            </a:r>
            <a:r>
              <a:rPr lang="en-CA" sz="1600" dirty="0" err="1" smtClean="0">
                <a:latin typeface="Raleway"/>
                <a:cs typeface="Raleway"/>
              </a:rPr>
              <a:t>puisque</a:t>
            </a:r>
            <a:r>
              <a:rPr lang="en-CA" sz="1600" dirty="0" smtClean="0">
                <a:latin typeface="Raleway"/>
                <a:cs typeface="Raleway"/>
              </a:rPr>
              <a:t> </a:t>
            </a:r>
            <a:r>
              <a:rPr lang="en-CA" sz="1600" dirty="0" err="1" smtClean="0">
                <a:latin typeface="Raleway"/>
                <a:cs typeface="Raleway"/>
              </a:rPr>
              <a:t>ces</a:t>
            </a:r>
            <a:r>
              <a:rPr lang="en-CA" sz="1600" dirty="0" smtClean="0">
                <a:latin typeface="Raleway"/>
                <a:cs typeface="Raleway"/>
              </a:rPr>
              <a:t> </a:t>
            </a:r>
            <a:r>
              <a:rPr lang="en-CA" sz="1600" dirty="0" err="1" smtClean="0">
                <a:latin typeface="Raleway"/>
                <a:cs typeface="Raleway"/>
              </a:rPr>
              <a:t>enfants</a:t>
            </a:r>
            <a:r>
              <a:rPr lang="en-CA" sz="1600" dirty="0" smtClean="0">
                <a:latin typeface="Raleway"/>
                <a:cs typeface="Raleway"/>
              </a:rPr>
              <a:t> </a:t>
            </a:r>
            <a:r>
              <a:rPr lang="en-CA" sz="1600" dirty="0" err="1" smtClean="0">
                <a:latin typeface="Raleway"/>
                <a:cs typeface="Raleway"/>
              </a:rPr>
              <a:t>sont</a:t>
            </a:r>
            <a:r>
              <a:rPr lang="en-CA" sz="1600" dirty="0" smtClean="0">
                <a:latin typeface="Raleway"/>
                <a:cs typeface="Raleway"/>
              </a:rPr>
              <a:t> </a:t>
            </a:r>
            <a:r>
              <a:rPr lang="en-CA" sz="1600" dirty="0" err="1" smtClean="0">
                <a:latin typeface="Raleway"/>
                <a:cs typeface="Raleway"/>
              </a:rPr>
              <a:t>ici</a:t>
            </a:r>
            <a:r>
              <a:rPr lang="en-CA" sz="1600" dirty="0" smtClean="0">
                <a:latin typeface="Raleway"/>
                <a:cs typeface="Raleway"/>
              </a:rPr>
              <a:t> pour </a:t>
            </a:r>
            <a:r>
              <a:rPr lang="en-CA" sz="1600" dirty="0" err="1" smtClean="0">
                <a:latin typeface="Raleway"/>
                <a:cs typeface="Raleway"/>
              </a:rPr>
              <a:t>rester</a:t>
            </a:r>
            <a:r>
              <a:rPr lang="en-CA" sz="1600" dirty="0" smtClean="0">
                <a:latin typeface="Raleway"/>
                <a:cs typeface="Raleway"/>
              </a:rPr>
              <a:t>. </a:t>
            </a:r>
          </a:p>
          <a:p>
            <a:pPr>
              <a:lnSpc>
                <a:spcPct val="110000"/>
              </a:lnSpc>
              <a:spcBef>
                <a:spcPts val="1200"/>
              </a:spcBef>
            </a:pPr>
            <a:r>
              <a:rPr lang="en-CA" sz="1600" dirty="0" err="1" smtClean="0">
                <a:latin typeface="Raleway"/>
                <a:cs typeface="Raleway"/>
              </a:rPr>
              <a:t>Selon</a:t>
            </a:r>
            <a:r>
              <a:rPr lang="en-CA" sz="1600" dirty="0" smtClean="0">
                <a:latin typeface="Raleway"/>
                <a:cs typeface="Raleway"/>
              </a:rPr>
              <a:t> le </a:t>
            </a:r>
            <a:r>
              <a:rPr lang="en-CA" sz="1600" smtClean="0">
                <a:latin typeface="Raleway"/>
                <a:cs typeface="Raleway"/>
              </a:rPr>
              <a:t>Protecteur</a:t>
            </a:r>
            <a:r>
              <a:rPr lang="en-CA" sz="1600" dirty="0" smtClean="0">
                <a:latin typeface="Raleway"/>
                <a:cs typeface="Raleway"/>
              </a:rPr>
              <a:t> du </a:t>
            </a:r>
            <a:r>
              <a:rPr lang="en-CA" sz="1600" dirty="0" err="1" smtClean="0">
                <a:latin typeface="Raleway"/>
                <a:cs typeface="Raleway"/>
              </a:rPr>
              <a:t>citoyen</a:t>
            </a:r>
            <a:r>
              <a:rPr lang="en-CA" sz="1600" dirty="0" smtClean="0">
                <a:latin typeface="Raleway"/>
                <a:cs typeface="Raleway"/>
              </a:rPr>
              <a:t>, </a:t>
            </a:r>
            <a:r>
              <a:rPr lang="en-CA" sz="1600" dirty="0">
                <a:latin typeface="Raleway"/>
                <a:cs typeface="Raleway"/>
              </a:rPr>
              <a:t>les habitants d’un pays, </a:t>
            </a:r>
            <a:r>
              <a:rPr lang="en-CA" sz="1600" dirty="0" err="1">
                <a:latin typeface="Raleway"/>
                <a:cs typeface="Raleway"/>
              </a:rPr>
              <a:t>quelle</a:t>
            </a:r>
            <a:r>
              <a:rPr lang="en-CA" sz="1600" dirty="0">
                <a:latin typeface="Raleway"/>
                <a:cs typeface="Raleway"/>
              </a:rPr>
              <a:t> </a:t>
            </a:r>
            <a:r>
              <a:rPr lang="en-CA" sz="1600" dirty="0" err="1">
                <a:latin typeface="Raleway"/>
                <a:cs typeface="Raleway"/>
              </a:rPr>
              <a:t>que</a:t>
            </a:r>
            <a:r>
              <a:rPr lang="en-CA" sz="1600" dirty="0">
                <a:latin typeface="Raleway"/>
                <a:cs typeface="Raleway"/>
              </a:rPr>
              <a:t> </a:t>
            </a:r>
            <a:r>
              <a:rPr lang="en-CA" sz="1600" dirty="0" err="1">
                <a:latin typeface="Raleway"/>
                <a:cs typeface="Raleway"/>
              </a:rPr>
              <a:t>soit</a:t>
            </a:r>
            <a:r>
              <a:rPr lang="en-CA" sz="1600" dirty="0">
                <a:latin typeface="Raleway"/>
                <a:cs typeface="Raleway"/>
              </a:rPr>
              <a:t> </a:t>
            </a:r>
            <a:r>
              <a:rPr lang="en-CA" sz="1600" dirty="0" err="1">
                <a:latin typeface="Raleway"/>
                <a:cs typeface="Raleway"/>
              </a:rPr>
              <a:t>leur</a:t>
            </a:r>
            <a:r>
              <a:rPr lang="en-CA" sz="1600" dirty="0">
                <a:latin typeface="Raleway"/>
                <a:cs typeface="Raleway"/>
              </a:rPr>
              <a:t> </a:t>
            </a:r>
            <a:r>
              <a:rPr lang="en-CA" sz="1600" dirty="0" err="1">
                <a:latin typeface="Raleway"/>
                <a:cs typeface="Raleway"/>
              </a:rPr>
              <a:t>nationalité</a:t>
            </a:r>
            <a:r>
              <a:rPr lang="en-CA" sz="1600" dirty="0">
                <a:latin typeface="Raleway"/>
                <a:cs typeface="Raleway"/>
              </a:rPr>
              <a:t> </a:t>
            </a:r>
            <a:r>
              <a:rPr lang="en-CA" sz="1600" dirty="0" err="1">
                <a:latin typeface="Raleway"/>
                <a:cs typeface="Raleway"/>
              </a:rPr>
              <a:t>ou</a:t>
            </a:r>
            <a:r>
              <a:rPr lang="en-CA" sz="1600" dirty="0">
                <a:latin typeface="Raleway"/>
                <a:cs typeface="Raleway"/>
              </a:rPr>
              <a:t> </a:t>
            </a:r>
            <a:r>
              <a:rPr lang="en-CA" sz="1600" dirty="0" err="1">
                <a:latin typeface="Raleway"/>
                <a:cs typeface="Raleway"/>
              </a:rPr>
              <a:t>leur</a:t>
            </a:r>
            <a:r>
              <a:rPr lang="en-CA" sz="1600" dirty="0">
                <a:latin typeface="Raleway"/>
                <a:cs typeface="Raleway"/>
              </a:rPr>
              <a:t> </a:t>
            </a:r>
            <a:r>
              <a:rPr lang="en-CA" sz="1600" dirty="0" err="1">
                <a:latin typeface="Raleway"/>
                <a:cs typeface="Raleway"/>
              </a:rPr>
              <a:t>origine</a:t>
            </a:r>
            <a:r>
              <a:rPr lang="en-CA" sz="1600" dirty="0">
                <a:latin typeface="Raleway"/>
                <a:cs typeface="Raleway"/>
              </a:rPr>
              <a:t>, </a:t>
            </a:r>
            <a:r>
              <a:rPr lang="en-CA" sz="1600" dirty="0" err="1">
                <a:latin typeface="Raleway"/>
                <a:cs typeface="Raleway"/>
              </a:rPr>
              <a:t>ont</a:t>
            </a:r>
            <a:r>
              <a:rPr lang="en-CA" sz="1600" dirty="0">
                <a:latin typeface="Raleway"/>
                <a:cs typeface="Raleway"/>
              </a:rPr>
              <a:t> un </a:t>
            </a:r>
            <a:r>
              <a:rPr lang="en-CA" sz="1600" dirty="0" err="1">
                <a:latin typeface="Raleway"/>
                <a:cs typeface="Raleway"/>
              </a:rPr>
              <a:t>apport</a:t>
            </a:r>
            <a:r>
              <a:rPr lang="en-CA" sz="1600" dirty="0">
                <a:latin typeface="Raleway"/>
                <a:cs typeface="Raleway"/>
              </a:rPr>
              <a:t> social, </a:t>
            </a:r>
            <a:r>
              <a:rPr lang="en-CA" sz="1600" dirty="0" err="1">
                <a:latin typeface="Raleway"/>
                <a:cs typeface="Raleway"/>
              </a:rPr>
              <a:t>économique</a:t>
            </a:r>
            <a:r>
              <a:rPr lang="en-CA" sz="1600" dirty="0">
                <a:latin typeface="Raleway"/>
                <a:cs typeface="Raleway"/>
              </a:rPr>
              <a:t> et </a:t>
            </a:r>
            <a:r>
              <a:rPr lang="en-CA" sz="1600" dirty="0" err="1">
                <a:latin typeface="Raleway"/>
                <a:cs typeface="Raleway"/>
              </a:rPr>
              <a:t>culturel</a:t>
            </a:r>
            <a:r>
              <a:rPr lang="en-CA" sz="1600" dirty="0">
                <a:latin typeface="Raleway"/>
                <a:cs typeface="Raleway"/>
              </a:rPr>
              <a:t> pour le </a:t>
            </a:r>
            <a:r>
              <a:rPr lang="en-CA" sz="1600" dirty="0" err="1">
                <a:latin typeface="Raleway"/>
                <a:cs typeface="Raleway"/>
              </a:rPr>
              <a:t>territoire</a:t>
            </a:r>
            <a:r>
              <a:rPr lang="en-CA" sz="1600" dirty="0">
                <a:latin typeface="Raleway"/>
                <a:cs typeface="Raleway"/>
              </a:rPr>
              <a:t> </a:t>
            </a:r>
            <a:r>
              <a:rPr lang="en-CA" sz="1600" dirty="0" err="1">
                <a:latin typeface="Raleway"/>
                <a:cs typeface="Raleway"/>
              </a:rPr>
              <a:t>sur</a:t>
            </a:r>
            <a:r>
              <a:rPr lang="en-CA" sz="1600" dirty="0">
                <a:latin typeface="Raleway"/>
                <a:cs typeface="Raleway"/>
              </a:rPr>
              <a:t> </a:t>
            </a:r>
            <a:r>
              <a:rPr lang="en-CA" sz="1600" dirty="0" err="1">
                <a:latin typeface="Raleway"/>
                <a:cs typeface="Raleway"/>
              </a:rPr>
              <a:t>lequel</a:t>
            </a:r>
            <a:r>
              <a:rPr lang="en-CA" sz="1600" dirty="0">
                <a:latin typeface="Raleway"/>
                <a:cs typeface="Raleway"/>
              </a:rPr>
              <a:t> </a:t>
            </a:r>
            <a:r>
              <a:rPr lang="en-CA" sz="1600" dirty="0" err="1">
                <a:latin typeface="Raleway"/>
                <a:cs typeface="Raleway"/>
              </a:rPr>
              <a:t>ils</a:t>
            </a:r>
            <a:r>
              <a:rPr lang="en-CA" sz="1600" dirty="0">
                <a:latin typeface="Raleway"/>
                <a:cs typeface="Raleway"/>
              </a:rPr>
              <a:t> </a:t>
            </a:r>
            <a:r>
              <a:rPr lang="en-CA" sz="1600" dirty="0" err="1">
                <a:latin typeface="Raleway"/>
                <a:cs typeface="Raleway"/>
              </a:rPr>
              <a:t>s’installent</a:t>
            </a:r>
            <a:r>
              <a:rPr lang="en-CA" sz="1600" dirty="0">
                <a:latin typeface="Raleway"/>
                <a:cs typeface="Raleway"/>
              </a:rPr>
              <a:t> </a:t>
            </a:r>
            <a:r>
              <a:rPr lang="en-CA" sz="1600" dirty="0" err="1">
                <a:latin typeface="Raleway"/>
                <a:cs typeface="Raleway"/>
              </a:rPr>
              <a:t>lorsqu’ils</a:t>
            </a:r>
            <a:r>
              <a:rPr lang="en-CA" sz="1600" dirty="0">
                <a:latin typeface="Raleway"/>
                <a:cs typeface="Raleway"/>
              </a:rPr>
              <a:t> </a:t>
            </a:r>
            <a:r>
              <a:rPr lang="en-CA" sz="1600" dirty="0" err="1">
                <a:latin typeface="Raleway"/>
                <a:cs typeface="Raleway"/>
              </a:rPr>
              <a:t>sont</a:t>
            </a:r>
            <a:r>
              <a:rPr lang="en-CA" sz="1600" dirty="0">
                <a:latin typeface="Raleway"/>
                <a:cs typeface="Raleway"/>
              </a:rPr>
              <a:t> en bonne santé physique </a:t>
            </a:r>
            <a:r>
              <a:rPr lang="en-CA" sz="1600" dirty="0" smtClean="0">
                <a:latin typeface="Raleway"/>
                <a:cs typeface="Raleway"/>
              </a:rPr>
              <a:t>et </a:t>
            </a:r>
            <a:r>
              <a:rPr lang="en-CA" sz="1600" dirty="0" err="1">
                <a:latin typeface="Raleway"/>
                <a:cs typeface="Raleway"/>
              </a:rPr>
              <a:t>mentale</a:t>
            </a:r>
            <a:r>
              <a:rPr lang="en-CA" sz="1600" dirty="0">
                <a:latin typeface="Raleway"/>
                <a:cs typeface="Raleway"/>
              </a:rPr>
              <a:t>. </a:t>
            </a:r>
            <a:r>
              <a:rPr lang="en-CA" sz="1600" dirty="0" err="1">
                <a:latin typeface="Raleway"/>
                <a:cs typeface="Raleway"/>
              </a:rPr>
              <a:t>Une</a:t>
            </a:r>
            <a:r>
              <a:rPr lang="en-CA" sz="1600" dirty="0">
                <a:latin typeface="Raleway"/>
                <a:cs typeface="Raleway"/>
              </a:rPr>
              <a:t> bonne </a:t>
            </a:r>
            <a:r>
              <a:rPr lang="en-CA" sz="1600" dirty="0" err="1">
                <a:latin typeface="Raleway"/>
                <a:cs typeface="Raleway"/>
              </a:rPr>
              <a:t>intégration</a:t>
            </a:r>
            <a:r>
              <a:rPr lang="en-CA" sz="1600" dirty="0">
                <a:latin typeface="Raleway"/>
                <a:cs typeface="Raleway"/>
              </a:rPr>
              <a:t> </a:t>
            </a:r>
            <a:r>
              <a:rPr lang="en-CA" sz="1600" dirty="0" err="1">
                <a:latin typeface="Raleway"/>
                <a:cs typeface="Raleway"/>
              </a:rPr>
              <a:t>permet</a:t>
            </a:r>
            <a:r>
              <a:rPr lang="en-CA" sz="1600" dirty="0">
                <a:latin typeface="Raleway"/>
                <a:cs typeface="Raleway"/>
              </a:rPr>
              <a:t> </a:t>
            </a:r>
            <a:r>
              <a:rPr lang="en-CA" sz="1600" dirty="0" err="1">
                <a:latin typeface="Raleway"/>
                <a:cs typeface="Raleway"/>
              </a:rPr>
              <a:t>aussi</a:t>
            </a:r>
            <a:r>
              <a:rPr lang="en-CA" sz="1600" dirty="0">
                <a:latin typeface="Raleway"/>
                <a:cs typeface="Raleway"/>
              </a:rPr>
              <a:t> </a:t>
            </a:r>
            <a:r>
              <a:rPr lang="en-CA" sz="1600" dirty="0" smtClean="0">
                <a:latin typeface="Raleway"/>
                <a:cs typeface="Raleway"/>
              </a:rPr>
              <a:t>de </a:t>
            </a:r>
            <a:r>
              <a:rPr lang="en-CA" sz="1600" dirty="0" err="1">
                <a:latin typeface="Raleway"/>
                <a:cs typeface="Raleway"/>
              </a:rPr>
              <a:t>valoriser</a:t>
            </a:r>
            <a:r>
              <a:rPr lang="en-CA" sz="1600" dirty="0">
                <a:latin typeface="Raleway"/>
                <a:cs typeface="Raleway"/>
              </a:rPr>
              <a:t> </a:t>
            </a:r>
            <a:r>
              <a:rPr lang="en-CA" sz="1600" dirty="0" err="1">
                <a:latin typeface="Raleway"/>
                <a:cs typeface="Raleway"/>
              </a:rPr>
              <a:t>ces</a:t>
            </a:r>
            <a:r>
              <a:rPr lang="en-CA" sz="1600" dirty="0">
                <a:latin typeface="Raleway"/>
                <a:cs typeface="Raleway"/>
              </a:rPr>
              <a:t> </a:t>
            </a:r>
            <a:r>
              <a:rPr lang="en-CA" sz="1600" dirty="0" err="1">
                <a:latin typeface="Raleway"/>
                <a:cs typeface="Raleway"/>
              </a:rPr>
              <a:t>apports</a:t>
            </a:r>
            <a:r>
              <a:rPr lang="en-CA" sz="1600" dirty="0">
                <a:latin typeface="Raleway"/>
                <a:cs typeface="Raleway"/>
              </a:rPr>
              <a:t> et </a:t>
            </a:r>
            <a:r>
              <a:rPr lang="en-CA" sz="1600" dirty="0" err="1">
                <a:latin typeface="Raleway"/>
                <a:cs typeface="Raleway"/>
              </a:rPr>
              <a:t>d’éviter</a:t>
            </a:r>
            <a:r>
              <a:rPr lang="en-CA" sz="1600" dirty="0">
                <a:latin typeface="Raleway"/>
                <a:cs typeface="Raleway"/>
              </a:rPr>
              <a:t> </a:t>
            </a:r>
            <a:r>
              <a:rPr lang="en-CA" sz="1600" dirty="0" err="1">
                <a:latin typeface="Raleway"/>
                <a:cs typeface="Raleway"/>
              </a:rPr>
              <a:t>l’apparition</a:t>
            </a:r>
            <a:r>
              <a:rPr lang="en-CA" sz="1600" dirty="0">
                <a:latin typeface="Raleway"/>
                <a:cs typeface="Raleway"/>
              </a:rPr>
              <a:t> </a:t>
            </a:r>
            <a:r>
              <a:rPr lang="en-CA" sz="1600" dirty="0" smtClean="0">
                <a:latin typeface="Raleway"/>
                <a:cs typeface="Raleway"/>
              </a:rPr>
              <a:t/>
            </a:r>
            <a:br>
              <a:rPr lang="en-CA" sz="1600" dirty="0" smtClean="0">
                <a:latin typeface="Raleway"/>
                <a:cs typeface="Raleway"/>
              </a:rPr>
            </a:br>
            <a:r>
              <a:rPr lang="en-CA" sz="1600" dirty="0" smtClean="0">
                <a:latin typeface="Raleway"/>
                <a:cs typeface="Raleway"/>
              </a:rPr>
              <a:t>de </a:t>
            </a:r>
            <a:r>
              <a:rPr lang="en-CA" sz="1600" dirty="0" err="1">
                <a:latin typeface="Raleway"/>
                <a:cs typeface="Raleway"/>
              </a:rPr>
              <a:t>problèmes</a:t>
            </a:r>
            <a:r>
              <a:rPr lang="en-CA" sz="1600" dirty="0">
                <a:latin typeface="Raleway"/>
                <a:cs typeface="Raleway"/>
              </a:rPr>
              <a:t> </a:t>
            </a:r>
            <a:r>
              <a:rPr lang="en-CA" sz="1600" dirty="0" err="1">
                <a:latin typeface="Raleway"/>
                <a:cs typeface="Raleway"/>
              </a:rPr>
              <a:t>sociaux</a:t>
            </a:r>
            <a:r>
              <a:rPr lang="en-CA" sz="1600" dirty="0">
                <a:latin typeface="Raleway"/>
                <a:cs typeface="Raleway"/>
              </a:rPr>
              <a:t> et de santé</a:t>
            </a:r>
            <a:r>
              <a:rPr lang="en-CA" sz="1600" dirty="0" smtClean="0">
                <a:latin typeface="Raleway"/>
                <a:cs typeface="Raleway"/>
              </a:rPr>
              <a:t>.</a:t>
            </a:r>
            <a:endParaRPr lang="en-CA" sz="1600" dirty="0">
              <a:latin typeface="Raleway"/>
              <a:cs typeface="Raleway"/>
            </a:endParaRPr>
          </a:p>
        </p:txBody>
      </p:sp>
      <p:pic>
        <p:nvPicPr>
          <p:cNvPr id="2" name="Picture 1" descr="25-fem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691" y="19266"/>
            <a:ext cx="4768510" cy="4768510"/>
          </a:xfrm>
          <a:prstGeom prst="rect">
            <a:avLst/>
          </a:prstGeom>
        </p:spPr>
      </p:pic>
      <p:pic>
        <p:nvPicPr>
          <p:cNvPr id="7" name="Picture 6"/>
          <p:cNvPicPr>
            <a:picLocks noChangeAspect="1"/>
          </p:cNvPicPr>
          <p:nvPr/>
        </p:nvPicPr>
        <p:blipFill>
          <a:blip r:embed="rId3"/>
          <a:stretch>
            <a:fillRect/>
          </a:stretch>
        </p:blipFill>
        <p:spPr>
          <a:xfrm>
            <a:off x="7763017" y="4768510"/>
            <a:ext cx="814028" cy="205217"/>
          </a:xfrm>
          <a:prstGeom prst="rect">
            <a:avLst/>
          </a:prstGeom>
        </p:spPr>
      </p:pic>
      <p:sp>
        <p:nvSpPr>
          <p:cNvPr id="10" name="TextBox 9"/>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Tree>
    <p:extLst>
      <p:ext uri="{BB962C8B-B14F-4D97-AF65-F5344CB8AC3E}">
        <p14:creationId xmlns:p14="http://schemas.microsoft.com/office/powerpoint/2010/main" val="26221897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11" descr="31-pho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6"/>
            <a:ext cx="9144000" cy="5143501"/>
          </a:xfrm>
          <a:prstGeom prst="rect">
            <a:avLst/>
          </a:prstGeom>
        </p:spPr>
      </p:pic>
      <p:pic>
        <p:nvPicPr>
          <p:cNvPr id="4" name="Picture 3"/>
          <p:cNvPicPr>
            <a:picLocks noChangeAspect="1"/>
          </p:cNvPicPr>
          <p:nvPr/>
        </p:nvPicPr>
        <p:blipFill>
          <a:blip r:embed="rId3"/>
          <a:stretch>
            <a:fillRect/>
          </a:stretch>
        </p:blipFill>
        <p:spPr>
          <a:xfrm>
            <a:off x="7763017" y="4768510"/>
            <a:ext cx="814028" cy="205217"/>
          </a:xfrm>
          <a:prstGeom prst="rect">
            <a:avLst/>
          </a:prstGeom>
        </p:spPr>
      </p:pic>
      <p:sp>
        <p:nvSpPr>
          <p:cNvPr id="5" name="TextBox 4"/>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
        <p:nvSpPr>
          <p:cNvPr id="6" name="TextBox 5"/>
          <p:cNvSpPr txBox="1"/>
          <p:nvPr/>
        </p:nvSpPr>
        <p:spPr>
          <a:xfrm>
            <a:off x="389525" y="366059"/>
            <a:ext cx="5010603" cy="430887"/>
          </a:xfrm>
          <a:prstGeom prst="rect">
            <a:avLst/>
          </a:prstGeom>
          <a:noFill/>
        </p:spPr>
        <p:txBody>
          <a:bodyPr wrap="square" rtlCol="0">
            <a:spAutoFit/>
          </a:bodyPr>
          <a:lstStyle/>
          <a:p>
            <a:r>
              <a:rPr lang="fr-FR" sz="2200" b="1" dirty="0" smtClean="0">
                <a:solidFill>
                  <a:schemeClr val="accent1"/>
                </a:solidFill>
                <a:latin typeface="Raleway"/>
                <a:cs typeface="Raleway"/>
              </a:rPr>
              <a:t>Selon un sondage Léger, </a:t>
            </a:r>
            <a:endParaRPr lang="fr-FR" sz="2200" b="1" dirty="0">
              <a:solidFill>
                <a:schemeClr val="accent1"/>
              </a:solidFill>
              <a:latin typeface="Raleway"/>
              <a:cs typeface="Raleway"/>
            </a:endParaRPr>
          </a:p>
        </p:txBody>
      </p:sp>
      <p:sp>
        <p:nvSpPr>
          <p:cNvPr id="8" name="TextBox 7"/>
          <p:cNvSpPr txBox="1"/>
          <p:nvPr/>
        </p:nvSpPr>
        <p:spPr>
          <a:xfrm>
            <a:off x="389524" y="632759"/>
            <a:ext cx="3297573" cy="3551229"/>
          </a:xfrm>
          <a:prstGeom prst="rect">
            <a:avLst/>
          </a:prstGeom>
          <a:noFill/>
        </p:spPr>
        <p:txBody>
          <a:bodyPr wrap="square" rtlCol="0">
            <a:spAutoFit/>
          </a:bodyPr>
          <a:lstStyle/>
          <a:p>
            <a:pPr>
              <a:lnSpc>
                <a:spcPct val="110000"/>
              </a:lnSpc>
            </a:pPr>
            <a:r>
              <a:rPr lang="en-US" sz="2600" dirty="0" smtClean="0">
                <a:latin typeface="Raleway SemiBold"/>
                <a:cs typeface="Raleway SemiBold"/>
              </a:rPr>
              <a:t>73</a:t>
            </a:r>
            <a:r>
              <a:rPr lang="en-US" sz="2600" spc="-300" dirty="0" smtClean="0">
                <a:latin typeface="Raleway SemiBold"/>
                <a:cs typeface="Raleway SemiBold"/>
              </a:rPr>
              <a:t> </a:t>
            </a:r>
            <a:r>
              <a:rPr lang="en-US" sz="2600" dirty="0" smtClean="0">
                <a:latin typeface="Raleway SemiBold"/>
                <a:cs typeface="Raleway SemiBold"/>
              </a:rPr>
              <a:t>% </a:t>
            </a:r>
            <a:r>
              <a:rPr lang="en-US" sz="2600" dirty="0" smtClean="0">
                <a:latin typeface="Raleway"/>
                <a:cs typeface="Raleway"/>
              </a:rPr>
              <a:t> </a:t>
            </a:r>
            <a:r>
              <a:rPr lang="en-US" sz="2200" dirty="0" smtClean="0">
                <a:latin typeface="Raleway SemiBold"/>
                <a:cs typeface="Raleway SemiBold"/>
              </a:rPr>
              <a:t>de la population </a:t>
            </a:r>
            <a:r>
              <a:rPr lang="en-US" sz="1500" dirty="0" err="1" smtClean="0">
                <a:latin typeface="Raleway"/>
                <a:cs typeface="Raleway"/>
              </a:rPr>
              <a:t>québécoise</a:t>
            </a:r>
            <a:r>
              <a:rPr lang="en-US" sz="1500" dirty="0" smtClean="0">
                <a:latin typeface="Raleway"/>
                <a:cs typeface="Raleway"/>
              </a:rPr>
              <a:t> </a:t>
            </a:r>
            <a:r>
              <a:rPr lang="en-US" sz="1500" dirty="0" err="1" smtClean="0">
                <a:latin typeface="Raleway"/>
                <a:cs typeface="Raleway"/>
              </a:rPr>
              <a:t>estime</a:t>
            </a:r>
            <a:r>
              <a:rPr lang="en-US" sz="1500" dirty="0" smtClean="0">
                <a:latin typeface="Raleway"/>
                <a:cs typeface="Raleway"/>
              </a:rPr>
              <a:t> </a:t>
            </a:r>
            <a:r>
              <a:rPr lang="en-US" sz="1500" dirty="0" err="1" smtClean="0">
                <a:latin typeface="Raleway"/>
                <a:cs typeface="Raleway"/>
              </a:rPr>
              <a:t>que</a:t>
            </a:r>
            <a:r>
              <a:rPr lang="en-US" sz="1500" dirty="0" smtClean="0">
                <a:latin typeface="Raleway"/>
                <a:cs typeface="Raleway"/>
              </a:rPr>
              <a:t> </a:t>
            </a:r>
            <a:br>
              <a:rPr lang="en-US" sz="1500" dirty="0" smtClean="0">
                <a:latin typeface="Raleway"/>
                <a:cs typeface="Raleway"/>
              </a:rPr>
            </a:br>
            <a:r>
              <a:rPr lang="en-US" sz="1500" dirty="0" smtClean="0">
                <a:latin typeface="Raleway"/>
                <a:cs typeface="Raleway"/>
              </a:rPr>
              <a:t>les </a:t>
            </a:r>
            <a:r>
              <a:rPr lang="en-US" sz="1500" dirty="0" err="1" smtClean="0">
                <a:latin typeface="Raleway"/>
                <a:cs typeface="Raleway"/>
              </a:rPr>
              <a:t>enfants</a:t>
            </a:r>
            <a:r>
              <a:rPr lang="en-US" sz="1500" dirty="0" smtClean="0">
                <a:latin typeface="Raleway"/>
                <a:cs typeface="Raleway"/>
              </a:rPr>
              <a:t> de 0 </a:t>
            </a:r>
            <a:r>
              <a:rPr lang="en-US" sz="1500" dirty="0" err="1" smtClean="0">
                <a:latin typeface="Raleway"/>
                <a:cs typeface="Raleway"/>
              </a:rPr>
              <a:t>à</a:t>
            </a:r>
            <a:r>
              <a:rPr lang="en-US" sz="1500" dirty="0" smtClean="0">
                <a:latin typeface="Raleway"/>
                <a:cs typeface="Raleway"/>
              </a:rPr>
              <a:t> 5 </a:t>
            </a:r>
            <a:r>
              <a:rPr lang="en-US" sz="1500" dirty="0" err="1" smtClean="0">
                <a:latin typeface="Raleway"/>
                <a:cs typeface="Raleway"/>
              </a:rPr>
              <a:t>ans</a:t>
            </a:r>
            <a:r>
              <a:rPr lang="en-US" sz="1500" dirty="0" smtClean="0">
                <a:latin typeface="Raleway"/>
                <a:cs typeface="Raleway"/>
              </a:rPr>
              <a:t> </a:t>
            </a:r>
            <a:br>
              <a:rPr lang="en-US" sz="1500" dirty="0" smtClean="0">
                <a:latin typeface="Raleway"/>
                <a:cs typeface="Raleway"/>
              </a:rPr>
            </a:br>
            <a:r>
              <a:rPr lang="en-US" sz="1500" dirty="0" smtClean="0">
                <a:latin typeface="Raleway"/>
                <a:cs typeface="Raleway"/>
              </a:rPr>
              <a:t>habitant </a:t>
            </a:r>
            <a:r>
              <a:rPr lang="en-US" sz="1500" dirty="0">
                <a:latin typeface="Raleway"/>
                <a:cs typeface="Raleway"/>
              </a:rPr>
              <a:t>au Québec </a:t>
            </a:r>
            <a:r>
              <a:rPr lang="en-US" sz="1500" dirty="0" err="1">
                <a:latin typeface="Raleway"/>
                <a:cs typeface="Raleway"/>
              </a:rPr>
              <a:t>issus</a:t>
            </a:r>
            <a:r>
              <a:rPr lang="en-US" sz="1500" dirty="0">
                <a:latin typeface="Raleway"/>
                <a:cs typeface="Raleway"/>
              </a:rPr>
              <a:t> </a:t>
            </a:r>
            <a:r>
              <a:rPr lang="en-US" sz="1500" dirty="0" smtClean="0">
                <a:latin typeface="Raleway"/>
                <a:cs typeface="Raleway"/>
              </a:rPr>
              <a:t/>
            </a:r>
            <a:br>
              <a:rPr lang="en-US" sz="1500" dirty="0" smtClean="0">
                <a:latin typeface="Raleway"/>
                <a:cs typeface="Raleway"/>
              </a:rPr>
            </a:br>
            <a:r>
              <a:rPr lang="en-US" sz="1500" dirty="0" smtClean="0">
                <a:latin typeface="Raleway"/>
                <a:cs typeface="Raleway"/>
              </a:rPr>
              <a:t>de </a:t>
            </a:r>
            <a:r>
              <a:rPr lang="en-US" sz="1500" dirty="0">
                <a:latin typeface="Raleway"/>
                <a:cs typeface="Raleway"/>
              </a:rPr>
              <a:t>parents avec un </a:t>
            </a:r>
            <a:r>
              <a:rPr lang="en-US" sz="1500" dirty="0" err="1">
                <a:latin typeface="Raleway"/>
                <a:cs typeface="Raleway"/>
              </a:rPr>
              <a:t>statut</a:t>
            </a:r>
            <a:r>
              <a:rPr lang="en-US" sz="1500" dirty="0">
                <a:latin typeface="Raleway"/>
                <a:cs typeface="Raleway"/>
              </a:rPr>
              <a:t> </a:t>
            </a:r>
            <a:r>
              <a:rPr lang="en-US" sz="1500" dirty="0" err="1">
                <a:latin typeface="Raleway"/>
                <a:cs typeface="Raleway"/>
              </a:rPr>
              <a:t>d'immigration</a:t>
            </a:r>
            <a:r>
              <a:rPr lang="en-US" sz="1500" dirty="0">
                <a:latin typeface="Raleway"/>
                <a:cs typeface="Raleway"/>
              </a:rPr>
              <a:t> </a:t>
            </a:r>
            <a:r>
              <a:rPr lang="en-US" sz="1500" dirty="0" err="1">
                <a:latin typeface="Raleway"/>
                <a:cs typeface="Raleway"/>
              </a:rPr>
              <a:t>précaire</a:t>
            </a:r>
            <a:r>
              <a:rPr lang="en-US" sz="1500" dirty="0">
                <a:latin typeface="Raleway"/>
                <a:cs typeface="Raleway"/>
              </a:rPr>
              <a:t> </a:t>
            </a:r>
            <a:r>
              <a:rPr lang="en-US" sz="1500" dirty="0" err="1" smtClean="0">
                <a:latin typeface="Raleway"/>
                <a:cs typeface="Raleway"/>
              </a:rPr>
              <a:t>ou</a:t>
            </a:r>
            <a:r>
              <a:rPr lang="en-US" sz="1500" dirty="0" smtClean="0">
                <a:latin typeface="Raleway"/>
                <a:cs typeface="Raleway"/>
              </a:rPr>
              <a:t> </a:t>
            </a:r>
            <a:br>
              <a:rPr lang="en-US" sz="1500" dirty="0" smtClean="0">
                <a:latin typeface="Raleway"/>
                <a:cs typeface="Raleway"/>
              </a:rPr>
            </a:br>
            <a:r>
              <a:rPr lang="en-US" sz="1500" dirty="0" smtClean="0">
                <a:latin typeface="Raleway"/>
                <a:cs typeface="Raleway"/>
              </a:rPr>
              <a:t>sans </a:t>
            </a:r>
            <a:r>
              <a:rPr lang="en-US" sz="1500" dirty="0" err="1">
                <a:latin typeface="Raleway"/>
                <a:cs typeface="Raleway"/>
              </a:rPr>
              <a:t>statut</a:t>
            </a:r>
            <a:r>
              <a:rPr lang="en-US" sz="1500" dirty="0">
                <a:latin typeface="Raleway"/>
                <a:cs typeface="Raleway"/>
              </a:rPr>
              <a:t> </a:t>
            </a:r>
            <a:r>
              <a:rPr lang="en-US" sz="1500" dirty="0" err="1">
                <a:latin typeface="Raleway"/>
                <a:cs typeface="Raleway"/>
              </a:rPr>
              <a:t>régularisé</a:t>
            </a:r>
            <a:r>
              <a:rPr lang="en-US" sz="1500" dirty="0">
                <a:latin typeface="Raleway"/>
                <a:cs typeface="Raleway"/>
              </a:rPr>
              <a:t> </a:t>
            </a:r>
            <a:r>
              <a:rPr lang="en-US" sz="1500" dirty="0" err="1">
                <a:latin typeface="Raleway"/>
                <a:cs typeface="Raleway"/>
              </a:rPr>
              <a:t>devraient</a:t>
            </a:r>
            <a:r>
              <a:rPr lang="en-US" sz="1500" dirty="0">
                <a:latin typeface="Raleway"/>
                <a:cs typeface="Raleway"/>
              </a:rPr>
              <a:t> </a:t>
            </a:r>
            <a:r>
              <a:rPr lang="en-US" sz="1500" dirty="0" err="1">
                <a:latin typeface="Raleway"/>
                <a:cs typeface="Raleway"/>
              </a:rPr>
              <a:t>avoir</a:t>
            </a:r>
            <a:r>
              <a:rPr lang="en-US" sz="1500" dirty="0">
                <a:latin typeface="Raleway"/>
                <a:cs typeface="Raleway"/>
              </a:rPr>
              <a:t> </a:t>
            </a:r>
            <a:r>
              <a:rPr lang="en-US" sz="1500" dirty="0" err="1">
                <a:latin typeface="Raleway"/>
                <a:cs typeface="Raleway"/>
              </a:rPr>
              <a:t>accès</a:t>
            </a:r>
            <a:r>
              <a:rPr lang="en-US" sz="1500" dirty="0">
                <a:latin typeface="Raleway"/>
                <a:cs typeface="Raleway"/>
              </a:rPr>
              <a:t> </a:t>
            </a:r>
            <a:r>
              <a:rPr lang="en-US" sz="1500" dirty="0" err="1">
                <a:latin typeface="Raleway"/>
                <a:cs typeface="Raleway"/>
              </a:rPr>
              <a:t>à</a:t>
            </a:r>
            <a:r>
              <a:rPr lang="en-US" sz="1500" dirty="0">
                <a:latin typeface="Raleway"/>
                <a:cs typeface="Raleway"/>
              </a:rPr>
              <a:t> </a:t>
            </a:r>
            <a:r>
              <a:rPr lang="en-US" sz="1500" dirty="0" smtClean="0">
                <a:latin typeface="Raleway"/>
                <a:cs typeface="Raleway"/>
              </a:rPr>
              <a:t>des </a:t>
            </a:r>
            <a:r>
              <a:rPr lang="en-US" sz="1500" dirty="0" err="1">
                <a:latin typeface="Raleway"/>
                <a:cs typeface="Raleway"/>
              </a:rPr>
              <a:t>soins</a:t>
            </a:r>
            <a:r>
              <a:rPr lang="en-US" sz="1500" dirty="0">
                <a:latin typeface="Raleway"/>
                <a:cs typeface="Raleway"/>
              </a:rPr>
              <a:t> de santé </a:t>
            </a:r>
            <a:r>
              <a:rPr lang="en-US" sz="1500" dirty="0" err="1">
                <a:latin typeface="Raleway"/>
                <a:cs typeface="Raleway"/>
              </a:rPr>
              <a:t>couverts</a:t>
            </a:r>
            <a:r>
              <a:rPr lang="en-US" sz="1500" dirty="0">
                <a:latin typeface="Raleway"/>
                <a:cs typeface="Raleway"/>
              </a:rPr>
              <a:t> </a:t>
            </a:r>
            <a:r>
              <a:rPr lang="en-US" sz="1500" dirty="0" smtClean="0">
                <a:latin typeface="Raleway"/>
                <a:cs typeface="Raleway"/>
              </a:rPr>
              <a:t>par </a:t>
            </a:r>
            <a:r>
              <a:rPr lang="en-US" sz="1500" dirty="0">
                <a:latin typeface="Raleway"/>
                <a:cs typeface="Raleway"/>
              </a:rPr>
              <a:t>la RAMQ. </a:t>
            </a:r>
            <a:r>
              <a:rPr lang="en-US" sz="1500" dirty="0" smtClean="0">
                <a:latin typeface="Raleway"/>
                <a:cs typeface="Raleway"/>
              </a:rPr>
              <a:t/>
            </a:r>
            <a:br>
              <a:rPr lang="en-US" sz="1500" dirty="0" smtClean="0">
                <a:latin typeface="Raleway"/>
                <a:cs typeface="Raleway"/>
              </a:rPr>
            </a:br>
            <a:r>
              <a:rPr lang="en-US" sz="1500" dirty="0" err="1" smtClean="0">
                <a:latin typeface="Raleway"/>
                <a:cs typeface="Raleway"/>
              </a:rPr>
              <a:t>Cette</a:t>
            </a:r>
            <a:r>
              <a:rPr lang="en-US" sz="1500" dirty="0" smtClean="0">
                <a:latin typeface="Raleway"/>
                <a:cs typeface="Raleway"/>
              </a:rPr>
              <a:t> </a:t>
            </a:r>
            <a:r>
              <a:rPr lang="en-US" sz="1500" dirty="0">
                <a:latin typeface="Raleway"/>
                <a:cs typeface="Raleway"/>
              </a:rPr>
              <a:t>proportion </a:t>
            </a:r>
            <a:r>
              <a:rPr lang="en-US" sz="1500" dirty="0" err="1">
                <a:latin typeface="Raleway"/>
                <a:cs typeface="Raleway"/>
              </a:rPr>
              <a:t>monte</a:t>
            </a:r>
            <a:r>
              <a:rPr lang="en-US" sz="1500" dirty="0">
                <a:latin typeface="Raleway"/>
                <a:cs typeface="Raleway"/>
              </a:rPr>
              <a:t> </a:t>
            </a:r>
            <a:r>
              <a:rPr lang="en-US" sz="1500" dirty="0" err="1">
                <a:latin typeface="Raleway"/>
                <a:cs typeface="Raleway"/>
              </a:rPr>
              <a:t>à</a:t>
            </a:r>
            <a:r>
              <a:rPr lang="en-US" sz="1500" dirty="0">
                <a:latin typeface="Raleway"/>
                <a:cs typeface="Raleway"/>
              </a:rPr>
              <a:t> </a:t>
            </a:r>
            <a:r>
              <a:rPr lang="en-US" sz="1500" b="1" dirty="0" smtClean="0">
                <a:latin typeface="Raleway"/>
                <a:cs typeface="Raleway"/>
              </a:rPr>
              <a:t>82 </a:t>
            </a:r>
            <a:r>
              <a:rPr lang="en-US" sz="1500" b="1" dirty="0">
                <a:latin typeface="Raleway"/>
                <a:cs typeface="Raleway"/>
              </a:rPr>
              <a:t>% </a:t>
            </a:r>
            <a:r>
              <a:rPr lang="en-US" sz="1500" b="1" dirty="0" smtClean="0">
                <a:latin typeface="Raleway"/>
                <a:cs typeface="Raleway"/>
              </a:rPr>
              <a:t/>
            </a:r>
            <a:br>
              <a:rPr lang="en-US" sz="1500" b="1" dirty="0" smtClean="0">
                <a:latin typeface="Raleway"/>
                <a:cs typeface="Raleway"/>
              </a:rPr>
            </a:br>
            <a:r>
              <a:rPr lang="en-US" sz="1500" dirty="0" err="1" smtClean="0">
                <a:latin typeface="Raleway"/>
                <a:cs typeface="Raleway"/>
              </a:rPr>
              <a:t>lorsqu'on</a:t>
            </a:r>
            <a:r>
              <a:rPr lang="en-US" sz="1500" dirty="0" smtClean="0">
                <a:latin typeface="Raleway"/>
                <a:cs typeface="Raleway"/>
              </a:rPr>
              <a:t> </a:t>
            </a:r>
            <a:r>
              <a:rPr lang="en-US" sz="1500" dirty="0" err="1" smtClean="0">
                <a:latin typeface="Raleway"/>
                <a:cs typeface="Raleway"/>
              </a:rPr>
              <a:t>parle</a:t>
            </a:r>
            <a:r>
              <a:rPr lang="en-US" sz="1500" dirty="0" smtClean="0">
                <a:latin typeface="Raleway"/>
                <a:cs typeface="Raleway"/>
              </a:rPr>
              <a:t> </a:t>
            </a:r>
            <a:r>
              <a:rPr lang="en-US" sz="1500" dirty="0" err="1" smtClean="0">
                <a:latin typeface="Raleway"/>
                <a:cs typeface="Raleway"/>
              </a:rPr>
              <a:t>d'enfants</a:t>
            </a:r>
            <a:r>
              <a:rPr lang="en-US" sz="1500" dirty="0" smtClean="0">
                <a:latin typeface="Raleway"/>
                <a:cs typeface="Raleway"/>
              </a:rPr>
              <a:t> </a:t>
            </a:r>
            <a:br>
              <a:rPr lang="en-US" sz="1500" dirty="0" smtClean="0">
                <a:latin typeface="Raleway"/>
                <a:cs typeface="Raleway"/>
              </a:rPr>
            </a:br>
            <a:r>
              <a:rPr lang="en-US" sz="1500" dirty="0" err="1" smtClean="0">
                <a:latin typeface="Raleway"/>
                <a:cs typeface="Raleway"/>
              </a:rPr>
              <a:t>nés</a:t>
            </a:r>
            <a:r>
              <a:rPr lang="en-US" sz="1500" dirty="0" smtClean="0">
                <a:latin typeface="Raleway"/>
                <a:cs typeface="Raleway"/>
              </a:rPr>
              <a:t> au </a:t>
            </a:r>
            <a:r>
              <a:rPr lang="en-US" sz="1500" dirty="0">
                <a:latin typeface="Raleway"/>
                <a:cs typeface="Raleway"/>
              </a:rPr>
              <a:t>Québec</a:t>
            </a:r>
            <a:r>
              <a:rPr lang="en-US" sz="1500" dirty="0" smtClean="0">
                <a:latin typeface="Raleway"/>
                <a:cs typeface="Raleway"/>
              </a:rPr>
              <a:t>.</a:t>
            </a:r>
            <a:endParaRPr lang="en-US" sz="1500" dirty="0">
              <a:latin typeface="Raleway"/>
              <a:cs typeface="Raleway"/>
            </a:endParaRPr>
          </a:p>
          <a:p>
            <a:pPr>
              <a:lnSpc>
                <a:spcPct val="200000"/>
              </a:lnSpc>
            </a:pPr>
            <a:r>
              <a:rPr lang="en-US" sz="800" dirty="0">
                <a:latin typeface="Raleway"/>
                <a:cs typeface="Raleway"/>
              </a:rPr>
              <a:t>Source : Léger, 2018</a:t>
            </a:r>
            <a:r>
              <a:rPr lang="en-US" sz="800" dirty="0" smtClean="0">
                <a:latin typeface="Raleway"/>
                <a:cs typeface="Raleway"/>
              </a:rPr>
              <a:t>.</a:t>
            </a:r>
            <a:endParaRPr lang="en-US" sz="800" dirty="0">
              <a:latin typeface="Raleway"/>
              <a:cs typeface="Raleway"/>
            </a:endParaRPr>
          </a:p>
        </p:txBody>
      </p:sp>
      <p:graphicFrame>
        <p:nvGraphicFramePr>
          <p:cNvPr id="9" name="Chart 8"/>
          <p:cNvGraphicFramePr/>
          <p:nvPr>
            <p:extLst>
              <p:ext uri="{D42A27DB-BD31-4B8C-83A1-F6EECF244321}">
                <p14:modId xmlns:p14="http://schemas.microsoft.com/office/powerpoint/2010/main" val="2982125744"/>
              </p:ext>
            </p:extLst>
          </p:nvPr>
        </p:nvGraphicFramePr>
        <p:xfrm>
          <a:off x="2607308" y="741761"/>
          <a:ext cx="3522118" cy="2348079"/>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3969421" y="1959848"/>
            <a:ext cx="1230843" cy="769441"/>
          </a:xfrm>
          <a:prstGeom prst="rect">
            <a:avLst/>
          </a:prstGeom>
          <a:noFill/>
        </p:spPr>
        <p:txBody>
          <a:bodyPr wrap="square" rtlCol="0">
            <a:spAutoFit/>
          </a:bodyPr>
          <a:lstStyle/>
          <a:p>
            <a:r>
              <a:rPr lang="en-US" sz="4400" dirty="0" smtClean="0">
                <a:solidFill>
                  <a:schemeClr val="bg2"/>
                </a:solidFill>
              </a:rPr>
              <a:t>73</a:t>
            </a:r>
            <a:r>
              <a:rPr lang="en-US" sz="2000" spc="-300" dirty="0" smtClean="0">
                <a:solidFill>
                  <a:schemeClr val="bg2"/>
                </a:solidFill>
              </a:rPr>
              <a:t> </a:t>
            </a:r>
            <a:r>
              <a:rPr lang="en-US" sz="3200" dirty="0" smtClean="0">
                <a:solidFill>
                  <a:schemeClr val="bg2"/>
                </a:solidFill>
              </a:rPr>
              <a:t>%</a:t>
            </a:r>
            <a:endParaRPr lang="en-US" sz="3200" dirty="0">
              <a:solidFill>
                <a:schemeClr val="bg2"/>
              </a:solidFill>
            </a:endParaRPr>
          </a:p>
        </p:txBody>
      </p:sp>
    </p:spTree>
    <p:extLst>
      <p:ext uri="{BB962C8B-B14F-4D97-AF65-F5344CB8AC3E}">
        <p14:creationId xmlns:p14="http://schemas.microsoft.com/office/powerpoint/2010/main" val="24998974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pho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5" name="Group 4"/>
          <p:cNvGrpSpPr/>
          <p:nvPr/>
        </p:nvGrpSpPr>
        <p:grpSpPr>
          <a:xfrm>
            <a:off x="0" y="525922"/>
            <a:ext cx="4725976" cy="2158563"/>
            <a:chOff x="-1571195" y="1078362"/>
            <a:chExt cx="4629247" cy="2114383"/>
          </a:xfrm>
          <a:solidFill>
            <a:schemeClr val="accent1"/>
          </a:solidFill>
        </p:grpSpPr>
        <p:sp>
          <p:nvSpPr>
            <p:cNvPr id="6" name="Oval 5"/>
            <p:cNvSpPr/>
            <p:nvPr/>
          </p:nvSpPr>
          <p:spPr>
            <a:xfrm>
              <a:off x="943669"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1571195" y="1078362"/>
              <a:ext cx="3564961"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400414" y="904803"/>
            <a:ext cx="4396052" cy="1428083"/>
          </a:xfrm>
          <a:prstGeom prst="rect">
            <a:avLst/>
          </a:prstGeom>
          <a:noFill/>
        </p:spPr>
        <p:txBody>
          <a:bodyPr wrap="square" rtlCol="0">
            <a:spAutoFit/>
          </a:bodyPr>
          <a:lstStyle/>
          <a:p>
            <a:pPr>
              <a:lnSpc>
                <a:spcPct val="90000"/>
              </a:lnSpc>
            </a:pPr>
            <a:r>
              <a:rPr lang="en-US" sz="2400" b="1" dirty="0">
                <a:solidFill>
                  <a:schemeClr val="bg1"/>
                </a:solidFill>
                <a:latin typeface="Raleway"/>
                <a:cs typeface="Raleway"/>
              </a:rPr>
              <a:t>Comment </a:t>
            </a:r>
            <a:r>
              <a:rPr lang="en-US" sz="2400" b="1" dirty="0" smtClean="0">
                <a:solidFill>
                  <a:schemeClr val="bg1"/>
                </a:solidFill>
                <a:latin typeface="Raleway"/>
                <a:cs typeface="Raleway"/>
              </a:rPr>
              <a:t>aider les </a:t>
            </a:r>
            <a:br>
              <a:rPr lang="en-US" sz="2400" b="1" dirty="0" smtClean="0">
                <a:solidFill>
                  <a:schemeClr val="bg1"/>
                </a:solidFill>
                <a:latin typeface="Raleway"/>
                <a:cs typeface="Raleway"/>
              </a:rPr>
            </a:br>
            <a:r>
              <a:rPr lang="en-US" sz="2400" b="1" dirty="0" smtClean="0">
                <a:solidFill>
                  <a:schemeClr val="bg1"/>
                </a:solidFill>
                <a:latin typeface="Raleway"/>
                <a:cs typeface="Raleway"/>
              </a:rPr>
              <a:t>femmes enceintes et les </a:t>
            </a:r>
            <a:r>
              <a:rPr lang="en-US" sz="2400" b="1" dirty="0">
                <a:solidFill>
                  <a:schemeClr val="bg1"/>
                </a:solidFill>
                <a:latin typeface="Raleway"/>
                <a:cs typeface="Raleway"/>
              </a:rPr>
              <a:t>tout-</a:t>
            </a:r>
            <a:r>
              <a:rPr lang="en-US" sz="2400" b="1" dirty="0" err="1" smtClean="0">
                <a:solidFill>
                  <a:schemeClr val="bg1"/>
                </a:solidFill>
                <a:latin typeface="Raleway"/>
                <a:cs typeface="Raleway"/>
              </a:rPr>
              <a:t>petits</a:t>
            </a:r>
            <a:r>
              <a:rPr lang="en-US" sz="2400" b="1" dirty="0" smtClean="0">
                <a:solidFill>
                  <a:schemeClr val="bg1"/>
                </a:solidFill>
                <a:latin typeface="Raleway"/>
                <a:cs typeface="Raleway"/>
              </a:rPr>
              <a:t> migrants sans assurance </a:t>
            </a:r>
            <a:r>
              <a:rPr lang="en-US" sz="2400" b="1" dirty="0" err="1" smtClean="0">
                <a:solidFill>
                  <a:schemeClr val="bg1"/>
                </a:solidFill>
                <a:latin typeface="Raleway"/>
                <a:cs typeface="Raleway"/>
              </a:rPr>
              <a:t>maladie</a:t>
            </a:r>
            <a:r>
              <a:rPr lang="en-US" sz="2400" b="1" dirty="0">
                <a:solidFill>
                  <a:schemeClr val="bg1"/>
                </a:solidFill>
                <a:latin typeface="Raleway"/>
                <a:cs typeface="Raleway"/>
              </a:rPr>
              <a:t> ?</a:t>
            </a:r>
          </a:p>
        </p:txBody>
      </p:sp>
      <p:pic>
        <p:nvPicPr>
          <p:cNvPr id="9" name="Picture 8"/>
          <p:cNvPicPr>
            <a:picLocks noChangeAspect="1"/>
          </p:cNvPicPr>
          <p:nvPr/>
        </p:nvPicPr>
        <p:blipFill>
          <a:blip r:embed="rId3"/>
          <a:stretch>
            <a:fillRect/>
          </a:stretch>
        </p:blipFill>
        <p:spPr>
          <a:xfrm>
            <a:off x="7763017" y="4768510"/>
            <a:ext cx="814028" cy="205217"/>
          </a:xfrm>
          <a:prstGeom prst="rect">
            <a:avLst/>
          </a:prstGeom>
        </p:spPr>
      </p:pic>
      <p:sp>
        <p:nvSpPr>
          <p:cNvPr id="10" name="TextBox 9"/>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Tree>
    <p:extLst>
      <p:ext uri="{BB962C8B-B14F-4D97-AF65-F5344CB8AC3E}">
        <p14:creationId xmlns:p14="http://schemas.microsoft.com/office/powerpoint/2010/main" val="24716142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9525" y="366059"/>
            <a:ext cx="7370175" cy="1107996"/>
          </a:xfrm>
          <a:prstGeom prst="rect">
            <a:avLst/>
          </a:prstGeom>
          <a:noFill/>
        </p:spPr>
        <p:txBody>
          <a:bodyPr wrap="square" rtlCol="0">
            <a:spAutoFit/>
          </a:bodyPr>
          <a:lstStyle/>
          <a:p>
            <a:r>
              <a:rPr lang="fr-FR" sz="2200" b="1" dirty="0">
                <a:solidFill>
                  <a:schemeClr val="accent1"/>
                </a:solidFill>
                <a:latin typeface="Raleway"/>
                <a:cs typeface="Raleway"/>
              </a:rPr>
              <a:t>Agir sur le plan légal : les enfants </a:t>
            </a:r>
            <a:r>
              <a:rPr lang="fr-FR" sz="2200" b="1" dirty="0" smtClean="0">
                <a:solidFill>
                  <a:schemeClr val="accent1"/>
                </a:solidFill>
                <a:latin typeface="Raleway"/>
                <a:cs typeface="Raleway"/>
              </a:rPr>
              <a:t>nés </a:t>
            </a:r>
            <a:r>
              <a:rPr lang="fr-FR" sz="2200" b="1" dirty="0">
                <a:solidFill>
                  <a:schemeClr val="accent1"/>
                </a:solidFill>
                <a:latin typeface="Raleway"/>
                <a:cs typeface="Raleway"/>
              </a:rPr>
              <a:t>au Québec </a:t>
            </a:r>
            <a:r>
              <a:rPr lang="fr-FR" sz="2200" b="1" dirty="0" smtClean="0">
                <a:solidFill>
                  <a:schemeClr val="accent1"/>
                </a:solidFill>
                <a:latin typeface="Raleway"/>
                <a:cs typeface="Raleway"/>
              </a:rPr>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de </a:t>
            </a:r>
            <a:r>
              <a:rPr lang="fr-FR" sz="2200" b="1" dirty="0">
                <a:solidFill>
                  <a:schemeClr val="accent1"/>
                </a:solidFill>
                <a:latin typeface="Raleway"/>
                <a:cs typeface="Raleway"/>
              </a:rPr>
              <a:t>parents </a:t>
            </a:r>
            <a:r>
              <a:rPr lang="fr-FR" sz="2200" b="1" dirty="0" smtClean="0">
                <a:solidFill>
                  <a:schemeClr val="accent1"/>
                </a:solidFill>
                <a:latin typeface="Raleway"/>
                <a:cs typeface="Raleway"/>
              </a:rPr>
              <a:t>au </a:t>
            </a:r>
            <a:r>
              <a:rPr lang="fr-FR" sz="2200" b="1" dirty="0">
                <a:solidFill>
                  <a:schemeClr val="accent1"/>
                </a:solidFill>
                <a:latin typeface="Raleway"/>
                <a:cs typeface="Raleway"/>
              </a:rPr>
              <a:t>statut migratoire précaire</a:t>
            </a:r>
          </a:p>
          <a:p>
            <a:r>
              <a:rPr lang="fr-FR" sz="2200" b="1" dirty="0">
                <a:solidFill>
                  <a:schemeClr val="accent1"/>
                </a:solidFill>
                <a:latin typeface="Raleway"/>
                <a:cs typeface="Raleway"/>
              </a:rPr>
              <a:t> </a:t>
            </a:r>
          </a:p>
        </p:txBody>
      </p:sp>
      <p:sp>
        <p:nvSpPr>
          <p:cNvPr id="5" name="TextBox 4"/>
          <p:cNvSpPr txBox="1"/>
          <p:nvPr/>
        </p:nvSpPr>
        <p:spPr>
          <a:xfrm>
            <a:off x="406168" y="1327337"/>
            <a:ext cx="5064992" cy="2445797"/>
          </a:xfrm>
          <a:prstGeom prst="rect">
            <a:avLst/>
          </a:prstGeom>
          <a:noFill/>
        </p:spPr>
        <p:txBody>
          <a:bodyPr wrap="square" rtlCol="0">
            <a:spAutoFit/>
          </a:bodyPr>
          <a:lstStyle/>
          <a:p>
            <a:pPr>
              <a:lnSpc>
                <a:spcPct val="110000"/>
              </a:lnSpc>
            </a:pPr>
            <a:r>
              <a:rPr lang="en-CA" sz="1600" dirty="0">
                <a:latin typeface="Raleway"/>
                <a:cs typeface="Raleway"/>
              </a:rPr>
              <a:t>Le </a:t>
            </a:r>
            <a:r>
              <a:rPr lang="en-CA" sz="1600" dirty="0" err="1">
                <a:latin typeface="Raleway"/>
                <a:cs typeface="Raleway"/>
              </a:rPr>
              <a:t>Protecteur</a:t>
            </a:r>
            <a:r>
              <a:rPr lang="en-CA" sz="1600" dirty="0">
                <a:latin typeface="Raleway"/>
                <a:cs typeface="Raleway"/>
              </a:rPr>
              <a:t> du </a:t>
            </a:r>
            <a:r>
              <a:rPr lang="en-CA" sz="1600" dirty="0" err="1">
                <a:latin typeface="Raleway"/>
                <a:cs typeface="Raleway"/>
              </a:rPr>
              <a:t>citoyen</a:t>
            </a:r>
            <a:r>
              <a:rPr lang="en-CA" sz="1600" dirty="0">
                <a:latin typeface="Raleway"/>
                <a:cs typeface="Raleway"/>
              </a:rPr>
              <a:t> </a:t>
            </a:r>
            <a:r>
              <a:rPr lang="en-CA" sz="1600" dirty="0" err="1">
                <a:latin typeface="Raleway"/>
                <a:cs typeface="Raleway"/>
              </a:rPr>
              <a:t>recommande</a:t>
            </a:r>
            <a:r>
              <a:rPr lang="en-CA" sz="1600" dirty="0">
                <a:latin typeface="Raleway"/>
                <a:cs typeface="Raleway"/>
              </a:rPr>
              <a:t> </a:t>
            </a:r>
            <a:r>
              <a:rPr lang="en-CA" sz="1600" dirty="0" err="1" smtClean="0">
                <a:latin typeface="Raleway"/>
                <a:cs typeface="Raleway"/>
              </a:rPr>
              <a:t>à</a:t>
            </a:r>
            <a:r>
              <a:rPr lang="en-CA" sz="1600" dirty="0" smtClean="0">
                <a:latin typeface="Raleway"/>
                <a:cs typeface="Raleway"/>
              </a:rPr>
              <a:t> la </a:t>
            </a:r>
            <a:r>
              <a:rPr lang="en-CA" sz="1600" dirty="0">
                <a:latin typeface="Raleway"/>
                <a:cs typeface="Raleway"/>
              </a:rPr>
              <a:t>RAMQ de revoir son </a:t>
            </a:r>
            <a:r>
              <a:rPr lang="en-CA" sz="1600" dirty="0" err="1">
                <a:latin typeface="Raleway"/>
                <a:cs typeface="Raleway"/>
              </a:rPr>
              <a:t>interprétation</a:t>
            </a:r>
            <a:r>
              <a:rPr lang="en-CA" sz="1600" dirty="0">
                <a:latin typeface="Raleway"/>
                <a:cs typeface="Raleway"/>
              </a:rPr>
              <a:t> </a:t>
            </a:r>
            <a:r>
              <a:rPr lang="en-CA" sz="1600" dirty="0" smtClean="0">
                <a:latin typeface="Raleway"/>
                <a:cs typeface="Raleway"/>
              </a:rPr>
              <a:t>de </a:t>
            </a:r>
            <a:r>
              <a:rPr lang="en-CA" sz="1600" dirty="0">
                <a:latin typeface="Raleway"/>
                <a:cs typeface="Raleway"/>
              </a:rPr>
              <a:t>la </a:t>
            </a:r>
            <a:r>
              <a:rPr lang="en-CA" sz="1600" dirty="0" err="1" smtClean="0">
                <a:latin typeface="Raleway"/>
                <a:cs typeface="Raleway"/>
              </a:rPr>
              <a:t>Loi</a:t>
            </a:r>
            <a:r>
              <a:rPr lang="en-CA" sz="1600" dirty="0" smtClean="0">
                <a:latin typeface="Raleway"/>
                <a:cs typeface="Raleway"/>
              </a:rPr>
              <a:t> </a:t>
            </a:r>
            <a:r>
              <a:rPr lang="en-CA" sz="1600" dirty="0" err="1">
                <a:latin typeface="Raleway"/>
                <a:cs typeface="Raleway"/>
              </a:rPr>
              <a:t>sur</a:t>
            </a:r>
            <a:r>
              <a:rPr lang="en-CA" sz="1600" dirty="0">
                <a:latin typeface="Raleway"/>
                <a:cs typeface="Raleway"/>
              </a:rPr>
              <a:t> </a:t>
            </a:r>
            <a:r>
              <a:rPr lang="en-CA" sz="1600" dirty="0" err="1">
                <a:latin typeface="Raleway"/>
                <a:cs typeface="Raleway"/>
              </a:rPr>
              <a:t>l’assurance</a:t>
            </a:r>
            <a:r>
              <a:rPr lang="en-CA" sz="1600" dirty="0">
                <a:latin typeface="Raleway"/>
                <a:cs typeface="Raleway"/>
              </a:rPr>
              <a:t> </a:t>
            </a:r>
            <a:r>
              <a:rPr lang="en-CA" sz="1600" dirty="0" err="1">
                <a:latin typeface="Raleway"/>
                <a:cs typeface="Raleway"/>
              </a:rPr>
              <a:t>maladie</a:t>
            </a:r>
            <a:r>
              <a:rPr lang="en-CA" sz="1600" dirty="0">
                <a:latin typeface="Raleway"/>
                <a:cs typeface="Raleway"/>
              </a:rPr>
              <a:t> et de </a:t>
            </a:r>
            <a:r>
              <a:rPr lang="en-CA" sz="1600" dirty="0" smtClean="0">
                <a:latin typeface="Raleway"/>
                <a:cs typeface="Raleway"/>
              </a:rPr>
              <a:t>son </a:t>
            </a:r>
            <a:r>
              <a:rPr lang="en-CA" sz="1600" dirty="0" err="1">
                <a:latin typeface="Raleway"/>
                <a:cs typeface="Raleway"/>
              </a:rPr>
              <a:t>règlement</a:t>
            </a:r>
            <a:r>
              <a:rPr lang="en-CA" sz="1600" dirty="0">
                <a:latin typeface="Raleway"/>
                <a:cs typeface="Raleway"/>
              </a:rPr>
              <a:t> </a:t>
            </a:r>
            <a:r>
              <a:rPr lang="en-CA" sz="1600" dirty="0" err="1">
                <a:latin typeface="Raleway"/>
                <a:cs typeface="Raleway"/>
              </a:rPr>
              <a:t>d’application</a:t>
            </a:r>
            <a:r>
              <a:rPr lang="en-CA" sz="1600" dirty="0">
                <a:latin typeface="Raleway"/>
                <a:cs typeface="Raleway"/>
              </a:rPr>
              <a:t> pour </a:t>
            </a:r>
            <a:r>
              <a:rPr lang="en-CA" sz="1600" dirty="0" err="1">
                <a:latin typeface="Raleway"/>
                <a:cs typeface="Raleway"/>
              </a:rPr>
              <a:t>qu’un</a:t>
            </a:r>
            <a:r>
              <a:rPr lang="en-CA" sz="1600" dirty="0">
                <a:latin typeface="Raleway"/>
                <a:cs typeface="Raleway"/>
              </a:rPr>
              <a:t> </a:t>
            </a:r>
            <a:r>
              <a:rPr lang="en-CA" sz="1600" dirty="0" smtClean="0">
                <a:latin typeface="Raleway"/>
                <a:cs typeface="Raleway"/>
              </a:rPr>
              <a:t>enfant </a:t>
            </a:r>
            <a:r>
              <a:rPr lang="en-CA" sz="1600" dirty="0" err="1">
                <a:latin typeface="Raleway"/>
                <a:cs typeface="Raleway"/>
              </a:rPr>
              <a:t>soit</a:t>
            </a:r>
            <a:r>
              <a:rPr lang="en-CA" sz="1600" dirty="0">
                <a:latin typeface="Raleway"/>
                <a:cs typeface="Raleway"/>
              </a:rPr>
              <a:t> </a:t>
            </a:r>
            <a:r>
              <a:rPr lang="en-CA" sz="1600" dirty="0" err="1">
                <a:latin typeface="Raleway"/>
                <a:cs typeface="Raleway"/>
              </a:rPr>
              <a:t>considéré</a:t>
            </a:r>
            <a:r>
              <a:rPr lang="en-CA" sz="1600" dirty="0">
                <a:latin typeface="Raleway"/>
                <a:cs typeface="Raleway"/>
              </a:rPr>
              <a:t> </a:t>
            </a:r>
            <a:r>
              <a:rPr lang="en-CA" sz="1600" dirty="0" err="1">
                <a:latin typeface="Raleway"/>
                <a:cs typeface="Raleway"/>
              </a:rPr>
              <a:t>comme</a:t>
            </a:r>
            <a:r>
              <a:rPr lang="en-CA" sz="1600" dirty="0">
                <a:latin typeface="Raleway"/>
                <a:cs typeface="Raleway"/>
              </a:rPr>
              <a:t> admissible </a:t>
            </a:r>
            <a:r>
              <a:rPr lang="en-CA" sz="1600" dirty="0" err="1">
                <a:latin typeface="Raleway"/>
                <a:cs typeface="Raleway"/>
              </a:rPr>
              <a:t>s’il</a:t>
            </a:r>
            <a:r>
              <a:rPr lang="en-CA" sz="1600" dirty="0">
                <a:latin typeface="Raleway"/>
                <a:cs typeface="Raleway"/>
              </a:rPr>
              <a:t> :</a:t>
            </a:r>
          </a:p>
          <a:p>
            <a:pPr marL="285750" indent="-285750">
              <a:lnSpc>
                <a:spcPct val="110000"/>
              </a:lnSpc>
              <a:spcBef>
                <a:spcPts val="1200"/>
              </a:spcBef>
              <a:buClr>
                <a:schemeClr val="accent1"/>
              </a:buClr>
              <a:buFont typeface="Arial"/>
              <a:buChar char="•"/>
            </a:pPr>
            <a:r>
              <a:rPr lang="en-CA" sz="1600" dirty="0" err="1" smtClean="0">
                <a:latin typeface="Raleway"/>
                <a:cs typeface="Raleway"/>
              </a:rPr>
              <a:t>est</a:t>
            </a:r>
            <a:r>
              <a:rPr lang="en-CA" sz="1600" dirty="0" smtClean="0">
                <a:latin typeface="Raleway"/>
                <a:cs typeface="Raleway"/>
              </a:rPr>
              <a:t> </a:t>
            </a:r>
            <a:r>
              <a:rPr lang="en-CA" sz="1600" dirty="0">
                <a:latin typeface="Raleway"/>
                <a:cs typeface="Raleway"/>
              </a:rPr>
              <a:t>né au Québec ;</a:t>
            </a:r>
          </a:p>
          <a:p>
            <a:pPr marL="285750" indent="-285750">
              <a:lnSpc>
                <a:spcPct val="110000"/>
              </a:lnSpc>
              <a:spcBef>
                <a:spcPts val="1200"/>
              </a:spcBef>
              <a:buClr>
                <a:schemeClr val="accent1"/>
              </a:buClr>
              <a:buFont typeface="Arial"/>
              <a:buChar char="•"/>
            </a:pPr>
            <a:r>
              <a:rPr lang="en-CA" sz="1600" dirty="0" smtClean="0">
                <a:latin typeface="Raleway"/>
                <a:cs typeface="Raleway"/>
              </a:rPr>
              <a:t>y </a:t>
            </a:r>
            <a:r>
              <a:rPr lang="en-CA" sz="1600" dirty="0" err="1">
                <a:latin typeface="Raleway"/>
                <a:cs typeface="Raleway"/>
              </a:rPr>
              <a:t>demeure</a:t>
            </a:r>
            <a:r>
              <a:rPr lang="en-CA" sz="1600" dirty="0">
                <a:latin typeface="Raleway"/>
                <a:cs typeface="Raleway"/>
              </a:rPr>
              <a:t> de </a:t>
            </a:r>
            <a:r>
              <a:rPr lang="en-CA" sz="1600" dirty="0" err="1">
                <a:latin typeface="Raleway"/>
                <a:cs typeface="Raleway"/>
              </a:rPr>
              <a:t>façon</a:t>
            </a:r>
            <a:r>
              <a:rPr lang="en-CA" sz="1600" dirty="0">
                <a:latin typeface="Raleway"/>
                <a:cs typeface="Raleway"/>
              </a:rPr>
              <a:t> </a:t>
            </a:r>
            <a:r>
              <a:rPr lang="en-CA" sz="1600" dirty="0" err="1">
                <a:latin typeface="Raleway"/>
                <a:cs typeface="Raleway"/>
              </a:rPr>
              <a:t>habituelle</a:t>
            </a:r>
            <a:r>
              <a:rPr lang="en-CA" sz="1600" dirty="0">
                <a:latin typeface="Raleway"/>
                <a:cs typeface="Raleway"/>
              </a:rPr>
              <a:t> ;</a:t>
            </a:r>
          </a:p>
          <a:p>
            <a:pPr marL="285750" indent="-285750">
              <a:lnSpc>
                <a:spcPct val="110000"/>
              </a:lnSpc>
              <a:spcBef>
                <a:spcPts val="1200"/>
              </a:spcBef>
              <a:buClr>
                <a:schemeClr val="accent1"/>
              </a:buClr>
              <a:buFont typeface="Arial"/>
              <a:buChar char="•"/>
            </a:pPr>
            <a:r>
              <a:rPr lang="en-CA" sz="1600" dirty="0" smtClean="0">
                <a:latin typeface="Raleway"/>
                <a:cs typeface="Raleway"/>
              </a:rPr>
              <a:t>y </a:t>
            </a:r>
            <a:r>
              <a:rPr lang="en-CA" sz="1600" dirty="0" err="1">
                <a:latin typeface="Raleway"/>
                <a:cs typeface="Raleway"/>
              </a:rPr>
              <a:t>est</a:t>
            </a:r>
            <a:r>
              <a:rPr lang="en-CA" sz="1600" dirty="0">
                <a:latin typeface="Raleway"/>
                <a:cs typeface="Raleway"/>
              </a:rPr>
              <a:t> </a:t>
            </a:r>
            <a:r>
              <a:rPr lang="en-CA" sz="1600" dirty="0" err="1">
                <a:latin typeface="Raleway"/>
                <a:cs typeface="Raleway"/>
              </a:rPr>
              <a:t>présent</a:t>
            </a:r>
            <a:r>
              <a:rPr lang="en-CA" sz="1600" dirty="0">
                <a:latin typeface="Raleway"/>
                <a:cs typeface="Raleway"/>
              </a:rPr>
              <a:t> plus de 183 </a:t>
            </a:r>
            <a:r>
              <a:rPr lang="en-CA" sz="1600" dirty="0" err="1">
                <a:latin typeface="Raleway"/>
                <a:cs typeface="Raleway"/>
              </a:rPr>
              <a:t>jours</a:t>
            </a:r>
            <a:r>
              <a:rPr lang="en-CA" sz="1600" dirty="0">
                <a:latin typeface="Raleway"/>
                <a:cs typeface="Raleway"/>
              </a:rPr>
              <a:t> par </a:t>
            </a:r>
            <a:r>
              <a:rPr lang="en-CA" sz="1600" dirty="0" err="1">
                <a:latin typeface="Raleway"/>
                <a:cs typeface="Raleway"/>
              </a:rPr>
              <a:t>année</a:t>
            </a:r>
            <a:r>
              <a:rPr lang="en-CA" sz="1600" dirty="0">
                <a:latin typeface="Raleway"/>
                <a:cs typeface="Raleway"/>
              </a:rPr>
              <a:t> </a:t>
            </a:r>
            <a:r>
              <a:rPr lang="en-CA" sz="1600" dirty="0" err="1">
                <a:latin typeface="Raleway"/>
                <a:cs typeface="Raleway"/>
              </a:rPr>
              <a:t>civile</a:t>
            </a:r>
            <a:r>
              <a:rPr lang="en-CA" sz="1600" dirty="0">
                <a:latin typeface="Raleway"/>
                <a:cs typeface="Raleway"/>
              </a:rPr>
              <a:t>.</a:t>
            </a:r>
          </a:p>
        </p:txBody>
      </p:sp>
      <p:pic>
        <p:nvPicPr>
          <p:cNvPr id="8" name="Picture 7" descr="27-image-leg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478" y="46389"/>
            <a:ext cx="4803401" cy="4803401"/>
          </a:xfrm>
          <a:prstGeom prst="rect">
            <a:avLst/>
          </a:prstGeom>
        </p:spPr>
      </p:pic>
      <p:pic>
        <p:nvPicPr>
          <p:cNvPr id="7" name="Picture 6"/>
          <p:cNvPicPr>
            <a:picLocks noChangeAspect="1"/>
          </p:cNvPicPr>
          <p:nvPr/>
        </p:nvPicPr>
        <p:blipFill>
          <a:blip r:embed="rId4"/>
          <a:stretch>
            <a:fillRect/>
          </a:stretch>
        </p:blipFill>
        <p:spPr>
          <a:xfrm>
            <a:off x="7763017" y="4768510"/>
            <a:ext cx="814028" cy="205217"/>
          </a:xfrm>
          <a:prstGeom prst="rect">
            <a:avLst/>
          </a:prstGeom>
        </p:spPr>
      </p:pic>
      <p:sp>
        <p:nvSpPr>
          <p:cNvPr id="11" name="TextBox 10"/>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Tree>
    <p:extLst>
      <p:ext uri="{BB962C8B-B14F-4D97-AF65-F5344CB8AC3E}">
        <p14:creationId xmlns:p14="http://schemas.microsoft.com/office/powerpoint/2010/main" val="11408856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p:cNvGrpSpPr/>
          <p:nvPr/>
        </p:nvGrpSpPr>
        <p:grpSpPr>
          <a:xfrm flipH="1">
            <a:off x="6932313" y="1812609"/>
            <a:ext cx="2286027" cy="2286027"/>
            <a:chOff x="943669" y="1078362"/>
            <a:chExt cx="2114383" cy="2114383"/>
          </a:xfrm>
          <a:solidFill>
            <a:srgbClr val="FFFFFF"/>
          </a:solidFill>
        </p:grpSpPr>
        <p:sp>
          <p:nvSpPr>
            <p:cNvPr id="11" name="Oval 10"/>
            <p:cNvSpPr/>
            <p:nvPr/>
          </p:nvSpPr>
          <p:spPr>
            <a:xfrm>
              <a:off x="943669"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1012427" y="1078362"/>
              <a:ext cx="981339"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389525" y="366059"/>
            <a:ext cx="7370175" cy="1446550"/>
          </a:xfrm>
          <a:prstGeom prst="rect">
            <a:avLst/>
          </a:prstGeom>
          <a:noFill/>
        </p:spPr>
        <p:txBody>
          <a:bodyPr wrap="square" rtlCol="0">
            <a:spAutoFit/>
          </a:bodyPr>
          <a:lstStyle/>
          <a:p>
            <a:r>
              <a:rPr lang="fr-FR" sz="2200" b="1" dirty="0">
                <a:solidFill>
                  <a:schemeClr val="accent1"/>
                </a:solidFill>
                <a:latin typeface="Raleway"/>
                <a:cs typeface="Raleway"/>
              </a:rPr>
              <a:t>Agir sur le plan légal : </a:t>
            </a:r>
            <a:r>
              <a:rPr lang="fr-FR" sz="2200" b="1" dirty="0" smtClean="0">
                <a:solidFill>
                  <a:schemeClr val="accent1"/>
                </a:solidFill>
                <a:latin typeface="Raleway"/>
                <a:cs typeface="Raleway"/>
              </a:rPr>
              <a:t>les </a:t>
            </a:r>
            <a:r>
              <a:rPr lang="fr-FR" sz="2200" b="1" dirty="0">
                <a:solidFill>
                  <a:schemeClr val="accent1"/>
                </a:solidFill>
                <a:latin typeface="Raleway"/>
                <a:cs typeface="Raleway"/>
              </a:rPr>
              <a:t>autres enfants </a:t>
            </a:r>
            <a:r>
              <a:rPr lang="fr-FR" sz="2200" b="1" dirty="0" smtClean="0">
                <a:solidFill>
                  <a:schemeClr val="accent1"/>
                </a:solidFill>
                <a:latin typeface="Raleway"/>
                <a:cs typeface="Raleway"/>
              </a:rPr>
              <a:t>migrants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à </a:t>
            </a:r>
            <a:r>
              <a:rPr lang="fr-FR" sz="2200" b="1" dirty="0">
                <a:solidFill>
                  <a:schemeClr val="accent1"/>
                </a:solidFill>
                <a:latin typeface="Raleway"/>
                <a:cs typeface="Raleway"/>
              </a:rPr>
              <a:t>statut précaire </a:t>
            </a:r>
            <a:r>
              <a:rPr lang="fr-FR" sz="2200" b="1" dirty="0" smtClean="0">
                <a:solidFill>
                  <a:schemeClr val="accent1"/>
                </a:solidFill>
                <a:latin typeface="Raleway"/>
                <a:cs typeface="Raleway"/>
              </a:rPr>
              <a:t>et </a:t>
            </a:r>
            <a:r>
              <a:rPr lang="fr-FR" sz="2200" b="1" dirty="0">
                <a:solidFill>
                  <a:schemeClr val="accent1"/>
                </a:solidFill>
                <a:latin typeface="Raleway"/>
                <a:cs typeface="Raleway"/>
              </a:rPr>
              <a:t>les femmes enceintes migrantes à statut précaire</a:t>
            </a:r>
          </a:p>
          <a:p>
            <a:r>
              <a:rPr lang="fr-FR" sz="2200" b="1" dirty="0">
                <a:solidFill>
                  <a:schemeClr val="accent1"/>
                </a:solidFill>
                <a:latin typeface="Raleway"/>
                <a:cs typeface="Raleway"/>
              </a:rPr>
              <a:t> </a:t>
            </a:r>
          </a:p>
        </p:txBody>
      </p:sp>
      <p:sp>
        <p:nvSpPr>
          <p:cNvPr id="5" name="TextBox 4"/>
          <p:cNvSpPr txBox="1"/>
          <p:nvPr/>
        </p:nvSpPr>
        <p:spPr>
          <a:xfrm>
            <a:off x="406168" y="1610965"/>
            <a:ext cx="6498014" cy="2950551"/>
          </a:xfrm>
          <a:prstGeom prst="rect">
            <a:avLst/>
          </a:prstGeom>
          <a:noFill/>
        </p:spPr>
        <p:txBody>
          <a:bodyPr wrap="square" rtlCol="0">
            <a:spAutoFit/>
          </a:bodyPr>
          <a:lstStyle/>
          <a:p>
            <a:pPr>
              <a:lnSpc>
                <a:spcPct val="110000"/>
              </a:lnSpc>
            </a:pPr>
            <a:r>
              <a:rPr lang="en-CA" sz="1600" dirty="0">
                <a:latin typeface="Raleway"/>
                <a:cs typeface="Raleway"/>
              </a:rPr>
              <a:t>En 2017, </a:t>
            </a:r>
            <a:r>
              <a:rPr lang="en-CA" sz="1600" dirty="0" err="1">
                <a:latin typeface="Raleway"/>
                <a:cs typeface="Raleway"/>
              </a:rPr>
              <a:t>dans</a:t>
            </a:r>
            <a:r>
              <a:rPr lang="en-CA" sz="1600" dirty="0">
                <a:latin typeface="Raleway"/>
                <a:cs typeface="Raleway"/>
              </a:rPr>
              <a:t> le monde de </a:t>
            </a:r>
            <a:r>
              <a:rPr lang="en-CA" sz="1600" dirty="0" err="1">
                <a:latin typeface="Raleway"/>
                <a:cs typeface="Raleway"/>
              </a:rPr>
              <a:t>l’éducation</a:t>
            </a:r>
            <a:r>
              <a:rPr lang="en-CA" sz="1600" dirty="0">
                <a:latin typeface="Raleway"/>
                <a:cs typeface="Raleway"/>
              </a:rPr>
              <a:t>, </a:t>
            </a:r>
            <a:r>
              <a:rPr lang="en-CA" sz="1600" dirty="0" err="1">
                <a:latin typeface="Raleway"/>
                <a:cs typeface="Raleway"/>
              </a:rPr>
              <a:t>une</a:t>
            </a:r>
            <a:r>
              <a:rPr lang="en-CA" sz="1600" dirty="0">
                <a:latin typeface="Raleway"/>
                <a:cs typeface="Raleway"/>
              </a:rPr>
              <a:t> modification </a:t>
            </a:r>
            <a:r>
              <a:rPr lang="en-CA" sz="1600" dirty="0" err="1">
                <a:latin typeface="Raleway"/>
                <a:cs typeface="Raleway"/>
              </a:rPr>
              <a:t>à</a:t>
            </a:r>
            <a:r>
              <a:rPr lang="en-CA" sz="1600" dirty="0">
                <a:latin typeface="Raleway"/>
                <a:cs typeface="Raleway"/>
              </a:rPr>
              <a:t> la </a:t>
            </a:r>
            <a:r>
              <a:rPr lang="en-CA" sz="1600" dirty="0" smtClean="0">
                <a:latin typeface="Raleway"/>
                <a:cs typeface="Raleway"/>
              </a:rPr>
              <a:t/>
            </a:r>
            <a:br>
              <a:rPr lang="en-CA" sz="1600" dirty="0" smtClean="0">
                <a:latin typeface="Raleway"/>
                <a:cs typeface="Raleway"/>
              </a:rPr>
            </a:br>
            <a:r>
              <a:rPr lang="en-CA" sz="1600" i="1" dirty="0" err="1" smtClean="0">
                <a:latin typeface="Raleway"/>
                <a:cs typeface="Raleway"/>
              </a:rPr>
              <a:t>Loi</a:t>
            </a:r>
            <a:r>
              <a:rPr lang="en-CA" sz="1600" i="1" dirty="0" smtClean="0">
                <a:latin typeface="Raleway"/>
                <a:cs typeface="Raleway"/>
              </a:rPr>
              <a:t> </a:t>
            </a:r>
            <a:r>
              <a:rPr lang="en-CA" sz="1600" i="1" dirty="0" err="1" smtClean="0">
                <a:latin typeface="Raleway"/>
                <a:cs typeface="Raleway"/>
              </a:rPr>
              <a:t>sur</a:t>
            </a:r>
            <a:r>
              <a:rPr lang="en-CA" sz="1600" i="1" dirty="0" smtClean="0">
                <a:latin typeface="Raleway"/>
                <a:cs typeface="Raleway"/>
              </a:rPr>
              <a:t> </a:t>
            </a:r>
            <a:r>
              <a:rPr lang="en-CA" sz="1600" i="1" dirty="0" err="1" smtClean="0">
                <a:latin typeface="Raleway"/>
                <a:cs typeface="Raleway"/>
              </a:rPr>
              <a:t>l’instruction</a:t>
            </a:r>
            <a:r>
              <a:rPr lang="en-CA" sz="1600" i="1" dirty="0" smtClean="0">
                <a:latin typeface="Raleway"/>
                <a:cs typeface="Raleway"/>
              </a:rPr>
              <a:t> </a:t>
            </a:r>
            <a:r>
              <a:rPr lang="en-CA" sz="1600" i="1" dirty="0" err="1" smtClean="0">
                <a:latin typeface="Raleway"/>
                <a:cs typeface="Raleway"/>
              </a:rPr>
              <a:t>publique</a:t>
            </a:r>
            <a:r>
              <a:rPr lang="en-CA" sz="1600" dirty="0" smtClean="0">
                <a:latin typeface="Raleway"/>
                <a:cs typeface="Raleway"/>
              </a:rPr>
              <a:t> a </a:t>
            </a:r>
            <a:r>
              <a:rPr lang="en-CA" sz="1600" dirty="0" err="1">
                <a:latin typeface="Raleway"/>
                <a:cs typeface="Raleway"/>
              </a:rPr>
              <a:t>élargi</a:t>
            </a:r>
            <a:r>
              <a:rPr lang="en-CA" sz="1600" dirty="0">
                <a:latin typeface="Raleway"/>
                <a:cs typeface="Raleway"/>
              </a:rPr>
              <a:t> le </a:t>
            </a:r>
            <a:r>
              <a:rPr lang="en-CA" sz="1600" dirty="0" err="1">
                <a:latin typeface="Raleway"/>
                <a:cs typeface="Raleway"/>
              </a:rPr>
              <a:t>principe</a:t>
            </a:r>
            <a:r>
              <a:rPr lang="en-CA" sz="1600" dirty="0">
                <a:latin typeface="Raleway"/>
                <a:cs typeface="Raleway"/>
              </a:rPr>
              <a:t> du </a:t>
            </a:r>
            <a:r>
              <a:rPr lang="en-CA" sz="1600" dirty="0" err="1">
                <a:latin typeface="Raleway"/>
                <a:cs typeface="Raleway"/>
              </a:rPr>
              <a:t>droit</a:t>
            </a:r>
            <a:r>
              <a:rPr lang="en-CA" sz="1600" dirty="0">
                <a:latin typeface="Raleway"/>
                <a:cs typeface="Raleway"/>
              </a:rPr>
              <a:t> </a:t>
            </a:r>
            <a:r>
              <a:rPr lang="en-CA" sz="1600" dirty="0" err="1">
                <a:latin typeface="Raleway"/>
                <a:cs typeface="Raleway"/>
              </a:rPr>
              <a:t>à</a:t>
            </a:r>
            <a:r>
              <a:rPr lang="en-CA" sz="1600" dirty="0">
                <a:latin typeface="Raleway"/>
                <a:cs typeface="Raleway"/>
              </a:rPr>
              <a:t> la </a:t>
            </a:r>
            <a:r>
              <a:rPr lang="en-CA" sz="1600" dirty="0" err="1">
                <a:latin typeface="Raleway"/>
                <a:cs typeface="Raleway"/>
              </a:rPr>
              <a:t>gratuité</a:t>
            </a:r>
            <a:r>
              <a:rPr lang="en-CA" sz="1600" dirty="0">
                <a:latin typeface="Raleway"/>
                <a:cs typeface="Raleway"/>
              </a:rPr>
              <a:t> </a:t>
            </a:r>
            <a:r>
              <a:rPr lang="en-CA" sz="1600" dirty="0" err="1">
                <a:latin typeface="Raleway"/>
                <a:cs typeface="Raleway"/>
              </a:rPr>
              <a:t>scolaire</a:t>
            </a:r>
            <a:r>
              <a:rPr lang="en-CA" sz="1600" dirty="0">
                <a:latin typeface="Raleway"/>
                <a:cs typeface="Raleway"/>
              </a:rPr>
              <a:t> </a:t>
            </a:r>
            <a:r>
              <a:rPr lang="en-CA" sz="1600" dirty="0" err="1">
                <a:latin typeface="Raleway"/>
                <a:cs typeface="Raleway"/>
              </a:rPr>
              <a:t>à</a:t>
            </a:r>
            <a:r>
              <a:rPr lang="en-CA" sz="1600" dirty="0">
                <a:latin typeface="Raleway"/>
                <a:cs typeface="Raleway"/>
              </a:rPr>
              <a:t> </a:t>
            </a:r>
            <a:r>
              <a:rPr lang="en-CA" sz="1600" dirty="0" err="1">
                <a:latin typeface="Raleway"/>
                <a:cs typeface="Raleway"/>
              </a:rPr>
              <a:t>toute</a:t>
            </a:r>
            <a:r>
              <a:rPr lang="en-CA" sz="1600" dirty="0">
                <a:latin typeface="Raleway"/>
                <a:cs typeface="Raleway"/>
              </a:rPr>
              <a:t> </a:t>
            </a:r>
            <a:r>
              <a:rPr lang="en-CA" sz="1600" dirty="0" err="1">
                <a:latin typeface="Raleway"/>
                <a:cs typeface="Raleway"/>
              </a:rPr>
              <a:t>personne</a:t>
            </a:r>
            <a:r>
              <a:rPr lang="en-CA" sz="1600" dirty="0">
                <a:latin typeface="Raleway"/>
                <a:cs typeface="Raleway"/>
              </a:rPr>
              <a:t> qui </a:t>
            </a:r>
            <a:r>
              <a:rPr lang="en-CA" sz="1600" dirty="0" err="1">
                <a:latin typeface="Raleway"/>
                <a:cs typeface="Raleway"/>
              </a:rPr>
              <a:t>n’est</a:t>
            </a:r>
            <a:r>
              <a:rPr lang="en-CA" sz="1600" dirty="0">
                <a:latin typeface="Raleway"/>
                <a:cs typeface="Raleway"/>
              </a:rPr>
              <a:t> pas </a:t>
            </a:r>
            <a:r>
              <a:rPr lang="en-CA" sz="1600" dirty="0" err="1">
                <a:latin typeface="Raleway"/>
                <a:cs typeface="Raleway"/>
              </a:rPr>
              <a:t>résidente</a:t>
            </a:r>
            <a:r>
              <a:rPr lang="en-CA" sz="1600" dirty="0">
                <a:latin typeface="Raleway"/>
                <a:cs typeface="Raleway"/>
              </a:rPr>
              <a:t> du Québec </a:t>
            </a:r>
            <a:r>
              <a:rPr lang="en-CA" sz="1600" dirty="0" smtClean="0">
                <a:latin typeface="Raleway"/>
                <a:cs typeface="Raleway"/>
              </a:rPr>
              <a:t/>
            </a:r>
            <a:br>
              <a:rPr lang="en-CA" sz="1600" dirty="0" smtClean="0">
                <a:latin typeface="Raleway"/>
                <a:cs typeface="Raleway"/>
              </a:rPr>
            </a:br>
            <a:r>
              <a:rPr lang="en-CA" sz="1600" dirty="0" smtClean="0">
                <a:latin typeface="Raleway"/>
                <a:cs typeface="Raleway"/>
              </a:rPr>
              <a:t>au </a:t>
            </a:r>
            <a:r>
              <a:rPr lang="en-CA" sz="1600" dirty="0" err="1">
                <a:latin typeface="Raleway"/>
                <a:cs typeface="Raleway"/>
              </a:rPr>
              <a:t>sens</a:t>
            </a:r>
            <a:r>
              <a:rPr lang="en-CA" sz="1600" dirty="0">
                <a:latin typeface="Raleway"/>
                <a:cs typeface="Raleway"/>
              </a:rPr>
              <a:t> de </a:t>
            </a:r>
            <a:r>
              <a:rPr lang="en-CA" sz="1600" dirty="0" err="1">
                <a:latin typeface="Raleway"/>
                <a:cs typeface="Raleway"/>
              </a:rPr>
              <a:t>cette</a:t>
            </a:r>
            <a:r>
              <a:rPr lang="en-CA" sz="1600" dirty="0">
                <a:latin typeface="Raleway"/>
                <a:cs typeface="Raleway"/>
              </a:rPr>
              <a:t> </a:t>
            </a:r>
            <a:r>
              <a:rPr lang="en-CA" sz="1600" dirty="0" err="1">
                <a:latin typeface="Raleway"/>
                <a:cs typeface="Raleway"/>
              </a:rPr>
              <a:t>Loi</a:t>
            </a:r>
            <a:r>
              <a:rPr lang="en-CA" sz="1600" dirty="0">
                <a:latin typeface="Raleway"/>
                <a:cs typeface="Raleway"/>
              </a:rPr>
              <a:t>, </a:t>
            </a:r>
            <a:r>
              <a:rPr lang="en-CA" sz="1600" dirty="0" err="1">
                <a:latin typeface="Raleway"/>
                <a:cs typeface="Raleway"/>
              </a:rPr>
              <a:t>mais</a:t>
            </a:r>
            <a:r>
              <a:rPr lang="en-CA" sz="1600" dirty="0">
                <a:latin typeface="Raleway"/>
                <a:cs typeface="Raleway"/>
              </a:rPr>
              <a:t> </a:t>
            </a:r>
            <a:r>
              <a:rPr lang="en-CA" sz="1600" dirty="0" err="1">
                <a:latin typeface="Raleway"/>
                <a:cs typeface="Raleway"/>
              </a:rPr>
              <a:t>dont</a:t>
            </a:r>
            <a:r>
              <a:rPr lang="en-CA" sz="1600" dirty="0">
                <a:latin typeface="Raleway"/>
                <a:cs typeface="Raleway"/>
              </a:rPr>
              <a:t> le </a:t>
            </a:r>
            <a:r>
              <a:rPr lang="en-CA" sz="1600" dirty="0" err="1">
                <a:latin typeface="Raleway"/>
                <a:cs typeface="Raleway"/>
              </a:rPr>
              <a:t>titulaire</a:t>
            </a:r>
            <a:r>
              <a:rPr lang="en-CA" sz="1600" dirty="0">
                <a:latin typeface="Raleway"/>
                <a:cs typeface="Raleway"/>
              </a:rPr>
              <a:t> de </a:t>
            </a:r>
            <a:r>
              <a:rPr lang="en-CA" sz="1600" dirty="0" err="1">
                <a:latin typeface="Raleway"/>
                <a:cs typeface="Raleway"/>
              </a:rPr>
              <a:t>l’autorité</a:t>
            </a:r>
            <a:r>
              <a:rPr lang="en-CA" sz="1600" dirty="0">
                <a:latin typeface="Raleway"/>
                <a:cs typeface="Raleway"/>
              </a:rPr>
              <a:t> </a:t>
            </a:r>
            <a:r>
              <a:rPr lang="en-CA" sz="1600" dirty="0" err="1">
                <a:latin typeface="Raleway"/>
                <a:cs typeface="Raleway"/>
              </a:rPr>
              <a:t>parentale</a:t>
            </a:r>
            <a:r>
              <a:rPr lang="en-CA" sz="1600" dirty="0">
                <a:latin typeface="Raleway"/>
                <a:cs typeface="Raleway"/>
              </a:rPr>
              <a:t> </a:t>
            </a:r>
            <a:r>
              <a:rPr lang="en-CA" sz="1600" dirty="0" err="1">
                <a:latin typeface="Raleway"/>
                <a:cs typeface="Raleway"/>
              </a:rPr>
              <a:t>demeure</a:t>
            </a:r>
            <a:r>
              <a:rPr lang="en-CA" sz="1600" dirty="0">
                <a:latin typeface="Raleway"/>
                <a:cs typeface="Raleway"/>
              </a:rPr>
              <a:t> de </a:t>
            </a:r>
            <a:r>
              <a:rPr lang="en-CA" sz="1600" dirty="0" err="1">
                <a:latin typeface="Raleway"/>
                <a:cs typeface="Raleway"/>
              </a:rPr>
              <a:t>façon</a:t>
            </a:r>
            <a:r>
              <a:rPr lang="en-CA" sz="1600" dirty="0">
                <a:latin typeface="Raleway"/>
                <a:cs typeface="Raleway"/>
              </a:rPr>
              <a:t> </a:t>
            </a:r>
            <a:r>
              <a:rPr lang="en-CA" sz="1600" dirty="0" err="1">
                <a:latin typeface="Raleway"/>
                <a:cs typeface="Raleway"/>
              </a:rPr>
              <a:t>habituelle</a:t>
            </a:r>
            <a:r>
              <a:rPr lang="en-CA" sz="1600" dirty="0">
                <a:latin typeface="Raleway"/>
                <a:cs typeface="Raleway"/>
              </a:rPr>
              <a:t> </a:t>
            </a:r>
            <a:r>
              <a:rPr lang="en-CA" sz="1600" dirty="0" smtClean="0">
                <a:latin typeface="Raleway"/>
                <a:cs typeface="Raleway"/>
              </a:rPr>
              <a:t>au </a:t>
            </a:r>
            <a:r>
              <a:rPr lang="en-CA" sz="1600" dirty="0">
                <a:latin typeface="Raleway"/>
                <a:cs typeface="Raleway"/>
              </a:rPr>
              <a:t>Québec. </a:t>
            </a:r>
            <a:endParaRPr lang="en-CA" sz="1600" dirty="0" smtClean="0">
              <a:latin typeface="Raleway"/>
              <a:cs typeface="Raleway"/>
            </a:endParaRPr>
          </a:p>
          <a:p>
            <a:pPr>
              <a:lnSpc>
                <a:spcPct val="110000"/>
              </a:lnSpc>
              <a:spcBef>
                <a:spcPts val="1200"/>
              </a:spcBef>
            </a:pPr>
            <a:r>
              <a:rPr lang="en-CA" sz="1600" dirty="0" err="1" smtClean="0">
                <a:latin typeface="Raleway"/>
                <a:cs typeface="Raleway"/>
              </a:rPr>
              <a:t>Une</a:t>
            </a:r>
            <a:r>
              <a:rPr lang="en-CA" sz="1600" dirty="0" smtClean="0">
                <a:latin typeface="Raleway"/>
                <a:cs typeface="Raleway"/>
              </a:rPr>
              <a:t> </a:t>
            </a:r>
            <a:r>
              <a:rPr lang="en-CA" sz="1600" dirty="0" err="1">
                <a:latin typeface="Raleway"/>
                <a:cs typeface="Raleway"/>
              </a:rPr>
              <a:t>mesure</a:t>
            </a:r>
            <a:r>
              <a:rPr lang="en-CA" sz="1600" dirty="0">
                <a:latin typeface="Raleway"/>
                <a:cs typeface="Raleway"/>
              </a:rPr>
              <a:t> </a:t>
            </a:r>
            <a:r>
              <a:rPr lang="en-CA" sz="1600" dirty="0" err="1">
                <a:latin typeface="Raleway"/>
                <a:cs typeface="Raleway"/>
              </a:rPr>
              <a:t>semblable</a:t>
            </a:r>
            <a:r>
              <a:rPr lang="en-CA" sz="1600" dirty="0">
                <a:latin typeface="Raleway"/>
                <a:cs typeface="Raleway"/>
              </a:rPr>
              <a:t> </a:t>
            </a:r>
            <a:r>
              <a:rPr lang="en-CA" sz="1600" dirty="0" err="1">
                <a:latin typeface="Raleway"/>
                <a:cs typeface="Raleway"/>
              </a:rPr>
              <a:t>pourrait</a:t>
            </a:r>
            <a:r>
              <a:rPr lang="en-CA" sz="1600" dirty="0">
                <a:latin typeface="Raleway"/>
                <a:cs typeface="Raleway"/>
              </a:rPr>
              <a:t> </a:t>
            </a:r>
            <a:r>
              <a:rPr lang="en-CA" sz="1600" dirty="0" err="1">
                <a:latin typeface="Raleway"/>
                <a:cs typeface="Raleway"/>
              </a:rPr>
              <a:t>être</a:t>
            </a:r>
            <a:r>
              <a:rPr lang="en-CA" sz="1600" dirty="0">
                <a:latin typeface="Raleway"/>
                <a:cs typeface="Raleway"/>
              </a:rPr>
              <a:t> </a:t>
            </a:r>
            <a:r>
              <a:rPr lang="en-CA" sz="1600" dirty="0" err="1">
                <a:latin typeface="Raleway"/>
                <a:cs typeface="Raleway"/>
              </a:rPr>
              <a:t>envisagée</a:t>
            </a:r>
            <a:r>
              <a:rPr lang="en-CA" sz="1600" dirty="0">
                <a:latin typeface="Raleway"/>
                <a:cs typeface="Raleway"/>
              </a:rPr>
              <a:t> </a:t>
            </a:r>
            <a:r>
              <a:rPr lang="en-CA" sz="1600" dirty="0" err="1">
                <a:latin typeface="Raleway"/>
                <a:cs typeface="Raleway"/>
              </a:rPr>
              <a:t>dans</a:t>
            </a:r>
            <a:r>
              <a:rPr lang="en-CA" sz="1600" dirty="0">
                <a:latin typeface="Raleway"/>
                <a:cs typeface="Raleway"/>
              </a:rPr>
              <a:t> </a:t>
            </a:r>
            <a:r>
              <a:rPr lang="en-CA" sz="1600" dirty="0" smtClean="0">
                <a:latin typeface="Raleway"/>
                <a:cs typeface="Raleway"/>
              </a:rPr>
              <a:t>le </a:t>
            </a:r>
            <a:r>
              <a:rPr lang="en-CA" sz="1600" dirty="0" err="1">
                <a:latin typeface="Raleway"/>
                <a:cs typeface="Raleway"/>
              </a:rPr>
              <a:t>réseau</a:t>
            </a:r>
            <a:r>
              <a:rPr lang="en-CA" sz="1600" dirty="0">
                <a:latin typeface="Raleway"/>
                <a:cs typeface="Raleway"/>
              </a:rPr>
              <a:t> de la santé pour </a:t>
            </a:r>
            <a:r>
              <a:rPr lang="en-CA" sz="1600" dirty="0" err="1">
                <a:latin typeface="Raleway"/>
                <a:cs typeface="Raleway"/>
              </a:rPr>
              <a:t>donner</a:t>
            </a:r>
            <a:r>
              <a:rPr lang="en-CA" sz="1600" dirty="0">
                <a:latin typeface="Raleway"/>
                <a:cs typeface="Raleway"/>
              </a:rPr>
              <a:t> </a:t>
            </a:r>
            <a:r>
              <a:rPr lang="en-CA" sz="1600" dirty="0" err="1">
                <a:latin typeface="Raleway"/>
                <a:cs typeface="Raleway"/>
              </a:rPr>
              <a:t>accès</a:t>
            </a:r>
            <a:r>
              <a:rPr lang="en-CA" sz="1600" dirty="0">
                <a:latin typeface="Raleway"/>
                <a:cs typeface="Raleway"/>
              </a:rPr>
              <a:t> </a:t>
            </a:r>
            <a:r>
              <a:rPr lang="en-CA" sz="1600" dirty="0" err="1">
                <a:latin typeface="Raleway"/>
                <a:cs typeface="Raleway"/>
              </a:rPr>
              <a:t>à</a:t>
            </a:r>
            <a:r>
              <a:rPr lang="en-CA" sz="1600" dirty="0">
                <a:latin typeface="Raleway"/>
                <a:cs typeface="Raleway"/>
              </a:rPr>
              <a:t> </a:t>
            </a:r>
            <a:r>
              <a:rPr lang="en-CA" sz="1600" dirty="0" err="1">
                <a:latin typeface="Raleway"/>
                <a:cs typeface="Raleway"/>
              </a:rPr>
              <a:t>tous</a:t>
            </a:r>
            <a:r>
              <a:rPr lang="en-CA" sz="1600" dirty="0">
                <a:latin typeface="Raleway"/>
                <a:cs typeface="Raleway"/>
              </a:rPr>
              <a:t> les </a:t>
            </a:r>
            <a:r>
              <a:rPr lang="en-CA" sz="1600" dirty="0" err="1">
                <a:latin typeface="Raleway"/>
                <a:cs typeface="Raleway"/>
              </a:rPr>
              <a:t>mineurs</a:t>
            </a:r>
            <a:r>
              <a:rPr lang="en-CA" sz="1600" dirty="0">
                <a:latin typeface="Raleway"/>
                <a:cs typeface="Raleway"/>
              </a:rPr>
              <a:t> </a:t>
            </a:r>
            <a:r>
              <a:rPr lang="en-CA" sz="1600" dirty="0" err="1" smtClean="0">
                <a:latin typeface="Raleway"/>
                <a:cs typeface="Raleway"/>
              </a:rPr>
              <a:t>domiciliés</a:t>
            </a:r>
            <a:r>
              <a:rPr lang="en-CA" sz="1600" dirty="0" smtClean="0">
                <a:latin typeface="Raleway"/>
                <a:cs typeface="Raleway"/>
              </a:rPr>
              <a:t> </a:t>
            </a:r>
            <a:r>
              <a:rPr lang="en-CA" sz="1600" dirty="0">
                <a:latin typeface="Raleway"/>
                <a:cs typeface="Raleway"/>
              </a:rPr>
              <a:t>au Québec </a:t>
            </a:r>
            <a:r>
              <a:rPr lang="en-CA" sz="1600" dirty="0" err="1">
                <a:latin typeface="Raleway"/>
                <a:cs typeface="Raleway"/>
              </a:rPr>
              <a:t>à</a:t>
            </a:r>
            <a:r>
              <a:rPr lang="en-CA" sz="1600" dirty="0">
                <a:latin typeface="Raleway"/>
                <a:cs typeface="Raleway"/>
              </a:rPr>
              <a:t> la RAMQ et au </a:t>
            </a:r>
            <a:r>
              <a:rPr lang="en-CA" sz="1600" dirty="0" err="1">
                <a:latin typeface="Raleway"/>
                <a:cs typeface="Raleway"/>
              </a:rPr>
              <a:t>régime</a:t>
            </a:r>
            <a:r>
              <a:rPr lang="en-CA" sz="1600" dirty="0">
                <a:latin typeface="Raleway"/>
                <a:cs typeface="Raleway"/>
              </a:rPr>
              <a:t> public </a:t>
            </a:r>
            <a:r>
              <a:rPr lang="en-CA" sz="1600" dirty="0" err="1">
                <a:latin typeface="Raleway"/>
                <a:cs typeface="Raleway"/>
              </a:rPr>
              <a:t>d’assurance-médicaments</a:t>
            </a:r>
            <a:r>
              <a:rPr lang="en-CA" sz="1600" dirty="0">
                <a:latin typeface="Raleway"/>
                <a:cs typeface="Raleway"/>
              </a:rPr>
              <a:t>, </a:t>
            </a:r>
            <a:r>
              <a:rPr lang="en-CA" sz="1600" dirty="0" err="1">
                <a:latin typeface="Raleway"/>
                <a:cs typeface="Raleway"/>
              </a:rPr>
              <a:t>quel</a:t>
            </a:r>
            <a:r>
              <a:rPr lang="en-CA" sz="1600" dirty="0">
                <a:latin typeface="Raleway"/>
                <a:cs typeface="Raleway"/>
              </a:rPr>
              <a:t> </a:t>
            </a:r>
            <a:r>
              <a:rPr lang="en-CA" sz="1600" dirty="0" err="1">
                <a:latin typeface="Raleway"/>
                <a:cs typeface="Raleway"/>
              </a:rPr>
              <a:t>que</a:t>
            </a:r>
            <a:r>
              <a:rPr lang="en-CA" sz="1600" dirty="0">
                <a:latin typeface="Raleway"/>
                <a:cs typeface="Raleway"/>
              </a:rPr>
              <a:t> </a:t>
            </a:r>
            <a:r>
              <a:rPr lang="en-CA" sz="1600" dirty="0" err="1">
                <a:latin typeface="Raleway"/>
                <a:cs typeface="Raleway"/>
              </a:rPr>
              <a:t>soit</a:t>
            </a:r>
            <a:r>
              <a:rPr lang="en-CA" sz="1600" dirty="0">
                <a:latin typeface="Raleway"/>
                <a:cs typeface="Raleway"/>
              </a:rPr>
              <a:t> le </a:t>
            </a:r>
            <a:r>
              <a:rPr lang="en-CA" sz="1600" dirty="0" err="1">
                <a:latin typeface="Raleway"/>
                <a:cs typeface="Raleway"/>
              </a:rPr>
              <a:t>statut</a:t>
            </a:r>
            <a:r>
              <a:rPr lang="en-CA" sz="1600" dirty="0">
                <a:latin typeface="Raleway"/>
                <a:cs typeface="Raleway"/>
              </a:rPr>
              <a:t> </a:t>
            </a:r>
            <a:r>
              <a:rPr lang="en-CA" sz="1600" dirty="0" err="1">
                <a:latin typeface="Raleway"/>
                <a:cs typeface="Raleway"/>
              </a:rPr>
              <a:t>d’immigration</a:t>
            </a:r>
            <a:r>
              <a:rPr lang="en-CA" sz="1600" dirty="0">
                <a:latin typeface="Raleway"/>
                <a:cs typeface="Raleway"/>
              </a:rPr>
              <a:t> des parents. </a:t>
            </a:r>
            <a:r>
              <a:rPr lang="en-CA" sz="1600" dirty="0" err="1">
                <a:latin typeface="Raleway"/>
                <a:cs typeface="Raleway"/>
              </a:rPr>
              <a:t>Une</a:t>
            </a:r>
            <a:r>
              <a:rPr lang="en-CA" sz="1600" dirty="0">
                <a:latin typeface="Raleway"/>
                <a:cs typeface="Raleway"/>
              </a:rPr>
              <a:t> exception </a:t>
            </a:r>
            <a:r>
              <a:rPr lang="en-CA" sz="1600" dirty="0" err="1">
                <a:latin typeface="Raleway"/>
                <a:cs typeface="Raleway"/>
              </a:rPr>
              <a:t>pourrait</a:t>
            </a:r>
            <a:r>
              <a:rPr lang="en-CA" sz="1600" dirty="0">
                <a:latin typeface="Raleway"/>
                <a:cs typeface="Raleway"/>
              </a:rPr>
              <a:t> </a:t>
            </a:r>
            <a:r>
              <a:rPr lang="en-CA" sz="1600" dirty="0" err="1">
                <a:latin typeface="Raleway"/>
                <a:cs typeface="Raleway"/>
              </a:rPr>
              <a:t>aussi</a:t>
            </a:r>
            <a:r>
              <a:rPr lang="en-CA" sz="1600" dirty="0">
                <a:latin typeface="Raleway"/>
                <a:cs typeface="Raleway"/>
              </a:rPr>
              <a:t> </a:t>
            </a:r>
            <a:r>
              <a:rPr lang="en-CA" sz="1600" dirty="0" err="1">
                <a:latin typeface="Raleway"/>
                <a:cs typeface="Raleway"/>
              </a:rPr>
              <a:t>être</a:t>
            </a:r>
            <a:r>
              <a:rPr lang="en-CA" sz="1600" dirty="0">
                <a:latin typeface="Raleway"/>
                <a:cs typeface="Raleway"/>
              </a:rPr>
              <a:t> </a:t>
            </a:r>
            <a:r>
              <a:rPr lang="en-CA" sz="1600" dirty="0" err="1">
                <a:latin typeface="Raleway"/>
                <a:cs typeface="Raleway"/>
              </a:rPr>
              <a:t>faite</a:t>
            </a:r>
            <a:r>
              <a:rPr lang="en-CA" sz="1600" dirty="0">
                <a:latin typeface="Raleway"/>
                <a:cs typeface="Raleway"/>
              </a:rPr>
              <a:t> pour les femmes enceintes. </a:t>
            </a:r>
          </a:p>
        </p:txBody>
      </p:sp>
      <p:pic>
        <p:nvPicPr>
          <p:cNvPr id="2" name="Picture 1"/>
          <p:cNvPicPr>
            <a:picLocks noChangeAspect="1"/>
          </p:cNvPicPr>
          <p:nvPr/>
        </p:nvPicPr>
        <p:blipFill>
          <a:blip r:embed="rId3"/>
          <a:stretch>
            <a:fillRect/>
          </a:stretch>
        </p:blipFill>
        <p:spPr>
          <a:xfrm>
            <a:off x="7472860" y="2451086"/>
            <a:ext cx="1220274" cy="1009073"/>
          </a:xfrm>
          <a:prstGeom prst="rect">
            <a:avLst/>
          </a:prstGeom>
        </p:spPr>
      </p:pic>
      <p:pic>
        <p:nvPicPr>
          <p:cNvPr id="13" name="Picture 12"/>
          <p:cNvPicPr>
            <a:picLocks noChangeAspect="1"/>
          </p:cNvPicPr>
          <p:nvPr/>
        </p:nvPicPr>
        <p:blipFill>
          <a:blip r:embed="rId4"/>
          <a:stretch>
            <a:fillRect/>
          </a:stretch>
        </p:blipFill>
        <p:spPr>
          <a:xfrm>
            <a:off x="7763017" y="4768510"/>
            <a:ext cx="814028" cy="205217"/>
          </a:xfrm>
          <a:prstGeom prst="rect">
            <a:avLst/>
          </a:prstGeom>
        </p:spPr>
      </p:pic>
      <p:sp>
        <p:nvSpPr>
          <p:cNvPr id="14" name="TextBox 13"/>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Tree>
    <p:extLst>
      <p:ext uri="{BB962C8B-B14F-4D97-AF65-F5344CB8AC3E}">
        <p14:creationId xmlns:p14="http://schemas.microsoft.com/office/powerpoint/2010/main" val="24898897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alpha val="85000"/>
          </a:schemeClr>
        </a:solidFill>
        <a:effectLst/>
      </p:bgPr>
    </p:bg>
    <p:spTree>
      <p:nvGrpSpPr>
        <p:cNvPr id="1" name=""/>
        <p:cNvGrpSpPr/>
        <p:nvPr/>
      </p:nvGrpSpPr>
      <p:grpSpPr>
        <a:xfrm>
          <a:off x="0" y="0"/>
          <a:ext cx="0" cy="0"/>
          <a:chOff x="0" y="0"/>
          <a:chExt cx="0" cy="0"/>
        </a:xfrm>
      </p:grpSpPr>
      <p:pic>
        <p:nvPicPr>
          <p:cNvPr id="3" name="Picture 2" descr="28-illustr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64" y="-876884"/>
            <a:ext cx="10693400" cy="6020384"/>
          </a:xfrm>
          <a:prstGeom prst="rect">
            <a:avLst/>
          </a:prstGeom>
        </p:spPr>
      </p:pic>
      <p:sp>
        <p:nvSpPr>
          <p:cNvPr id="4" name="TextBox 3"/>
          <p:cNvSpPr txBox="1"/>
          <p:nvPr/>
        </p:nvSpPr>
        <p:spPr>
          <a:xfrm>
            <a:off x="389525" y="366059"/>
            <a:ext cx="8466608" cy="769441"/>
          </a:xfrm>
          <a:prstGeom prst="rect">
            <a:avLst/>
          </a:prstGeom>
          <a:noFill/>
        </p:spPr>
        <p:txBody>
          <a:bodyPr wrap="square" rtlCol="0">
            <a:spAutoFit/>
          </a:bodyPr>
          <a:lstStyle/>
          <a:p>
            <a:r>
              <a:rPr lang="fr-FR" sz="2200" b="1" dirty="0" smtClean="0">
                <a:solidFill>
                  <a:schemeClr val="bg1"/>
                </a:solidFill>
                <a:latin typeface="Raleway"/>
                <a:cs typeface="Raleway"/>
              </a:rPr>
              <a:t>Agir sur les déterminants </a:t>
            </a:r>
            <a:br>
              <a:rPr lang="fr-FR" sz="2200" b="1" dirty="0" smtClean="0">
                <a:solidFill>
                  <a:schemeClr val="bg1"/>
                </a:solidFill>
                <a:latin typeface="Raleway"/>
                <a:cs typeface="Raleway"/>
              </a:rPr>
            </a:br>
            <a:r>
              <a:rPr lang="fr-FR" sz="2200" b="1" dirty="0" smtClean="0">
                <a:solidFill>
                  <a:schemeClr val="bg1"/>
                </a:solidFill>
                <a:latin typeface="Raleway"/>
                <a:cs typeface="Raleway"/>
              </a:rPr>
              <a:t>de la santé chez les immigrants</a:t>
            </a:r>
            <a:endParaRPr lang="fr-FR" sz="2200" b="1" dirty="0">
              <a:solidFill>
                <a:schemeClr val="bg1"/>
              </a:solidFill>
              <a:latin typeface="Raleway"/>
              <a:cs typeface="Raleway"/>
            </a:endParaRPr>
          </a:p>
        </p:txBody>
      </p:sp>
      <p:sp>
        <p:nvSpPr>
          <p:cNvPr id="6" name="TextBox 5"/>
          <p:cNvSpPr txBox="1"/>
          <p:nvPr/>
        </p:nvSpPr>
        <p:spPr>
          <a:xfrm>
            <a:off x="355771" y="1320653"/>
            <a:ext cx="5442182" cy="1158009"/>
          </a:xfrm>
          <a:prstGeom prst="rect">
            <a:avLst/>
          </a:prstGeom>
          <a:noFill/>
        </p:spPr>
        <p:txBody>
          <a:bodyPr wrap="square" rtlCol="0">
            <a:spAutoFit/>
          </a:bodyPr>
          <a:lstStyle/>
          <a:p>
            <a:pPr marL="285750" indent="-285750">
              <a:lnSpc>
                <a:spcPct val="110000"/>
              </a:lnSpc>
              <a:buClr>
                <a:schemeClr val="bg1"/>
              </a:buClr>
              <a:buFont typeface="Arial"/>
              <a:buChar char="•"/>
            </a:pPr>
            <a:r>
              <a:rPr lang="en-US" sz="1500" dirty="0" err="1" smtClean="0">
                <a:latin typeface="Raleway"/>
                <a:cs typeface="Raleway"/>
              </a:rPr>
              <a:t>Intégration</a:t>
            </a:r>
            <a:r>
              <a:rPr lang="en-US" sz="1500" dirty="0" smtClean="0">
                <a:latin typeface="Raleway"/>
                <a:cs typeface="Raleway"/>
              </a:rPr>
              <a:t> </a:t>
            </a:r>
            <a:r>
              <a:rPr lang="en-US" sz="1500" dirty="0" err="1" smtClean="0">
                <a:latin typeface="Raleway"/>
                <a:cs typeface="Raleway"/>
              </a:rPr>
              <a:t>professionnelle</a:t>
            </a:r>
            <a:r>
              <a:rPr lang="en-US" sz="1500" dirty="0" smtClean="0">
                <a:latin typeface="Raleway"/>
                <a:cs typeface="Raleway"/>
              </a:rPr>
              <a:t> et </a:t>
            </a:r>
            <a:r>
              <a:rPr lang="en-US" sz="1500" dirty="0" err="1" smtClean="0">
                <a:latin typeface="Raleway"/>
                <a:cs typeface="Raleway"/>
              </a:rPr>
              <a:t>sociale</a:t>
            </a:r>
            <a:endParaRPr lang="en-US" sz="1500" dirty="0" smtClean="0">
              <a:latin typeface="Raleway"/>
              <a:cs typeface="Raleway"/>
            </a:endParaRPr>
          </a:p>
          <a:p>
            <a:pPr marL="285750" indent="-285750">
              <a:lnSpc>
                <a:spcPct val="110000"/>
              </a:lnSpc>
              <a:spcBef>
                <a:spcPts val="1200"/>
              </a:spcBef>
              <a:buClr>
                <a:schemeClr val="bg1"/>
              </a:buClr>
              <a:buFont typeface="Arial"/>
              <a:buChar char="•"/>
            </a:pPr>
            <a:r>
              <a:rPr lang="en-US" sz="1500" dirty="0" err="1" smtClean="0">
                <a:latin typeface="Raleway"/>
                <a:cs typeface="Raleway"/>
              </a:rPr>
              <a:t>Intégration</a:t>
            </a:r>
            <a:r>
              <a:rPr lang="en-US" sz="1500" dirty="0" smtClean="0">
                <a:latin typeface="Raleway"/>
                <a:cs typeface="Raleway"/>
              </a:rPr>
              <a:t> des </a:t>
            </a:r>
            <a:r>
              <a:rPr lang="en-US" sz="1500" dirty="0" err="1" smtClean="0">
                <a:latin typeface="Raleway"/>
                <a:cs typeface="Raleway"/>
              </a:rPr>
              <a:t>enfants</a:t>
            </a:r>
            <a:r>
              <a:rPr lang="en-US" sz="1500" dirty="0" smtClean="0">
                <a:latin typeface="Raleway"/>
                <a:cs typeface="Raleway"/>
              </a:rPr>
              <a:t> </a:t>
            </a:r>
            <a:r>
              <a:rPr lang="en-US" sz="1500" dirty="0" err="1" smtClean="0">
                <a:latin typeface="Raleway"/>
                <a:cs typeface="Raleway"/>
              </a:rPr>
              <a:t>dans</a:t>
            </a:r>
            <a:r>
              <a:rPr lang="en-US" sz="1500" dirty="0" smtClean="0">
                <a:latin typeface="Raleway"/>
                <a:cs typeface="Raleway"/>
              </a:rPr>
              <a:t> les services de </a:t>
            </a:r>
            <a:r>
              <a:rPr lang="en-US" sz="1500" dirty="0" err="1" smtClean="0">
                <a:latin typeface="Raleway"/>
                <a:cs typeface="Raleway"/>
              </a:rPr>
              <a:t>garde</a:t>
            </a:r>
            <a:endParaRPr lang="en-US" sz="1500" dirty="0" smtClean="0">
              <a:latin typeface="Raleway"/>
              <a:cs typeface="Raleway"/>
            </a:endParaRPr>
          </a:p>
          <a:p>
            <a:pPr marL="285750" indent="-285750">
              <a:lnSpc>
                <a:spcPct val="110000"/>
              </a:lnSpc>
              <a:spcBef>
                <a:spcPts val="1200"/>
              </a:spcBef>
              <a:buClr>
                <a:schemeClr val="bg1"/>
              </a:buClr>
              <a:buFont typeface="Arial"/>
              <a:buChar char="•"/>
            </a:pPr>
            <a:r>
              <a:rPr lang="en-US" sz="1500" dirty="0" err="1" smtClean="0">
                <a:latin typeface="Raleway"/>
                <a:cs typeface="Raleway"/>
              </a:rPr>
              <a:t>Réduction</a:t>
            </a:r>
            <a:r>
              <a:rPr lang="en-US" sz="1500" dirty="0" smtClean="0">
                <a:latin typeface="Raleway"/>
                <a:cs typeface="Raleway"/>
              </a:rPr>
              <a:t> de </a:t>
            </a:r>
            <a:r>
              <a:rPr lang="en-US" sz="1500" dirty="0" err="1" smtClean="0">
                <a:latin typeface="Raleway"/>
                <a:cs typeface="Raleway"/>
              </a:rPr>
              <a:t>l’insécurité</a:t>
            </a:r>
            <a:r>
              <a:rPr lang="en-US" sz="1500" dirty="0" smtClean="0">
                <a:latin typeface="Raleway"/>
                <a:cs typeface="Raleway"/>
              </a:rPr>
              <a:t> </a:t>
            </a:r>
            <a:r>
              <a:rPr lang="en-US" sz="1500" dirty="0" err="1" smtClean="0">
                <a:latin typeface="Raleway"/>
                <a:cs typeface="Raleway"/>
              </a:rPr>
              <a:t>alimentaire</a:t>
            </a:r>
            <a:endParaRPr lang="en-US" sz="1500" dirty="0">
              <a:latin typeface="Raleway"/>
              <a:cs typeface="Raleway"/>
            </a:endParaRPr>
          </a:p>
        </p:txBody>
      </p:sp>
      <p:pic>
        <p:nvPicPr>
          <p:cNvPr id="7" name="Picture 6"/>
          <p:cNvPicPr>
            <a:picLocks noChangeAspect="1"/>
          </p:cNvPicPr>
          <p:nvPr/>
        </p:nvPicPr>
        <p:blipFill>
          <a:blip r:embed="rId4"/>
          <a:stretch>
            <a:fillRect/>
          </a:stretch>
        </p:blipFill>
        <p:spPr>
          <a:xfrm>
            <a:off x="7763017" y="4768510"/>
            <a:ext cx="814028" cy="205217"/>
          </a:xfrm>
          <a:prstGeom prst="rect">
            <a:avLst/>
          </a:prstGeom>
        </p:spPr>
      </p:pic>
      <p:sp>
        <p:nvSpPr>
          <p:cNvPr id="10" name="TextBox 9"/>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Tree>
    <p:extLst>
      <p:ext uri="{BB962C8B-B14F-4D97-AF65-F5344CB8AC3E}">
        <p14:creationId xmlns:p14="http://schemas.microsoft.com/office/powerpoint/2010/main" val="23867162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202862"/>
            <a:ext cx="7048805" cy="1510422"/>
            <a:chOff x="-6809305" y="1078362"/>
            <a:chExt cx="9867357" cy="2114383"/>
          </a:xfrm>
          <a:solidFill>
            <a:schemeClr val="accent1"/>
          </a:solidFill>
        </p:grpSpPr>
        <p:sp>
          <p:nvSpPr>
            <p:cNvPr id="29" name="Oval 28"/>
            <p:cNvSpPr/>
            <p:nvPr/>
          </p:nvSpPr>
          <p:spPr>
            <a:xfrm>
              <a:off x="943669" y="1078362"/>
              <a:ext cx="2114383" cy="2114383"/>
            </a:xfrm>
            <a:prstGeom prst="ellipse">
              <a:avLst/>
            </a:prstGeom>
            <a:solidFill>
              <a:srgbClr val="EEEC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Rectangle 29"/>
            <p:cNvSpPr/>
            <p:nvPr/>
          </p:nvSpPr>
          <p:spPr>
            <a:xfrm>
              <a:off x="-6809305" y="1078362"/>
              <a:ext cx="8803069" cy="211438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389525" y="366059"/>
            <a:ext cx="8466608" cy="1107996"/>
          </a:xfrm>
          <a:prstGeom prst="rect">
            <a:avLst/>
          </a:prstGeom>
          <a:noFill/>
        </p:spPr>
        <p:txBody>
          <a:bodyPr wrap="square" rtlCol="0">
            <a:spAutoFit/>
          </a:bodyPr>
          <a:lstStyle/>
          <a:p>
            <a:r>
              <a:rPr lang="fr-FR" sz="2200" b="1" dirty="0" smtClean="0">
                <a:solidFill>
                  <a:schemeClr val="accent1"/>
                </a:solidFill>
                <a:latin typeface="Raleway"/>
                <a:cs typeface="Raleway"/>
              </a:rPr>
              <a:t>Consultez notre dossier complet sur l’accès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aux soins de santé pour les femmes enceintes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et les tout-petits de familles migrantes</a:t>
            </a:r>
            <a:endParaRPr lang="fr-FR" sz="2200" b="1" dirty="0">
              <a:solidFill>
                <a:schemeClr val="accent1"/>
              </a:solidFill>
              <a:latin typeface="Raleway"/>
              <a:cs typeface="Raleway"/>
            </a:endParaRPr>
          </a:p>
        </p:txBody>
      </p:sp>
      <p:grpSp>
        <p:nvGrpSpPr>
          <p:cNvPr id="11" name="Group 10"/>
          <p:cNvGrpSpPr/>
          <p:nvPr/>
        </p:nvGrpSpPr>
        <p:grpSpPr>
          <a:xfrm>
            <a:off x="2913810" y="3336591"/>
            <a:ext cx="2074819" cy="1112610"/>
            <a:chOff x="3036722" y="3223217"/>
            <a:chExt cx="2225126" cy="1193211"/>
          </a:xfrm>
        </p:grpSpPr>
        <p:sp>
          <p:nvSpPr>
            <p:cNvPr id="16" name="TextBox 15"/>
            <p:cNvSpPr txBox="1"/>
            <p:nvPr/>
          </p:nvSpPr>
          <p:spPr>
            <a:xfrm>
              <a:off x="4124571" y="3447494"/>
              <a:ext cx="1137277" cy="646331"/>
            </a:xfrm>
            <a:prstGeom prst="rect">
              <a:avLst/>
            </a:prstGeom>
            <a:noFill/>
          </p:spPr>
          <p:txBody>
            <a:bodyPr wrap="square" rtlCol="0">
              <a:spAutoFit/>
            </a:bodyPr>
            <a:lstStyle/>
            <a:p>
              <a:r>
                <a:rPr lang="en-US" sz="900" dirty="0" err="1" smtClean="0">
                  <a:latin typeface="Raleway"/>
                  <a:cs typeface="Raleway"/>
                </a:rPr>
                <a:t>Une</a:t>
              </a:r>
              <a:r>
                <a:rPr lang="en-US" sz="900" dirty="0" smtClean="0">
                  <a:latin typeface="Raleway"/>
                  <a:cs typeface="Raleway"/>
                </a:rPr>
                <a:t> </a:t>
              </a:r>
              <a:r>
                <a:rPr lang="en-US" sz="900" dirty="0" smtClean="0">
                  <a:latin typeface="Raleway ExtraBold"/>
                  <a:cs typeface="Raleway ExtraBold"/>
                </a:rPr>
                <a:t>brochures</a:t>
              </a:r>
              <a:r>
                <a:rPr lang="en-US" sz="900" dirty="0" smtClean="0">
                  <a:latin typeface="Raleway"/>
                  <a:cs typeface="Raleway"/>
                </a:rPr>
                <a:t> </a:t>
              </a:r>
              <a:r>
                <a:rPr lang="en-US" sz="900" dirty="0" err="1" smtClean="0">
                  <a:latin typeface="Raleway"/>
                  <a:cs typeface="Raleway"/>
                </a:rPr>
                <a:t>regroupant</a:t>
              </a:r>
              <a:r>
                <a:rPr lang="en-US" sz="900" dirty="0" smtClean="0">
                  <a:latin typeface="Raleway"/>
                  <a:cs typeface="Raleway"/>
                </a:rPr>
                <a:t> </a:t>
              </a:r>
              <a:br>
                <a:rPr lang="en-US" sz="900" dirty="0" smtClean="0">
                  <a:latin typeface="Raleway"/>
                  <a:cs typeface="Raleway"/>
                </a:rPr>
              </a:br>
              <a:r>
                <a:rPr lang="en-US" sz="900" dirty="0" smtClean="0">
                  <a:latin typeface="Raleway"/>
                  <a:cs typeface="Raleway"/>
                </a:rPr>
                <a:t>les </a:t>
              </a:r>
              <a:r>
                <a:rPr lang="en-US" sz="900" dirty="0" err="1" smtClean="0">
                  <a:latin typeface="Raleway"/>
                  <a:cs typeface="Raleway"/>
                </a:rPr>
                <a:t>faits</a:t>
              </a:r>
              <a:r>
                <a:rPr lang="en-US" sz="900" dirty="0" smtClean="0">
                  <a:latin typeface="Raleway"/>
                  <a:cs typeface="Raleway"/>
                </a:rPr>
                <a:t> </a:t>
              </a:r>
              <a:r>
                <a:rPr lang="en-US" sz="900" dirty="0" err="1" smtClean="0">
                  <a:latin typeface="Raleway"/>
                  <a:cs typeface="Raleway"/>
                </a:rPr>
                <a:t>saillants</a:t>
              </a:r>
              <a:r>
                <a:rPr lang="en-US" sz="900" dirty="0" smtClean="0">
                  <a:latin typeface="Raleway"/>
                  <a:cs typeface="Raleway"/>
                </a:rPr>
                <a:t> </a:t>
              </a:r>
              <a:br>
                <a:rPr lang="en-US" sz="900" dirty="0" smtClean="0">
                  <a:latin typeface="Raleway"/>
                  <a:cs typeface="Raleway"/>
                </a:rPr>
              </a:br>
              <a:r>
                <a:rPr lang="en-US" sz="900" dirty="0" smtClean="0">
                  <a:latin typeface="Raleway"/>
                  <a:cs typeface="Raleway"/>
                </a:rPr>
                <a:t>du dossier</a:t>
              </a:r>
              <a:endParaRPr lang="en-US" sz="900" dirty="0">
                <a:latin typeface="Raleway"/>
                <a:cs typeface="Raleway"/>
              </a:endParaRP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6722" y="3223217"/>
              <a:ext cx="1074481" cy="1074482"/>
            </a:xfrm>
            <a:prstGeom prst="rect">
              <a:avLst/>
            </a:prstGeom>
            <a:ln w="3175">
              <a:solidFill>
                <a:schemeClr val="tx1"/>
              </a:solidFill>
            </a:ln>
          </p:spPr>
        </p:pic>
        <p:cxnSp>
          <p:nvCxnSpPr>
            <p:cNvPr id="24" name="Straight Connector 23"/>
            <p:cNvCxnSpPr/>
            <p:nvPr/>
          </p:nvCxnSpPr>
          <p:spPr>
            <a:xfrm>
              <a:off x="3036723" y="4416428"/>
              <a:ext cx="2097321" cy="0"/>
            </a:xfrm>
            <a:prstGeom prst="line">
              <a:avLst/>
            </a:prstGeom>
            <a:effectLst/>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5414724" y="1902945"/>
            <a:ext cx="2374701" cy="1051653"/>
            <a:chOff x="5665878" y="1651602"/>
            <a:chExt cx="2546725" cy="1127832"/>
          </a:xfrm>
        </p:grpSpPr>
        <p:sp>
          <p:nvSpPr>
            <p:cNvPr id="14" name="TextBox 13"/>
            <p:cNvSpPr txBox="1"/>
            <p:nvPr/>
          </p:nvSpPr>
          <p:spPr>
            <a:xfrm>
              <a:off x="6620870" y="1972994"/>
              <a:ext cx="1591733" cy="507831"/>
            </a:xfrm>
            <a:prstGeom prst="rect">
              <a:avLst/>
            </a:prstGeom>
            <a:noFill/>
          </p:spPr>
          <p:txBody>
            <a:bodyPr wrap="square" rtlCol="0">
              <a:spAutoFit/>
            </a:bodyPr>
            <a:lstStyle/>
            <a:p>
              <a:r>
                <a:rPr lang="en-US" sz="900" dirty="0" smtClean="0">
                  <a:latin typeface="Raleway"/>
                  <a:cs typeface="Raleway"/>
                </a:rPr>
                <a:t>Des </a:t>
              </a:r>
              <a:r>
                <a:rPr lang="en-US" sz="900" dirty="0" err="1" smtClean="0">
                  <a:latin typeface="Raleway ExtraBold"/>
                  <a:cs typeface="Raleway ExtraBold"/>
                </a:rPr>
                <a:t>visuels</a:t>
              </a:r>
              <a:r>
                <a:rPr lang="en-US" sz="900" dirty="0" smtClean="0">
                  <a:latin typeface="Raleway"/>
                  <a:cs typeface="Raleway"/>
                </a:rPr>
                <a:t> pour </a:t>
              </a:r>
              <a:br>
                <a:rPr lang="en-US" sz="900" dirty="0" smtClean="0">
                  <a:latin typeface="Raleway"/>
                  <a:cs typeface="Raleway"/>
                </a:rPr>
              </a:br>
              <a:r>
                <a:rPr lang="en-US" sz="900" dirty="0" err="1" smtClean="0">
                  <a:latin typeface="Raleway"/>
                  <a:cs typeface="Raleway"/>
                </a:rPr>
                <a:t>vos</a:t>
              </a:r>
              <a:r>
                <a:rPr lang="en-US" sz="900" dirty="0" smtClean="0">
                  <a:latin typeface="Raleway"/>
                  <a:cs typeface="Raleway"/>
                </a:rPr>
                <a:t> </a:t>
              </a:r>
              <a:r>
                <a:rPr lang="en-US" sz="900" dirty="0" err="1" smtClean="0">
                  <a:latin typeface="Raleway"/>
                  <a:cs typeface="Raleway"/>
                </a:rPr>
                <a:t>présentations</a:t>
              </a:r>
              <a:endParaRPr lang="en-US" sz="900" dirty="0" smtClean="0">
                <a:latin typeface="Raleway"/>
                <a:cs typeface="Raleway"/>
              </a:endParaRPr>
            </a:p>
            <a:p>
              <a:r>
                <a:rPr lang="en-US" sz="900" dirty="0" err="1" smtClean="0">
                  <a:latin typeface="Raleway"/>
                  <a:cs typeface="Raleway"/>
                </a:rPr>
                <a:t>ou</a:t>
              </a:r>
              <a:r>
                <a:rPr lang="en-US" sz="900" dirty="0" smtClean="0">
                  <a:latin typeface="Raleway"/>
                  <a:cs typeface="Raleway"/>
                </a:rPr>
                <a:t> </a:t>
              </a:r>
              <a:r>
                <a:rPr lang="en-US" sz="900" dirty="0" err="1" smtClean="0">
                  <a:latin typeface="Raleway"/>
                  <a:cs typeface="Raleway"/>
                </a:rPr>
                <a:t>vos</a:t>
              </a:r>
              <a:r>
                <a:rPr lang="en-US" sz="900" dirty="0" smtClean="0">
                  <a:latin typeface="Raleway"/>
                  <a:cs typeface="Raleway"/>
                </a:rPr>
                <a:t> </a:t>
              </a:r>
              <a:r>
                <a:rPr lang="en-US" sz="900" dirty="0" err="1" smtClean="0">
                  <a:latin typeface="Raleway"/>
                  <a:cs typeface="Raleway"/>
                </a:rPr>
                <a:t>réseaux</a:t>
              </a:r>
              <a:r>
                <a:rPr lang="en-US" sz="900" dirty="0" smtClean="0">
                  <a:latin typeface="Raleway"/>
                  <a:cs typeface="Raleway"/>
                </a:rPr>
                <a:t> </a:t>
              </a:r>
              <a:r>
                <a:rPr lang="en-US" sz="900" dirty="0" err="1" smtClean="0">
                  <a:latin typeface="Raleway"/>
                  <a:cs typeface="Raleway"/>
                </a:rPr>
                <a:t>sociaux</a:t>
              </a:r>
              <a:endParaRPr lang="en-US" sz="900" dirty="0">
                <a:latin typeface="Raleway"/>
                <a:cs typeface="Raleway"/>
              </a:endParaRPr>
            </a:p>
          </p:txBody>
        </p:sp>
        <p:cxnSp>
          <p:nvCxnSpPr>
            <p:cNvPr id="25" name="Straight Connector 24"/>
            <p:cNvCxnSpPr/>
            <p:nvPr/>
          </p:nvCxnSpPr>
          <p:spPr>
            <a:xfrm>
              <a:off x="5829384" y="2779434"/>
              <a:ext cx="2186489"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3" name="Picture 2" descr="29-im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878" y="1651602"/>
              <a:ext cx="1114536" cy="1114535"/>
            </a:xfrm>
            <a:prstGeom prst="rect">
              <a:avLst/>
            </a:prstGeom>
          </p:spPr>
        </p:pic>
      </p:grpSp>
      <p:grpSp>
        <p:nvGrpSpPr>
          <p:cNvPr id="32" name="Group 31"/>
          <p:cNvGrpSpPr/>
          <p:nvPr/>
        </p:nvGrpSpPr>
        <p:grpSpPr>
          <a:xfrm>
            <a:off x="5583567" y="3356650"/>
            <a:ext cx="2160104" cy="1095869"/>
            <a:chOff x="5829384" y="3244490"/>
            <a:chExt cx="2316586" cy="1175258"/>
          </a:xfrm>
        </p:grpSpPr>
        <p:sp>
          <p:nvSpPr>
            <p:cNvPr id="15" name="TextBox 14"/>
            <p:cNvSpPr txBox="1"/>
            <p:nvPr/>
          </p:nvSpPr>
          <p:spPr>
            <a:xfrm>
              <a:off x="6571803" y="3375623"/>
              <a:ext cx="1574167" cy="693154"/>
            </a:xfrm>
            <a:prstGeom prst="rect">
              <a:avLst/>
            </a:prstGeom>
            <a:noFill/>
          </p:spPr>
          <p:txBody>
            <a:bodyPr wrap="square" rtlCol="0">
              <a:spAutoFit/>
            </a:bodyPr>
            <a:lstStyle/>
            <a:p>
              <a:r>
                <a:rPr lang="en-US" sz="900" dirty="0" err="1" smtClean="0">
                  <a:latin typeface="Raleway"/>
                  <a:cs typeface="Raleway"/>
                </a:rPr>
                <a:t>Une</a:t>
              </a:r>
              <a:r>
                <a:rPr lang="en-US" sz="900" dirty="0" smtClean="0">
                  <a:latin typeface="Raleway"/>
                  <a:cs typeface="Raleway"/>
                </a:rPr>
                <a:t> </a:t>
              </a:r>
              <a:r>
                <a:rPr lang="en-US" sz="900" dirty="0" smtClean="0">
                  <a:latin typeface="Raleway ExtraBold"/>
                  <a:cs typeface="Raleway ExtraBold"/>
                </a:rPr>
                <a:t>brochure</a:t>
              </a:r>
              <a:r>
                <a:rPr lang="en-US" sz="900" dirty="0" smtClean="0">
                  <a:latin typeface="Raleway"/>
                  <a:cs typeface="Raleway"/>
                </a:rPr>
                <a:t> pour </a:t>
              </a:r>
              <a:br>
                <a:rPr lang="en-US" sz="900" dirty="0" smtClean="0">
                  <a:latin typeface="Raleway"/>
                  <a:cs typeface="Raleway"/>
                </a:rPr>
              </a:br>
              <a:r>
                <a:rPr lang="en-US" sz="900" dirty="0" smtClean="0">
                  <a:latin typeface="Raleway"/>
                  <a:cs typeface="Raleway"/>
                </a:rPr>
                <a:t>les </a:t>
              </a:r>
              <a:r>
                <a:rPr lang="en-US" sz="900" dirty="0" err="1" smtClean="0">
                  <a:latin typeface="Raleway"/>
                  <a:cs typeface="Raleway"/>
                </a:rPr>
                <a:t>intervenants</a:t>
              </a:r>
              <a:r>
                <a:rPr lang="en-US" sz="900" dirty="0" smtClean="0">
                  <a:latin typeface="Raleway"/>
                  <a:cs typeface="Raleway"/>
                </a:rPr>
                <a:t> du </a:t>
              </a:r>
              <a:br>
                <a:rPr lang="en-US" sz="900" dirty="0" smtClean="0">
                  <a:latin typeface="Raleway"/>
                  <a:cs typeface="Raleway"/>
                </a:rPr>
              </a:br>
              <a:r>
                <a:rPr lang="en-US" sz="900" dirty="0" err="1" smtClean="0">
                  <a:latin typeface="Raleway"/>
                  <a:cs typeface="Raleway"/>
                </a:rPr>
                <a:t>réseau</a:t>
              </a:r>
              <a:r>
                <a:rPr lang="en-US" sz="900" dirty="0" smtClean="0">
                  <a:latin typeface="Raleway"/>
                  <a:cs typeface="Raleway"/>
                </a:rPr>
                <a:t> de la santé </a:t>
              </a:r>
              <a:br>
                <a:rPr lang="en-US" sz="900" dirty="0" smtClean="0">
                  <a:latin typeface="Raleway"/>
                  <a:cs typeface="Raleway"/>
                </a:rPr>
              </a:br>
              <a:r>
                <a:rPr lang="en-US" sz="900" dirty="0" smtClean="0">
                  <a:latin typeface="Raleway"/>
                  <a:cs typeface="Raleway"/>
                </a:rPr>
                <a:t>et des services </a:t>
              </a:r>
              <a:r>
                <a:rPr lang="en-US" sz="900" dirty="0" err="1" smtClean="0">
                  <a:latin typeface="Raleway"/>
                  <a:cs typeface="Raleway"/>
                </a:rPr>
                <a:t>sociaux</a:t>
              </a:r>
              <a:endParaRPr lang="en-US" sz="900" dirty="0">
                <a:latin typeface="Raleway"/>
                <a:cs typeface="Raleway"/>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84" y="3244490"/>
              <a:ext cx="731094" cy="1044419"/>
            </a:xfrm>
            <a:prstGeom prst="rect">
              <a:avLst/>
            </a:prstGeom>
            <a:ln w="3175">
              <a:solidFill>
                <a:schemeClr val="tx1"/>
              </a:solidFill>
            </a:ln>
          </p:spPr>
        </p:pic>
        <p:cxnSp>
          <p:nvCxnSpPr>
            <p:cNvPr id="26" name="Straight Connector 25"/>
            <p:cNvCxnSpPr/>
            <p:nvPr/>
          </p:nvCxnSpPr>
          <p:spPr>
            <a:xfrm>
              <a:off x="5829385" y="4417516"/>
              <a:ext cx="2168913" cy="2232"/>
            </a:xfrm>
            <a:prstGeom prst="line">
              <a:avLst/>
            </a:prstGeom>
            <a:effectLst/>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90558" y="2096213"/>
            <a:ext cx="1975700" cy="2356309"/>
            <a:chOff x="490557" y="1954255"/>
            <a:chExt cx="2118824" cy="2527009"/>
          </a:xfrm>
        </p:grpSpPr>
        <p:sp>
          <p:nvSpPr>
            <p:cNvPr id="17" name="TextBox 16"/>
            <p:cNvSpPr txBox="1"/>
            <p:nvPr/>
          </p:nvSpPr>
          <p:spPr>
            <a:xfrm>
              <a:off x="490557" y="4156840"/>
              <a:ext cx="2118824" cy="247554"/>
            </a:xfrm>
            <a:prstGeom prst="rect">
              <a:avLst/>
            </a:prstGeom>
            <a:noFill/>
          </p:spPr>
          <p:txBody>
            <a:bodyPr wrap="square" rtlCol="0">
              <a:spAutoFit/>
            </a:bodyPr>
            <a:lstStyle/>
            <a:p>
              <a:r>
                <a:rPr lang="en-US" sz="900" dirty="0" smtClean="0">
                  <a:latin typeface="Raleway"/>
                  <a:cs typeface="Raleway"/>
                </a:rPr>
                <a:t>Un </a:t>
              </a:r>
              <a:r>
                <a:rPr lang="en-US" sz="900" dirty="0" smtClean="0">
                  <a:latin typeface="Raleway ExtraBold"/>
                  <a:cs typeface="Raleway ExtraBold"/>
                </a:rPr>
                <a:t>rapport</a:t>
              </a:r>
              <a:r>
                <a:rPr lang="en-US" sz="900" dirty="0" smtClean="0">
                  <a:latin typeface="Raleway"/>
                  <a:cs typeface="Raleway"/>
                </a:rPr>
                <a:t> </a:t>
              </a:r>
              <a:r>
                <a:rPr lang="en-US" sz="900" dirty="0" err="1" smtClean="0">
                  <a:latin typeface="Raleway"/>
                  <a:cs typeface="Raleway"/>
                </a:rPr>
                <a:t>complet</a:t>
              </a:r>
              <a:r>
                <a:rPr lang="en-US" sz="900" dirty="0" smtClean="0">
                  <a:latin typeface="Raleway"/>
                  <a:cs typeface="Raleway"/>
                </a:rPr>
                <a:t> de 64 pages</a:t>
              </a:r>
              <a:endParaRPr lang="en-US" sz="900" dirty="0">
                <a:latin typeface="Raleway"/>
                <a:cs typeface="Raleway"/>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58" y="1954255"/>
              <a:ext cx="1682352" cy="2177161"/>
            </a:xfrm>
            <a:prstGeom prst="rect">
              <a:avLst/>
            </a:prstGeom>
            <a:ln w="1905">
              <a:solidFill>
                <a:schemeClr val="tx1"/>
              </a:solidFill>
            </a:ln>
          </p:spPr>
        </p:pic>
        <p:cxnSp>
          <p:nvCxnSpPr>
            <p:cNvPr id="27" name="Straight Connector 26"/>
            <p:cNvCxnSpPr/>
            <p:nvPr/>
          </p:nvCxnSpPr>
          <p:spPr>
            <a:xfrm>
              <a:off x="566758" y="4481264"/>
              <a:ext cx="1919603" cy="0"/>
            </a:xfrm>
            <a:prstGeom prst="line">
              <a:avLst/>
            </a:prstGeom>
            <a:effectLst/>
          </p:spPr>
          <p:style>
            <a:lnRef idx="2">
              <a:schemeClr val="accent1"/>
            </a:lnRef>
            <a:fillRef idx="0">
              <a:schemeClr val="accent1"/>
            </a:fillRef>
            <a:effectRef idx="1">
              <a:schemeClr val="accent1"/>
            </a:effectRef>
            <a:fontRef idx="minor">
              <a:schemeClr val="tx1"/>
            </a:fontRef>
          </p:style>
        </p:cxnSp>
      </p:grpSp>
      <p:pic>
        <p:nvPicPr>
          <p:cNvPr id="33" name="Picture 32"/>
          <p:cNvPicPr>
            <a:picLocks noChangeAspect="1"/>
          </p:cNvPicPr>
          <p:nvPr/>
        </p:nvPicPr>
        <p:blipFill>
          <a:blip r:embed="rId6"/>
          <a:stretch>
            <a:fillRect/>
          </a:stretch>
        </p:blipFill>
        <p:spPr>
          <a:xfrm>
            <a:off x="7763017" y="4768510"/>
            <a:ext cx="814028" cy="205217"/>
          </a:xfrm>
          <a:prstGeom prst="rect">
            <a:avLst/>
          </a:prstGeom>
        </p:spPr>
      </p:pic>
      <p:sp>
        <p:nvSpPr>
          <p:cNvPr id="34" name="TextBox 33"/>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grpSp>
        <p:nvGrpSpPr>
          <p:cNvPr id="2" name="Group 1"/>
          <p:cNvGrpSpPr/>
          <p:nvPr/>
        </p:nvGrpSpPr>
        <p:grpSpPr>
          <a:xfrm>
            <a:off x="2900862" y="2111386"/>
            <a:ext cx="2124815" cy="842144"/>
            <a:chOff x="2900862" y="2111386"/>
            <a:chExt cx="2124815" cy="842144"/>
          </a:xfrm>
        </p:grpSpPr>
        <p:grpSp>
          <p:nvGrpSpPr>
            <p:cNvPr id="12" name="Group 11"/>
            <p:cNvGrpSpPr/>
            <p:nvPr/>
          </p:nvGrpSpPr>
          <p:grpSpPr>
            <a:xfrm>
              <a:off x="2907726" y="2329688"/>
              <a:ext cx="2117951" cy="623842"/>
              <a:chOff x="3036722" y="2109317"/>
              <a:chExt cx="2271380" cy="669029"/>
            </a:xfrm>
          </p:grpSpPr>
          <p:sp>
            <p:nvSpPr>
              <p:cNvPr id="13" name="TextBox 12"/>
              <p:cNvSpPr txBox="1"/>
              <p:nvPr/>
            </p:nvSpPr>
            <p:spPr>
              <a:xfrm>
                <a:off x="4271225" y="2109317"/>
                <a:ext cx="1036877" cy="396087"/>
              </a:xfrm>
              <a:prstGeom prst="rect">
                <a:avLst/>
              </a:prstGeom>
              <a:noFill/>
            </p:spPr>
            <p:txBody>
              <a:bodyPr wrap="square" rtlCol="0">
                <a:spAutoFit/>
              </a:bodyPr>
              <a:lstStyle/>
              <a:p>
                <a:r>
                  <a:rPr lang="en-US" sz="900" dirty="0" err="1" smtClean="0">
                    <a:latin typeface="Raleway"/>
                    <a:cs typeface="Raleway"/>
                  </a:rPr>
                  <a:t>Une</a:t>
                </a:r>
                <a:r>
                  <a:rPr lang="en-US" sz="900" dirty="0" smtClean="0">
                    <a:latin typeface="Raleway"/>
                    <a:cs typeface="Raleway"/>
                  </a:rPr>
                  <a:t> </a:t>
                </a:r>
                <a:r>
                  <a:rPr lang="en-US" sz="900" dirty="0" err="1" smtClean="0">
                    <a:latin typeface="Raleway ExtraBold"/>
                    <a:cs typeface="Raleway ExtraBold"/>
                  </a:rPr>
                  <a:t>vidéo</a:t>
                </a:r>
                <a:r>
                  <a:rPr lang="en-US" sz="900" dirty="0" smtClean="0">
                    <a:latin typeface="Raleway"/>
                    <a:cs typeface="Raleway"/>
                  </a:rPr>
                  <a:t> de </a:t>
                </a:r>
                <a:r>
                  <a:rPr lang="en-US" sz="900" dirty="0" err="1" smtClean="0">
                    <a:latin typeface="Raleway"/>
                    <a:cs typeface="Raleway"/>
                  </a:rPr>
                  <a:t>sensibilisation</a:t>
                </a:r>
                <a:endParaRPr lang="en-US" sz="900" dirty="0">
                  <a:latin typeface="Raleway"/>
                  <a:cs typeface="Raleway"/>
                </a:endParaRPr>
              </a:p>
            </p:txBody>
          </p:sp>
          <p:cxnSp>
            <p:nvCxnSpPr>
              <p:cNvPr id="5" name="Straight Connector 4"/>
              <p:cNvCxnSpPr/>
              <p:nvPr/>
            </p:nvCxnSpPr>
            <p:spPr>
              <a:xfrm>
                <a:off x="3036722" y="2778346"/>
                <a:ext cx="2097320" cy="0"/>
              </a:xfrm>
              <a:prstGeom prst="line">
                <a:avLst/>
              </a:prstGeom>
              <a:effectLst/>
            </p:spPr>
            <p:style>
              <a:lnRef idx="2">
                <a:schemeClr val="accent1"/>
              </a:lnRef>
              <a:fillRef idx="0">
                <a:schemeClr val="accent1"/>
              </a:fillRef>
              <a:effectRef idx="1">
                <a:schemeClr val="accent1"/>
              </a:effectRef>
              <a:fontRef idx="minor">
                <a:schemeClr val="tx1"/>
              </a:fontRef>
            </p:style>
          </p:cxnSp>
        </p:grpSp>
        <p:pic>
          <p:nvPicPr>
            <p:cNvPr id="36" name="Picture 35" descr="32-image.png"/>
            <p:cNvPicPr>
              <a:picLocks noChangeAspect="1"/>
            </p:cNvPicPr>
            <p:nvPr/>
          </p:nvPicPr>
          <p:blipFill rotWithShape="1">
            <a:blip r:embed="rId7">
              <a:extLst>
                <a:ext uri="{28A0092B-C50C-407E-A947-70E740481C1C}">
                  <a14:useLocalDpi xmlns:a14="http://schemas.microsoft.com/office/drawing/2010/main" val="0"/>
                </a:ext>
              </a:extLst>
            </a:blip>
            <a:srcRect r="12527"/>
            <a:stretch/>
          </p:blipFill>
          <p:spPr>
            <a:xfrm>
              <a:off x="2900862" y="2111386"/>
              <a:ext cx="1154947" cy="742693"/>
            </a:xfrm>
            <a:prstGeom prst="rect">
              <a:avLst/>
            </a:prstGeom>
          </p:spPr>
        </p:pic>
      </p:grpSp>
      <p:sp>
        <p:nvSpPr>
          <p:cNvPr id="6" name="Action Button: Forward or Next 5">
            <a:hlinkClick r:id="rId8" highlightClick="1"/>
          </p:cNvPr>
          <p:cNvSpPr/>
          <p:nvPr/>
        </p:nvSpPr>
        <p:spPr>
          <a:xfrm>
            <a:off x="3673513" y="2313811"/>
            <a:ext cx="382296" cy="394369"/>
          </a:xfrm>
          <a:prstGeom prst="actionButtonForwardNext">
            <a:avLst/>
          </a:prstGeom>
          <a:solidFill>
            <a:schemeClr val="bg1">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86467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p:cNvSpPr txBox="1"/>
          <p:nvPr/>
        </p:nvSpPr>
        <p:spPr>
          <a:xfrm>
            <a:off x="941574" y="2179512"/>
            <a:ext cx="2954655" cy="830997"/>
          </a:xfrm>
          <a:prstGeom prst="rect">
            <a:avLst/>
          </a:prstGeom>
          <a:noFill/>
        </p:spPr>
        <p:txBody>
          <a:bodyPr wrap="none" rtlCol="0">
            <a:spAutoFit/>
          </a:bodyPr>
          <a:lstStyle/>
          <a:p>
            <a:r>
              <a:rPr lang="en-US" sz="1200" b="1" dirty="0" err="1">
                <a:solidFill>
                  <a:schemeClr val="tx2"/>
                </a:solidFill>
                <a:latin typeface="Raleway ExtraBold"/>
              </a:rPr>
              <a:t>Infolettre</a:t>
            </a:r>
            <a:r>
              <a:rPr lang="en-US" sz="1200" b="1" dirty="0">
                <a:solidFill>
                  <a:schemeClr val="tx2"/>
                </a:solidFill>
                <a:latin typeface="Raleway ExtraBold"/>
              </a:rPr>
              <a:t> : tout-</a:t>
            </a:r>
            <a:r>
              <a:rPr lang="en-US" sz="1200" b="1" dirty="0" err="1">
                <a:solidFill>
                  <a:schemeClr val="tx2"/>
                </a:solidFill>
                <a:latin typeface="Raleway ExtraBold"/>
              </a:rPr>
              <a:t>petits.org</a:t>
            </a:r>
            <a:r>
              <a:rPr lang="en-US" sz="1200" b="1" dirty="0">
                <a:solidFill>
                  <a:schemeClr val="tx2"/>
                </a:solidFill>
                <a:latin typeface="Raleway ExtraBold"/>
              </a:rPr>
              <a:t>/</a:t>
            </a:r>
            <a:r>
              <a:rPr lang="en-US" sz="1200" b="1" dirty="0" err="1">
                <a:solidFill>
                  <a:schemeClr val="tx2"/>
                </a:solidFill>
                <a:latin typeface="Raleway ExtraBold"/>
              </a:rPr>
              <a:t>infolettre</a:t>
            </a:r>
            <a:endParaRPr lang="en-US" sz="1200" b="1" dirty="0">
              <a:solidFill>
                <a:schemeClr val="tx2"/>
              </a:solidFill>
              <a:latin typeface="Raleway ExtraBold"/>
            </a:endParaRPr>
          </a:p>
          <a:p>
            <a:endParaRPr lang="en-US" sz="1200" b="1" dirty="0">
              <a:solidFill>
                <a:schemeClr val="tx2"/>
              </a:solidFill>
              <a:latin typeface="Raleway ExtraBold"/>
            </a:endParaRPr>
          </a:p>
          <a:p>
            <a:endParaRPr lang="en-US" sz="1200" b="1" dirty="0">
              <a:solidFill>
                <a:schemeClr val="tx2"/>
              </a:solidFill>
              <a:latin typeface="Raleway ExtraBold"/>
            </a:endParaRPr>
          </a:p>
          <a:p>
            <a:r>
              <a:rPr lang="en-US" sz="1200" b="1" dirty="0" err="1">
                <a:solidFill>
                  <a:schemeClr val="tx2"/>
                </a:solidFill>
                <a:latin typeface="Raleway ExtraBold"/>
              </a:rPr>
              <a:t>Nos</a:t>
            </a:r>
            <a:r>
              <a:rPr lang="en-US" sz="1200" b="1" dirty="0">
                <a:solidFill>
                  <a:schemeClr val="tx2"/>
                </a:solidFill>
                <a:latin typeface="Raleway ExtraBold"/>
              </a:rPr>
              <a:t> plate-</a:t>
            </a:r>
            <a:r>
              <a:rPr lang="en-US" sz="1200" b="1" dirty="0" err="1">
                <a:solidFill>
                  <a:schemeClr val="tx2"/>
                </a:solidFill>
                <a:latin typeface="Raleway ExtraBold"/>
              </a:rPr>
              <a:t>formes</a:t>
            </a:r>
            <a:r>
              <a:rPr lang="en-US" sz="1200" b="1" dirty="0">
                <a:solidFill>
                  <a:schemeClr val="tx2"/>
                </a:solidFill>
                <a:latin typeface="Raleway ExtraBold"/>
              </a:rPr>
              <a:t> </a:t>
            </a:r>
            <a:r>
              <a:rPr lang="en-US" sz="1200" b="1" dirty="0" smtClean="0">
                <a:solidFill>
                  <a:schemeClr val="tx2"/>
                </a:solidFill>
                <a:latin typeface="Raleway ExtraBold"/>
              </a:rPr>
              <a:t>:</a:t>
            </a:r>
            <a:endParaRPr lang="en-US" sz="1200" b="1" dirty="0">
              <a:solidFill>
                <a:schemeClr val="tx2"/>
              </a:solidFill>
              <a:latin typeface="Raleway ExtraBold"/>
            </a:endParaRPr>
          </a:p>
        </p:txBody>
      </p:sp>
      <p:pic>
        <p:nvPicPr>
          <p:cNvPr id="11" name="Picture 10" descr="we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239" y="3093912"/>
            <a:ext cx="330200" cy="3302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239" y="3552594"/>
            <a:ext cx="330200" cy="3302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239" y="4011913"/>
            <a:ext cx="330200" cy="330200"/>
          </a:xfrm>
          <a:prstGeom prst="rect">
            <a:avLst/>
          </a:prstGeom>
        </p:spPr>
      </p:pic>
      <p:sp>
        <p:nvSpPr>
          <p:cNvPr id="14" name="Rectangle 13"/>
          <p:cNvSpPr/>
          <p:nvPr/>
        </p:nvSpPr>
        <p:spPr>
          <a:xfrm>
            <a:off x="1388597" y="3138631"/>
            <a:ext cx="4572000" cy="276999"/>
          </a:xfrm>
          <a:prstGeom prst="rect">
            <a:avLst/>
          </a:prstGeom>
        </p:spPr>
        <p:txBody>
          <a:bodyPr>
            <a:spAutoFit/>
          </a:bodyPr>
          <a:lstStyle/>
          <a:p>
            <a:r>
              <a:rPr lang="en-US" sz="1200" b="1" dirty="0">
                <a:solidFill>
                  <a:schemeClr val="tx2"/>
                </a:solidFill>
                <a:latin typeface="Raleway ExtraBold"/>
              </a:rPr>
              <a:t>tout-</a:t>
            </a:r>
            <a:r>
              <a:rPr lang="en-US" sz="1200" b="1" dirty="0" err="1" smtClean="0">
                <a:solidFill>
                  <a:schemeClr val="tx2"/>
                </a:solidFill>
                <a:latin typeface="Raleway ExtraBold"/>
              </a:rPr>
              <a:t>petits.org</a:t>
            </a:r>
            <a:endParaRPr lang="en-US" sz="1200" b="1" dirty="0">
              <a:solidFill>
                <a:schemeClr val="tx2"/>
              </a:solidFill>
              <a:latin typeface="Raleway ExtraBold"/>
            </a:endParaRPr>
          </a:p>
        </p:txBody>
      </p:sp>
      <p:sp>
        <p:nvSpPr>
          <p:cNvPr id="15" name="Rectangle 14"/>
          <p:cNvSpPr/>
          <p:nvPr/>
        </p:nvSpPr>
        <p:spPr>
          <a:xfrm>
            <a:off x="1388597" y="3552594"/>
            <a:ext cx="4572000" cy="276999"/>
          </a:xfrm>
          <a:prstGeom prst="rect">
            <a:avLst/>
          </a:prstGeom>
        </p:spPr>
        <p:txBody>
          <a:bodyPr>
            <a:spAutoFit/>
          </a:bodyPr>
          <a:lstStyle/>
          <a:p>
            <a:r>
              <a:rPr lang="en-US" sz="1200" b="1" dirty="0" err="1" smtClean="0">
                <a:solidFill>
                  <a:schemeClr val="tx2"/>
                </a:solidFill>
                <a:latin typeface="Raleway ExtraBold"/>
              </a:rPr>
              <a:t>Facebook.com</a:t>
            </a:r>
            <a:r>
              <a:rPr lang="en-US" sz="1200" b="1" dirty="0" smtClean="0">
                <a:solidFill>
                  <a:schemeClr val="tx2"/>
                </a:solidFill>
                <a:latin typeface="Raleway ExtraBold"/>
              </a:rPr>
              <a:t>/</a:t>
            </a:r>
            <a:r>
              <a:rPr lang="en-US" sz="1200" b="1" dirty="0" err="1" smtClean="0">
                <a:solidFill>
                  <a:schemeClr val="tx2"/>
                </a:solidFill>
                <a:latin typeface="Raleway ExtraBold"/>
              </a:rPr>
              <a:t>observatoiredestoutpetits</a:t>
            </a:r>
            <a:endParaRPr lang="en-US" sz="1200" b="1" dirty="0" smtClean="0">
              <a:solidFill>
                <a:schemeClr val="tx2"/>
              </a:solidFill>
              <a:latin typeface="Raleway ExtraBold"/>
            </a:endParaRPr>
          </a:p>
        </p:txBody>
      </p:sp>
      <p:sp>
        <p:nvSpPr>
          <p:cNvPr id="16" name="Rectangle 15"/>
          <p:cNvSpPr/>
          <p:nvPr/>
        </p:nvSpPr>
        <p:spPr>
          <a:xfrm>
            <a:off x="1388597" y="4011913"/>
            <a:ext cx="4572000" cy="276999"/>
          </a:xfrm>
          <a:prstGeom prst="rect">
            <a:avLst/>
          </a:prstGeom>
        </p:spPr>
        <p:txBody>
          <a:bodyPr>
            <a:spAutoFit/>
          </a:bodyPr>
          <a:lstStyle/>
          <a:p>
            <a:r>
              <a:rPr lang="en-US" sz="1200" b="1" dirty="0" err="1" smtClean="0">
                <a:solidFill>
                  <a:schemeClr val="tx2"/>
                </a:solidFill>
                <a:latin typeface="Raleway ExtraBold"/>
              </a:rPr>
              <a:t>twitter.com</a:t>
            </a:r>
            <a:r>
              <a:rPr lang="en-US" sz="1200" b="1" dirty="0" smtClean="0">
                <a:solidFill>
                  <a:schemeClr val="tx2"/>
                </a:solidFill>
                <a:latin typeface="Raleway ExtraBold"/>
              </a:rPr>
              <a:t>/</a:t>
            </a:r>
            <a:r>
              <a:rPr lang="en-US" sz="1200" b="1" dirty="0" err="1" smtClean="0">
                <a:solidFill>
                  <a:schemeClr val="tx2"/>
                </a:solidFill>
                <a:latin typeface="Raleway ExtraBold"/>
              </a:rPr>
              <a:t>Tout_petits</a:t>
            </a:r>
            <a:endParaRPr lang="en-US" sz="1200" b="1" dirty="0">
              <a:solidFill>
                <a:schemeClr val="tx2"/>
              </a:solidFill>
              <a:latin typeface="Raleway ExtraBold"/>
            </a:endParaRPr>
          </a:p>
        </p:txBody>
      </p:sp>
      <p:pic>
        <p:nvPicPr>
          <p:cNvPr id="24" name="Picture 23"/>
          <p:cNvPicPr>
            <a:picLocks noChangeAspect="1"/>
          </p:cNvPicPr>
          <p:nvPr/>
        </p:nvPicPr>
        <p:blipFill>
          <a:blip r:embed="rId6"/>
          <a:stretch>
            <a:fillRect/>
          </a:stretch>
        </p:blipFill>
        <p:spPr>
          <a:xfrm>
            <a:off x="7763017" y="4768510"/>
            <a:ext cx="814028" cy="205217"/>
          </a:xfrm>
          <a:prstGeom prst="rect">
            <a:avLst/>
          </a:prstGeom>
        </p:spPr>
      </p:pic>
      <p:pic>
        <p:nvPicPr>
          <p:cNvPr id="26" name="Picture 25" descr="rond-beig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798786" flipH="1">
            <a:off x="5145548" y="1856721"/>
            <a:ext cx="5143500" cy="5143500"/>
          </a:xfrm>
          <a:prstGeom prst="rect">
            <a:avLst/>
          </a:prstGeom>
        </p:spPr>
      </p:pic>
      <p:grpSp>
        <p:nvGrpSpPr>
          <p:cNvPr id="20" name="Group 8"/>
          <p:cNvGrpSpPr/>
          <p:nvPr/>
        </p:nvGrpSpPr>
        <p:grpSpPr>
          <a:xfrm>
            <a:off x="0" y="202862"/>
            <a:ext cx="4901880" cy="1577667"/>
            <a:chOff x="-3511427" y="1078362"/>
            <a:chExt cx="6569479" cy="2114383"/>
          </a:xfrm>
          <a:solidFill>
            <a:schemeClr val="accent1"/>
          </a:solidFill>
        </p:grpSpPr>
        <p:sp>
          <p:nvSpPr>
            <p:cNvPr id="21" name="Oval 9"/>
            <p:cNvSpPr/>
            <p:nvPr/>
          </p:nvSpPr>
          <p:spPr>
            <a:xfrm>
              <a:off x="943669"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Rectangle 21"/>
            <p:cNvSpPr/>
            <p:nvPr/>
          </p:nvSpPr>
          <p:spPr>
            <a:xfrm>
              <a:off x="-3511427" y="1078362"/>
              <a:ext cx="5505192"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389524" y="370710"/>
            <a:ext cx="4441556" cy="1107996"/>
          </a:xfrm>
          <a:prstGeom prst="rect">
            <a:avLst/>
          </a:prstGeom>
          <a:noFill/>
        </p:spPr>
        <p:txBody>
          <a:bodyPr wrap="square" rtlCol="0">
            <a:spAutoFit/>
          </a:bodyPr>
          <a:lstStyle/>
          <a:p>
            <a:r>
              <a:rPr lang="fr-FR" sz="2200" b="1" dirty="0" smtClean="0">
                <a:solidFill>
                  <a:srgbClr val="FFFFFF"/>
                </a:solidFill>
                <a:latin typeface="Raleway"/>
                <a:cs typeface="Raleway"/>
              </a:rPr>
              <a:t>Pour ne rien manquer </a:t>
            </a:r>
          </a:p>
          <a:p>
            <a:r>
              <a:rPr lang="fr-FR" sz="2200" b="1" dirty="0" smtClean="0">
                <a:solidFill>
                  <a:srgbClr val="FFFFFF"/>
                </a:solidFill>
                <a:latin typeface="Raleway"/>
                <a:cs typeface="Raleway"/>
              </a:rPr>
              <a:t>des activités de l’</a:t>
            </a:r>
            <a:r>
              <a:rPr lang="fr-FR" sz="2200" b="1" dirty="0" err="1" smtClean="0">
                <a:solidFill>
                  <a:srgbClr val="FFFFFF"/>
                </a:solidFill>
                <a:latin typeface="Raleway"/>
                <a:cs typeface="Raleway"/>
              </a:rPr>
              <a:t>Obervatoire</a:t>
            </a:r>
            <a:r>
              <a:rPr lang="fr-FR" sz="2200" b="1" dirty="0" smtClean="0">
                <a:solidFill>
                  <a:srgbClr val="FFFFFF"/>
                </a:solidFill>
                <a:latin typeface="Raleway"/>
                <a:cs typeface="Raleway"/>
              </a:rPr>
              <a:t> </a:t>
            </a:r>
            <a:br>
              <a:rPr lang="fr-FR" sz="2200" b="1" dirty="0" smtClean="0">
                <a:solidFill>
                  <a:srgbClr val="FFFFFF"/>
                </a:solidFill>
                <a:latin typeface="Raleway"/>
                <a:cs typeface="Raleway"/>
              </a:rPr>
            </a:br>
            <a:r>
              <a:rPr lang="fr-FR" sz="2200" b="1" dirty="0" smtClean="0">
                <a:solidFill>
                  <a:srgbClr val="FFFFFF"/>
                </a:solidFill>
                <a:latin typeface="Raleway"/>
                <a:cs typeface="Raleway"/>
              </a:rPr>
              <a:t>des tout-petits</a:t>
            </a:r>
            <a:endParaRPr lang="fr-FR" sz="2200" b="1" dirty="0">
              <a:solidFill>
                <a:srgbClr val="FFFFFF"/>
              </a:solidFill>
              <a:latin typeface="Raleway"/>
              <a:cs typeface="Raleway"/>
            </a:endParaRPr>
          </a:p>
        </p:txBody>
      </p:sp>
      <p:sp>
        <p:nvSpPr>
          <p:cNvPr id="18" name="TextBox 17"/>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Tree>
    <p:extLst>
      <p:ext uri="{BB962C8B-B14F-4D97-AF65-F5344CB8AC3E}">
        <p14:creationId xmlns:p14="http://schemas.microsoft.com/office/powerpoint/2010/main" val="28397295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2-im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5728840" y="438550"/>
            <a:ext cx="3347324" cy="2102370"/>
          </a:xfrm>
          <a:prstGeom prst="rect">
            <a:avLst/>
          </a:prstGeom>
          <a:noFill/>
        </p:spPr>
        <p:txBody>
          <a:bodyPr wrap="square" rtlCol="0">
            <a:spAutoFit/>
          </a:bodyPr>
          <a:lstStyle/>
          <a:p>
            <a:pPr>
              <a:lnSpc>
                <a:spcPct val="110000"/>
              </a:lnSpc>
            </a:pPr>
            <a:r>
              <a:rPr lang="fr-FR" sz="1700" b="1" dirty="0" smtClean="0">
                <a:solidFill>
                  <a:schemeClr val="tx2"/>
                </a:solidFill>
                <a:latin typeface="Raleway"/>
                <a:cs typeface="Raleway"/>
              </a:rPr>
              <a:t>Prenons soin adéquatement</a:t>
            </a:r>
            <a:br>
              <a:rPr lang="fr-FR" sz="1700" b="1" dirty="0" smtClean="0">
                <a:solidFill>
                  <a:schemeClr val="tx2"/>
                </a:solidFill>
                <a:latin typeface="Raleway"/>
                <a:cs typeface="Raleway"/>
              </a:rPr>
            </a:br>
            <a:r>
              <a:rPr lang="fr-FR" sz="1700" b="1" dirty="0" smtClean="0">
                <a:solidFill>
                  <a:schemeClr val="tx2"/>
                </a:solidFill>
                <a:latin typeface="Raleway"/>
                <a:cs typeface="Raleway"/>
              </a:rPr>
              <a:t>des </a:t>
            </a:r>
            <a:r>
              <a:rPr lang="fr-FR" sz="1700" b="1" dirty="0">
                <a:solidFill>
                  <a:schemeClr val="tx2"/>
                </a:solidFill>
                <a:latin typeface="Raleway"/>
                <a:cs typeface="Raleway"/>
              </a:rPr>
              <a:t>enfants et des femmes enceintes de familles </a:t>
            </a:r>
            <a:br>
              <a:rPr lang="fr-FR" sz="1700" b="1" dirty="0">
                <a:solidFill>
                  <a:schemeClr val="tx2"/>
                </a:solidFill>
                <a:latin typeface="Raleway"/>
                <a:cs typeface="Raleway"/>
              </a:rPr>
            </a:br>
            <a:r>
              <a:rPr lang="fr-FR" sz="1700" b="1" dirty="0">
                <a:solidFill>
                  <a:schemeClr val="tx2"/>
                </a:solidFill>
                <a:latin typeface="Raleway"/>
                <a:cs typeface="Raleway"/>
              </a:rPr>
              <a:t>migrantes. Ces enfants </a:t>
            </a:r>
            <a:br>
              <a:rPr lang="fr-FR" sz="1700" b="1" dirty="0">
                <a:solidFill>
                  <a:schemeClr val="tx2"/>
                </a:solidFill>
                <a:latin typeface="Raleway"/>
                <a:cs typeface="Raleway"/>
              </a:rPr>
            </a:br>
            <a:r>
              <a:rPr lang="fr-FR" sz="1700" b="1" dirty="0">
                <a:solidFill>
                  <a:schemeClr val="tx2"/>
                </a:solidFill>
                <a:latin typeface="Raleway"/>
                <a:cs typeface="Raleway"/>
              </a:rPr>
              <a:t>contribueront </a:t>
            </a:r>
            <a:r>
              <a:rPr lang="fr-FR" sz="1700" b="1" dirty="0" smtClean="0">
                <a:solidFill>
                  <a:schemeClr val="tx2"/>
                </a:solidFill>
                <a:latin typeface="Raleway"/>
                <a:cs typeface="Raleway"/>
              </a:rPr>
              <a:t>activement </a:t>
            </a:r>
            <a:br>
              <a:rPr lang="fr-FR" sz="1700" b="1" dirty="0" smtClean="0">
                <a:solidFill>
                  <a:schemeClr val="tx2"/>
                </a:solidFill>
                <a:latin typeface="Raleway"/>
                <a:cs typeface="Raleway"/>
              </a:rPr>
            </a:br>
            <a:r>
              <a:rPr lang="fr-FR" sz="1700" b="1" dirty="0" smtClean="0">
                <a:solidFill>
                  <a:schemeClr val="tx2"/>
                </a:solidFill>
                <a:latin typeface="Raleway"/>
                <a:cs typeface="Raleway"/>
              </a:rPr>
              <a:t>à </a:t>
            </a:r>
            <a:r>
              <a:rPr lang="fr-FR" sz="1700" b="1" dirty="0">
                <a:solidFill>
                  <a:schemeClr val="tx2"/>
                </a:solidFill>
                <a:latin typeface="Raleway"/>
                <a:cs typeface="Raleway"/>
              </a:rPr>
              <a:t>bâtir </a:t>
            </a:r>
            <a:r>
              <a:rPr lang="fr-FR" sz="1700" b="1" dirty="0" smtClean="0">
                <a:solidFill>
                  <a:schemeClr val="tx2"/>
                </a:solidFill>
                <a:latin typeface="Raleway"/>
                <a:cs typeface="Raleway"/>
              </a:rPr>
              <a:t>la </a:t>
            </a:r>
            <a:r>
              <a:rPr lang="fr-FR" sz="1700" b="1" dirty="0">
                <a:solidFill>
                  <a:schemeClr val="tx2"/>
                </a:solidFill>
                <a:latin typeface="Raleway"/>
                <a:cs typeface="Raleway"/>
              </a:rPr>
              <a:t>société </a:t>
            </a:r>
            <a:r>
              <a:rPr lang="fr-FR" sz="1700" b="1" dirty="0" smtClean="0">
                <a:solidFill>
                  <a:schemeClr val="tx2"/>
                </a:solidFill>
                <a:latin typeface="Raleway"/>
                <a:cs typeface="Raleway"/>
              </a:rPr>
              <a:t/>
            </a:r>
            <a:br>
              <a:rPr lang="fr-FR" sz="1700" b="1" dirty="0" smtClean="0">
                <a:solidFill>
                  <a:schemeClr val="tx2"/>
                </a:solidFill>
                <a:latin typeface="Raleway"/>
                <a:cs typeface="Raleway"/>
              </a:rPr>
            </a:br>
            <a:r>
              <a:rPr lang="fr-FR" sz="1700" b="1" dirty="0" smtClean="0">
                <a:solidFill>
                  <a:schemeClr val="tx2"/>
                </a:solidFill>
                <a:latin typeface="Raleway"/>
                <a:cs typeface="Raleway"/>
              </a:rPr>
              <a:t>de </a:t>
            </a:r>
            <a:r>
              <a:rPr lang="fr-FR" sz="1700" b="1" dirty="0">
                <a:solidFill>
                  <a:schemeClr val="tx2"/>
                </a:solidFill>
                <a:latin typeface="Raleway"/>
                <a:cs typeface="Raleway"/>
              </a:rPr>
              <a:t>demain</a:t>
            </a:r>
            <a:r>
              <a:rPr lang="fr-FR" sz="1700" b="1" dirty="0" smtClean="0">
                <a:solidFill>
                  <a:schemeClr val="tx2"/>
                </a:solidFill>
                <a:latin typeface="Raleway"/>
                <a:cs typeface="Raleway"/>
              </a:rPr>
              <a:t>.</a:t>
            </a:r>
            <a:endParaRPr lang="fr-FR" sz="1700" b="1" dirty="0">
              <a:solidFill>
                <a:schemeClr val="tx2"/>
              </a:solidFill>
              <a:latin typeface="Raleway"/>
              <a:cs typeface="Raleway"/>
            </a:endParaRPr>
          </a:p>
        </p:txBody>
      </p:sp>
      <p:pic>
        <p:nvPicPr>
          <p:cNvPr id="37" name="Picture 36" descr="Logo-Boservatoiredestoutpetits-BLANC.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167" y="4653063"/>
            <a:ext cx="1023700" cy="434297"/>
          </a:xfrm>
          <a:prstGeom prst="rect">
            <a:avLst/>
          </a:prstGeom>
        </p:spPr>
      </p:pic>
      <p:sp>
        <p:nvSpPr>
          <p:cNvPr id="38" name="TextBox 37"/>
          <p:cNvSpPr txBox="1"/>
          <p:nvPr/>
        </p:nvSpPr>
        <p:spPr>
          <a:xfrm>
            <a:off x="411142" y="4768510"/>
            <a:ext cx="2551546" cy="184666"/>
          </a:xfrm>
          <a:prstGeom prst="rect">
            <a:avLst/>
          </a:prstGeom>
          <a:noFill/>
        </p:spPr>
        <p:txBody>
          <a:bodyPr wrap="square" rtlCol="0">
            <a:spAutoFit/>
          </a:bodyPr>
          <a:lstStyle/>
          <a:p>
            <a:r>
              <a:rPr lang="en-US" sz="600" dirty="0" smtClean="0">
                <a:solidFill>
                  <a:schemeClr val="bg1"/>
                </a:solidFill>
                <a:latin typeface="Raleway"/>
                <a:cs typeface="Raleway"/>
              </a:rPr>
              <a:t>© </a:t>
            </a:r>
            <a:r>
              <a:rPr lang="en-US" sz="600" dirty="0" err="1" smtClean="0">
                <a:solidFill>
                  <a:schemeClr val="bg1"/>
                </a:solidFill>
                <a:latin typeface="Raleway"/>
                <a:cs typeface="Raleway"/>
              </a:rPr>
              <a:t>Fondation</a:t>
            </a:r>
            <a:r>
              <a:rPr lang="en-US" sz="600" dirty="0" smtClean="0">
                <a:solidFill>
                  <a:schemeClr val="bg1"/>
                </a:solidFill>
                <a:latin typeface="Raleway"/>
                <a:cs typeface="Raleway"/>
              </a:rPr>
              <a:t> Lucie et André </a:t>
            </a:r>
            <a:r>
              <a:rPr lang="en-US" sz="600" dirty="0" err="1" smtClean="0">
                <a:solidFill>
                  <a:schemeClr val="bg1"/>
                </a:solidFill>
                <a:latin typeface="Raleway"/>
                <a:cs typeface="Raleway"/>
              </a:rPr>
              <a:t>Chagnon</a:t>
            </a:r>
            <a:r>
              <a:rPr lang="en-US" sz="600" dirty="0" smtClean="0">
                <a:solidFill>
                  <a:schemeClr val="bg1"/>
                </a:solidFill>
                <a:latin typeface="Raleway"/>
                <a:cs typeface="Raleway"/>
              </a:rPr>
              <a:t>, 2019</a:t>
            </a:r>
            <a:endParaRPr lang="en-US" sz="600" dirty="0">
              <a:solidFill>
                <a:schemeClr val="bg1"/>
              </a:solidFill>
              <a:latin typeface="Raleway"/>
              <a:cs typeface="Raleway"/>
            </a:endParaRPr>
          </a:p>
        </p:txBody>
      </p:sp>
      <p:grpSp>
        <p:nvGrpSpPr>
          <p:cNvPr id="46" name="Group 45"/>
          <p:cNvGrpSpPr/>
          <p:nvPr/>
        </p:nvGrpSpPr>
        <p:grpSpPr>
          <a:xfrm>
            <a:off x="7671212" y="2008337"/>
            <a:ext cx="461421" cy="422833"/>
            <a:chOff x="8016157" y="3229999"/>
            <a:chExt cx="820586" cy="751961"/>
          </a:xfrm>
        </p:grpSpPr>
        <p:grpSp>
          <p:nvGrpSpPr>
            <p:cNvPr id="47" name="Group 46"/>
            <p:cNvGrpSpPr/>
            <p:nvPr/>
          </p:nvGrpSpPr>
          <p:grpSpPr>
            <a:xfrm>
              <a:off x="8474178" y="3229999"/>
              <a:ext cx="362565" cy="742950"/>
              <a:chOff x="7802307" y="3254375"/>
              <a:chExt cx="362565" cy="742950"/>
            </a:xfrm>
          </p:grpSpPr>
          <p:cxnSp>
            <p:nvCxnSpPr>
              <p:cNvPr id="51" name="Straight Connector 50"/>
              <p:cNvCxnSpPr/>
              <p:nvPr/>
            </p:nvCxnSpPr>
            <p:spPr>
              <a:xfrm>
                <a:off x="7802307" y="3254375"/>
                <a:ext cx="362565" cy="371475"/>
              </a:xfrm>
              <a:prstGeom prst="line">
                <a:avLst/>
              </a:prstGeom>
              <a:ln w="127000" cap="rnd" cmpd="sng">
                <a:solidFill>
                  <a:schemeClr val="bg1">
                    <a:alpha val="79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7841589" y="3625850"/>
                <a:ext cx="323274" cy="371475"/>
              </a:xfrm>
              <a:prstGeom prst="line">
                <a:avLst/>
              </a:prstGeom>
              <a:ln w="127000" cap="rnd" cmpd="sng">
                <a:solidFill>
                  <a:schemeClr val="bg1">
                    <a:alpha val="79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8" name="Group 47"/>
            <p:cNvGrpSpPr/>
            <p:nvPr/>
          </p:nvGrpSpPr>
          <p:grpSpPr>
            <a:xfrm>
              <a:off x="8016157" y="3239010"/>
              <a:ext cx="362565" cy="742950"/>
              <a:chOff x="7802307" y="3254375"/>
              <a:chExt cx="362565" cy="742950"/>
            </a:xfrm>
          </p:grpSpPr>
          <p:cxnSp>
            <p:nvCxnSpPr>
              <p:cNvPr id="49" name="Straight Connector 48"/>
              <p:cNvCxnSpPr/>
              <p:nvPr/>
            </p:nvCxnSpPr>
            <p:spPr>
              <a:xfrm>
                <a:off x="7802307" y="3254375"/>
                <a:ext cx="362565" cy="371475"/>
              </a:xfrm>
              <a:prstGeom prst="line">
                <a:avLst/>
              </a:prstGeom>
              <a:ln w="127000" cap="rnd" cmpd="sng">
                <a:solidFill>
                  <a:schemeClr val="bg1">
                    <a:alpha val="79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7841597" y="3625850"/>
                <a:ext cx="323275" cy="371475"/>
              </a:xfrm>
              <a:prstGeom prst="line">
                <a:avLst/>
              </a:prstGeom>
              <a:ln w="127000" cap="rnd" cmpd="sng">
                <a:solidFill>
                  <a:schemeClr val="bg1">
                    <a:alpha val="79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21" name="Group 20"/>
          <p:cNvGrpSpPr/>
          <p:nvPr/>
        </p:nvGrpSpPr>
        <p:grpSpPr>
          <a:xfrm rot="10800000">
            <a:off x="5205292" y="513705"/>
            <a:ext cx="461421" cy="422833"/>
            <a:chOff x="8016157" y="3229999"/>
            <a:chExt cx="820586" cy="751961"/>
          </a:xfrm>
        </p:grpSpPr>
        <p:grpSp>
          <p:nvGrpSpPr>
            <p:cNvPr id="29" name="Group 28"/>
            <p:cNvGrpSpPr/>
            <p:nvPr/>
          </p:nvGrpSpPr>
          <p:grpSpPr>
            <a:xfrm>
              <a:off x="8474178" y="3229999"/>
              <a:ext cx="362565" cy="742950"/>
              <a:chOff x="7802307" y="3254375"/>
              <a:chExt cx="362565" cy="742950"/>
            </a:xfrm>
          </p:grpSpPr>
          <p:cxnSp>
            <p:nvCxnSpPr>
              <p:cNvPr id="33" name="Straight Connector 32"/>
              <p:cNvCxnSpPr/>
              <p:nvPr/>
            </p:nvCxnSpPr>
            <p:spPr>
              <a:xfrm>
                <a:off x="7802307" y="3254375"/>
                <a:ext cx="362565" cy="371475"/>
              </a:xfrm>
              <a:prstGeom prst="line">
                <a:avLst/>
              </a:prstGeom>
              <a:ln w="127000" cap="rnd" cmpd="sng">
                <a:solidFill>
                  <a:schemeClr val="bg1">
                    <a:alpha val="79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7841597" y="3625850"/>
                <a:ext cx="323275" cy="371475"/>
              </a:xfrm>
              <a:prstGeom prst="line">
                <a:avLst/>
              </a:prstGeom>
              <a:ln w="127000" cap="rnd" cmpd="sng">
                <a:solidFill>
                  <a:schemeClr val="bg1">
                    <a:alpha val="79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8016157" y="3239010"/>
              <a:ext cx="362565" cy="742950"/>
              <a:chOff x="7802307" y="3254375"/>
              <a:chExt cx="362565" cy="742950"/>
            </a:xfrm>
          </p:grpSpPr>
          <p:cxnSp>
            <p:nvCxnSpPr>
              <p:cNvPr id="31" name="Straight Connector 30"/>
              <p:cNvCxnSpPr/>
              <p:nvPr/>
            </p:nvCxnSpPr>
            <p:spPr>
              <a:xfrm>
                <a:off x="7802307" y="3254375"/>
                <a:ext cx="362565" cy="371475"/>
              </a:xfrm>
              <a:prstGeom prst="line">
                <a:avLst/>
              </a:prstGeom>
              <a:ln w="127000" cap="rnd" cmpd="sng">
                <a:solidFill>
                  <a:schemeClr val="bg1">
                    <a:alpha val="79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841597" y="3625850"/>
                <a:ext cx="323275" cy="371475"/>
              </a:xfrm>
              <a:prstGeom prst="line">
                <a:avLst/>
              </a:prstGeom>
              <a:ln w="127000" cap="rnd" cmpd="sng">
                <a:solidFill>
                  <a:schemeClr val="bg1">
                    <a:alpha val="79000"/>
                  </a:schemeClr>
                </a:solidFill>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6225819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Fondation-Lucie-Andre-Chagn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0943" y="3948095"/>
            <a:ext cx="1691897" cy="1184328"/>
          </a:xfrm>
          <a:prstGeom prst="rect">
            <a:avLst/>
          </a:prstGeom>
        </p:spPr>
      </p:pic>
      <p:grpSp>
        <p:nvGrpSpPr>
          <p:cNvPr id="7" name="Group 6"/>
          <p:cNvGrpSpPr/>
          <p:nvPr/>
        </p:nvGrpSpPr>
        <p:grpSpPr>
          <a:xfrm>
            <a:off x="2451056" y="1344629"/>
            <a:ext cx="4237835" cy="2336466"/>
            <a:chOff x="2451056" y="1550054"/>
            <a:chExt cx="4237835" cy="2336466"/>
          </a:xfrm>
        </p:grpSpPr>
        <p:pic>
          <p:nvPicPr>
            <p:cNvPr id="2" name="Picture 1" descr="Logo-Boservatoiredestoutpeti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056" y="1550054"/>
              <a:ext cx="4237835" cy="1076764"/>
            </a:xfrm>
            <a:prstGeom prst="rect">
              <a:avLst/>
            </a:prstGeom>
          </p:spPr>
        </p:pic>
        <p:sp>
          <p:nvSpPr>
            <p:cNvPr id="3" name="Oval 2"/>
            <p:cNvSpPr/>
            <p:nvPr/>
          </p:nvSpPr>
          <p:spPr>
            <a:xfrm>
              <a:off x="4507716" y="3056531"/>
              <a:ext cx="124514" cy="124514"/>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114939" y="3517188"/>
              <a:ext cx="2910069" cy="369332"/>
            </a:xfrm>
            <a:prstGeom prst="rect">
              <a:avLst/>
            </a:prstGeom>
            <a:noFill/>
          </p:spPr>
          <p:txBody>
            <a:bodyPr wrap="none" rtlCol="0">
              <a:spAutoFit/>
            </a:bodyPr>
            <a:lstStyle/>
            <a:p>
              <a:r>
                <a:rPr lang="en-US" dirty="0" smtClean="0">
                  <a:latin typeface="Raleway Light"/>
                  <a:cs typeface="Raleway Light"/>
                </a:rPr>
                <a:t>VEILLER POUR ÉVEILLER</a:t>
              </a:r>
              <a:endParaRPr lang="en-US" dirty="0">
                <a:latin typeface="Raleway Light"/>
                <a:cs typeface="Raleway Light"/>
              </a:endParaRPr>
            </a:p>
          </p:txBody>
        </p:sp>
      </p:grpSp>
    </p:spTree>
    <p:extLst>
      <p:ext uri="{BB962C8B-B14F-4D97-AF65-F5344CB8AC3E}">
        <p14:creationId xmlns:p14="http://schemas.microsoft.com/office/powerpoint/2010/main" val="23173385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9" name="Picture 8" descr="5-donnees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92" y="96764"/>
            <a:ext cx="8522616" cy="4798233"/>
          </a:xfrm>
          <a:prstGeom prst="rect">
            <a:avLst/>
          </a:prstGeom>
        </p:spPr>
      </p:pic>
      <p:pic>
        <p:nvPicPr>
          <p:cNvPr id="5" name="Picture 4" descr="5-famill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3398" y="624416"/>
            <a:ext cx="8048908" cy="4531535"/>
          </a:xfrm>
          <a:prstGeom prst="rect">
            <a:avLst/>
          </a:prstGeom>
        </p:spPr>
      </p:pic>
      <p:sp>
        <p:nvSpPr>
          <p:cNvPr id="4" name="TextBox 3"/>
          <p:cNvSpPr txBox="1"/>
          <p:nvPr/>
        </p:nvSpPr>
        <p:spPr>
          <a:xfrm>
            <a:off x="389526" y="366059"/>
            <a:ext cx="2611218" cy="1107996"/>
          </a:xfrm>
          <a:prstGeom prst="rect">
            <a:avLst/>
          </a:prstGeom>
          <a:noFill/>
        </p:spPr>
        <p:txBody>
          <a:bodyPr wrap="square" rtlCol="0">
            <a:spAutoFit/>
          </a:bodyPr>
          <a:lstStyle/>
          <a:p>
            <a:r>
              <a:rPr lang="fr-FR" sz="2200" b="1" dirty="0" smtClean="0">
                <a:solidFill>
                  <a:schemeClr val="accent1"/>
                </a:solidFill>
                <a:latin typeface="Raleway"/>
                <a:cs typeface="Raleway"/>
              </a:rPr>
              <a:t>Les tout-petits</a:t>
            </a:r>
            <a:r>
              <a:rPr lang="fr-FR" sz="2200" b="1" dirty="0">
                <a:solidFill>
                  <a:schemeClr val="accent1"/>
                </a:solidFill>
                <a:latin typeface="Raleway"/>
                <a:cs typeface="Raleway"/>
              </a:rPr>
              <a:t> </a:t>
            </a:r>
            <a:r>
              <a:rPr lang="fr-FR" sz="2200" b="1" dirty="0" smtClean="0">
                <a:solidFill>
                  <a:schemeClr val="accent1"/>
                </a:solidFill>
                <a:latin typeface="Raleway"/>
                <a:cs typeface="Raleway"/>
              </a:rPr>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et l’immigration </a:t>
            </a:r>
            <a:br>
              <a:rPr lang="fr-FR" sz="2200" b="1" dirty="0" smtClean="0">
                <a:solidFill>
                  <a:schemeClr val="accent1"/>
                </a:solidFill>
                <a:latin typeface="Raleway"/>
                <a:cs typeface="Raleway"/>
              </a:rPr>
            </a:br>
            <a:r>
              <a:rPr lang="fr-FR" sz="2200" b="1" dirty="0" smtClean="0">
                <a:solidFill>
                  <a:schemeClr val="accent1"/>
                </a:solidFill>
                <a:latin typeface="Raleway"/>
                <a:cs typeface="Raleway"/>
              </a:rPr>
              <a:t>au Québec</a:t>
            </a:r>
            <a:endParaRPr lang="fr-FR" sz="2200" b="1" dirty="0">
              <a:solidFill>
                <a:schemeClr val="accent1"/>
              </a:solidFill>
              <a:latin typeface="Raleway"/>
              <a:cs typeface="Raleway"/>
            </a:endParaRPr>
          </a:p>
        </p:txBody>
      </p:sp>
      <p:pic>
        <p:nvPicPr>
          <p:cNvPr id="7" name="Picture 6"/>
          <p:cNvPicPr>
            <a:picLocks noChangeAspect="1"/>
          </p:cNvPicPr>
          <p:nvPr/>
        </p:nvPicPr>
        <p:blipFill>
          <a:blip r:embed="rId5"/>
          <a:stretch>
            <a:fillRect/>
          </a:stretch>
        </p:blipFill>
        <p:spPr>
          <a:xfrm>
            <a:off x="7763017" y="4768510"/>
            <a:ext cx="814028" cy="205217"/>
          </a:xfrm>
          <a:prstGeom prst="rect">
            <a:avLst/>
          </a:prstGeom>
        </p:spPr>
      </p:pic>
      <p:sp>
        <p:nvSpPr>
          <p:cNvPr id="8" name="TextBox 7"/>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
        <p:nvSpPr>
          <p:cNvPr id="10" name="TextBox 9"/>
          <p:cNvSpPr txBox="1"/>
          <p:nvPr/>
        </p:nvSpPr>
        <p:spPr>
          <a:xfrm>
            <a:off x="4374444" y="4010396"/>
            <a:ext cx="4332091" cy="415498"/>
          </a:xfrm>
          <a:prstGeom prst="rect">
            <a:avLst/>
          </a:prstGeom>
          <a:noFill/>
        </p:spPr>
        <p:txBody>
          <a:bodyPr wrap="square" rtlCol="0">
            <a:spAutoFit/>
          </a:bodyPr>
          <a:lstStyle/>
          <a:p>
            <a:endParaRPr lang="fr-FR" sz="700" dirty="0">
              <a:solidFill>
                <a:schemeClr val="tx1">
                  <a:lumMod val="75000"/>
                  <a:lumOff val="25000"/>
                </a:schemeClr>
              </a:solidFill>
              <a:latin typeface="Raleway"/>
              <a:cs typeface="Raleway"/>
            </a:endParaRPr>
          </a:p>
          <a:p>
            <a:r>
              <a:rPr lang="fr-FR" sz="700" dirty="0" smtClean="0">
                <a:solidFill>
                  <a:schemeClr val="tx1">
                    <a:lumMod val="75000"/>
                    <a:lumOff val="25000"/>
                  </a:schemeClr>
                </a:solidFill>
                <a:latin typeface="Raleway"/>
                <a:cs typeface="Raleway"/>
              </a:rPr>
              <a:t>Source : </a:t>
            </a:r>
            <a:r>
              <a:rPr lang="en-US" sz="700" dirty="0" err="1" smtClean="0">
                <a:solidFill>
                  <a:schemeClr val="tx2"/>
                </a:solidFill>
                <a:latin typeface="Raleway"/>
                <a:cs typeface="Raleway"/>
              </a:rPr>
              <a:t>Statistique</a:t>
            </a:r>
            <a:r>
              <a:rPr lang="en-US" sz="700" dirty="0" smtClean="0">
                <a:solidFill>
                  <a:schemeClr val="tx2"/>
                </a:solidFill>
                <a:latin typeface="Raleway"/>
                <a:cs typeface="Raleway"/>
              </a:rPr>
              <a:t> </a:t>
            </a:r>
            <a:r>
              <a:rPr lang="en-US" sz="700" dirty="0">
                <a:solidFill>
                  <a:schemeClr val="tx2"/>
                </a:solidFill>
                <a:latin typeface="Raleway"/>
                <a:cs typeface="Raleway"/>
              </a:rPr>
              <a:t>Canada, Estimations de la population </a:t>
            </a:r>
            <a:r>
              <a:rPr lang="en-US" sz="700" dirty="0" smtClean="0">
                <a:solidFill>
                  <a:schemeClr val="tx2"/>
                </a:solidFill>
                <a:latin typeface="Raleway"/>
                <a:cs typeface="Raleway"/>
              </a:rPr>
              <a:t>2001-2017. </a:t>
            </a:r>
            <a:br>
              <a:rPr lang="en-US" sz="700" dirty="0" smtClean="0">
                <a:solidFill>
                  <a:schemeClr val="tx2"/>
                </a:solidFill>
                <a:latin typeface="Raleway"/>
                <a:cs typeface="Raleway"/>
              </a:rPr>
            </a:br>
            <a:r>
              <a:rPr lang="en-US" sz="700" dirty="0" err="1" smtClean="0">
                <a:solidFill>
                  <a:schemeClr val="tx2"/>
                </a:solidFill>
                <a:latin typeface="Raleway"/>
                <a:cs typeface="Raleway"/>
              </a:rPr>
              <a:t>Adapté</a:t>
            </a:r>
            <a:r>
              <a:rPr lang="en-US" sz="700" dirty="0" smtClean="0">
                <a:solidFill>
                  <a:schemeClr val="tx2"/>
                </a:solidFill>
                <a:latin typeface="Raleway"/>
                <a:cs typeface="Raleway"/>
              </a:rPr>
              <a:t> par </a:t>
            </a:r>
            <a:r>
              <a:rPr lang="en-US" sz="700" dirty="0" err="1" smtClean="0">
                <a:solidFill>
                  <a:schemeClr val="tx2"/>
                </a:solidFill>
                <a:latin typeface="Raleway"/>
                <a:cs typeface="Raleway"/>
              </a:rPr>
              <a:t>l'Institut</a:t>
            </a:r>
            <a:r>
              <a:rPr lang="en-US" sz="700" dirty="0" smtClean="0">
                <a:solidFill>
                  <a:schemeClr val="tx2"/>
                </a:solidFill>
                <a:latin typeface="Raleway"/>
                <a:cs typeface="Raleway"/>
              </a:rPr>
              <a:t> de la </a:t>
            </a:r>
            <a:r>
              <a:rPr lang="en-US" sz="700" dirty="0" err="1" smtClean="0">
                <a:solidFill>
                  <a:schemeClr val="tx2"/>
                </a:solidFill>
                <a:latin typeface="Raleway"/>
                <a:cs typeface="Raleway"/>
              </a:rPr>
              <a:t>statistique</a:t>
            </a:r>
            <a:r>
              <a:rPr lang="en-US" sz="700" dirty="0" smtClean="0">
                <a:solidFill>
                  <a:schemeClr val="tx2"/>
                </a:solidFill>
                <a:latin typeface="Raleway"/>
                <a:cs typeface="Raleway"/>
              </a:rPr>
              <a:t> du Québec.</a:t>
            </a:r>
            <a:endParaRPr lang="fr-FR" sz="700" dirty="0">
              <a:solidFill>
                <a:schemeClr val="tx2"/>
              </a:solidFill>
              <a:latin typeface="Raleway"/>
              <a:cs typeface="Raleway"/>
            </a:endParaRPr>
          </a:p>
        </p:txBody>
      </p:sp>
    </p:spTree>
    <p:extLst>
      <p:ext uri="{BB962C8B-B14F-4D97-AF65-F5344CB8AC3E}">
        <p14:creationId xmlns:p14="http://schemas.microsoft.com/office/powerpoint/2010/main" val="3284266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389526" y="366059"/>
            <a:ext cx="7062834" cy="769441"/>
          </a:xfrm>
          <a:prstGeom prst="rect">
            <a:avLst/>
          </a:prstGeom>
          <a:noFill/>
        </p:spPr>
        <p:txBody>
          <a:bodyPr wrap="square" rtlCol="0">
            <a:spAutoFit/>
          </a:bodyPr>
          <a:lstStyle/>
          <a:p>
            <a:r>
              <a:rPr lang="fr-FR" sz="2200" b="1" dirty="0" smtClean="0">
                <a:solidFill>
                  <a:schemeClr val="accent1"/>
                </a:solidFill>
                <a:latin typeface="Raleway"/>
                <a:cs typeface="Raleway"/>
              </a:rPr>
              <a:t>Proportion des bébés nés au Québec </a:t>
            </a:r>
          </a:p>
          <a:p>
            <a:r>
              <a:rPr lang="fr-FR" sz="2200" b="1" dirty="0" smtClean="0">
                <a:solidFill>
                  <a:schemeClr val="accent1"/>
                </a:solidFill>
                <a:latin typeface="Raleway"/>
                <a:cs typeface="Raleway"/>
              </a:rPr>
              <a:t>dont au moins un parent est né à l’étranger</a:t>
            </a:r>
            <a:endParaRPr lang="fr-FR" sz="2200" b="1" dirty="0">
              <a:solidFill>
                <a:schemeClr val="accent1"/>
              </a:solidFill>
              <a:latin typeface="Raleway"/>
              <a:cs typeface="Raleway"/>
            </a:endParaRPr>
          </a:p>
        </p:txBody>
      </p:sp>
      <p:pic>
        <p:nvPicPr>
          <p:cNvPr id="7" name="Picture 6"/>
          <p:cNvPicPr>
            <a:picLocks noChangeAspect="1"/>
          </p:cNvPicPr>
          <p:nvPr/>
        </p:nvPicPr>
        <p:blipFill>
          <a:blip r:embed="rId3"/>
          <a:stretch>
            <a:fillRect/>
          </a:stretch>
        </p:blipFill>
        <p:spPr>
          <a:xfrm>
            <a:off x="7763017" y="4768510"/>
            <a:ext cx="814028" cy="205217"/>
          </a:xfrm>
          <a:prstGeom prst="rect">
            <a:avLst/>
          </a:prstGeom>
        </p:spPr>
      </p:pic>
      <p:sp>
        <p:nvSpPr>
          <p:cNvPr id="8" name="TextBox 7"/>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pic>
        <p:nvPicPr>
          <p:cNvPr id="9" name="Picture 8" descr="6-tableau.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06" y="93405"/>
            <a:ext cx="8696475" cy="4896115"/>
          </a:xfrm>
          <a:prstGeom prst="rect">
            <a:avLst/>
          </a:prstGeom>
        </p:spPr>
      </p:pic>
      <p:pic>
        <p:nvPicPr>
          <p:cNvPr id="6" name="Picture 5" descr="6-enfant.png"/>
          <p:cNvPicPr>
            <a:picLocks noChangeAspect="1"/>
          </p:cNvPicPr>
          <p:nvPr/>
        </p:nvPicPr>
        <p:blipFill rotWithShape="1">
          <a:blip r:embed="rId5">
            <a:extLst>
              <a:ext uri="{28A0092B-C50C-407E-A947-70E740481C1C}">
                <a14:useLocalDpi xmlns:a14="http://schemas.microsoft.com/office/drawing/2010/main" val="0"/>
              </a:ext>
            </a:extLst>
          </a:blip>
          <a:srcRect l="10616" t="6904" r="36468" b="39602"/>
          <a:stretch/>
        </p:blipFill>
        <p:spPr>
          <a:xfrm>
            <a:off x="6065760" y="1824982"/>
            <a:ext cx="4859796" cy="2766006"/>
          </a:xfrm>
          <a:prstGeom prst="rect">
            <a:avLst/>
          </a:prstGeom>
        </p:spPr>
      </p:pic>
    </p:spTree>
    <p:extLst>
      <p:ext uri="{BB962C8B-B14F-4D97-AF65-F5344CB8AC3E}">
        <p14:creationId xmlns:p14="http://schemas.microsoft.com/office/powerpoint/2010/main" val="1053280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763017" y="4768510"/>
            <a:ext cx="814028" cy="205217"/>
          </a:xfrm>
          <a:prstGeom prst="rect">
            <a:avLst/>
          </a:prstGeom>
        </p:spPr>
      </p:pic>
      <p:sp>
        <p:nvSpPr>
          <p:cNvPr id="9" name="TextBox 8"/>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
        <p:nvSpPr>
          <p:cNvPr id="13" name="TextBox 12"/>
          <p:cNvSpPr txBox="1"/>
          <p:nvPr/>
        </p:nvSpPr>
        <p:spPr>
          <a:xfrm>
            <a:off x="406167" y="2083616"/>
            <a:ext cx="4456105" cy="1258037"/>
          </a:xfrm>
          <a:prstGeom prst="rect">
            <a:avLst/>
          </a:prstGeom>
          <a:noFill/>
        </p:spPr>
        <p:txBody>
          <a:bodyPr wrap="square" rtlCol="0">
            <a:spAutoFit/>
          </a:bodyPr>
          <a:lstStyle/>
          <a:p>
            <a:pPr marL="285750" indent="-285750">
              <a:lnSpc>
                <a:spcPct val="110000"/>
              </a:lnSpc>
              <a:spcBef>
                <a:spcPts val="1200"/>
              </a:spcBef>
              <a:buFont typeface="Arial"/>
              <a:buChar char="•"/>
            </a:pPr>
            <a:r>
              <a:rPr lang="en-US" sz="1500" dirty="0" smtClean="0">
                <a:latin typeface="Raleway"/>
                <a:cs typeface="Raleway"/>
              </a:rPr>
              <a:t>Des </a:t>
            </a:r>
            <a:r>
              <a:rPr lang="en-US" sz="1500" dirty="0" err="1" smtClean="0">
                <a:latin typeface="Raleway"/>
                <a:cs typeface="Raleway"/>
              </a:rPr>
              <a:t>enfants</a:t>
            </a:r>
            <a:r>
              <a:rPr lang="en-US" sz="1500" dirty="0" smtClean="0">
                <a:latin typeface="Raleway"/>
                <a:cs typeface="Raleway"/>
              </a:rPr>
              <a:t> qui </a:t>
            </a:r>
            <a:r>
              <a:rPr lang="en-US" sz="1500" dirty="0" err="1" smtClean="0">
                <a:latin typeface="Raleway"/>
                <a:cs typeface="Raleway"/>
              </a:rPr>
              <a:t>n’ont</a:t>
            </a:r>
            <a:r>
              <a:rPr lang="en-US" sz="1500" dirty="0" smtClean="0">
                <a:latin typeface="Raleway"/>
                <a:cs typeface="Raleway"/>
              </a:rPr>
              <a:t> pas </a:t>
            </a:r>
            <a:r>
              <a:rPr lang="en-US" sz="1500" dirty="0" err="1" smtClean="0">
                <a:latin typeface="Raleway"/>
                <a:cs typeface="Raleway"/>
              </a:rPr>
              <a:t>accès</a:t>
            </a:r>
            <a:r>
              <a:rPr lang="en-US" sz="1500" dirty="0" smtClean="0">
                <a:latin typeface="Raleway"/>
                <a:cs typeface="Raleway"/>
              </a:rPr>
              <a:t> aux </a:t>
            </a:r>
            <a:r>
              <a:rPr lang="en-US" sz="1500" dirty="0" err="1" smtClean="0">
                <a:latin typeface="Raleway"/>
                <a:cs typeface="Raleway"/>
              </a:rPr>
              <a:t>soins</a:t>
            </a:r>
            <a:r>
              <a:rPr lang="en-US" sz="1500" dirty="0" smtClean="0">
                <a:latin typeface="Raleway"/>
                <a:cs typeface="Raleway"/>
              </a:rPr>
              <a:t> </a:t>
            </a:r>
            <a:br>
              <a:rPr lang="en-US" sz="1500" dirty="0" smtClean="0">
                <a:latin typeface="Raleway"/>
                <a:cs typeface="Raleway"/>
              </a:rPr>
            </a:br>
            <a:r>
              <a:rPr lang="en-US" sz="1500" dirty="0" smtClean="0">
                <a:latin typeface="Raleway"/>
                <a:cs typeface="Raleway"/>
              </a:rPr>
              <a:t>de santé (</a:t>
            </a:r>
            <a:r>
              <a:rPr lang="en-US" sz="1500" dirty="0" err="1" smtClean="0">
                <a:latin typeface="Raleway"/>
                <a:cs typeface="Raleway"/>
              </a:rPr>
              <a:t>nés</a:t>
            </a:r>
            <a:r>
              <a:rPr lang="en-US" sz="1500" dirty="0" smtClean="0">
                <a:latin typeface="Raleway"/>
                <a:cs typeface="Raleway"/>
              </a:rPr>
              <a:t> </a:t>
            </a:r>
            <a:r>
              <a:rPr lang="en-US" sz="1500" dirty="0" err="1" smtClean="0">
                <a:latin typeface="Raleway"/>
                <a:cs typeface="Raleway"/>
              </a:rPr>
              <a:t>ou</a:t>
            </a:r>
            <a:r>
              <a:rPr lang="en-US" sz="1500" dirty="0" smtClean="0">
                <a:latin typeface="Raleway"/>
                <a:cs typeface="Raleway"/>
              </a:rPr>
              <a:t> non </a:t>
            </a:r>
            <a:r>
              <a:rPr lang="en-US" sz="1500" dirty="0" err="1" smtClean="0">
                <a:latin typeface="Raleway"/>
                <a:cs typeface="Raleway"/>
              </a:rPr>
              <a:t>sur</a:t>
            </a:r>
            <a:r>
              <a:rPr lang="en-US" sz="1500" dirty="0" smtClean="0">
                <a:latin typeface="Raleway"/>
                <a:cs typeface="Raleway"/>
              </a:rPr>
              <a:t> le </a:t>
            </a:r>
            <a:r>
              <a:rPr lang="en-US" sz="1500" dirty="0" err="1" smtClean="0">
                <a:latin typeface="Raleway"/>
                <a:cs typeface="Raleway"/>
              </a:rPr>
              <a:t>territoire</a:t>
            </a:r>
            <a:r>
              <a:rPr lang="en-US" sz="1500" dirty="0" smtClean="0">
                <a:latin typeface="Raleway"/>
                <a:cs typeface="Raleway"/>
              </a:rPr>
              <a:t>)</a:t>
            </a:r>
            <a:endParaRPr lang="en-US" sz="1500" dirty="0">
              <a:latin typeface="Raleway"/>
              <a:cs typeface="Raleway"/>
            </a:endParaRPr>
          </a:p>
          <a:p>
            <a:pPr marL="285750" indent="-285750">
              <a:lnSpc>
                <a:spcPct val="110000"/>
              </a:lnSpc>
              <a:spcBef>
                <a:spcPts val="1200"/>
              </a:spcBef>
              <a:buFont typeface="Arial"/>
              <a:buChar char="•"/>
            </a:pPr>
            <a:r>
              <a:rPr lang="en-US" sz="1500" dirty="0" smtClean="0">
                <a:latin typeface="Raleway"/>
                <a:cs typeface="Raleway"/>
              </a:rPr>
              <a:t>Des femmes enceintes qui </a:t>
            </a:r>
            <a:r>
              <a:rPr lang="en-US" sz="1500" dirty="0" err="1" smtClean="0">
                <a:latin typeface="Raleway"/>
                <a:cs typeface="Raleway"/>
              </a:rPr>
              <a:t>n’ont</a:t>
            </a:r>
            <a:r>
              <a:rPr lang="en-US" sz="1500" dirty="0" smtClean="0">
                <a:latin typeface="Raleway"/>
                <a:cs typeface="Raleway"/>
              </a:rPr>
              <a:t> pas </a:t>
            </a:r>
            <a:r>
              <a:rPr lang="en-US" sz="1500" dirty="0" err="1" smtClean="0">
                <a:latin typeface="Raleway"/>
                <a:cs typeface="Raleway"/>
              </a:rPr>
              <a:t>accès</a:t>
            </a:r>
            <a:r>
              <a:rPr lang="en-US" sz="1500" dirty="0" smtClean="0">
                <a:latin typeface="Raleway"/>
                <a:cs typeface="Raleway"/>
              </a:rPr>
              <a:t> aux </a:t>
            </a:r>
            <a:r>
              <a:rPr lang="en-US" sz="1500" dirty="0" err="1" smtClean="0">
                <a:latin typeface="Raleway"/>
                <a:cs typeface="Raleway"/>
              </a:rPr>
              <a:t>soins</a:t>
            </a:r>
            <a:r>
              <a:rPr lang="en-US" sz="1500" dirty="0" smtClean="0">
                <a:latin typeface="Raleway"/>
                <a:cs typeface="Raleway"/>
              </a:rPr>
              <a:t> de santé</a:t>
            </a:r>
            <a:endParaRPr lang="en-US" sz="1500" dirty="0">
              <a:latin typeface="Raleway"/>
              <a:cs typeface="Raleway"/>
            </a:endParaRPr>
          </a:p>
        </p:txBody>
      </p:sp>
      <p:pic>
        <p:nvPicPr>
          <p:cNvPr id="15" name="Picture 14" descr="18-femme-enfa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687954" y="279773"/>
            <a:ext cx="4471286" cy="4471286"/>
          </a:xfrm>
          <a:prstGeom prst="rect">
            <a:avLst/>
          </a:prstGeom>
        </p:spPr>
      </p:pic>
      <p:grpSp>
        <p:nvGrpSpPr>
          <p:cNvPr id="14" name="Group 13"/>
          <p:cNvGrpSpPr/>
          <p:nvPr/>
        </p:nvGrpSpPr>
        <p:grpSpPr>
          <a:xfrm>
            <a:off x="-158760" y="320743"/>
            <a:ext cx="3934075" cy="1577667"/>
            <a:chOff x="-1498533" y="1078362"/>
            <a:chExt cx="4556585" cy="2114383"/>
          </a:xfrm>
          <a:solidFill>
            <a:schemeClr val="accent1"/>
          </a:solidFill>
        </p:grpSpPr>
        <p:sp>
          <p:nvSpPr>
            <p:cNvPr id="16" name="Oval 15"/>
            <p:cNvSpPr/>
            <p:nvPr/>
          </p:nvSpPr>
          <p:spPr>
            <a:xfrm>
              <a:off x="943669"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1498533" y="1078362"/>
              <a:ext cx="3492297"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389526" y="729220"/>
            <a:ext cx="4752903" cy="819199"/>
          </a:xfrm>
          <a:prstGeom prst="rect">
            <a:avLst/>
          </a:prstGeom>
          <a:noFill/>
        </p:spPr>
        <p:txBody>
          <a:bodyPr wrap="square" rtlCol="0">
            <a:spAutoFit/>
          </a:bodyPr>
          <a:lstStyle/>
          <a:p>
            <a:pPr>
              <a:lnSpc>
                <a:spcPct val="90000"/>
              </a:lnSpc>
            </a:pPr>
            <a:r>
              <a:rPr lang="en-US" sz="2600" b="1" dirty="0" smtClean="0">
                <a:solidFill>
                  <a:schemeClr val="bg1"/>
                </a:solidFill>
                <a:latin typeface="Raleway"/>
                <a:cs typeface="Raleway"/>
              </a:rPr>
              <a:t>De qui </a:t>
            </a:r>
            <a:r>
              <a:rPr lang="en-US" sz="2600" b="1" dirty="0" err="1" smtClean="0">
                <a:solidFill>
                  <a:schemeClr val="bg1"/>
                </a:solidFill>
                <a:latin typeface="Raleway"/>
                <a:cs typeface="Raleway"/>
              </a:rPr>
              <a:t>parle</a:t>
            </a:r>
            <a:r>
              <a:rPr lang="en-US" sz="2600" b="1" dirty="0" smtClean="0">
                <a:solidFill>
                  <a:schemeClr val="bg1"/>
                </a:solidFill>
                <a:latin typeface="Raleway"/>
                <a:cs typeface="Raleway"/>
              </a:rPr>
              <a:t>-t-on </a:t>
            </a:r>
            <a:br>
              <a:rPr lang="en-US" sz="2600" b="1" dirty="0" smtClean="0">
                <a:solidFill>
                  <a:schemeClr val="bg1"/>
                </a:solidFill>
                <a:latin typeface="Raleway"/>
                <a:cs typeface="Raleway"/>
              </a:rPr>
            </a:br>
            <a:r>
              <a:rPr lang="en-US" sz="2600" b="1" dirty="0" err="1" smtClean="0">
                <a:solidFill>
                  <a:schemeClr val="bg1"/>
                </a:solidFill>
                <a:latin typeface="Raleway"/>
                <a:cs typeface="Raleway"/>
              </a:rPr>
              <a:t>dans</a:t>
            </a:r>
            <a:r>
              <a:rPr lang="en-US" sz="2600" b="1" dirty="0" smtClean="0">
                <a:solidFill>
                  <a:schemeClr val="bg1"/>
                </a:solidFill>
                <a:latin typeface="Raleway"/>
                <a:cs typeface="Raleway"/>
              </a:rPr>
              <a:t> </a:t>
            </a:r>
            <a:r>
              <a:rPr lang="en-US" sz="2600" b="1" dirty="0" err="1" smtClean="0">
                <a:solidFill>
                  <a:schemeClr val="bg1"/>
                </a:solidFill>
                <a:latin typeface="Raleway"/>
                <a:cs typeface="Raleway"/>
              </a:rPr>
              <a:t>ce</a:t>
            </a:r>
            <a:r>
              <a:rPr lang="en-US" sz="2600" b="1" dirty="0" smtClean="0">
                <a:solidFill>
                  <a:schemeClr val="bg1"/>
                </a:solidFill>
                <a:latin typeface="Raleway"/>
                <a:cs typeface="Raleway"/>
              </a:rPr>
              <a:t> dossier ?</a:t>
            </a:r>
          </a:p>
        </p:txBody>
      </p:sp>
    </p:spTree>
    <p:extLst>
      <p:ext uri="{BB962C8B-B14F-4D97-AF65-F5344CB8AC3E}">
        <p14:creationId xmlns:p14="http://schemas.microsoft.com/office/powerpoint/2010/main" val="3359773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5" name="Group 4"/>
          <p:cNvGrpSpPr/>
          <p:nvPr/>
        </p:nvGrpSpPr>
        <p:grpSpPr>
          <a:xfrm>
            <a:off x="-11338" y="2576265"/>
            <a:ext cx="4163943" cy="1799795"/>
            <a:chOff x="-1833711" y="1078362"/>
            <a:chExt cx="4891763" cy="2114383"/>
          </a:xfrm>
          <a:solidFill>
            <a:schemeClr val="accent1"/>
          </a:solidFill>
        </p:grpSpPr>
        <p:sp>
          <p:nvSpPr>
            <p:cNvPr id="6" name="Oval 5"/>
            <p:cNvSpPr/>
            <p:nvPr/>
          </p:nvSpPr>
          <p:spPr>
            <a:xfrm>
              <a:off x="943669" y="1078362"/>
              <a:ext cx="2114383" cy="211438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1833711" y="1078362"/>
              <a:ext cx="3827476" cy="211438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389526" y="2875116"/>
            <a:ext cx="4091211" cy="1179297"/>
          </a:xfrm>
          <a:prstGeom prst="rect">
            <a:avLst/>
          </a:prstGeom>
          <a:noFill/>
        </p:spPr>
        <p:txBody>
          <a:bodyPr wrap="square" rtlCol="0">
            <a:spAutoFit/>
          </a:bodyPr>
          <a:lstStyle/>
          <a:p>
            <a:pPr>
              <a:lnSpc>
                <a:spcPct val="90000"/>
              </a:lnSpc>
            </a:pPr>
            <a:r>
              <a:rPr lang="en-US" sz="2600" b="1" dirty="0" smtClean="0">
                <a:solidFill>
                  <a:schemeClr val="bg1"/>
                </a:solidFill>
                <a:latin typeface="Raleway"/>
                <a:cs typeface="Raleway"/>
              </a:rPr>
              <a:t>Qui a </a:t>
            </a:r>
            <a:r>
              <a:rPr lang="en-US" sz="2600" b="1" dirty="0" err="1" smtClean="0">
                <a:solidFill>
                  <a:schemeClr val="bg1"/>
                </a:solidFill>
                <a:latin typeface="Raleway"/>
                <a:cs typeface="Raleway"/>
              </a:rPr>
              <a:t>accès</a:t>
            </a:r>
            <a:r>
              <a:rPr lang="en-US" sz="2600" b="1" dirty="0">
                <a:solidFill>
                  <a:schemeClr val="bg1"/>
                </a:solidFill>
                <a:latin typeface="Raleway"/>
                <a:cs typeface="Raleway"/>
              </a:rPr>
              <a:t> </a:t>
            </a:r>
            <a:r>
              <a:rPr lang="en-US" sz="2600" b="1" dirty="0" err="1" smtClean="0">
                <a:solidFill>
                  <a:schemeClr val="bg1"/>
                </a:solidFill>
                <a:latin typeface="Raleway"/>
                <a:cs typeface="Raleway"/>
              </a:rPr>
              <a:t>à</a:t>
            </a:r>
            <a:r>
              <a:rPr lang="en-US" sz="2600" b="1" dirty="0" smtClean="0">
                <a:solidFill>
                  <a:schemeClr val="bg1"/>
                </a:solidFill>
                <a:latin typeface="Raleway"/>
                <a:cs typeface="Raleway"/>
              </a:rPr>
              <a:t> </a:t>
            </a:r>
            <a:r>
              <a:rPr lang="en-US" sz="2600" b="1" dirty="0" err="1" smtClean="0">
                <a:solidFill>
                  <a:schemeClr val="bg1"/>
                </a:solidFill>
                <a:latin typeface="Raleway"/>
                <a:cs typeface="Raleway"/>
              </a:rPr>
              <a:t>l’assurance</a:t>
            </a:r>
            <a:r>
              <a:rPr lang="en-US" sz="2600" b="1" dirty="0" smtClean="0">
                <a:solidFill>
                  <a:schemeClr val="bg1"/>
                </a:solidFill>
                <a:latin typeface="Raleway"/>
                <a:cs typeface="Raleway"/>
              </a:rPr>
              <a:t> </a:t>
            </a:r>
            <a:r>
              <a:rPr lang="en-US" sz="2600" b="1" dirty="0" err="1" smtClean="0">
                <a:solidFill>
                  <a:schemeClr val="bg1"/>
                </a:solidFill>
                <a:latin typeface="Raleway"/>
                <a:cs typeface="Raleway"/>
              </a:rPr>
              <a:t>maladie</a:t>
            </a:r>
            <a:r>
              <a:rPr lang="en-US" sz="2600" b="1" dirty="0" smtClean="0">
                <a:solidFill>
                  <a:schemeClr val="bg1"/>
                </a:solidFill>
                <a:latin typeface="Raleway"/>
                <a:cs typeface="Raleway"/>
              </a:rPr>
              <a:t> </a:t>
            </a:r>
            <a:br>
              <a:rPr lang="en-US" sz="2600" b="1" dirty="0" smtClean="0">
                <a:solidFill>
                  <a:schemeClr val="bg1"/>
                </a:solidFill>
                <a:latin typeface="Raleway"/>
                <a:cs typeface="Raleway"/>
              </a:rPr>
            </a:br>
            <a:r>
              <a:rPr lang="en-US" sz="2600" b="1" dirty="0" smtClean="0">
                <a:solidFill>
                  <a:schemeClr val="bg1"/>
                </a:solidFill>
                <a:latin typeface="Raleway"/>
                <a:cs typeface="Raleway"/>
              </a:rPr>
              <a:t>au Québec</a:t>
            </a:r>
            <a:r>
              <a:rPr lang="en-US" sz="2600" b="1" spc="-300" dirty="0" smtClean="0">
                <a:solidFill>
                  <a:schemeClr val="bg1"/>
                </a:solidFill>
                <a:latin typeface="Raleway"/>
                <a:cs typeface="Raleway"/>
              </a:rPr>
              <a:t> </a:t>
            </a:r>
            <a:r>
              <a:rPr lang="en-US" sz="2600" b="1" dirty="0" smtClean="0">
                <a:solidFill>
                  <a:schemeClr val="bg1"/>
                </a:solidFill>
                <a:latin typeface="Raleway"/>
                <a:cs typeface="Raleway"/>
              </a:rPr>
              <a:t>?</a:t>
            </a:r>
          </a:p>
        </p:txBody>
      </p:sp>
      <p:sp>
        <p:nvSpPr>
          <p:cNvPr id="9" name="TextBox 8"/>
          <p:cNvSpPr txBox="1"/>
          <p:nvPr/>
        </p:nvSpPr>
        <p:spPr>
          <a:xfrm>
            <a:off x="411142" y="4768510"/>
            <a:ext cx="2551546" cy="184666"/>
          </a:xfrm>
          <a:prstGeom prst="rect">
            <a:avLst/>
          </a:prstGeom>
          <a:noFill/>
        </p:spPr>
        <p:txBody>
          <a:bodyPr wrap="square" rtlCol="0">
            <a:spAutoFit/>
          </a:bodyPr>
          <a:lstStyle/>
          <a:p>
            <a:r>
              <a:rPr lang="en-US" sz="600" dirty="0" smtClean="0">
                <a:solidFill>
                  <a:schemeClr val="bg1"/>
                </a:solidFill>
                <a:latin typeface="Raleway"/>
                <a:cs typeface="Raleway"/>
              </a:rPr>
              <a:t>© </a:t>
            </a:r>
            <a:r>
              <a:rPr lang="en-US" sz="600" dirty="0" err="1" smtClean="0">
                <a:solidFill>
                  <a:schemeClr val="bg1"/>
                </a:solidFill>
                <a:latin typeface="Raleway"/>
                <a:cs typeface="Raleway"/>
              </a:rPr>
              <a:t>Fondation</a:t>
            </a:r>
            <a:r>
              <a:rPr lang="en-US" sz="600" dirty="0" smtClean="0">
                <a:solidFill>
                  <a:schemeClr val="bg1"/>
                </a:solidFill>
                <a:latin typeface="Raleway"/>
                <a:cs typeface="Raleway"/>
              </a:rPr>
              <a:t> Lucie et André </a:t>
            </a:r>
            <a:r>
              <a:rPr lang="en-US" sz="600" dirty="0" err="1" smtClean="0">
                <a:solidFill>
                  <a:schemeClr val="bg1"/>
                </a:solidFill>
                <a:latin typeface="Raleway"/>
                <a:cs typeface="Raleway"/>
              </a:rPr>
              <a:t>Chagnon</a:t>
            </a:r>
            <a:r>
              <a:rPr lang="en-US" sz="600" dirty="0" smtClean="0">
                <a:solidFill>
                  <a:schemeClr val="bg1"/>
                </a:solidFill>
                <a:latin typeface="Raleway"/>
                <a:cs typeface="Raleway"/>
              </a:rPr>
              <a:t>, 2019</a:t>
            </a:r>
            <a:endParaRPr lang="en-US" sz="600" dirty="0">
              <a:solidFill>
                <a:schemeClr val="bg1"/>
              </a:solidFill>
              <a:latin typeface="Raleway"/>
              <a:cs typeface="Raleway"/>
            </a:endParaRPr>
          </a:p>
        </p:txBody>
      </p:sp>
      <p:pic>
        <p:nvPicPr>
          <p:cNvPr id="12" name="Picture 11" descr="Logo-Boservatoiredestoutpetits-BLANC.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167" y="4653063"/>
            <a:ext cx="1023700" cy="434297"/>
          </a:xfrm>
          <a:prstGeom prst="rect">
            <a:avLst/>
          </a:prstGeom>
        </p:spPr>
      </p:pic>
    </p:spTree>
    <p:extLst>
      <p:ext uri="{BB962C8B-B14F-4D97-AF65-F5344CB8AC3E}">
        <p14:creationId xmlns:p14="http://schemas.microsoft.com/office/powerpoint/2010/main" val="2636821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11" descr="9-pho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389525" y="366059"/>
            <a:ext cx="5010603" cy="430887"/>
          </a:xfrm>
          <a:prstGeom prst="rect">
            <a:avLst/>
          </a:prstGeom>
          <a:noFill/>
        </p:spPr>
        <p:txBody>
          <a:bodyPr wrap="square" rtlCol="0">
            <a:spAutoFit/>
          </a:bodyPr>
          <a:lstStyle/>
          <a:p>
            <a:r>
              <a:rPr lang="fr-FR" sz="2200" b="1" dirty="0" smtClean="0">
                <a:solidFill>
                  <a:schemeClr val="accent1"/>
                </a:solidFill>
                <a:latin typeface="Raleway"/>
                <a:cs typeface="Raleway"/>
              </a:rPr>
              <a:t>Selon un sondage Léger,</a:t>
            </a:r>
            <a:endParaRPr lang="fr-FR" sz="2200" b="1" dirty="0">
              <a:solidFill>
                <a:schemeClr val="accent1"/>
              </a:solidFill>
              <a:latin typeface="Raleway"/>
              <a:cs typeface="Raleway"/>
            </a:endParaRPr>
          </a:p>
        </p:txBody>
      </p:sp>
      <p:sp>
        <p:nvSpPr>
          <p:cNvPr id="5" name="TextBox 4"/>
          <p:cNvSpPr txBox="1"/>
          <p:nvPr/>
        </p:nvSpPr>
        <p:spPr>
          <a:xfrm>
            <a:off x="389523" y="636334"/>
            <a:ext cx="4526606" cy="1773819"/>
          </a:xfrm>
          <a:prstGeom prst="rect">
            <a:avLst/>
          </a:prstGeom>
          <a:noFill/>
        </p:spPr>
        <p:txBody>
          <a:bodyPr wrap="square" rtlCol="0">
            <a:spAutoFit/>
          </a:bodyPr>
          <a:lstStyle/>
          <a:p>
            <a:pPr>
              <a:lnSpc>
                <a:spcPct val="110000"/>
              </a:lnSpc>
            </a:pPr>
            <a:r>
              <a:rPr lang="en-US" sz="2600" dirty="0" smtClean="0">
                <a:latin typeface="Raleway SemiBold"/>
                <a:cs typeface="Raleway SemiBold"/>
              </a:rPr>
              <a:t>70</a:t>
            </a:r>
            <a:r>
              <a:rPr lang="en-US" sz="2600" spc="-300" dirty="0" smtClean="0">
                <a:latin typeface="Raleway SemiBold"/>
                <a:cs typeface="Raleway SemiBold"/>
              </a:rPr>
              <a:t> </a:t>
            </a:r>
            <a:r>
              <a:rPr lang="en-US" sz="2600" dirty="0" smtClean="0">
                <a:latin typeface="Raleway SemiBold"/>
                <a:cs typeface="Raleway SemiBold"/>
              </a:rPr>
              <a:t>% </a:t>
            </a:r>
            <a:r>
              <a:rPr lang="en-US" sz="2200" dirty="0" smtClean="0">
                <a:latin typeface="Raleway SemiBold"/>
                <a:cs typeface="Raleway SemiBold"/>
              </a:rPr>
              <a:t>des Québécois </a:t>
            </a:r>
            <a:r>
              <a:rPr lang="en-US" sz="1500" dirty="0" err="1" smtClean="0">
                <a:latin typeface="Raleway"/>
                <a:cs typeface="Raleway"/>
              </a:rPr>
              <a:t>croient</a:t>
            </a:r>
            <a:r>
              <a:rPr lang="en-US" sz="1500" dirty="0" smtClean="0">
                <a:latin typeface="Raleway"/>
                <a:cs typeface="Raleway"/>
              </a:rPr>
              <a:t> </a:t>
            </a:r>
            <a:r>
              <a:rPr lang="en-US" sz="1500" dirty="0" err="1" smtClean="0">
                <a:latin typeface="Raleway"/>
                <a:cs typeface="Raleway"/>
              </a:rPr>
              <a:t>que</a:t>
            </a:r>
            <a:r>
              <a:rPr lang="en-US" sz="1500" dirty="0" smtClean="0">
                <a:latin typeface="Raleway"/>
                <a:cs typeface="Raleway"/>
              </a:rPr>
              <a:t> </a:t>
            </a:r>
            <a:br>
              <a:rPr lang="en-US" sz="1500" dirty="0" smtClean="0">
                <a:latin typeface="Raleway"/>
                <a:cs typeface="Raleway"/>
              </a:rPr>
            </a:br>
            <a:r>
              <a:rPr lang="en-US" sz="1500" dirty="0" err="1" smtClean="0">
                <a:latin typeface="Raleway"/>
                <a:cs typeface="Raleway"/>
              </a:rPr>
              <a:t>tous</a:t>
            </a:r>
            <a:r>
              <a:rPr lang="en-US" sz="1500" dirty="0" smtClean="0">
                <a:latin typeface="Raleway"/>
                <a:cs typeface="Raleway"/>
              </a:rPr>
              <a:t> les </a:t>
            </a:r>
            <a:r>
              <a:rPr lang="en-US" sz="1500" dirty="0" err="1" smtClean="0">
                <a:latin typeface="Raleway"/>
                <a:cs typeface="Raleway"/>
              </a:rPr>
              <a:t>enfants</a:t>
            </a:r>
            <a:r>
              <a:rPr lang="en-US" sz="1500" dirty="0" smtClean="0">
                <a:latin typeface="Raleway"/>
                <a:cs typeface="Raleway"/>
              </a:rPr>
              <a:t> habitant au Québec </a:t>
            </a:r>
            <a:r>
              <a:rPr lang="en-US" sz="1500" dirty="0" err="1" smtClean="0">
                <a:latin typeface="Raleway"/>
                <a:cs typeface="Raleway"/>
              </a:rPr>
              <a:t>ont</a:t>
            </a:r>
            <a:r>
              <a:rPr lang="en-US" sz="1500" dirty="0" smtClean="0">
                <a:latin typeface="Raleway"/>
                <a:cs typeface="Raleway"/>
              </a:rPr>
              <a:t> </a:t>
            </a:r>
            <a:r>
              <a:rPr lang="en-US" sz="1500" dirty="0" err="1" smtClean="0">
                <a:latin typeface="Raleway"/>
                <a:cs typeface="Raleway"/>
              </a:rPr>
              <a:t>accès</a:t>
            </a:r>
            <a:r>
              <a:rPr lang="en-US" sz="1500" dirty="0" smtClean="0">
                <a:latin typeface="Raleway"/>
                <a:cs typeface="Raleway"/>
              </a:rPr>
              <a:t> </a:t>
            </a:r>
            <a:r>
              <a:rPr lang="en-US" sz="1500" dirty="0" err="1" smtClean="0">
                <a:latin typeface="Raleway"/>
                <a:cs typeface="Raleway"/>
              </a:rPr>
              <a:t>gratuitement</a:t>
            </a:r>
            <a:r>
              <a:rPr lang="en-US" sz="1500" dirty="0" smtClean="0">
                <a:latin typeface="Raleway"/>
                <a:cs typeface="Raleway"/>
              </a:rPr>
              <a:t> </a:t>
            </a:r>
            <a:r>
              <a:rPr lang="en-US" sz="1500" dirty="0" err="1" smtClean="0">
                <a:latin typeface="Raleway"/>
                <a:cs typeface="Raleway"/>
              </a:rPr>
              <a:t>à</a:t>
            </a:r>
            <a:r>
              <a:rPr lang="en-US" sz="1500" dirty="0" smtClean="0">
                <a:latin typeface="Raleway"/>
                <a:cs typeface="Raleway"/>
              </a:rPr>
              <a:t> des </a:t>
            </a:r>
            <a:r>
              <a:rPr lang="en-US" sz="1500" dirty="0" err="1" smtClean="0">
                <a:latin typeface="Raleway"/>
                <a:cs typeface="Raleway"/>
              </a:rPr>
              <a:t>soins</a:t>
            </a:r>
            <a:r>
              <a:rPr lang="en-US" sz="1500" dirty="0" smtClean="0">
                <a:latin typeface="Raleway"/>
                <a:cs typeface="Raleway"/>
              </a:rPr>
              <a:t> de santé, </a:t>
            </a:r>
            <a:r>
              <a:rPr lang="en-US" sz="1500" dirty="0" err="1" smtClean="0">
                <a:latin typeface="Raleway"/>
                <a:cs typeface="Raleway"/>
              </a:rPr>
              <a:t>peu</a:t>
            </a:r>
            <a:r>
              <a:rPr lang="en-US" sz="1500" dirty="0" smtClean="0">
                <a:latin typeface="Raleway"/>
                <a:cs typeface="Raleway"/>
              </a:rPr>
              <a:t> </a:t>
            </a:r>
            <a:r>
              <a:rPr lang="en-US" sz="1500" dirty="0" err="1" smtClean="0">
                <a:latin typeface="Raleway"/>
                <a:cs typeface="Raleway"/>
              </a:rPr>
              <a:t>importe</a:t>
            </a:r>
            <a:r>
              <a:rPr lang="en-US" sz="1500" dirty="0" smtClean="0">
                <a:latin typeface="Raleway"/>
                <a:cs typeface="Raleway"/>
              </a:rPr>
              <a:t> </a:t>
            </a:r>
            <a:r>
              <a:rPr lang="en-US" sz="1500" dirty="0" err="1" smtClean="0">
                <a:latin typeface="Raleway"/>
                <a:cs typeface="Raleway"/>
              </a:rPr>
              <a:t>leur</a:t>
            </a:r>
            <a:r>
              <a:rPr lang="en-US" sz="1500" dirty="0" smtClean="0">
                <a:latin typeface="Raleway"/>
                <a:cs typeface="Raleway"/>
              </a:rPr>
              <a:t> </a:t>
            </a:r>
            <a:r>
              <a:rPr lang="en-US" sz="1500" dirty="0" err="1" smtClean="0">
                <a:latin typeface="Raleway"/>
                <a:cs typeface="Raleway"/>
              </a:rPr>
              <a:t>statut</a:t>
            </a:r>
            <a:r>
              <a:rPr lang="en-US" sz="1500" dirty="0" smtClean="0">
                <a:latin typeface="Raleway"/>
                <a:cs typeface="Raleway"/>
              </a:rPr>
              <a:t> </a:t>
            </a:r>
            <a:r>
              <a:rPr lang="en-US" sz="1500" dirty="0" err="1" smtClean="0">
                <a:latin typeface="Raleway"/>
                <a:cs typeface="Raleway"/>
              </a:rPr>
              <a:t>d’immigration</a:t>
            </a:r>
            <a:r>
              <a:rPr lang="en-US" sz="1500" dirty="0" smtClean="0">
                <a:latin typeface="Raleway"/>
                <a:cs typeface="Raleway"/>
              </a:rPr>
              <a:t> </a:t>
            </a:r>
            <a:r>
              <a:rPr lang="en-US" sz="1500" dirty="0" err="1" smtClean="0">
                <a:latin typeface="Raleway"/>
                <a:cs typeface="Raleway"/>
              </a:rPr>
              <a:t>ou</a:t>
            </a:r>
            <a:r>
              <a:rPr lang="en-US" sz="1500" dirty="0" smtClean="0">
                <a:latin typeface="Raleway"/>
                <a:cs typeface="Raleway"/>
              </a:rPr>
              <a:t> </a:t>
            </a:r>
            <a:r>
              <a:rPr lang="en-US" sz="1500" dirty="0" err="1" smtClean="0">
                <a:latin typeface="Raleway"/>
                <a:cs typeface="Raleway"/>
              </a:rPr>
              <a:t>celui</a:t>
            </a:r>
            <a:r>
              <a:rPr lang="en-US" sz="1500" dirty="0" smtClean="0">
                <a:latin typeface="Raleway"/>
                <a:cs typeface="Raleway"/>
              </a:rPr>
              <a:t> de </a:t>
            </a:r>
            <a:br>
              <a:rPr lang="en-US" sz="1500" dirty="0" smtClean="0">
                <a:latin typeface="Raleway"/>
                <a:cs typeface="Raleway"/>
              </a:rPr>
            </a:br>
            <a:r>
              <a:rPr lang="en-US" sz="1500" dirty="0" err="1" smtClean="0">
                <a:latin typeface="Raleway"/>
                <a:cs typeface="Raleway"/>
              </a:rPr>
              <a:t>leur</a:t>
            </a:r>
            <a:r>
              <a:rPr lang="en-US" sz="1500" dirty="0" smtClean="0">
                <a:latin typeface="Raleway"/>
                <a:cs typeface="Raleway"/>
              </a:rPr>
              <a:t> parents. </a:t>
            </a:r>
            <a:r>
              <a:rPr lang="en-US" sz="1500" dirty="0" err="1" smtClean="0">
                <a:latin typeface="Raleway"/>
                <a:cs typeface="Raleway"/>
              </a:rPr>
              <a:t>Ce</a:t>
            </a:r>
            <a:r>
              <a:rPr lang="en-US" sz="1500" dirty="0" smtClean="0">
                <a:latin typeface="Raleway"/>
                <a:cs typeface="Raleway"/>
              </a:rPr>
              <a:t> </a:t>
            </a:r>
            <a:r>
              <a:rPr lang="en-US" sz="1500" dirty="0" err="1" smtClean="0">
                <a:latin typeface="Raleway"/>
                <a:cs typeface="Raleway"/>
              </a:rPr>
              <a:t>n’est</a:t>
            </a:r>
            <a:r>
              <a:rPr lang="en-US" sz="1500" dirty="0" smtClean="0">
                <a:latin typeface="Raleway"/>
                <a:cs typeface="Raleway"/>
              </a:rPr>
              <a:t> </a:t>
            </a:r>
            <a:r>
              <a:rPr lang="en-US" sz="1500" dirty="0" err="1" smtClean="0">
                <a:latin typeface="Raleway"/>
                <a:cs typeface="Raleway"/>
              </a:rPr>
              <a:t>pourtant</a:t>
            </a:r>
            <a:r>
              <a:rPr lang="en-US" sz="1500" dirty="0" smtClean="0">
                <a:latin typeface="Raleway"/>
                <a:cs typeface="Raleway"/>
              </a:rPr>
              <a:t> pas le </a:t>
            </a:r>
            <a:r>
              <a:rPr lang="en-US" sz="1500" dirty="0" err="1" smtClean="0">
                <a:latin typeface="Raleway"/>
                <a:cs typeface="Raleway"/>
              </a:rPr>
              <a:t>cas</a:t>
            </a:r>
            <a:r>
              <a:rPr lang="en-US" sz="1500" dirty="0" smtClean="0">
                <a:latin typeface="Raleway"/>
                <a:cs typeface="Raleway"/>
              </a:rPr>
              <a:t>.</a:t>
            </a:r>
          </a:p>
          <a:p>
            <a:pPr>
              <a:lnSpc>
                <a:spcPct val="200000"/>
              </a:lnSpc>
            </a:pPr>
            <a:r>
              <a:rPr lang="en-US" sz="800" dirty="0" smtClean="0">
                <a:latin typeface="Raleway"/>
                <a:cs typeface="Raleway"/>
              </a:rPr>
              <a:t>Source : Léger, 2018.</a:t>
            </a:r>
            <a:endParaRPr lang="en-US" sz="800" dirty="0">
              <a:latin typeface="Raleway"/>
              <a:cs typeface="Raleway"/>
            </a:endParaRPr>
          </a:p>
        </p:txBody>
      </p:sp>
      <p:sp>
        <p:nvSpPr>
          <p:cNvPr id="10" name="TextBox 9"/>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graphicFrame>
        <p:nvGraphicFramePr>
          <p:cNvPr id="3" name="Chart 2"/>
          <p:cNvGraphicFramePr/>
          <p:nvPr>
            <p:extLst>
              <p:ext uri="{D42A27DB-BD31-4B8C-83A1-F6EECF244321}">
                <p14:modId xmlns:p14="http://schemas.microsoft.com/office/powerpoint/2010/main" val="1541229178"/>
              </p:ext>
            </p:extLst>
          </p:nvPr>
        </p:nvGraphicFramePr>
        <p:xfrm>
          <a:off x="252886" y="2260025"/>
          <a:ext cx="3652108" cy="243473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614999" y="3537385"/>
            <a:ext cx="1276270" cy="769441"/>
          </a:xfrm>
          <a:prstGeom prst="rect">
            <a:avLst/>
          </a:prstGeom>
          <a:noFill/>
        </p:spPr>
        <p:txBody>
          <a:bodyPr wrap="square" rtlCol="0">
            <a:spAutoFit/>
          </a:bodyPr>
          <a:lstStyle/>
          <a:p>
            <a:r>
              <a:rPr lang="en-US" sz="4400" dirty="0" smtClean="0">
                <a:solidFill>
                  <a:schemeClr val="bg2"/>
                </a:solidFill>
              </a:rPr>
              <a:t>70</a:t>
            </a:r>
            <a:r>
              <a:rPr lang="en-US" sz="2000" spc="-300" dirty="0" smtClean="0">
                <a:solidFill>
                  <a:schemeClr val="bg2"/>
                </a:solidFill>
              </a:rPr>
              <a:t> </a:t>
            </a:r>
            <a:r>
              <a:rPr lang="en-US" sz="3200" dirty="0" smtClean="0">
                <a:solidFill>
                  <a:schemeClr val="bg2"/>
                </a:solidFill>
              </a:rPr>
              <a:t>%</a:t>
            </a:r>
            <a:endParaRPr lang="en-US" sz="3200" dirty="0">
              <a:solidFill>
                <a:schemeClr val="bg2"/>
              </a:solidFill>
            </a:endParaRPr>
          </a:p>
        </p:txBody>
      </p:sp>
      <p:pic>
        <p:nvPicPr>
          <p:cNvPr id="14" name="Picture 13" descr="Logo-Boservatoiredestoutpetits-BLANC.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167" y="4653063"/>
            <a:ext cx="1023700" cy="434297"/>
          </a:xfrm>
          <a:prstGeom prst="rect">
            <a:avLst/>
          </a:prstGeom>
        </p:spPr>
      </p:pic>
    </p:spTree>
    <p:extLst>
      <p:ext uri="{BB962C8B-B14F-4D97-AF65-F5344CB8AC3E}">
        <p14:creationId xmlns:p14="http://schemas.microsoft.com/office/powerpoint/2010/main" val="3249922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extBox 5"/>
          <p:cNvSpPr txBox="1"/>
          <p:nvPr/>
        </p:nvSpPr>
        <p:spPr>
          <a:xfrm>
            <a:off x="389526" y="486126"/>
            <a:ext cx="5089071" cy="3797194"/>
          </a:xfrm>
          <a:prstGeom prst="rect">
            <a:avLst/>
          </a:prstGeom>
          <a:noFill/>
        </p:spPr>
        <p:txBody>
          <a:bodyPr wrap="square" rtlCol="0">
            <a:spAutoFit/>
          </a:bodyPr>
          <a:lstStyle/>
          <a:p>
            <a:pPr>
              <a:lnSpc>
                <a:spcPct val="110000"/>
              </a:lnSpc>
              <a:spcBef>
                <a:spcPts val="1200"/>
              </a:spcBef>
            </a:pPr>
            <a:r>
              <a:rPr lang="en-US" sz="1500" dirty="0">
                <a:solidFill>
                  <a:schemeClr val="tx2"/>
                </a:solidFill>
                <a:latin typeface="Raleway"/>
                <a:cs typeface="Raleway"/>
              </a:rPr>
              <a:t>Au Québec, </a:t>
            </a:r>
            <a:r>
              <a:rPr lang="en-US" sz="1500" dirty="0" err="1">
                <a:solidFill>
                  <a:schemeClr val="tx2"/>
                </a:solidFill>
                <a:latin typeface="Raleway"/>
                <a:cs typeface="Raleway"/>
              </a:rPr>
              <a:t>c’est</a:t>
            </a:r>
            <a:r>
              <a:rPr lang="en-US" sz="1500" dirty="0">
                <a:solidFill>
                  <a:schemeClr val="tx2"/>
                </a:solidFill>
                <a:latin typeface="Raleway"/>
                <a:cs typeface="Raleway"/>
              </a:rPr>
              <a:t> la </a:t>
            </a:r>
            <a:r>
              <a:rPr lang="en-US" sz="1500" i="1" dirty="0" err="1">
                <a:solidFill>
                  <a:schemeClr val="tx2"/>
                </a:solidFill>
                <a:latin typeface="Raleway"/>
                <a:cs typeface="Raleway"/>
              </a:rPr>
              <a:t>Loi</a:t>
            </a:r>
            <a:r>
              <a:rPr lang="en-US" sz="1500" i="1" dirty="0">
                <a:solidFill>
                  <a:schemeClr val="tx2"/>
                </a:solidFill>
                <a:latin typeface="Raleway"/>
                <a:cs typeface="Raleway"/>
              </a:rPr>
              <a:t> </a:t>
            </a:r>
            <a:r>
              <a:rPr lang="en-US" sz="1500" i="1" dirty="0" err="1">
                <a:solidFill>
                  <a:schemeClr val="tx2"/>
                </a:solidFill>
                <a:latin typeface="Raleway"/>
                <a:cs typeface="Raleway"/>
              </a:rPr>
              <a:t>sur</a:t>
            </a:r>
            <a:r>
              <a:rPr lang="en-US" sz="1500" i="1" dirty="0">
                <a:solidFill>
                  <a:schemeClr val="tx2"/>
                </a:solidFill>
                <a:latin typeface="Raleway"/>
                <a:cs typeface="Raleway"/>
              </a:rPr>
              <a:t> </a:t>
            </a:r>
            <a:r>
              <a:rPr lang="en-US" sz="1500" i="1" dirty="0" err="1">
                <a:solidFill>
                  <a:schemeClr val="tx2"/>
                </a:solidFill>
                <a:latin typeface="Raleway"/>
                <a:cs typeface="Raleway"/>
              </a:rPr>
              <a:t>l’assurance</a:t>
            </a:r>
            <a:r>
              <a:rPr lang="en-US" sz="1500" i="1" dirty="0">
                <a:solidFill>
                  <a:schemeClr val="tx2"/>
                </a:solidFill>
                <a:latin typeface="Raleway"/>
                <a:cs typeface="Raleway"/>
              </a:rPr>
              <a:t> </a:t>
            </a:r>
            <a:r>
              <a:rPr lang="en-US" sz="1500" i="1" dirty="0" err="1">
                <a:solidFill>
                  <a:schemeClr val="tx2"/>
                </a:solidFill>
                <a:latin typeface="Raleway"/>
                <a:cs typeface="Raleway"/>
              </a:rPr>
              <a:t>maladie</a:t>
            </a:r>
            <a:r>
              <a:rPr lang="en-US" sz="1500" i="1" dirty="0">
                <a:solidFill>
                  <a:schemeClr val="tx2"/>
                </a:solidFill>
                <a:latin typeface="Raleway"/>
                <a:cs typeface="Raleway"/>
              </a:rPr>
              <a:t> </a:t>
            </a:r>
            <a:r>
              <a:rPr lang="en-US" sz="1500" i="1" dirty="0" smtClean="0">
                <a:solidFill>
                  <a:schemeClr val="tx2"/>
                </a:solidFill>
                <a:latin typeface="Raleway"/>
                <a:cs typeface="Raleway"/>
              </a:rPr>
              <a:t/>
            </a:r>
            <a:br>
              <a:rPr lang="en-US" sz="1500" i="1" dirty="0" smtClean="0">
                <a:solidFill>
                  <a:schemeClr val="tx2"/>
                </a:solidFill>
                <a:latin typeface="Raleway"/>
                <a:cs typeface="Raleway"/>
              </a:rPr>
            </a:br>
            <a:r>
              <a:rPr lang="en-US" sz="1500" dirty="0" smtClean="0">
                <a:solidFill>
                  <a:schemeClr val="tx2"/>
                </a:solidFill>
                <a:latin typeface="Raleway"/>
                <a:cs typeface="Raleway"/>
              </a:rPr>
              <a:t>et </a:t>
            </a:r>
            <a:r>
              <a:rPr lang="en-US" sz="1500" dirty="0">
                <a:solidFill>
                  <a:schemeClr val="tx2"/>
                </a:solidFill>
                <a:latin typeface="Raleway"/>
                <a:cs typeface="Raleway"/>
              </a:rPr>
              <a:t>le </a:t>
            </a:r>
            <a:r>
              <a:rPr lang="en-US" sz="1500" i="1" dirty="0" err="1">
                <a:solidFill>
                  <a:schemeClr val="tx2"/>
                </a:solidFill>
                <a:latin typeface="Raleway"/>
                <a:cs typeface="Raleway"/>
              </a:rPr>
              <a:t>Règlement</a:t>
            </a:r>
            <a:r>
              <a:rPr lang="en-US" sz="1500" i="1" dirty="0">
                <a:solidFill>
                  <a:schemeClr val="tx2"/>
                </a:solidFill>
                <a:latin typeface="Raleway"/>
                <a:cs typeface="Raleway"/>
              </a:rPr>
              <a:t> </a:t>
            </a:r>
            <a:r>
              <a:rPr lang="en-US" sz="1500" i="1" dirty="0" err="1">
                <a:solidFill>
                  <a:schemeClr val="tx2"/>
                </a:solidFill>
                <a:latin typeface="Raleway"/>
                <a:cs typeface="Raleway"/>
              </a:rPr>
              <a:t>sur</a:t>
            </a:r>
            <a:r>
              <a:rPr lang="en-US" sz="1500" i="1" dirty="0">
                <a:solidFill>
                  <a:schemeClr val="tx2"/>
                </a:solidFill>
                <a:latin typeface="Raleway"/>
                <a:cs typeface="Raleway"/>
              </a:rPr>
              <a:t> </a:t>
            </a:r>
            <a:r>
              <a:rPr lang="en-US" sz="1500" i="1" dirty="0" err="1">
                <a:solidFill>
                  <a:schemeClr val="tx2"/>
                </a:solidFill>
                <a:latin typeface="Raleway"/>
                <a:cs typeface="Raleway"/>
              </a:rPr>
              <a:t>l’admissibilité</a:t>
            </a:r>
            <a:r>
              <a:rPr lang="en-US" sz="1500" i="1" dirty="0">
                <a:solidFill>
                  <a:schemeClr val="tx2"/>
                </a:solidFill>
                <a:latin typeface="Raleway"/>
                <a:cs typeface="Raleway"/>
              </a:rPr>
              <a:t> et </a:t>
            </a:r>
            <a:r>
              <a:rPr lang="en-US" sz="1500" i="1" dirty="0" err="1">
                <a:solidFill>
                  <a:schemeClr val="tx2"/>
                </a:solidFill>
                <a:latin typeface="Raleway"/>
                <a:cs typeface="Raleway"/>
              </a:rPr>
              <a:t>l’inscription</a:t>
            </a:r>
            <a:r>
              <a:rPr lang="en-US" sz="1500" i="1" dirty="0">
                <a:solidFill>
                  <a:schemeClr val="tx2"/>
                </a:solidFill>
                <a:latin typeface="Raleway"/>
                <a:cs typeface="Raleway"/>
              </a:rPr>
              <a:t> des </a:t>
            </a:r>
            <a:r>
              <a:rPr lang="en-US" sz="1500" i="1" dirty="0" err="1">
                <a:solidFill>
                  <a:schemeClr val="tx2"/>
                </a:solidFill>
                <a:latin typeface="Raleway"/>
                <a:cs typeface="Raleway"/>
              </a:rPr>
              <a:t>personnes</a:t>
            </a:r>
            <a:r>
              <a:rPr lang="en-US" sz="1500" i="1" dirty="0">
                <a:solidFill>
                  <a:schemeClr val="tx2"/>
                </a:solidFill>
                <a:latin typeface="Raleway"/>
                <a:cs typeface="Raleway"/>
              </a:rPr>
              <a:t> </a:t>
            </a:r>
            <a:r>
              <a:rPr lang="en-US" sz="1500" i="1" dirty="0" err="1">
                <a:solidFill>
                  <a:schemeClr val="tx2"/>
                </a:solidFill>
                <a:latin typeface="Raleway"/>
                <a:cs typeface="Raleway"/>
              </a:rPr>
              <a:t>auprès</a:t>
            </a:r>
            <a:r>
              <a:rPr lang="en-US" sz="1500" i="1" dirty="0">
                <a:solidFill>
                  <a:schemeClr val="tx2"/>
                </a:solidFill>
                <a:latin typeface="Raleway"/>
                <a:cs typeface="Raleway"/>
              </a:rPr>
              <a:t> de la </a:t>
            </a:r>
            <a:r>
              <a:rPr lang="en-US" sz="1500" i="1" dirty="0" err="1">
                <a:solidFill>
                  <a:schemeClr val="tx2"/>
                </a:solidFill>
                <a:latin typeface="Raleway"/>
                <a:cs typeface="Raleway"/>
              </a:rPr>
              <a:t>Régie</a:t>
            </a:r>
            <a:r>
              <a:rPr lang="en-US" sz="1500" i="1" dirty="0">
                <a:solidFill>
                  <a:schemeClr val="tx2"/>
                </a:solidFill>
                <a:latin typeface="Raleway"/>
                <a:cs typeface="Raleway"/>
              </a:rPr>
              <a:t> de </a:t>
            </a:r>
            <a:r>
              <a:rPr lang="en-US" sz="1500" i="1" dirty="0" err="1">
                <a:solidFill>
                  <a:schemeClr val="tx2"/>
                </a:solidFill>
                <a:latin typeface="Raleway"/>
                <a:cs typeface="Raleway"/>
              </a:rPr>
              <a:t>l’assurance</a:t>
            </a:r>
            <a:r>
              <a:rPr lang="en-US" sz="1500" i="1" dirty="0">
                <a:solidFill>
                  <a:schemeClr val="tx2"/>
                </a:solidFill>
                <a:latin typeface="Raleway"/>
                <a:cs typeface="Raleway"/>
              </a:rPr>
              <a:t> </a:t>
            </a:r>
            <a:r>
              <a:rPr lang="en-US" sz="1500" i="1" dirty="0" err="1">
                <a:solidFill>
                  <a:schemeClr val="tx2"/>
                </a:solidFill>
                <a:latin typeface="Raleway"/>
                <a:cs typeface="Raleway"/>
              </a:rPr>
              <a:t>maladie</a:t>
            </a:r>
            <a:r>
              <a:rPr lang="en-US" sz="1500" i="1" dirty="0">
                <a:solidFill>
                  <a:schemeClr val="tx2"/>
                </a:solidFill>
                <a:latin typeface="Raleway"/>
                <a:cs typeface="Raleway"/>
              </a:rPr>
              <a:t> </a:t>
            </a:r>
            <a:r>
              <a:rPr lang="en-US" sz="1500" i="1" dirty="0" smtClean="0">
                <a:solidFill>
                  <a:schemeClr val="tx2"/>
                </a:solidFill>
                <a:latin typeface="Raleway"/>
                <a:cs typeface="Raleway"/>
              </a:rPr>
              <a:t/>
            </a:r>
            <a:br>
              <a:rPr lang="en-US" sz="1500" i="1" dirty="0" smtClean="0">
                <a:solidFill>
                  <a:schemeClr val="tx2"/>
                </a:solidFill>
                <a:latin typeface="Raleway"/>
                <a:cs typeface="Raleway"/>
              </a:rPr>
            </a:br>
            <a:r>
              <a:rPr lang="en-US" sz="1500" i="1" dirty="0" smtClean="0">
                <a:solidFill>
                  <a:schemeClr val="tx2"/>
                </a:solidFill>
                <a:latin typeface="Raleway"/>
                <a:cs typeface="Raleway"/>
              </a:rPr>
              <a:t>du </a:t>
            </a:r>
            <a:r>
              <a:rPr lang="en-US" sz="1500" i="1" dirty="0">
                <a:solidFill>
                  <a:schemeClr val="tx2"/>
                </a:solidFill>
                <a:latin typeface="Raleway"/>
                <a:cs typeface="Raleway"/>
              </a:rPr>
              <a:t>Québec </a:t>
            </a:r>
            <a:r>
              <a:rPr lang="en-US" sz="1500" dirty="0">
                <a:solidFill>
                  <a:schemeClr val="tx2"/>
                </a:solidFill>
                <a:latin typeface="Raleway"/>
                <a:cs typeface="Raleway"/>
              </a:rPr>
              <a:t>(RAMQ) qui </a:t>
            </a:r>
            <a:r>
              <a:rPr lang="en-US" sz="1500" dirty="0" err="1">
                <a:solidFill>
                  <a:schemeClr val="tx2"/>
                </a:solidFill>
                <a:latin typeface="Raleway"/>
                <a:cs typeface="Raleway"/>
              </a:rPr>
              <a:t>déterminent</a:t>
            </a:r>
            <a:r>
              <a:rPr lang="en-US" sz="1500" dirty="0">
                <a:solidFill>
                  <a:schemeClr val="tx2"/>
                </a:solidFill>
                <a:latin typeface="Raleway"/>
                <a:cs typeface="Raleway"/>
              </a:rPr>
              <a:t> les </a:t>
            </a:r>
            <a:r>
              <a:rPr lang="en-US" sz="1500" dirty="0" err="1">
                <a:solidFill>
                  <a:schemeClr val="tx2"/>
                </a:solidFill>
                <a:latin typeface="Raleway"/>
                <a:cs typeface="Raleway"/>
              </a:rPr>
              <a:t>personnes</a:t>
            </a:r>
            <a:r>
              <a:rPr lang="en-US" sz="1500" dirty="0">
                <a:solidFill>
                  <a:schemeClr val="tx2"/>
                </a:solidFill>
                <a:latin typeface="Raleway"/>
                <a:cs typeface="Raleway"/>
              </a:rPr>
              <a:t> </a:t>
            </a:r>
            <a:r>
              <a:rPr lang="en-US" sz="1500" dirty="0" smtClean="0">
                <a:solidFill>
                  <a:schemeClr val="tx2"/>
                </a:solidFill>
                <a:latin typeface="Raleway"/>
                <a:cs typeface="Raleway"/>
              </a:rPr>
              <a:t/>
            </a:r>
            <a:br>
              <a:rPr lang="en-US" sz="1500" dirty="0" smtClean="0">
                <a:solidFill>
                  <a:schemeClr val="tx2"/>
                </a:solidFill>
                <a:latin typeface="Raleway"/>
                <a:cs typeface="Raleway"/>
              </a:rPr>
            </a:br>
            <a:r>
              <a:rPr lang="en-US" sz="1500" dirty="0" smtClean="0">
                <a:solidFill>
                  <a:schemeClr val="tx2"/>
                </a:solidFill>
                <a:latin typeface="Raleway"/>
                <a:cs typeface="Raleway"/>
              </a:rPr>
              <a:t>qui </a:t>
            </a:r>
            <a:r>
              <a:rPr lang="en-US" sz="1500" dirty="0" err="1">
                <a:solidFill>
                  <a:schemeClr val="tx2"/>
                </a:solidFill>
                <a:latin typeface="Raleway"/>
                <a:cs typeface="Raleway"/>
              </a:rPr>
              <a:t>peuvent</a:t>
            </a:r>
            <a:r>
              <a:rPr lang="en-US" sz="1500" dirty="0">
                <a:solidFill>
                  <a:schemeClr val="tx2"/>
                </a:solidFill>
                <a:latin typeface="Raleway"/>
                <a:cs typeface="Raleway"/>
              </a:rPr>
              <a:t> </a:t>
            </a:r>
            <a:r>
              <a:rPr lang="en-US" sz="1500" dirty="0" err="1">
                <a:solidFill>
                  <a:schemeClr val="tx2"/>
                </a:solidFill>
                <a:latin typeface="Raleway"/>
                <a:cs typeface="Raleway"/>
              </a:rPr>
              <a:t>recevoir</a:t>
            </a:r>
            <a:r>
              <a:rPr lang="en-US" sz="1500" dirty="0">
                <a:solidFill>
                  <a:schemeClr val="tx2"/>
                </a:solidFill>
                <a:latin typeface="Raleway"/>
                <a:cs typeface="Raleway"/>
              </a:rPr>
              <a:t> des </a:t>
            </a:r>
            <a:r>
              <a:rPr lang="en-US" sz="1500" dirty="0" err="1">
                <a:solidFill>
                  <a:schemeClr val="tx2"/>
                </a:solidFill>
                <a:latin typeface="Raleway"/>
                <a:cs typeface="Raleway"/>
              </a:rPr>
              <a:t>soins</a:t>
            </a:r>
            <a:r>
              <a:rPr lang="en-US" sz="1500" dirty="0">
                <a:solidFill>
                  <a:schemeClr val="tx2"/>
                </a:solidFill>
                <a:latin typeface="Raleway"/>
                <a:cs typeface="Raleway"/>
              </a:rPr>
              <a:t> de santé </a:t>
            </a:r>
            <a:r>
              <a:rPr lang="en-US" sz="1500" dirty="0" err="1">
                <a:solidFill>
                  <a:schemeClr val="tx2"/>
                </a:solidFill>
                <a:latin typeface="Raleway"/>
                <a:cs typeface="Raleway"/>
              </a:rPr>
              <a:t>payés</a:t>
            </a:r>
            <a:r>
              <a:rPr lang="en-US" sz="1500" dirty="0">
                <a:solidFill>
                  <a:schemeClr val="tx2"/>
                </a:solidFill>
                <a:latin typeface="Raleway"/>
                <a:cs typeface="Raleway"/>
              </a:rPr>
              <a:t> </a:t>
            </a:r>
            <a:r>
              <a:rPr lang="en-US" sz="1500" dirty="0" smtClean="0">
                <a:solidFill>
                  <a:schemeClr val="tx2"/>
                </a:solidFill>
                <a:latin typeface="Raleway"/>
                <a:cs typeface="Raleway"/>
              </a:rPr>
              <a:t/>
            </a:r>
            <a:br>
              <a:rPr lang="en-US" sz="1500" dirty="0" smtClean="0">
                <a:solidFill>
                  <a:schemeClr val="tx2"/>
                </a:solidFill>
                <a:latin typeface="Raleway"/>
                <a:cs typeface="Raleway"/>
              </a:rPr>
            </a:br>
            <a:r>
              <a:rPr lang="en-US" sz="1500" dirty="0" smtClean="0">
                <a:solidFill>
                  <a:schemeClr val="tx2"/>
                </a:solidFill>
                <a:latin typeface="Raleway"/>
                <a:cs typeface="Raleway"/>
              </a:rPr>
              <a:t>par </a:t>
            </a:r>
            <a:r>
              <a:rPr lang="en-US" sz="1500" dirty="0" err="1">
                <a:solidFill>
                  <a:schemeClr val="tx2"/>
                </a:solidFill>
                <a:latin typeface="Raleway"/>
                <a:cs typeface="Raleway"/>
              </a:rPr>
              <a:t>l’assurance</a:t>
            </a:r>
            <a:r>
              <a:rPr lang="en-US" sz="1500" dirty="0">
                <a:solidFill>
                  <a:schemeClr val="tx2"/>
                </a:solidFill>
                <a:latin typeface="Raleway"/>
                <a:cs typeface="Raleway"/>
              </a:rPr>
              <a:t> </a:t>
            </a:r>
            <a:r>
              <a:rPr lang="en-US" sz="1500" dirty="0" err="1">
                <a:solidFill>
                  <a:schemeClr val="tx2"/>
                </a:solidFill>
                <a:latin typeface="Raleway"/>
                <a:cs typeface="Raleway"/>
              </a:rPr>
              <a:t>maladie</a:t>
            </a:r>
            <a:r>
              <a:rPr lang="en-US" sz="1500" dirty="0">
                <a:solidFill>
                  <a:schemeClr val="tx2"/>
                </a:solidFill>
                <a:latin typeface="Raleway"/>
                <a:cs typeface="Raleway"/>
              </a:rPr>
              <a:t>.</a:t>
            </a:r>
          </a:p>
          <a:p>
            <a:pPr>
              <a:lnSpc>
                <a:spcPct val="110000"/>
              </a:lnSpc>
              <a:spcBef>
                <a:spcPts val="1200"/>
              </a:spcBef>
            </a:pPr>
            <a:r>
              <a:rPr lang="en-US" sz="1500" dirty="0" err="1">
                <a:solidFill>
                  <a:schemeClr val="tx2"/>
                </a:solidFill>
                <a:latin typeface="Raleway"/>
                <a:cs typeface="Raleway"/>
              </a:rPr>
              <a:t>Selon</a:t>
            </a:r>
            <a:r>
              <a:rPr lang="en-US" sz="1500" dirty="0">
                <a:solidFill>
                  <a:schemeClr val="tx2"/>
                </a:solidFill>
                <a:latin typeface="Raleway"/>
                <a:cs typeface="Raleway"/>
              </a:rPr>
              <a:t> la </a:t>
            </a:r>
            <a:r>
              <a:rPr lang="en-US" sz="1500" i="1" dirty="0" err="1">
                <a:solidFill>
                  <a:schemeClr val="tx2"/>
                </a:solidFill>
                <a:latin typeface="Raleway"/>
                <a:cs typeface="Raleway"/>
              </a:rPr>
              <a:t>Loi</a:t>
            </a:r>
            <a:r>
              <a:rPr lang="en-US" sz="1500" dirty="0">
                <a:solidFill>
                  <a:schemeClr val="tx2"/>
                </a:solidFill>
                <a:latin typeface="Raleway"/>
                <a:cs typeface="Raleway"/>
              </a:rPr>
              <a:t>, </a:t>
            </a:r>
            <a:r>
              <a:rPr lang="en-US" sz="1500" dirty="0" err="1">
                <a:solidFill>
                  <a:schemeClr val="tx2"/>
                </a:solidFill>
                <a:latin typeface="Raleway"/>
                <a:cs typeface="Raleway"/>
              </a:rPr>
              <a:t>une</a:t>
            </a:r>
            <a:r>
              <a:rPr lang="en-US" sz="1500" dirty="0">
                <a:solidFill>
                  <a:schemeClr val="tx2"/>
                </a:solidFill>
                <a:latin typeface="Raleway"/>
                <a:cs typeface="Raleway"/>
              </a:rPr>
              <a:t> </a:t>
            </a:r>
            <a:r>
              <a:rPr lang="en-US" sz="1500" dirty="0" err="1">
                <a:solidFill>
                  <a:schemeClr val="tx2"/>
                </a:solidFill>
                <a:latin typeface="Raleway"/>
                <a:cs typeface="Raleway"/>
              </a:rPr>
              <a:t>personne</a:t>
            </a:r>
            <a:r>
              <a:rPr lang="en-US" sz="1500" dirty="0">
                <a:solidFill>
                  <a:schemeClr val="tx2"/>
                </a:solidFill>
                <a:latin typeface="Raleway"/>
                <a:cs typeface="Raleway"/>
              </a:rPr>
              <a:t> </a:t>
            </a:r>
            <a:r>
              <a:rPr lang="en-US" sz="1500" dirty="0" err="1">
                <a:solidFill>
                  <a:schemeClr val="tx2"/>
                </a:solidFill>
                <a:latin typeface="Raleway"/>
                <a:cs typeface="Raleway"/>
              </a:rPr>
              <a:t>est</a:t>
            </a:r>
            <a:r>
              <a:rPr lang="en-US" sz="1500" dirty="0">
                <a:solidFill>
                  <a:schemeClr val="tx2"/>
                </a:solidFill>
                <a:latin typeface="Raleway"/>
                <a:cs typeface="Raleway"/>
              </a:rPr>
              <a:t> </a:t>
            </a:r>
            <a:r>
              <a:rPr lang="en-US" sz="1500" dirty="0" err="1">
                <a:solidFill>
                  <a:schemeClr val="tx2"/>
                </a:solidFill>
                <a:latin typeface="Raleway"/>
                <a:cs typeface="Raleway"/>
              </a:rPr>
              <a:t>assurée</a:t>
            </a:r>
            <a:r>
              <a:rPr lang="en-US" sz="1500" dirty="0">
                <a:solidFill>
                  <a:schemeClr val="tx2"/>
                </a:solidFill>
                <a:latin typeface="Raleway"/>
                <a:cs typeface="Raleway"/>
              </a:rPr>
              <a:t> </a:t>
            </a:r>
            <a:r>
              <a:rPr lang="en-US" sz="1500" b="1" dirty="0" err="1">
                <a:solidFill>
                  <a:schemeClr val="tx2"/>
                </a:solidFill>
                <a:latin typeface="Raleway"/>
                <a:cs typeface="Raleway"/>
              </a:rPr>
              <a:t>si</a:t>
            </a:r>
            <a:r>
              <a:rPr lang="en-US" sz="1500" b="1" dirty="0">
                <a:solidFill>
                  <a:schemeClr val="tx2"/>
                </a:solidFill>
                <a:latin typeface="Raleway"/>
                <a:cs typeface="Raleway"/>
              </a:rPr>
              <a:t> </a:t>
            </a:r>
            <a:r>
              <a:rPr lang="en-US" sz="1500" b="1" dirty="0" err="1">
                <a:solidFill>
                  <a:schemeClr val="tx2"/>
                </a:solidFill>
                <a:latin typeface="Raleway"/>
                <a:cs typeface="Raleway"/>
              </a:rPr>
              <a:t>elle</a:t>
            </a:r>
            <a:r>
              <a:rPr lang="en-US" sz="1500" b="1" dirty="0">
                <a:solidFill>
                  <a:schemeClr val="tx2"/>
                </a:solidFill>
                <a:latin typeface="Raleway"/>
                <a:cs typeface="Raleway"/>
              </a:rPr>
              <a:t> </a:t>
            </a:r>
            <a:r>
              <a:rPr lang="en-US" sz="1500" b="1" dirty="0" err="1">
                <a:solidFill>
                  <a:schemeClr val="tx2"/>
                </a:solidFill>
                <a:latin typeface="Raleway"/>
                <a:cs typeface="Raleway"/>
              </a:rPr>
              <a:t>est</a:t>
            </a:r>
            <a:r>
              <a:rPr lang="en-US" sz="1500" b="1" dirty="0">
                <a:solidFill>
                  <a:schemeClr val="tx2"/>
                </a:solidFill>
                <a:latin typeface="Raleway"/>
                <a:cs typeface="Raleway"/>
              </a:rPr>
              <a:t> </a:t>
            </a:r>
            <a:r>
              <a:rPr lang="en-US" sz="1500" b="1" dirty="0" err="1">
                <a:solidFill>
                  <a:schemeClr val="tx2"/>
                </a:solidFill>
                <a:latin typeface="Raleway"/>
                <a:cs typeface="Raleway"/>
              </a:rPr>
              <a:t>résidente</a:t>
            </a:r>
            <a:r>
              <a:rPr lang="en-US" sz="1500" b="1" dirty="0">
                <a:solidFill>
                  <a:schemeClr val="tx2"/>
                </a:solidFill>
                <a:latin typeface="Raleway"/>
                <a:cs typeface="Raleway"/>
              </a:rPr>
              <a:t> du Québec et </a:t>
            </a:r>
            <a:r>
              <a:rPr lang="en-US" sz="1500" b="1" dirty="0" err="1">
                <a:solidFill>
                  <a:schemeClr val="tx2"/>
                </a:solidFill>
                <a:latin typeface="Raleway"/>
                <a:cs typeface="Raleway"/>
              </a:rPr>
              <a:t>si</a:t>
            </a:r>
            <a:r>
              <a:rPr lang="en-US" sz="1500" b="1" dirty="0">
                <a:solidFill>
                  <a:schemeClr val="tx2"/>
                </a:solidFill>
                <a:latin typeface="Raleway"/>
                <a:cs typeface="Raleway"/>
              </a:rPr>
              <a:t> </a:t>
            </a:r>
            <a:r>
              <a:rPr lang="en-US" sz="1500" b="1" dirty="0" err="1">
                <a:solidFill>
                  <a:schemeClr val="tx2"/>
                </a:solidFill>
                <a:latin typeface="Raleway"/>
                <a:cs typeface="Raleway"/>
              </a:rPr>
              <a:t>elle</a:t>
            </a:r>
            <a:r>
              <a:rPr lang="en-US" sz="1500" b="1" dirty="0">
                <a:solidFill>
                  <a:schemeClr val="tx2"/>
                </a:solidFill>
                <a:latin typeface="Raleway"/>
                <a:cs typeface="Raleway"/>
              </a:rPr>
              <a:t> </a:t>
            </a:r>
            <a:r>
              <a:rPr lang="en-US" sz="1500" b="1" dirty="0" err="1">
                <a:solidFill>
                  <a:schemeClr val="tx2"/>
                </a:solidFill>
                <a:latin typeface="Raleway"/>
                <a:cs typeface="Raleway"/>
              </a:rPr>
              <a:t>est</a:t>
            </a:r>
            <a:r>
              <a:rPr lang="en-US" sz="1500" b="1" dirty="0">
                <a:solidFill>
                  <a:schemeClr val="tx2"/>
                </a:solidFill>
                <a:latin typeface="Raleway"/>
                <a:cs typeface="Raleway"/>
              </a:rPr>
              <a:t> </a:t>
            </a:r>
            <a:r>
              <a:rPr lang="en-US" sz="1500" b="1" dirty="0" err="1">
                <a:solidFill>
                  <a:schemeClr val="tx2"/>
                </a:solidFill>
                <a:latin typeface="Raleway"/>
                <a:cs typeface="Raleway"/>
              </a:rPr>
              <a:t>inscrite</a:t>
            </a:r>
            <a:r>
              <a:rPr lang="en-US" sz="1500" b="1" dirty="0">
                <a:solidFill>
                  <a:schemeClr val="tx2"/>
                </a:solidFill>
                <a:latin typeface="Raleway"/>
                <a:cs typeface="Raleway"/>
              </a:rPr>
              <a:t> </a:t>
            </a:r>
            <a:r>
              <a:rPr lang="en-US" sz="1500" b="1" dirty="0" err="1">
                <a:solidFill>
                  <a:schemeClr val="tx2"/>
                </a:solidFill>
                <a:latin typeface="Raleway"/>
                <a:cs typeface="Raleway"/>
              </a:rPr>
              <a:t>auprès</a:t>
            </a:r>
            <a:r>
              <a:rPr lang="en-US" sz="1500" b="1" dirty="0">
                <a:solidFill>
                  <a:schemeClr val="tx2"/>
                </a:solidFill>
                <a:latin typeface="Raleway"/>
                <a:cs typeface="Raleway"/>
              </a:rPr>
              <a:t> </a:t>
            </a:r>
            <a:r>
              <a:rPr lang="en-US" sz="1500" b="1" dirty="0" smtClean="0">
                <a:solidFill>
                  <a:schemeClr val="tx2"/>
                </a:solidFill>
                <a:latin typeface="Raleway"/>
                <a:cs typeface="Raleway"/>
              </a:rPr>
              <a:t/>
            </a:r>
            <a:br>
              <a:rPr lang="en-US" sz="1500" b="1" dirty="0" smtClean="0">
                <a:solidFill>
                  <a:schemeClr val="tx2"/>
                </a:solidFill>
                <a:latin typeface="Raleway"/>
                <a:cs typeface="Raleway"/>
              </a:rPr>
            </a:br>
            <a:r>
              <a:rPr lang="en-US" sz="1500" b="1" dirty="0" smtClean="0">
                <a:solidFill>
                  <a:schemeClr val="tx2"/>
                </a:solidFill>
                <a:latin typeface="Raleway"/>
                <a:cs typeface="Raleway"/>
              </a:rPr>
              <a:t>de la </a:t>
            </a:r>
            <a:r>
              <a:rPr lang="en-US" sz="1500" b="1" dirty="0">
                <a:solidFill>
                  <a:schemeClr val="tx2"/>
                </a:solidFill>
                <a:latin typeface="Raleway"/>
                <a:cs typeface="Raleway"/>
              </a:rPr>
              <a:t>RAMQ</a:t>
            </a:r>
            <a:r>
              <a:rPr lang="en-US" sz="1500" dirty="0">
                <a:solidFill>
                  <a:schemeClr val="tx2"/>
                </a:solidFill>
                <a:latin typeface="Raleway"/>
                <a:cs typeface="Raleway"/>
              </a:rPr>
              <a:t>. Pour </a:t>
            </a:r>
            <a:r>
              <a:rPr lang="en-US" sz="1500" dirty="0" err="1">
                <a:solidFill>
                  <a:schemeClr val="tx2"/>
                </a:solidFill>
                <a:latin typeface="Raleway"/>
                <a:cs typeface="Raleway"/>
              </a:rPr>
              <a:t>être</a:t>
            </a:r>
            <a:r>
              <a:rPr lang="en-US" sz="1500" dirty="0">
                <a:solidFill>
                  <a:schemeClr val="tx2"/>
                </a:solidFill>
                <a:latin typeface="Raleway"/>
                <a:cs typeface="Raleway"/>
              </a:rPr>
              <a:t> </a:t>
            </a:r>
            <a:r>
              <a:rPr lang="en-US" sz="1500" dirty="0" err="1">
                <a:solidFill>
                  <a:schemeClr val="tx2"/>
                </a:solidFill>
                <a:latin typeface="Raleway"/>
                <a:cs typeface="Raleway"/>
              </a:rPr>
              <a:t>reconnu</a:t>
            </a:r>
            <a:r>
              <a:rPr lang="en-US" sz="1500" dirty="0">
                <a:solidFill>
                  <a:schemeClr val="tx2"/>
                </a:solidFill>
                <a:latin typeface="Raleway"/>
                <a:cs typeface="Raleway"/>
              </a:rPr>
              <a:t> </a:t>
            </a:r>
            <a:r>
              <a:rPr lang="en-US" sz="1500" dirty="0" err="1">
                <a:solidFill>
                  <a:schemeClr val="tx2"/>
                </a:solidFill>
                <a:latin typeface="Raleway"/>
                <a:cs typeface="Raleway"/>
              </a:rPr>
              <a:t>comme</a:t>
            </a:r>
            <a:r>
              <a:rPr lang="en-US" sz="1500" dirty="0">
                <a:solidFill>
                  <a:schemeClr val="tx2"/>
                </a:solidFill>
                <a:latin typeface="Raleway"/>
                <a:cs typeface="Raleway"/>
              </a:rPr>
              <a:t> </a:t>
            </a:r>
            <a:r>
              <a:rPr lang="en-US" sz="1500" dirty="0" err="1">
                <a:solidFill>
                  <a:schemeClr val="tx2"/>
                </a:solidFill>
                <a:latin typeface="Raleway"/>
                <a:cs typeface="Raleway"/>
              </a:rPr>
              <a:t>résident</a:t>
            </a:r>
            <a:r>
              <a:rPr lang="en-US" sz="1500" dirty="0">
                <a:solidFill>
                  <a:schemeClr val="tx2"/>
                </a:solidFill>
                <a:latin typeface="Raleway"/>
                <a:cs typeface="Raleway"/>
              </a:rPr>
              <a:t> </a:t>
            </a:r>
            <a:r>
              <a:rPr lang="en-US" sz="1500" dirty="0" smtClean="0">
                <a:solidFill>
                  <a:schemeClr val="tx2"/>
                </a:solidFill>
                <a:latin typeface="Raleway"/>
                <a:cs typeface="Raleway"/>
              </a:rPr>
              <a:t/>
            </a:r>
            <a:br>
              <a:rPr lang="en-US" sz="1500" dirty="0" smtClean="0">
                <a:solidFill>
                  <a:schemeClr val="tx2"/>
                </a:solidFill>
                <a:latin typeface="Raleway"/>
                <a:cs typeface="Raleway"/>
              </a:rPr>
            </a:br>
            <a:r>
              <a:rPr lang="en-US" sz="1500" dirty="0" smtClean="0">
                <a:solidFill>
                  <a:schemeClr val="tx2"/>
                </a:solidFill>
                <a:latin typeface="Raleway"/>
                <a:cs typeface="Raleway"/>
              </a:rPr>
              <a:t>du </a:t>
            </a:r>
            <a:r>
              <a:rPr lang="en-US" sz="1500" dirty="0">
                <a:solidFill>
                  <a:schemeClr val="tx2"/>
                </a:solidFill>
                <a:latin typeface="Raleway"/>
                <a:cs typeface="Raleway"/>
              </a:rPr>
              <a:t>Québec, un </a:t>
            </a:r>
            <a:r>
              <a:rPr lang="en-US" sz="1500" dirty="0" err="1">
                <a:solidFill>
                  <a:schemeClr val="tx2"/>
                </a:solidFill>
                <a:latin typeface="Raleway"/>
                <a:cs typeface="Raleway"/>
              </a:rPr>
              <a:t>individu</a:t>
            </a:r>
            <a:r>
              <a:rPr lang="en-US" sz="1500" dirty="0">
                <a:solidFill>
                  <a:schemeClr val="tx2"/>
                </a:solidFill>
                <a:latin typeface="Raleway"/>
                <a:cs typeface="Raleway"/>
              </a:rPr>
              <a:t> </a:t>
            </a:r>
            <a:r>
              <a:rPr lang="en-US" sz="1500" dirty="0" err="1">
                <a:solidFill>
                  <a:schemeClr val="tx2"/>
                </a:solidFill>
                <a:latin typeface="Raleway"/>
                <a:cs typeface="Raleway"/>
              </a:rPr>
              <a:t>doit</a:t>
            </a:r>
            <a:r>
              <a:rPr lang="en-US" sz="1500" dirty="0">
                <a:solidFill>
                  <a:schemeClr val="tx2"/>
                </a:solidFill>
                <a:latin typeface="Raleway"/>
                <a:cs typeface="Raleway"/>
              </a:rPr>
              <a:t> </a:t>
            </a:r>
            <a:r>
              <a:rPr lang="en-US" sz="1500" dirty="0" err="1">
                <a:solidFill>
                  <a:schemeClr val="tx2"/>
                </a:solidFill>
                <a:latin typeface="Raleway"/>
                <a:cs typeface="Raleway"/>
              </a:rPr>
              <a:t>résider</a:t>
            </a:r>
            <a:r>
              <a:rPr lang="en-US" sz="1500" dirty="0">
                <a:solidFill>
                  <a:schemeClr val="tx2"/>
                </a:solidFill>
                <a:latin typeface="Raleway"/>
                <a:cs typeface="Raleway"/>
              </a:rPr>
              <a:t> de </a:t>
            </a:r>
            <a:r>
              <a:rPr lang="en-US" sz="1500" dirty="0" err="1">
                <a:solidFill>
                  <a:schemeClr val="tx2"/>
                </a:solidFill>
                <a:latin typeface="Raleway"/>
                <a:cs typeface="Raleway"/>
              </a:rPr>
              <a:t>façon</a:t>
            </a:r>
            <a:r>
              <a:rPr lang="en-US" sz="1500" dirty="0">
                <a:solidFill>
                  <a:schemeClr val="tx2"/>
                </a:solidFill>
                <a:latin typeface="Raleway"/>
                <a:cs typeface="Raleway"/>
              </a:rPr>
              <a:t> </a:t>
            </a:r>
            <a:r>
              <a:rPr lang="en-US" sz="1500" dirty="0" err="1">
                <a:solidFill>
                  <a:schemeClr val="tx2"/>
                </a:solidFill>
                <a:latin typeface="Raleway"/>
                <a:cs typeface="Raleway"/>
              </a:rPr>
              <a:t>générale</a:t>
            </a:r>
            <a:r>
              <a:rPr lang="en-US" sz="1500" dirty="0">
                <a:solidFill>
                  <a:schemeClr val="tx2"/>
                </a:solidFill>
                <a:latin typeface="Raleway"/>
                <a:cs typeface="Raleway"/>
              </a:rPr>
              <a:t> </a:t>
            </a:r>
            <a:r>
              <a:rPr lang="en-US" sz="1500" dirty="0" smtClean="0">
                <a:solidFill>
                  <a:schemeClr val="tx2"/>
                </a:solidFill>
                <a:latin typeface="Raleway"/>
                <a:cs typeface="Raleway"/>
              </a:rPr>
              <a:t/>
            </a:r>
            <a:br>
              <a:rPr lang="en-US" sz="1500" dirty="0" smtClean="0">
                <a:solidFill>
                  <a:schemeClr val="tx2"/>
                </a:solidFill>
                <a:latin typeface="Raleway"/>
                <a:cs typeface="Raleway"/>
              </a:rPr>
            </a:br>
            <a:r>
              <a:rPr lang="en-US" sz="1500" dirty="0" smtClean="0">
                <a:solidFill>
                  <a:schemeClr val="tx2"/>
                </a:solidFill>
                <a:latin typeface="Raleway"/>
                <a:cs typeface="Raleway"/>
              </a:rPr>
              <a:t>au </a:t>
            </a:r>
            <a:r>
              <a:rPr lang="en-US" sz="1500" dirty="0">
                <a:solidFill>
                  <a:schemeClr val="tx2"/>
                </a:solidFill>
                <a:latin typeface="Raleway"/>
                <a:cs typeface="Raleway"/>
              </a:rPr>
              <a:t>Québec </a:t>
            </a:r>
            <a:r>
              <a:rPr lang="en-US" sz="1500" dirty="0" smtClean="0">
                <a:solidFill>
                  <a:schemeClr val="tx2"/>
                </a:solidFill>
                <a:latin typeface="Raleway"/>
                <a:cs typeface="Raleway"/>
              </a:rPr>
              <a:t>et </a:t>
            </a:r>
            <a:r>
              <a:rPr lang="en-US" sz="1500" dirty="0" err="1">
                <a:solidFill>
                  <a:schemeClr val="tx2"/>
                </a:solidFill>
                <a:latin typeface="Raleway"/>
                <a:cs typeface="Raleway"/>
              </a:rPr>
              <a:t>satisfaire</a:t>
            </a:r>
            <a:r>
              <a:rPr lang="en-US" sz="1500" dirty="0">
                <a:solidFill>
                  <a:schemeClr val="tx2"/>
                </a:solidFill>
                <a:latin typeface="Raleway"/>
                <a:cs typeface="Raleway"/>
              </a:rPr>
              <a:t> </a:t>
            </a:r>
            <a:r>
              <a:rPr lang="en-US" sz="1500" dirty="0" err="1">
                <a:solidFill>
                  <a:schemeClr val="tx2"/>
                </a:solidFill>
                <a:latin typeface="Raleway"/>
                <a:cs typeface="Raleway"/>
              </a:rPr>
              <a:t>l’une</a:t>
            </a:r>
            <a:r>
              <a:rPr lang="en-US" sz="1500" dirty="0">
                <a:solidFill>
                  <a:schemeClr val="tx2"/>
                </a:solidFill>
                <a:latin typeface="Raleway"/>
                <a:cs typeface="Raleway"/>
              </a:rPr>
              <a:t> des conditions de </a:t>
            </a:r>
            <a:r>
              <a:rPr lang="en-US" sz="1500" dirty="0" err="1">
                <a:solidFill>
                  <a:schemeClr val="tx2"/>
                </a:solidFill>
                <a:latin typeface="Raleway"/>
                <a:cs typeface="Raleway"/>
              </a:rPr>
              <a:t>l’article</a:t>
            </a:r>
            <a:r>
              <a:rPr lang="en-US" sz="1500" dirty="0">
                <a:solidFill>
                  <a:schemeClr val="tx2"/>
                </a:solidFill>
                <a:latin typeface="Raleway"/>
                <a:cs typeface="Raleway"/>
              </a:rPr>
              <a:t> 5 de la </a:t>
            </a:r>
            <a:r>
              <a:rPr lang="en-US" sz="1500" i="1" dirty="0" err="1" smtClean="0">
                <a:solidFill>
                  <a:schemeClr val="tx2"/>
                </a:solidFill>
                <a:latin typeface="Raleway"/>
                <a:cs typeface="Raleway"/>
              </a:rPr>
              <a:t>Loi</a:t>
            </a:r>
            <a:r>
              <a:rPr lang="en-US" sz="1500" i="1" dirty="0" smtClean="0">
                <a:solidFill>
                  <a:schemeClr val="tx2"/>
                </a:solidFill>
                <a:latin typeface="Raleway"/>
                <a:cs typeface="Raleway"/>
              </a:rPr>
              <a:t> </a:t>
            </a:r>
            <a:r>
              <a:rPr lang="en-US" sz="1500" i="1" dirty="0" err="1">
                <a:solidFill>
                  <a:schemeClr val="tx2"/>
                </a:solidFill>
                <a:latin typeface="Raleway"/>
                <a:cs typeface="Raleway"/>
              </a:rPr>
              <a:t>sur</a:t>
            </a:r>
            <a:r>
              <a:rPr lang="en-US" sz="1500" i="1" dirty="0">
                <a:solidFill>
                  <a:schemeClr val="tx2"/>
                </a:solidFill>
                <a:latin typeface="Raleway"/>
                <a:cs typeface="Raleway"/>
              </a:rPr>
              <a:t> </a:t>
            </a:r>
            <a:r>
              <a:rPr lang="en-US" sz="1500" i="1" dirty="0" err="1">
                <a:solidFill>
                  <a:schemeClr val="tx2"/>
                </a:solidFill>
                <a:latin typeface="Raleway"/>
                <a:cs typeface="Raleway"/>
              </a:rPr>
              <a:t>l’assurance</a:t>
            </a:r>
            <a:r>
              <a:rPr lang="en-US" sz="1500" i="1" dirty="0">
                <a:solidFill>
                  <a:schemeClr val="tx2"/>
                </a:solidFill>
                <a:latin typeface="Raleway"/>
                <a:cs typeface="Raleway"/>
              </a:rPr>
              <a:t> </a:t>
            </a:r>
            <a:r>
              <a:rPr lang="en-US" sz="1500" i="1" dirty="0" err="1">
                <a:solidFill>
                  <a:schemeClr val="tx2"/>
                </a:solidFill>
                <a:latin typeface="Raleway"/>
                <a:cs typeface="Raleway"/>
              </a:rPr>
              <a:t>maladie</a:t>
            </a:r>
            <a:r>
              <a:rPr lang="en-US" sz="1500" dirty="0">
                <a:solidFill>
                  <a:schemeClr val="tx2"/>
                </a:solidFill>
                <a:latin typeface="Raleway"/>
                <a:cs typeface="Raleway"/>
              </a:rPr>
              <a:t>, </a:t>
            </a:r>
            <a:r>
              <a:rPr lang="en-US" sz="1500" dirty="0" err="1">
                <a:solidFill>
                  <a:schemeClr val="tx2"/>
                </a:solidFill>
                <a:latin typeface="Raleway"/>
                <a:cs typeface="Raleway"/>
              </a:rPr>
              <a:t>telle</a:t>
            </a:r>
            <a:r>
              <a:rPr lang="en-US" sz="1500" dirty="0">
                <a:solidFill>
                  <a:schemeClr val="tx2"/>
                </a:solidFill>
                <a:latin typeface="Raleway"/>
                <a:cs typeface="Raleway"/>
              </a:rPr>
              <a:t> </a:t>
            </a:r>
            <a:r>
              <a:rPr lang="en-US" sz="1500" dirty="0" err="1">
                <a:solidFill>
                  <a:schemeClr val="tx2"/>
                </a:solidFill>
                <a:latin typeface="Raleway"/>
                <a:cs typeface="Raleway"/>
              </a:rPr>
              <a:t>qu’être</a:t>
            </a:r>
            <a:r>
              <a:rPr lang="en-US" sz="1500" dirty="0">
                <a:solidFill>
                  <a:schemeClr val="tx2"/>
                </a:solidFill>
                <a:latin typeface="Raleway"/>
                <a:cs typeface="Raleway"/>
              </a:rPr>
              <a:t> </a:t>
            </a:r>
            <a:r>
              <a:rPr lang="en-US" sz="1500" dirty="0" err="1">
                <a:solidFill>
                  <a:schemeClr val="tx2"/>
                </a:solidFill>
                <a:latin typeface="Raleway"/>
                <a:cs typeface="Raleway"/>
              </a:rPr>
              <a:t>citoyen</a:t>
            </a:r>
            <a:r>
              <a:rPr lang="en-US" sz="1500" dirty="0">
                <a:solidFill>
                  <a:schemeClr val="tx2"/>
                </a:solidFill>
                <a:latin typeface="Raleway"/>
                <a:cs typeface="Raleway"/>
              </a:rPr>
              <a:t> </a:t>
            </a:r>
            <a:r>
              <a:rPr lang="en-US" sz="1500" dirty="0" err="1">
                <a:solidFill>
                  <a:schemeClr val="tx2"/>
                </a:solidFill>
                <a:latin typeface="Raleway"/>
                <a:cs typeface="Raleway"/>
              </a:rPr>
              <a:t>canadien</a:t>
            </a:r>
            <a:r>
              <a:rPr lang="en-US" sz="1500" dirty="0">
                <a:solidFill>
                  <a:schemeClr val="tx2"/>
                </a:solidFill>
                <a:latin typeface="Raleway"/>
                <a:cs typeface="Raleway"/>
              </a:rPr>
              <a:t> </a:t>
            </a:r>
            <a:r>
              <a:rPr lang="en-US" sz="1500" dirty="0" err="1">
                <a:solidFill>
                  <a:schemeClr val="tx2"/>
                </a:solidFill>
                <a:latin typeface="Raleway"/>
                <a:cs typeface="Raleway"/>
              </a:rPr>
              <a:t>ou</a:t>
            </a:r>
            <a:r>
              <a:rPr lang="en-US" sz="1500" dirty="0">
                <a:solidFill>
                  <a:schemeClr val="tx2"/>
                </a:solidFill>
                <a:latin typeface="Raleway"/>
                <a:cs typeface="Raleway"/>
              </a:rPr>
              <a:t> </a:t>
            </a:r>
            <a:r>
              <a:rPr lang="en-US" sz="1500" dirty="0" err="1">
                <a:solidFill>
                  <a:schemeClr val="tx2"/>
                </a:solidFill>
                <a:latin typeface="Raleway"/>
                <a:cs typeface="Raleway"/>
              </a:rPr>
              <a:t>résident</a:t>
            </a:r>
            <a:r>
              <a:rPr lang="en-US" sz="1500" dirty="0">
                <a:solidFill>
                  <a:schemeClr val="tx2"/>
                </a:solidFill>
                <a:latin typeface="Raleway"/>
                <a:cs typeface="Raleway"/>
              </a:rPr>
              <a:t> permanent au </a:t>
            </a:r>
            <a:r>
              <a:rPr lang="en-US" sz="1500" dirty="0" err="1">
                <a:solidFill>
                  <a:schemeClr val="tx2"/>
                </a:solidFill>
                <a:latin typeface="Raleway"/>
                <a:cs typeface="Raleway"/>
              </a:rPr>
              <a:t>sens</a:t>
            </a:r>
            <a:r>
              <a:rPr lang="en-US" sz="1500" dirty="0">
                <a:solidFill>
                  <a:schemeClr val="tx2"/>
                </a:solidFill>
                <a:latin typeface="Raleway"/>
                <a:cs typeface="Raleway"/>
              </a:rPr>
              <a:t> de la </a:t>
            </a:r>
            <a:r>
              <a:rPr lang="en-US" sz="1500" dirty="0" smtClean="0">
                <a:solidFill>
                  <a:schemeClr val="tx2"/>
                </a:solidFill>
                <a:latin typeface="Raleway"/>
                <a:cs typeface="Raleway"/>
              </a:rPr>
              <a:t/>
            </a:r>
            <a:br>
              <a:rPr lang="en-US" sz="1500" dirty="0" smtClean="0">
                <a:solidFill>
                  <a:schemeClr val="tx2"/>
                </a:solidFill>
                <a:latin typeface="Raleway"/>
                <a:cs typeface="Raleway"/>
              </a:rPr>
            </a:br>
            <a:r>
              <a:rPr lang="en-US" sz="1500" i="1" dirty="0" err="1" smtClean="0">
                <a:solidFill>
                  <a:schemeClr val="tx2"/>
                </a:solidFill>
                <a:latin typeface="Raleway"/>
                <a:cs typeface="Raleway"/>
              </a:rPr>
              <a:t>Loi</a:t>
            </a:r>
            <a:r>
              <a:rPr lang="en-US" sz="1500" i="1" dirty="0" smtClean="0">
                <a:solidFill>
                  <a:schemeClr val="tx2"/>
                </a:solidFill>
                <a:latin typeface="Raleway"/>
                <a:cs typeface="Raleway"/>
              </a:rPr>
              <a:t> </a:t>
            </a:r>
            <a:r>
              <a:rPr lang="en-US" sz="1500" i="1" dirty="0" err="1">
                <a:solidFill>
                  <a:schemeClr val="tx2"/>
                </a:solidFill>
                <a:latin typeface="Raleway"/>
                <a:cs typeface="Raleway"/>
              </a:rPr>
              <a:t>sur</a:t>
            </a:r>
            <a:r>
              <a:rPr lang="en-US" sz="1500" i="1" dirty="0">
                <a:solidFill>
                  <a:schemeClr val="tx2"/>
                </a:solidFill>
                <a:latin typeface="Raleway"/>
                <a:cs typeface="Raleway"/>
              </a:rPr>
              <a:t> </a:t>
            </a:r>
            <a:r>
              <a:rPr lang="en-US" sz="1500" i="1" dirty="0" err="1">
                <a:solidFill>
                  <a:schemeClr val="tx2"/>
                </a:solidFill>
                <a:latin typeface="Raleway"/>
                <a:cs typeface="Raleway"/>
              </a:rPr>
              <a:t>l’immigration</a:t>
            </a:r>
            <a:r>
              <a:rPr lang="en-US" sz="1500" i="1" dirty="0">
                <a:solidFill>
                  <a:schemeClr val="tx2"/>
                </a:solidFill>
                <a:latin typeface="Raleway"/>
                <a:cs typeface="Raleway"/>
              </a:rPr>
              <a:t> et la protection des </a:t>
            </a:r>
            <a:r>
              <a:rPr lang="en-US" sz="1500" i="1" dirty="0" err="1">
                <a:solidFill>
                  <a:schemeClr val="tx2"/>
                </a:solidFill>
                <a:latin typeface="Raleway"/>
                <a:cs typeface="Raleway"/>
              </a:rPr>
              <a:t>réfugiés</a:t>
            </a:r>
            <a:r>
              <a:rPr lang="en-US" sz="1500" dirty="0">
                <a:solidFill>
                  <a:schemeClr val="tx2"/>
                </a:solidFill>
                <a:latin typeface="Raleway"/>
                <a:cs typeface="Raleway"/>
              </a:rPr>
              <a:t>.</a:t>
            </a:r>
          </a:p>
        </p:txBody>
      </p:sp>
      <p:pic>
        <p:nvPicPr>
          <p:cNvPr id="2" name="Picture 1" descr="20-cou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641" y="229810"/>
            <a:ext cx="4808033" cy="4808033"/>
          </a:xfrm>
          <a:prstGeom prst="rect">
            <a:avLst/>
          </a:prstGeom>
        </p:spPr>
      </p:pic>
      <p:pic>
        <p:nvPicPr>
          <p:cNvPr id="9" name="Picture 8"/>
          <p:cNvPicPr>
            <a:picLocks noChangeAspect="1"/>
          </p:cNvPicPr>
          <p:nvPr/>
        </p:nvPicPr>
        <p:blipFill>
          <a:blip r:embed="rId4"/>
          <a:stretch>
            <a:fillRect/>
          </a:stretch>
        </p:blipFill>
        <p:spPr>
          <a:xfrm>
            <a:off x="7763017" y="4768510"/>
            <a:ext cx="814028" cy="205217"/>
          </a:xfrm>
          <a:prstGeom prst="rect">
            <a:avLst/>
          </a:prstGeom>
        </p:spPr>
      </p:pic>
      <p:sp>
        <p:nvSpPr>
          <p:cNvPr id="11" name="TextBox 10"/>
          <p:cNvSpPr txBox="1"/>
          <p:nvPr/>
        </p:nvSpPr>
        <p:spPr>
          <a:xfrm>
            <a:off x="411832" y="4768510"/>
            <a:ext cx="2551546" cy="184666"/>
          </a:xfrm>
          <a:prstGeom prst="rect">
            <a:avLst/>
          </a:prstGeom>
          <a:noFill/>
        </p:spPr>
        <p:txBody>
          <a:bodyPr wrap="square" rtlCol="0">
            <a:spAutoFit/>
          </a:bodyPr>
          <a:lstStyle/>
          <a:p>
            <a:r>
              <a:rPr lang="en-US" sz="600" dirty="0" smtClean="0">
                <a:latin typeface="Raleway"/>
                <a:cs typeface="Raleway"/>
              </a:rPr>
              <a:t>© </a:t>
            </a:r>
            <a:r>
              <a:rPr lang="en-US" sz="600" dirty="0" err="1" smtClean="0">
                <a:latin typeface="Raleway"/>
                <a:cs typeface="Raleway"/>
              </a:rPr>
              <a:t>Fondation</a:t>
            </a:r>
            <a:r>
              <a:rPr lang="en-US" sz="600" dirty="0" smtClean="0">
                <a:latin typeface="Raleway"/>
                <a:cs typeface="Raleway"/>
              </a:rPr>
              <a:t> Lucie et André </a:t>
            </a:r>
            <a:r>
              <a:rPr lang="en-US" sz="600" dirty="0" err="1" smtClean="0">
                <a:latin typeface="Raleway"/>
                <a:cs typeface="Raleway"/>
              </a:rPr>
              <a:t>Chagnon</a:t>
            </a:r>
            <a:r>
              <a:rPr lang="en-US" sz="600" dirty="0" smtClean="0">
                <a:latin typeface="Raleway"/>
                <a:cs typeface="Raleway"/>
              </a:rPr>
              <a:t>, 2019</a:t>
            </a:r>
            <a:endParaRPr lang="en-US" sz="600" dirty="0">
              <a:latin typeface="Raleway"/>
              <a:cs typeface="Raleway"/>
            </a:endParaRPr>
          </a:p>
        </p:txBody>
      </p:sp>
    </p:spTree>
    <p:extLst>
      <p:ext uri="{BB962C8B-B14F-4D97-AF65-F5344CB8AC3E}">
        <p14:creationId xmlns:p14="http://schemas.microsoft.com/office/powerpoint/2010/main" val="2454470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5">
      <a:dk1>
        <a:srgbClr val="131413"/>
      </a:dk1>
      <a:lt1>
        <a:sysClr val="window" lastClr="FFFFFF"/>
      </a:lt1>
      <a:dk2>
        <a:srgbClr val="484B49"/>
      </a:dk2>
      <a:lt2>
        <a:srgbClr val="EEECE1"/>
      </a:lt2>
      <a:accent1>
        <a:srgbClr val="BA2830"/>
      </a:accent1>
      <a:accent2>
        <a:srgbClr val="76BCB9"/>
      </a:accent2>
      <a:accent3>
        <a:srgbClr val="F0B82F"/>
      </a:accent3>
      <a:accent4>
        <a:srgbClr val="65538B"/>
      </a:accent4>
      <a:accent5>
        <a:srgbClr val="E8DCC1"/>
      </a:accent5>
      <a:accent6>
        <a:srgbClr val="A4CB6F"/>
      </a:accent6>
      <a:hlink>
        <a:srgbClr val="000000"/>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ExcludedTransformers xmlns="http://schemas.microsoft.com/sharepoint/v3/contenttype/transformers">
  <Transformer Guid="888d770d-d3e9-4d60-8267-3c05ab059ef5"/>
  <Transformer Guid="2798ee32-2961-4232-97dd-1a76b9aa6c6f"/>
  <Transformer Guid="853d58f5-13c3-46f8-8b81-3ca4abcad7b3"/>
</ExcludedTransformers>
</file>

<file path=customXml/item2.xml><?xml version="1.0" encoding="utf-8"?>
<?mso-contentType ?>
<rca:RCAuthoringProperties xmlns:rca="urn:sharePointPublishingRcaProperties">
  <rca:Converter rca:guid="6dfdc5b4-2a28-4a06-b0c6-ad3901e3a807">
    <rca:property rca:type="InheritParentSettings">False</rca:property>
    <rca:property rca:type="SelectedPageLayout">24</rca:property>
    <rca:property rca:type="SelectedPageField">f55c4d88-1f2e-4ad9-aaa8-819af4ee7ee8</rca:property>
    <rca:property rca:type="SelectedStylesField">a932ec3f-94c1-48b1-b6dc-41aaa6eb7e54</rca:property>
    <rca:property rca:type="CreatePageWithSourceDocument">True</rca:property>
    <rca:property rca:type="AllowChangeLocationConfig">True</rca:property>
    <rca:property rca:type="ConfiguredPageLocation">https://kiosque.fondationchagnon.org</rca:property>
    <rca:property rca:type="CreateSynchronously">True</rca:property>
    <rca:property rca:type="AllowChangeProcessingConfig">True</rca:property>
    <rca:property rca:type="ConverterSpecificSettings"/>
  </rca:Converter>
</rca:RCAuthori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48469870AF16134581D08A9BF2BE6FF9" ma:contentTypeVersion="0" ma:contentTypeDescription="Crée un document." ma:contentTypeScope="" ma:versionID="630e7c4c52f2d9c8daf1de6f2a99f064">
  <xsd:schema xmlns:xsd="http://www.w3.org/2001/XMLSchema" xmlns:xs="http://www.w3.org/2001/XMLSchema" xmlns:p="http://schemas.microsoft.com/office/2006/metadata/properties" targetNamespace="http://schemas.microsoft.com/office/2006/metadata/properties" ma:root="true" ma:fieldsID="37a1d453f13da70a6384ccb06b85f91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9A03B7-AE33-4FB2-AC63-CEDBA44B4A61}">
  <ds:schemaRefs>
    <ds:schemaRef ds:uri="http://schemas.microsoft.com/sharepoint/v3/contenttype/transformers"/>
  </ds:schemaRefs>
</ds:datastoreItem>
</file>

<file path=customXml/itemProps2.xml><?xml version="1.0" encoding="utf-8"?>
<ds:datastoreItem xmlns:ds="http://schemas.openxmlformats.org/officeDocument/2006/customXml" ds:itemID="{C06C270D-32FB-49A1-9B87-774D27F2ED6B}">
  <ds:schemaRefs>
    <ds:schemaRef ds:uri="urn:sharePointPublishingRcaProperties"/>
  </ds:schemaRefs>
</ds:datastoreItem>
</file>

<file path=customXml/itemProps3.xml><?xml version="1.0" encoding="utf-8"?>
<ds:datastoreItem xmlns:ds="http://schemas.openxmlformats.org/officeDocument/2006/customXml" ds:itemID="{4F647054-8425-45E4-986E-8C6A6C1500EE}">
  <ds:schemaRefs>
    <ds:schemaRef ds:uri="http://schemas.microsoft.com/sharepoint/v3/contenttype/forms"/>
  </ds:schemaRefs>
</ds:datastoreItem>
</file>

<file path=customXml/itemProps4.xml><?xml version="1.0" encoding="utf-8"?>
<ds:datastoreItem xmlns:ds="http://schemas.openxmlformats.org/officeDocument/2006/customXml" ds:itemID="{65568908-16DB-4EEF-B1FC-8A6F1576CA6D}">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5.xml><?xml version="1.0" encoding="utf-8"?>
<ds:datastoreItem xmlns:ds="http://schemas.openxmlformats.org/officeDocument/2006/customXml" ds:itemID="{B00F4360-8E9C-47D1-B5E5-F7435712FD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4027</TotalTime>
  <Words>4108</Words>
  <Application>Microsoft Office PowerPoint</Application>
  <PresentationFormat>Affichage à l'écran (16:9)</PresentationFormat>
  <Paragraphs>261</Paragraphs>
  <Slides>39</Slides>
  <Notes>26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39</vt:i4>
      </vt:variant>
    </vt:vector>
  </HeadingPairs>
  <TitlesOfParts>
    <vt:vector size="46" baseType="lpstr">
      <vt:lpstr>Arial</vt:lpstr>
      <vt:lpstr>Calibri</vt:lpstr>
      <vt:lpstr>Raleway</vt:lpstr>
      <vt:lpstr>Raleway ExtraBold</vt:lpstr>
      <vt:lpstr>Raleway Light</vt:lpstr>
      <vt:lpstr>Raleway SemiBold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Couillard Kathleen</cp:lastModifiedBy>
  <cp:revision>224</cp:revision>
  <dcterms:created xsi:type="dcterms:W3CDTF">2019-02-05T17:01:44Z</dcterms:created>
  <dcterms:modified xsi:type="dcterms:W3CDTF">2019-04-04T19:30:34Z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0x01010048469870AF16134581D08A9BF2BE6FF9</vt:lpwstr>
  </property>
</Properties>
</file>