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6"/>
    <p:sldMasterId id="2147483660" r:id="rId7"/>
  </p:sldMasterIdLst>
  <p:notesMasterIdLst>
    <p:notesMasterId r:id="rId35"/>
  </p:notesMasterIdLst>
  <p:sldIdLst>
    <p:sldId id="298" r:id="rId8"/>
    <p:sldId id="271" r:id="rId9"/>
    <p:sldId id="272" r:id="rId10"/>
    <p:sldId id="273" r:id="rId11"/>
    <p:sldId id="274" r:id="rId12"/>
    <p:sldId id="275" r:id="rId13"/>
    <p:sldId id="276" r:id="rId14"/>
    <p:sldId id="277" r:id="rId15"/>
    <p:sldId id="278" r:id="rId16"/>
    <p:sldId id="279" r:id="rId17"/>
    <p:sldId id="280" r:id="rId18"/>
    <p:sldId id="299" r:id="rId19"/>
    <p:sldId id="281" r:id="rId20"/>
    <p:sldId id="300" r:id="rId21"/>
    <p:sldId id="282" r:id="rId22"/>
    <p:sldId id="303" r:id="rId23"/>
    <p:sldId id="301" r:id="rId24"/>
    <p:sldId id="283" r:id="rId25"/>
    <p:sldId id="284" r:id="rId26"/>
    <p:sldId id="285" r:id="rId27"/>
    <p:sldId id="286" r:id="rId28"/>
    <p:sldId id="287" r:id="rId29"/>
    <p:sldId id="288" r:id="rId30"/>
    <p:sldId id="289" r:id="rId31"/>
    <p:sldId id="302" r:id="rId32"/>
    <p:sldId id="291" r:id="rId33"/>
    <p:sldId id="297" r:id="rId34"/>
  </p:sldIdLst>
  <p:sldSz cx="9144000" cy="5143500" type="screen16x9"/>
  <p:notesSz cx="6858000" cy="9144000"/>
  <p:embeddedFontLst>
    <p:embeddedFont>
      <p:font typeface="Calibri" panose="020F0502020204030204" pitchFamily="34" charset="0"/>
      <p:regular r:id="rId36"/>
      <p:bold r:id="rId37"/>
      <p:italic r:id="rId38"/>
      <p:boldItalic r:id="rId39"/>
    </p:embeddedFont>
    <p:embeddedFont>
      <p:font typeface="Raleway" panose="020B0503030101060003" pitchFamily="34" charset="0"/>
      <p:regular r:id="rId40"/>
      <p:bold r:id="rId41"/>
      <p:italic r:id="rId42"/>
      <p:boldItalic r:id="rId43"/>
    </p:embeddedFont>
    <p:embeddedFont>
      <p:font typeface="Raleway Black" panose="020B0A03030101060003" pitchFamily="34" charset="0"/>
      <p:bold r:id="rId44"/>
    </p:embeddedFont>
    <p:embeddedFont>
      <p:font typeface="Crete Round" panose="02000503050000020004" pitchFamily="2" charset="0"/>
      <p:regular r:id="rId45"/>
    </p:embeddedFont>
    <p:embeddedFont>
      <p:font typeface="Raleway Medium" panose="020B0603030101060003" pitchFamily="34" charset="0"/>
      <p:regular r:id="rId46"/>
      <p:italic r:id="rId47"/>
    </p:embeddedFont>
  </p:embeddedFontLst>
  <p:defaultText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7362"/>
    <a:srgbClr val="A52223"/>
    <a:srgbClr val="D923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84" autoAdjust="0"/>
    <p:restoredTop sz="68326" autoAdjust="0"/>
  </p:normalViewPr>
  <p:slideViewPr>
    <p:cSldViewPr snapToGrid="0" snapToObjects="1">
      <p:cViewPr>
        <p:scale>
          <a:sx n="100" d="100"/>
          <a:sy n="100" d="100"/>
        </p:scale>
        <p:origin x="-1944" y="-306"/>
      </p:cViewPr>
      <p:guideLst>
        <p:guide orient="horz" pos="2115"/>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theme" Target="theme/theme1.xml"/><Relationship Id="rId7" Type="http://schemas.openxmlformats.org/officeDocument/2006/relationships/slideMaster" Target="slideMasters/slideMaster2.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1.fntdata"/><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9.fntdata"/><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2276D3-FF3D-472A-B334-3AECA95AD427}" type="datetimeFigureOut">
              <a:rPr lang="fr-CA" smtClean="0"/>
              <a:t>2017-05-29</a:t>
            </a:fld>
            <a:endParaRPr lang="fr-CA"/>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853BDB-E861-455A-9127-4FEF5B3F881B}" type="slidenum">
              <a:rPr lang="fr-CA" smtClean="0"/>
              <a:t>‹N°›</a:t>
            </a:fld>
            <a:endParaRPr lang="fr-CA"/>
          </a:p>
        </p:txBody>
      </p:sp>
    </p:spTree>
    <p:extLst>
      <p:ext uri="{BB962C8B-B14F-4D97-AF65-F5344CB8AC3E}">
        <p14:creationId xmlns:p14="http://schemas.microsoft.com/office/powerpoint/2010/main" val="36570013"/>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0" i="0" u="none" strike="noStrike" kern="1200" baseline="0" dirty="0" smtClean="0">
                <a:solidFill>
                  <a:schemeClr val="tx1"/>
                </a:solidFill>
                <a:latin typeface="+mn-lt"/>
                <a:ea typeface="+mn-ea"/>
                <a:cs typeface="+mn-cs"/>
              </a:rPr>
              <a:t>La définition de la maltraitance varie selon les experts. </a:t>
            </a:r>
          </a:p>
          <a:p>
            <a:endParaRPr lang="fr-CA" sz="1200" b="0" i="0" u="none" strike="noStrike" kern="1200" baseline="0" dirty="0" smtClean="0">
              <a:solidFill>
                <a:schemeClr val="tx1"/>
              </a:solidFill>
              <a:latin typeface="+mn-lt"/>
              <a:ea typeface="+mn-ea"/>
              <a:cs typeface="+mn-cs"/>
            </a:endParaRPr>
          </a:p>
          <a:p>
            <a:r>
              <a:rPr lang="fr-CA" sz="1200" b="0" i="0" u="none" strike="noStrike" kern="1200" baseline="0" dirty="0" smtClean="0">
                <a:solidFill>
                  <a:schemeClr val="tx1"/>
                </a:solidFill>
                <a:latin typeface="+mn-lt"/>
                <a:ea typeface="+mn-ea"/>
                <a:cs typeface="+mn-cs"/>
              </a:rPr>
              <a:t>La </a:t>
            </a:r>
            <a:r>
              <a:rPr lang="fr-CA" sz="1200" b="0" i="1" u="none" strike="noStrike" kern="1200" baseline="0" dirty="0" smtClean="0">
                <a:solidFill>
                  <a:schemeClr val="tx1"/>
                </a:solidFill>
                <a:latin typeface="+mn-lt"/>
                <a:ea typeface="+mn-ea"/>
                <a:cs typeface="+mn-cs"/>
              </a:rPr>
              <a:t>Loi sur la protection de la jeunesse </a:t>
            </a:r>
            <a:r>
              <a:rPr lang="fr-CA" sz="1200" b="0" i="0" u="none" strike="noStrike" kern="1200" baseline="0" dirty="0" smtClean="0">
                <a:solidFill>
                  <a:schemeClr val="tx1"/>
                </a:solidFill>
                <a:latin typeface="+mn-lt"/>
                <a:ea typeface="+mn-ea"/>
                <a:cs typeface="+mn-cs"/>
              </a:rPr>
              <a:t>considère également que la sécurité ou le développement d’un enfant sont compromis lorsque celui-ci présente des troubles de comportement sérieux et que les parents ne prennent pas les moyens nécessaires pour mettre fin à la situation ou que l'enfant de 14 ans et plus s'y oppose. Ce type de situation n’est toutefois pas abordé dans ce document.</a:t>
            </a:r>
          </a:p>
          <a:p>
            <a:endParaRPr lang="fr-CA" sz="1200" b="0" i="0" u="none" strike="noStrike" kern="1200" baseline="0" dirty="0" smtClean="0">
              <a:solidFill>
                <a:schemeClr val="tx1"/>
              </a:solidFill>
              <a:latin typeface="+mn-lt"/>
              <a:ea typeface="+mn-ea"/>
              <a:cs typeface="+mn-cs"/>
            </a:endParaRPr>
          </a:p>
          <a:p>
            <a:r>
              <a:rPr lang="fr-CA" sz="1200" b="0" i="0" u="none" strike="noStrike" kern="1200" baseline="0" dirty="0" smtClean="0">
                <a:solidFill>
                  <a:schemeClr val="tx1"/>
                </a:solidFill>
                <a:latin typeface="+mn-lt"/>
                <a:ea typeface="+mn-ea"/>
                <a:cs typeface="+mn-cs"/>
              </a:rPr>
              <a:t>Définitions des formes de mauvais traitements:</a:t>
            </a:r>
          </a:p>
          <a:p>
            <a:endParaRPr lang="fr-CA" sz="1200" b="0" i="0" u="none" strike="noStrike" kern="1200" baseline="0" dirty="0" smtClean="0">
              <a:solidFill>
                <a:schemeClr val="tx1"/>
              </a:solidFill>
              <a:latin typeface="+mn-lt"/>
              <a:ea typeface="+mn-ea"/>
              <a:cs typeface="+mn-cs"/>
            </a:endParaRPr>
          </a:p>
          <a:p>
            <a:r>
              <a:rPr lang="fr-CA" b="1" dirty="0" smtClean="0"/>
              <a:t>Abandon:</a:t>
            </a:r>
            <a:r>
              <a:rPr lang="fr-CA" baseline="0" dirty="0" smtClean="0"/>
              <a:t> </a:t>
            </a:r>
            <a:r>
              <a:rPr lang="fr-CA" dirty="0" smtClean="0"/>
              <a:t>Les parents d’un enfant sont décédés ou n’assument pas leurs</a:t>
            </a:r>
            <a:r>
              <a:rPr lang="fr-CA" baseline="0" dirty="0" smtClean="0"/>
              <a:t> </a:t>
            </a:r>
            <a:r>
              <a:rPr lang="fr-CA" dirty="0" smtClean="0"/>
              <a:t>responsabilités, et aucune autre personne ne remplit ce rôle.</a:t>
            </a:r>
          </a:p>
          <a:p>
            <a:endParaRPr lang="fr-CA" dirty="0" smtClean="0"/>
          </a:p>
          <a:p>
            <a:r>
              <a:rPr lang="fr-CA" b="1" dirty="0" smtClean="0"/>
              <a:t>Mauvais traitements psychologiques:</a:t>
            </a:r>
            <a:r>
              <a:rPr lang="fr-CA" b="1" baseline="0" dirty="0" smtClean="0"/>
              <a:t> </a:t>
            </a:r>
            <a:r>
              <a:rPr lang="fr-CA" dirty="0" smtClean="0"/>
              <a:t>Un enfant subit, de façon grave ou continue, des comportements</a:t>
            </a:r>
            <a:r>
              <a:rPr lang="fr-CA" baseline="0" dirty="0" smtClean="0"/>
              <a:t> </a:t>
            </a:r>
            <a:r>
              <a:rPr lang="fr-CA" dirty="0" smtClean="0"/>
              <a:t>de la part de ses parents ou d’une autre personne pouvant</a:t>
            </a:r>
            <a:r>
              <a:rPr lang="fr-CA" baseline="0" dirty="0" smtClean="0"/>
              <a:t> </a:t>
            </a:r>
            <a:r>
              <a:rPr lang="fr-CA" dirty="0" smtClean="0"/>
              <a:t>compromettre sa santé psychologique, et ses parents ne prennent</a:t>
            </a:r>
            <a:r>
              <a:rPr lang="fr-CA" baseline="0" dirty="0" smtClean="0"/>
              <a:t> </a:t>
            </a:r>
            <a:r>
              <a:rPr lang="fr-CA" dirty="0" smtClean="0"/>
              <a:t>pas les moyens nécessaires pour mettre fin à la situation. Il peut</a:t>
            </a:r>
            <a:r>
              <a:rPr lang="fr-CA" baseline="0" dirty="0" smtClean="0"/>
              <a:t> </a:t>
            </a:r>
            <a:r>
              <a:rPr lang="fr-CA" dirty="0" smtClean="0"/>
              <a:t>s’agir d’indifférence, de dénigrement, de rejet affectif, de contrôle</a:t>
            </a:r>
            <a:r>
              <a:rPr lang="fr-CA" baseline="0" dirty="0" smtClean="0"/>
              <a:t> </a:t>
            </a:r>
            <a:r>
              <a:rPr lang="fr-CA" dirty="0" smtClean="0"/>
              <a:t>excessif,</a:t>
            </a:r>
            <a:r>
              <a:rPr lang="fr-CA" baseline="0" dirty="0" smtClean="0"/>
              <a:t> </a:t>
            </a:r>
            <a:r>
              <a:rPr lang="fr-CA" dirty="0" smtClean="0"/>
              <a:t>d’isolement, de menaces, d’exploitation ou d’exposition</a:t>
            </a:r>
            <a:r>
              <a:rPr lang="fr-CA" baseline="0" dirty="0" smtClean="0"/>
              <a:t> </a:t>
            </a:r>
            <a:r>
              <a:rPr lang="fr-CA" dirty="0" smtClean="0"/>
              <a:t>à la violence conjugale ou familiale.</a:t>
            </a:r>
          </a:p>
          <a:p>
            <a:endParaRPr lang="fr-CA" dirty="0" smtClean="0"/>
          </a:p>
          <a:p>
            <a:r>
              <a:rPr lang="fr-CA" b="1" dirty="0" smtClean="0"/>
              <a:t>Négligence:</a:t>
            </a:r>
            <a:r>
              <a:rPr lang="fr-CA" b="1" baseline="0" dirty="0" smtClean="0"/>
              <a:t> </a:t>
            </a:r>
            <a:r>
              <a:rPr lang="fr-CA" dirty="0" smtClean="0"/>
              <a:t>Les parents d’un enfant ou la personne qui en a la garde ne</a:t>
            </a:r>
            <a:r>
              <a:rPr lang="fr-CA" baseline="0" dirty="0" smtClean="0"/>
              <a:t> </a:t>
            </a:r>
            <a:r>
              <a:rPr lang="fr-CA" dirty="0" smtClean="0"/>
              <a:t>répondent pas à ses besoins fondamentaux en ne lui assurant</a:t>
            </a:r>
            <a:r>
              <a:rPr lang="fr-CA" baseline="0" dirty="0" smtClean="0"/>
              <a:t> </a:t>
            </a:r>
            <a:r>
              <a:rPr lang="fr-CA" dirty="0" smtClean="0"/>
              <a:t>pas l’essentiel de ses besoins de base, en ne lui</a:t>
            </a:r>
            <a:r>
              <a:rPr lang="fr-CA" baseline="0" dirty="0" smtClean="0"/>
              <a:t> </a:t>
            </a:r>
            <a:r>
              <a:rPr lang="fr-CA" dirty="0" smtClean="0"/>
              <a:t>permettant pas</a:t>
            </a:r>
            <a:r>
              <a:rPr lang="fr-CA" baseline="0" dirty="0" smtClean="0"/>
              <a:t> </a:t>
            </a:r>
            <a:r>
              <a:rPr lang="fr-CA" dirty="0" smtClean="0"/>
              <a:t>de recevoir les soins de santé dont il a besoin, en ne lui fournissant</a:t>
            </a:r>
            <a:r>
              <a:rPr lang="fr-CA" baseline="0" dirty="0" smtClean="0"/>
              <a:t> </a:t>
            </a:r>
            <a:r>
              <a:rPr lang="fr-CA" dirty="0" smtClean="0"/>
              <a:t>pas la surveillance ou l’encadrement appropriés ou en ne prenant</a:t>
            </a:r>
            <a:r>
              <a:rPr lang="fr-CA" baseline="0" dirty="0" smtClean="0"/>
              <a:t> </a:t>
            </a:r>
            <a:r>
              <a:rPr lang="fr-CA" dirty="0" smtClean="0"/>
              <a:t>pas les moyens nécessaires pour assurer sa scolarisation.</a:t>
            </a:r>
          </a:p>
          <a:p>
            <a:endParaRPr lang="fr-CA" dirty="0" smtClean="0"/>
          </a:p>
          <a:p>
            <a:r>
              <a:rPr lang="fr-CA" b="1" dirty="0" smtClean="0"/>
              <a:t>Abus physiques</a:t>
            </a:r>
            <a:r>
              <a:rPr lang="fr-CA" b="1" baseline="0" dirty="0" smtClean="0"/>
              <a:t>: </a:t>
            </a:r>
            <a:r>
              <a:rPr lang="fr-CA" dirty="0" smtClean="0"/>
              <a:t>Un enfant subit des sévices corporels ou est soumis à des</a:t>
            </a:r>
            <a:r>
              <a:rPr lang="fr-CA" baseline="0" dirty="0" smtClean="0"/>
              <a:t> </a:t>
            </a:r>
            <a:r>
              <a:rPr lang="fr-CA" dirty="0" smtClean="0"/>
              <a:t>méthodes éducatives déraisonnables de la part de ses parents</a:t>
            </a:r>
            <a:r>
              <a:rPr lang="fr-CA" baseline="0" dirty="0" smtClean="0"/>
              <a:t> </a:t>
            </a:r>
            <a:r>
              <a:rPr lang="fr-CA" dirty="0" smtClean="0"/>
              <a:t>ou de la part d’une autre personne, et ses parents ne prennent</a:t>
            </a:r>
            <a:r>
              <a:rPr lang="fr-CA" baseline="0" dirty="0" smtClean="0"/>
              <a:t> </a:t>
            </a:r>
            <a:r>
              <a:rPr lang="fr-CA" dirty="0" smtClean="0"/>
              <a:t>pas les moyens nécessaires pour mettre fin à la situation.</a:t>
            </a:r>
          </a:p>
          <a:p>
            <a:endParaRPr lang="fr-CA" dirty="0" smtClean="0"/>
          </a:p>
          <a:p>
            <a:r>
              <a:rPr lang="fr-CA" b="1" dirty="0" smtClean="0"/>
              <a:t>Abus sexuels:</a:t>
            </a:r>
            <a:r>
              <a:rPr lang="fr-CA" b="1" baseline="0" dirty="0" smtClean="0"/>
              <a:t> </a:t>
            </a:r>
            <a:r>
              <a:rPr lang="fr-CA" dirty="0" smtClean="0"/>
              <a:t>Un enfant subit des gestes à caractère sexuel, avec ou sans</a:t>
            </a:r>
            <a:r>
              <a:rPr lang="fr-CA" baseline="0" dirty="0" smtClean="0"/>
              <a:t> </a:t>
            </a:r>
            <a:r>
              <a:rPr lang="fr-CA" dirty="0" smtClean="0"/>
              <a:t>contact physique, de la part de ses parents ou de la part d’une</a:t>
            </a:r>
            <a:r>
              <a:rPr lang="fr-CA" baseline="0" dirty="0" smtClean="0"/>
              <a:t> </a:t>
            </a:r>
            <a:r>
              <a:rPr lang="fr-CA" dirty="0" smtClean="0"/>
              <a:t>autre personne, et ses parents ne prennent pas les moyens</a:t>
            </a:r>
            <a:r>
              <a:rPr lang="fr-CA" baseline="0" dirty="0" smtClean="0"/>
              <a:t> </a:t>
            </a:r>
            <a:r>
              <a:rPr lang="fr-CA" dirty="0" smtClean="0"/>
              <a:t>nécessaires pour mettre fin à la situation.</a:t>
            </a:r>
          </a:p>
          <a:p>
            <a:r>
              <a:rPr lang="fr-CA" sz="1200" b="0" i="0" u="none" strike="noStrike" kern="1200" baseline="0" dirty="0" smtClean="0">
                <a:solidFill>
                  <a:schemeClr val="tx1"/>
                </a:solidFill>
                <a:latin typeface="+mn-lt"/>
                <a:ea typeface="+mn-ea"/>
                <a:cs typeface="+mn-cs"/>
              </a:rPr>
              <a:t> </a:t>
            </a:r>
            <a:endParaRPr lang="fr-CA" dirty="0"/>
          </a:p>
        </p:txBody>
      </p:sp>
      <p:sp>
        <p:nvSpPr>
          <p:cNvPr id="4" name="Espace réservé du numéro de diapositive 3"/>
          <p:cNvSpPr>
            <a:spLocks noGrp="1"/>
          </p:cNvSpPr>
          <p:nvPr>
            <p:ph type="sldNum" sz="quarter" idx="10"/>
          </p:nvPr>
        </p:nvSpPr>
        <p:spPr/>
        <p:txBody>
          <a:bodyPr/>
          <a:lstStyle/>
          <a:p>
            <a:fld id="{41853BDB-E861-455A-9127-4FEF5B3F881B}" type="slidenum">
              <a:rPr lang="fr-CA" smtClean="0"/>
              <a:t>2</a:t>
            </a:fld>
            <a:endParaRPr lang="fr-CA"/>
          </a:p>
        </p:txBody>
      </p:sp>
    </p:spTree>
    <p:extLst>
      <p:ext uri="{BB962C8B-B14F-4D97-AF65-F5344CB8AC3E}">
        <p14:creationId xmlns:p14="http://schemas.microsoft.com/office/powerpoint/2010/main" val="1025579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0" i="0" u="none" strike="noStrike" kern="1200" baseline="0" dirty="0" smtClean="0">
                <a:solidFill>
                  <a:schemeClr val="tx1"/>
                </a:solidFill>
                <a:latin typeface="+mn-lt"/>
                <a:ea typeface="+mn-ea"/>
                <a:cs typeface="+mn-cs"/>
              </a:rPr>
              <a:t>Bien que les signalements d’abus sexuels et d’abandon jugés fondés soient moins nombreux, leur nombre a aussi varié pendant cette période.</a:t>
            </a:r>
          </a:p>
          <a:p>
            <a:endParaRPr lang="fr-CA" sz="1200" b="0" i="0" u="none" strike="noStrike" kern="1200" baseline="0" dirty="0" smtClean="0">
              <a:solidFill>
                <a:schemeClr val="tx1"/>
              </a:solidFill>
              <a:latin typeface="+mn-lt"/>
              <a:ea typeface="+mn-ea"/>
              <a:cs typeface="+mn-cs"/>
            </a:endParaRPr>
          </a:p>
          <a:p>
            <a:r>
              <a:rPr lang="fr-CA" sz="1200" b="0" i="0" u="none" strike="noStrike" kern="1200" baseline="0" dirty="0" smtClean="0">
                <a:solidFill>
                  <a:schemeClr val="tx1"/>
                </a:solidFill>
                <a:latin typeface="+mn-lt"/>
                <a:ea typeface="+mn-ea"/>
                <a:cs typeface="+mn-cs"/>
              </a:rPr>
              <a:t>Ces données n'incluent pas le risque sérieux d'abus sexuels. Par ailleurs, certaines fluctuations observées entre les années 2007-2008 et 2008-2009 pourraient être attribuables en partie à des modifications dans les définitions des formes de maltraitance décrites dans la </a:t>
            </a:r>
            <a:r>
              <a:rPr lang="fr-CA" sz="1200" b="0" i="1" u="none" strike="noStrike" kern="1200" baseline="0" dirty="0" smtClean="0">
                <a:solidFill>
                  <a:schemeClr val="tx1"/>
                </a:solidFill>
                <a:latin typeface="+mn-lt"/>
                <a:ea typeface="+mn-ea"/>
                <a:cs typeface="+mn-cs"/>
              </a:rPr>
              <a:t>Loi sur la protection de la jeunesse </a:t>
            </a:r>
            <a:r>
              <a:rPr lang="fr-CA" sz="1200" b="0" i="0" u="none" strike="noStrike" kern="1200" baseline="0" dirty="0" smtClean="0">
                <a:solidFill>
                  <a:schemeClr val="tx1"/>
                </a:solidFill>
                <a:latin typeface="+mn-lt"/>
                <a:ea typeface="+mn-ea"/>
                <a:cs typeface="+mn-cs"/>
              </a:rPr>
              <a:t>qui ont été implantées en juillet 2007. Ces nouvelles définitions sont toujours en vigueur aujourd’hui</a:t>
            </a:r>
            <a:r>
              <a:rPr lang="fr-CA" sz="1200" b="1" i="0" u="none" strike="noStrike" kern="1200" baseline="0" dirty="0" smtClean="0">
                <a:solidFill>
                  <a:schemeClr val="tx1"/>
                </a:solidFill>
                <a:latin typeface="+mn-lt"/>
                <a:ea typeface="+mn-ea"/>
                <a:cs typeface="+mn-cs"/>
              </a:rPr>
              <a:t>.</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41853BDB-E861-455A-9127-4FEF5B3F881B}" type="slidenum">
              <a:rPr lang="fr-CA" smtClean="0"/>
              <a:t>14</a:t>
            </a:fld>
            <a:endParaRPr lang="fr-CA"/>
          </a:p>
        </p:txBody>
      </p:sp>
    </p:spTree>
    <p:extLst>
      <p:ext uri="{BB962C8B-B14F-4D97-AF65-F5344CB8AC3E}">
        <p14:creationId xmlns:p14="http://schemas.microsoft.com/office/powerpoint/2010/main" val="3071458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Dans les données administratives des services</a:t>
            </a:r>
            <a:r>
              <a:rPr lang="fr-CA" baseline="0" dirty="0" smtClean="0"/>
              <a:t> de protection, l’exposition à la violence conjugale fait partie des cas de mauvais traitements psychologiques. </a:t>
            </a:r>
            <a:endParaRPr lang="fr-CA" sz="1200" b="0" i="0" u="none" strike="noStrike" kern="1200" baseline="0" dirty="0" smtClean="0">
              <a:solidFill>
                <a:schemeClr val="tx1"/>
              </a:solidFill>
              <a:latin typeface="+mn-lt"/>
              <a:ea typeface="+mn-ea"/>
              <a:cs typeface="+mn-cs"/>
            </a:endParaRPr>
          </a:p>
          <a:p>
            <a:r>
              <a:rPr lang="fr-CA" sz="1200" b="0" i="0" u="none" strike="noStrike" kern="1200" baseline="0" dirty="0" smtClean="0">
                <a:solidFill>
                  <a:schemeClr val="tx1"/>
                </a:solidFill>
                <a:latin typeface="+mn-lt"/>
                <a:ea typeface="+mn-ea"/>
                <a:cs typeface="+mn-cs"/>
              </a:rPr>
              <a:t>Selon l’</a:t>
            </a:r>
            <a:r>
              <a:rPr lang="fr-CA" sz="1200" b="0" i="1" u="none" strike="noStrike" kern="1200" baseline="0" dirty="0" smtClean="0">
                <a:solidFill>
                  <a:schemeClr val="tx1"/>
                </a:solidFill>
                <a:latin typeface="+mn-lt"/>
                <a:ea typeface="+mn-ea"/>
                <a:cs typeface="+mn-cs"/>
              </a:rPr>
              <a:t>Étude d’incidence québécoise sur les situations évaluées en protection de la jeunesse (ÉIQ)</a:t>
            </a:r>
            <a:r>
              <a:rPr lang="fr-CA" sz="1200" b="0" i="0" u="none" strike="noStrike" kern="1200" baseline="0" dirty="0" smtClean="0">
                <a:solidFill>
                  <a:schemeClr val="tx1"/>
                </a:solidFill>
                <a:latin typeface="+mn-lt"/>
                <a:ea typeface="+mn-ea"/>
                <a:cs typeface="+mn-cs"/>
              </a:rPr>
              <a:t>, si on considère jusqu’à trois formes de maltraitance auxquelles l’enfant a pu être soumis, l’exposition à la violence conjugale arrive au deuxième rang après la négligence (incluant le risque de négligence), avec un taux de 4,3 pour 1 000 enfants de 0 à 5 ans en 2014. </a:t>
            </a:r>
            <a:endParaRPr lang="fr-CA" b="0" dirty="0"/>
          </a:p>
        </p:txBody>
      </p:sp>
      <p:sp>
        <p:nvSpPr>
          <p:cNvPr id="4" name="Espace réservé du numéro de diapositive 3"/>
          <p:cNvSpPr>
            <a:spLocks noGrp="1"/>
          </p:cNvSpPr>
          <p:nvPr>
            <p:ph type="sldNum" sz="quarter" idx="10"/>
          </p:nvPr>
        </p:nvSpPr>
        <p:spPr/>
        <p:txBody>
          <a:bodyPr/>
          <a:lstStyle/>
          <a:p>
            <a:fld id="{41853BDB-E861-455A-9127-4FEF5B3F881B}" type="slidenum">
              <a:rPr lang="fr-CA" smtClean="0"/>
              <a:t>15</a:t>
            </a:fld>
            <a:endParaRPr lang="fr-CA"/>
          </a:p>
        </p:txBody>
      </p:sp>
    </p:spTree>
    <p:extLst>
      <p:ext uri="{BB962C8B-B14F-4D97-AF65-F5344CB8AC3E}">
        <p14:creationId xmlns:p14="http://schemas.microsoft.com/office/powerpoint/2010/main" val="3723015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La proportion de tout-petits ayant vécu de la maltraitance à plusieurs</a:t>
            </a:r>
            <a:r>
              <a:rPr lang="fr-CA" baseline="0" dirty="0" smtClean="0"/>
              <a:t> </a:t>
            </a:r>
            <a:r>
              <a:rPr lang="fr-CA" dirty="0" smtClean="0"/>
              <a:t>reprises, parmi l’ensemble de ceux qui sont connus des services comme ayant été</a:t>
            </a:r>
          </a:p>
          <a:p>
            <a:r>
              <a:rPr lang="fr-CA" dirty="0" smtClean="0"/>
              <a:t>maltraités, avait d’abord enregistré</a:t>
            </a:r>
            <a:r>
              <a:rPr lang="fr-CA" baseline="0" dirty="0" smtClean="0"/>
              <a:t> </a:t>
            </a:r>
            <a:r>
              <a:rPr lang="fr-CA" dirty="0" smtClean="0"/>
              <a:t>une baisse entre 1998 et 2008 (de 83 % à 65 %).</a:t>
            </a:r>
          </a:p>
          <a:p>
            <a:endParaRPr lang="fr-CA" dirty="0" smtClean="0"/>
          </a:p>
          <a:p>
            <a:r>
              <a:rPr lang="fr-CA" dirty="0" smtClean="0"/>
              <a:t>Il</a:t>
            </a:r>
            <a:r>
              <a:rPr lang="fr-CA" baseline="0" dirty="0" smtClean="0"/>
              <a:t> ne s’agit pas nécessairement de </a:t>
            </a:r>
            <a:r>
              <a:rPr lang="fr-CA" baseline="0" dirty="0" err="1" smtClean="0"/>
              <a:t>re</a:t>
            </a:r>
            <a:r>
              <a:rPr lang="fr-CA" baseline="0" dirty="0" smtClean="0"/>
              <a:t>-signalement. Cette conclusion peut avoir été établie en faisant l’historique de l’enfant.</a:t>
            </a:r>
          </a:p>
          <a:p>
            <a:endParaRPr lang="fr-CA" baseline="0" dirty="0" smtClean="0"/>
          </a:p>
          <a:p>
            <a:r>
              <a:rPr lang="fr-CA" dirty="0" smtClean="0"/>
              <a:t>Certaines données de recherche permettent d’en savoir plus sur la sévérité des mauvais</a:t>
            </a:r>
            <a:r>
              <a:rPr lang="fr-CA" baseline="0" dirty="0" smtClean="0"/>
              <a:t> </a:t>
            </a:r>
            <a:r>
              <a:rPr lang="fr-CA" dirty="0" smtClean="0"/>
              <a:t>traitements subis par les enfants. C’est notamment le cas de la proportion d’enfants</a:t>
            </a:r>
            <a:r>
              <a:rPr lang="fr-CA" baseline="0" dirty="0" smtClean="0"/>
              <a:t> </a:t>
            </a:r>
            <a:r>
              <a:rPr lang="fr-CA" dirty="0" smtClean="0"/>
              <a:t>maltraités qui sont soumis à plus d’une forme de mauvais traitements, de ceux qui</a:t>
            </a:r>
            <a:r>
              <a:rPr lang="fr-CA" baseline="0" dirty="0" smtClean="0"/>
              <a:t> </a:t>
            </a:r>
            <a:r>
              <a:rPr lang="fr-CA" dirty="0" smtClean="0"/>
              <a:t>subissent des blessures physiques et de ceux qui vivent des séquelles psychologiques.</a:t>
            </a:r>
            <a:r>
              <a:rPr lang="fr-CA" baseline="0" dirty="0" smtClean="0"/>
              <a:t> </a:t>
            </a:r>
            <a:r>
              <a:rPr lang="fr-CA" dirty="0" smtClean="0"/>
              <a:t>Selon les données de l’</a:t>
            </a:r>
            <a:r>
              <a:rPr lang="fr-CA" i="1" dirty="0" smtClean="0"/>
              <a:t>Étude d’incidence québécoise sur les signalements évalués en</a:t>
            </a:r>
            <a:r>
              <a:rPr lang="fr-CA" i="1" baseline="0" dirty="0" smtClean="0"/>
              <a:t> </a:t>
            </a:r>
            <a:r>
              <a:rPr lang="fr-CA" i="1" dirty="0" smtClean="0"/>
              <a:t>protection de la jeunesse</a:t>
            </a:r>
            <a:r>
              <a:rPr lang="fr-CA" dirty="0" smtClean="0"/>
              <a:t>, ces trois indicateurs seraient en baisse.</a:t>
            </a:r>
          </a:p>
        </p:txBody>
      </p:sp>
      <p:sp>
        <p:nvSpPr>
          <p:cNvPr id="4" name="Espace réservé du numéro de diapositive 3"/>
          <p:cNvSpPr>
            <a:spLocks noGrp="1"/>
          </p:cNvSpPr>
          <p:nvPr>
            <p:ph type="sldNum" sz="quarter" idx="10"/>
          </p:nvPr>
        </p:nvSpPr>
        <p:spPr/>
        <p:txBody>
          <a:bodyPr/>
          <a:lstStyle/>
          <a:p>
            <a:fld id="{41853BDB-E861-455A-9127-4FEF5B3F881B}" type="slidenum">
              <a:rPr lang="fr-CA" smtClean="0"/>
              <a:t>16</a:t>
            </a:fld>
            <a:endParaRPr lang="fr-CA"/>
          </a:p>
        </p:txBody>
      </p:sp>
    </p:spTree>
    <p:extLst>
      <p:ext uri="{BB962C8B-B14F-4D97-AF65-F5344CB8AC3E}">
        <p14:creationId xmlns:p14="http://schemas.microsoft.com/office/powerpoint/2010/main" val="2104974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Lorsque les services de protection de la jeunesse ont établi que les éléments du</a:t>
            </a:r>
            <a:r>
              <a:rPr lang="fr-CA" baseline="0" dirty="0" smtClean="0"/>
              <a:t> </a:t>
            </a:r>
            <a:r>
              <a:rPr lang="fr-CA" dirty="0" smtClean="0"/>
              <a:t>signalement évalué sont fondés, ils déterminent si la sécurité ou le développement</a:t>
            </a:r>
            <a:r>
              <a:rPr lang="fr-CA" baseline="0" dirty="0" smtClean="0"/>
              <a:t> </a:t>
            </a:r>
            <a:r>
              <a:rPr lang="fr-CA" dirty="0" smtClean="0"/>
              <a:t>de l’enfant sont compromis.</a:t>
            </a:r>
          </a:p>
          <a:p>
            <a:endParaRPr lang="fr-CA" sz="1200" b="0" i="0" u="none" strike="noStrike" kern="1200" baseline="0" dirty="0" smtClean="0">
              <a:solidFill>
                <a:schemeClr val="tx1"/>
              </a:solidFill>
              <a:latin typeface="+mn-lt"/>
              <a:ea typeface="+mn-ea"/>
              <a:cs typeface="+mn-cs"/>
            </a:endParaRPr>
          </a:p>
          <a:p>
            <a:r>
              <a:rPr lang="fr-CA" sz="1200" b="0" i="0" u="none" strike="noStrike" kern="1200" baseline="0" dirty="0" smtClean="0">
                <a:solidFill>
                  <a:schemeClr val="tx1"/>
                </a:solidFill>
                <a:latin typeface="+mn-lt"/>
                <a:ea typeface="+mn-ea"/>
                <a:cs typeface="+mn-cs"/>
              </a:rPr>
              <a:t>Lorsque la sécurité ou le développement de l’enfant sont jugés compromis, des mesures de protection sont mises en place (ex. : suivi psychosocial, participation du parent à un programme de traitement pour des problèmes de consommation abusive, interdiction de contacts, placement de l’enfant en milieu substitut, etc.).</a:t>
            </a:r>
          </a:p>
          <a:p>
            <a:endParaRPr lang="fr-CA" sz="1200" b="0" i="0" u="none" strike="noStrike" kern="1200" baseline="0" dirty="0" smtClean="0">
              <a:solidFill>
                <a:schemeClr val="tx1"/>
              </a:solidFill>
              <a:latin typeface="+mn-lt"/>
              <a:ea typeface="+mn-ea"/>
              <a:cs typeface="+mn-cs"/>
            </a:endParaRPr>
          </a:p>
          <a:p>
            <a:r>
              <a:rPr lang="fr-CA" sz="1200" b="0" i="0" u="none" strike="noStrike" kern="1200" baseline="0" dirty="0" smtClean="0">
                <a:solidFill>
                  <a:schemeClr val="tx1"/>
                </a:solidFill>
                <a:latin typeface="+mn-lt"/>
                <a:ea typeface="+mn-ea"/>
                <a:cs typeface="+mn-cs"/>
              </a:rPr>
              <a:t>En 2015-2016, le motif le plus fréquent pour l’application de mesures de protection chez les enfants de 0 à 5 ans était le risque sérieux de négligence (5,1 pour 1 000) suivi par la négligence elle-même (3,5 pour 1 000). </a:t>
            </a:r>
          </a:p>
          <a:p>
            <a:endParaRPr lang="fr-CA" sz="1200" b="0" i="0" u="none" strike="noStrike" kern="1200" baseline="0" dirty="0" smtClean="0">
              <a:solidFill>
                <a:schemeClr val="tx1"/>
              </a:solidFill>
              <a:latin typeface="+mn-lt"/>
              <a:ea typeface="+mn-ea"/>
              <a:cs typeface="+mn-cs"/>
            </a:endParaRPr>
          </a:p>
          <a:p>
            <a:r>
              <a:rPr lang="fr-CA" dirty="0" smtClean="0"/>
              <a:t>Une grande partie de ces enfants sont toutefois suivis depuis longtemps par les services de protection. Leur</a:t>
            </a:r>
            <a:r>
              <a:rPr lang="fr-CA" baseline="0" dirty="0" smtClean="0"/>
              <a:t> </a:t>
            </a:r>
            <a:r>
              <a:rPr lang="fr-CA" dirty="0" smtClean="0"/>
              <a:t>signalement initial peut donc avoir eu lieu plusieurs années avant. C’est pourquoi il n’est pas possible de comparer</a:t>
            </a:r>
            <a:r>
              <a:rPr lang="fr-CA" baseline="0" dirty="0" smtClean="0"/>
              <a:t> </a:t>
            </a:r>
            <a:r>
              <a:rPr lang="fr-CA" dirty="0" smtClean="0"/>
              <a:t>directement le taux d’enfants recevant des mesures de protection aux taux de signalements reçus ou évalués durant</a:t>
            </a:r>
            <a:r>
              <a:rPr lang="fr-CA" baseline="0" dirty="0" smtClean="0"/>
              <a:t> </a:t>
            </a:r>
            <a:r>
              <a:rPr lang="fr-CA" dirty="0" smtClean="0"/>
              <a:t>la même année.</a:t>
            </a:r>
            <a:endParaRPr lang="fr-CA" dirty="0"/>
          </a:p>
        </p:txBody>
      </p:sp>
      <p:sp>
        <p:nvSpPr>
          <p:cNvPr id="4" name="Espace réservé du numéro de diapositive 3"/>
          <p:cNvSpPr>
            <a:spLocks noGrp="1"/>
          </p:cNvSpPr>
          <p:nvPr>
            <p:ph type="sldNum" sz="quarter" idx="10"/>
          </p:nvPr>
        </p:nvSpPr>
        <p:spPr/>
        <p:txBody>
          <a:bodyPr/>
          <a:lstStyle/>
          <a:p>
            <a:fld id="{41853BDB-E861-455A-9127-4FEF5B3F881B}" type="slidenum">
              <a:rPr lang="fr-CA" smtClean="0"/>
              <a:t>17</a:t>
            </a:fld>
            <a:endParaRPr lang="fr-CA"/>
          </a:p>
        </p:txBody>
      </p:sp>
    </p:spTree>
    <p:extLst>
      <p:ext uri="{BB962C8B-B14F-4D97-AF65-F5344CB8AC3E}">
        <p14:creationId xmlns:p14="http://schemas.microsoft.com/office/powerpoint/2010/main" val="3869499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0" i="0" u="none" strike="noStrike" kern="1200" baseline="0" dirty="0" smtClean="0">
                <a:solidFill>
                  <a:schemeClr val="tx1"/>
                </a:solidFill>
                <a:latin typeface="+mn-lt"/>
                <a:ea typeface="+mn-ea"/>
                <a:cs typeface="+mn-cs"/>
              </a:rPr>
              <a:t>Lorsque le maintien de l’enfant dans son milieu familial compromet sa sécurité ou son développement malgré le soutien qui pourrait être offert à la famille, le placement est envisagé.</a:t>
            </a:r>
          </a:p>
          <a:p>
            <a:endParaRPr lang="fr-CA" sz="1200" b="0" i="0" u="none" strike="noStrike" kern="1200" baseline="0" dirty="0" smtClean="0">
              <a:solidFill>
                <a:schemeClr val="tx1"/>
              </a:solidFill>
              <a:latin typeface="+mn-lt"/>
              <a:ea typeface="+mn-ea"/>
              <a:cs typeface="+mn-cs"/>
            </a:endParaRPr>
          </a:p>
          <a:p>
            <a:r>
              <a:rPr lang="fr-CA" sz="1200" b="0" i="0" u="none" strike="noStrike" kern="1200" baseline="0" dirty="0" smtClean="0">
                <a:solidFill>
                  <a:schemeClr val="tx1"/>
                </a:solidFill>
                <a:latin typeface="+mn-lt"/>
                <a:ea typeface="+mn-ea"/>
                <a:cs typeface="+mn-cs"/>
              </a:rPr>
              <a:t>Cette proportion comprend les enfants placés chez un membre de la famille élargie ou auprès d’un autre tiers significatif. </a:t>
            </a:r>
            <a:endParaRPr lang="fr-CA" dirty="0" smtClean="0"/>
          </a:p>
        </p:txBody>
      </p:sp>
      <p:sp>
        <p:nvSpPr>
          <p:cNvPr id="4" name="Espace réservé du numéro de diapositive 3"/>
          <p:cNvSpPr>
            <a:spLocks noGrp="1"/>
          </p:cNvSpPr>
          <p:nvPr>
            <p:ph type="sldNum" sz="quarter" idx="10"/>
          </p:nvPr>
        </p:nvSpPr>
        <p:spPr/>
        <p:txBody>
          <a:bodyPr/>
          <a:lstStyle/>
          <a:p>
            <a:fld id="{41853BDB-E861-455A-9127-4FEF5B3F881B}" type="slidenum">
              <a:rPr lang="fr-CA" smtClean="0"/>
              <a:t>18</a:t>
            </a:fld>
            <a:endParaRPr lang="fr-CA"/>
          </a:p>
        </p:txBody>
      </p:sp>
    </p:spTree>
    <p:extLst>
      <p:ext uri="{BB962C8B-B14F-4D97-AF65-F5344CB8AC3E}">
        <p14:creationId xmlns:p14="http://schemas.microsoft.com/office/powerpoint/2010/main" val="2104974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Cependant, il faut se rappeler que ce ne sont pas toutes les conduites à caractère violent qui sont rapportées lors des enquêtes.</a:t>
            </a:r>
            <a:endParaRPr lang="fr-CA" dirty="0"/>
          </a:p>
        </p:txBody>
      </p:sp>
      <p:sp>
        <p:nvSpPr>
          <p:cNvPr id="4" name="Espace réservé du numéro de diapositive 3"/>
          <p:cNvSpPr>
            <a:spLocks noGrp="1"/>
          </p:cNvSpPr>
          <p:nvPr>
            <p:ph type="sldNum" sz="quarter" idx="10"/>
          </p:nvPr>
        </p:nvSpPr>
        <p:spPr/>
        <p:txBody>
          <a:bodyPr/>
          <a:lstStyle/>
          <a:p>
            <a:fld id="{41853BDB-E861-455A-9127-4FEF5B3F881B}" type="slidenum">
              <a:rPr lang="fr-CA" smtClean="0"/>
              <a:t>19</a:t>
            </a:fld>
            <a:endParaRPr lang="fr-CA"/>
          </a:p>
        </p:txBody>
      </p:sp>
    </p:spTree>
    <p:extLst>
      <p:ext uri="{BB962C8B-B14F-4D97-AF65-F5344CB8AC3E}">
        <p14:creationId xmlns:p14="http://schemas.microsoft.com/office/powerpoint/2010/main" val="3869499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b="1" dirty="0" smtClean="0"/>
              <a:t>Violence physique mineure:</a:t>
            </a:r>
          </a:p>
          <a:p>
            <a:r>
              <a:rPr lang="fr-CA" b="1" dirty="0" smtClean="0"/>
              <a:t>Définition: </a:t>
            </a:r>
            <a:r>
              <a:rPr lang="fr-CA" dirty="0" smtClean="0"/>
              <a:t>Il peut s’agir de secouer</a:t>
            </a:r>
            <a:r>
              <a:rPr lang="fr-CA" baseline="0" dirty="0" smtClean="0"/>
              <a:t> </a:t>
            </a:r>
            <a:r>
              <a:rPr lang="fr-CA" dirty="0" smtClean="0"/>
              <a:t>ou de brasser l’enfant</a:t>
            </a:r>
            <a:r>
              <a:rPr lang="fr-CA" baseline="0" dirty="0" smtClean="0"/>
              <a:t> </a:t>
            </a:r>
            <a:r>
              <a:rPr lang="fr-CA" dirty="0" smtClean="0"/>
              <a:t>(s’il a 2 ans ou plus), de</a:t>
            </a:r>
            <a:r>
              <a:rPr lang="fr-CA" baseline="0" dirty="0" smtClean="0"/>
              <a:t> </a:t>
            </a:r>
            <a:r>
              <a:rPr lang="fr-CA" dirty="0" smtClean="0"/>
              <a:t>lui taper les fesses à mains</a:t>
            </a:r>
            <a:r>
              <a:rPr lang="fr-CA" baseline="0" dirty="0" smtClean="0"/>
              <a:t> </a:t>
            </a:r>
            <a:r>
              <a:rPr lang="fr-CA" dirty="0" smtClean="0"/>
              <a:t>nues, de lui donner une tape</a:t>
            </a:r>
            <a:r>
              <a:rPr lang="fr-CA" baseline="0" dirty="0" smtClean="0"/>
              <a:t> </a:t>
            </a:r>
            <a:r>
              <a:rPr lang="fr-CA" dirty="0" smtClean="0"/>
              <a:t>sur la main, le bras ou la</a:t>
            </a:r>
            <a:r>
              <a:rPr lang="fr-CA" baseline="0" dirty="0" smtClean="0"/>
              <a:t> </a:t>
            </a:r>
            <a:r>
              <a:rPr lang="fr-CA" dirty="0" smtClean="0"/>
              <a:t>jambe, ou de le pincer.</a:t>
            </a:r>
          </a:p>
          <a:p>
            <a:r>
              <a:rPr lang="fr-CA" b="1" dirty="0" smtClean="0"/>
              <a:t>Tendance: </a:t>
            </a:r>
            <a:r>
              <a:rPr lang="fr-CA" dirty="0" smtClean="0"/>
              <a:t>La proportion de tout-petits victimes de violence</a:t>
            </a:r>
            <a:r>
              <a:rPr lang="fr-CA" baseline="0" dirty="0" smtClean="0"/>
              <a:t> </a:t>
            </a:r>
            <a:r>
              <a:rPr lang="fr-CA" dirty="0" smtClean="0"/>
              <a:t>physique mineure par un adulte de la maison au</a:t>
            </a:r>
            <a:r>
              <a:rPr lang="fr-CA" baseline="0" dirty="0" smtClean="0"/>
              <a:t> </a:t>
            </a:r>
            <a:r>
              <a:rPr lang="fr-CA" dirty="0" smtClean="0"/>
              <a:t>moins une fois au cours de la dernière année a connu</a:t>
            </a:r>
            <a:r>
              <a:rPr lang="fr-CA" baseline="0" dirty="0" smtClean="0"/>
              <a:t> </a:t>
            </a:r>
            <a:r>
              <a:rPr lang="fr-CA" dirty="0" smtClean="0"/>
              <a:t>une baisse significative entre 2004 et 2012. La proportion d’enfants touchés varie selon l’âge et est plus élevée chez les enfants</a:t>
            </a:r>
            <a:r>
              <a:rPr lang="fr-CA" baseline="0" dirty="0" smtClean="0"/>
              <a:t> </a:t>
            </a:r>
            <a:r>
              <a:rPr lang="fr-CA" dirty="0" smtClean="0"/>
              <a:t>de 5 ans ou moins, en particulier chez les 3 à 5 ans, que chez les enfants plus âgés.</a:t>
            </a:r>
          </a:p>
          <a:p>
            <a:r>
              <a:rPr lang="fr-CA" dirty="0" smtClean="0"/>
              <a:t>La proportion d’enfants de 5 ans ou moins ayant subi de manière répétée</a:t>
            </a:r>
            <a:r>
              <a:rPr lang="fr-CA" baseline="0" dirty="0" smtClean="0"/>
              <a:t> </a:t>
            </a:r>
            <a:r>
              <a:rPr lang="fr-CA" dirty="0" smtClean="0"/>
              <a:t>de la violence physique mineure (3 fois ou plus dans les douze mois précédant l’enquête)</a:t>
            </a:r>
            <a:r>
              <a:rPr lang="fr-CA" baseline="0" dirty="0" smtClean="0"/>
              <a:t> </a:t>
            </a:r>
            <a:r>
              <a:rPr lang="fr-CA" dirty="0" smtClean="0"/>
              <a:t>était significativement plus faible en 2012 qu’en 2004 et 1999. Cette proportion est</a:t>
            </a:r>
            <a:r>
              <a:rPr lang="fr-CA" baseline="0" dirty="0" smtClean="0"/>
              <a:t> </a:t>
            </a:r>
            <a:r>
              <a:rPr lang="fr-CA" dirty="0" smtClean="0"/>
              <a:t>toutefois plus élevée chez les enfants de 5 ans ou moins que chez ceux âgés de 6 à 17 ans.</a:t>
            </a:r>
          </a:p>
          <a:p>
            <a:endParaRPr lang="fr-CA" dirty="0" smtClean="0"/>
          </a:p>
          <a:p>
            <a:r>
              <a:rPr lang="fr-CA" b="1" dirty="0" smtClean="0"/>
              <a:t>Violence physique sévère</a:t>
            </a:r>
            <a:r>
              <a:rPr lang="fr-CA" dirty="0" smtClean="0"/>
              <a:t>:</a:t>
            </a:r>
          </a:p>
          <a:p>
            <a:r>
              <a:rPr lang="fr-CA" b="1" dirty="0" smtClean="0"/>
              <a:t>Définition:</a:t>
            </a:r>
            <a:r>
              <a:rPr lang="fr-CA" baseline="0" dirty="0" smtClean="0"/>
              <a:t> Gestes présentant un risque élevé de blessure pour l’enfant. Il peut s’agir de le secouer ou de le brasser s’il a moins de deux ans, de le frapper sur les fesses avec un objet dur (ex. : ceinture, bâton), de lui donner un coup de poing ou un coup de pied, de lui serrer la gorge, de lui donner une raclée, de le jeter par terre ou encore de le frapper au visage, sur la tête ou les oreilles.</a:t>
            </a:r>
            <a:endParaRPr lang="fr-CA" dirty="0" smtClean="0"/>
          </a:p>
          <a:p>
            <a:r>
              <a:rPr lang="fr-CA" b="1" dirty="0" smtClean="0"/>
              <a:t>Tendance:</a:t>
            </a:r>
            <a:r>
              <a:rPr lang="fr-CA" b="1" baseline="0" dirty="0" smtClean="0"/>
              <a:t> </a:t>
            </a:r>
            <a:r>
              <a:rPr lang="fr-CA" dirty="0" smtClean="0"/>
              <a:t>La proportion d’enfants âgés de</a:t>
            </a:r>
            <a:r>
              <a:rPr lang="fr-CA" baseline="0" dirty="0" smtClean="0"/>
              <a:t> </a:t>
            </a:r>
            <a:r>
              <a:rPr lang="fr-CA" dirty="0" smtClean="0"/>
              <a:t>5 ans ou moins victimes de violence</a:t>
            </a:r>
            <a:r>
              <a:rPr lang="fr-CA" baseline="0" dirty="0" smtClean="0"/>
              <a:t> </a:t>
            </a:r>
            <a:r>
              <a:rPr lang="fr-CA" dirty="0" smtClean="0"/>
              <a:t>physique sévère par un adulte de la</a:t>
            </a:r>
            <a:r>
              <a:rPr lang="fr-CA" baseline="0" dirty="0" smtClean="0"/>
              <a:t> </a:t>
            </a:r>
            <a:r>
              <a:rPr lang="fr-CA" dirty="0" smtClean="0"/>
              <a:t>maison au moins une fois au cours</a:t>
            </a:r>
            <a:r>
              <a:rPr lang="fr-CA" baseline="0" dirty="0" smtClean="0"/>
              <a:t> </a:t>
            </a:r>
            <a:r>
              <a:rPr lang="fr-CA" dirty="0" smtClean="0"/>
              <a:t>de l’année n’a pas changé de façon</a:t>
            </a:r>
          </a:p>
          <a:p>
            <a:r>
              <a:rPr lang="fr-CA" dirty="0" smtClean="0"/>
              <a:t>significative depuis 1999 et se</a:t>
            </a:r>
            <a:r>
              <a:rPr lang="fr-CA" baseline="0" dirty="0" smtClean="0"/>
              <a:t> </a:t>
            </a:r>
            <a:r>
              <a:rPr lang="fr-CA" dirty="0" smtClean="0"/>
              <a:t>maintient aux environs de 4 %. Les</a:t>
            </a:r>
            <a:r>
              <a:rPr lang="fr-CA" baseline="0" dirty="0" smtClean="0"/>
              <a:t> </a:t>
            </a:r>
            <a:r>
              <a:rPr lang="fr-CA" dirty="0" smtClean="0"/>
              <a:t>tout-petits sont moins nombreux, en</a:t>
            </a:r>
            <a:r>
              <a:rPr lang="fr-CA" baseline="0" dirty="0" smtClean="0"/>
              <a:t> </a:t>
            </a:r>
            <a:r>
              <a:rPr lang="fr-CA" dirty="0" smtClean="0"/>
              <a:t>proportion, à faire l’objet de violence</a:t>
            </a:r>
            <a:r>
              <a:rPr lang="fr-CA" baseline="0" dirty="0" smtClean="0"/>
              <a:t> </a:t>
            </a:r>
            <a:r>
              <a:rPr lang="fr-CA" dirty="0" smtClean="0"/>
              <a:t>physique sévère que les enfants</a:t>
            </a:r>
            <a:r>
              <a:rPr lang="fr-CA" baseline="0" dirty="0" smtClean="0"/>
              <a:t> </a:t>
            </a:r>
            <a:r>
              <a:rPr lang="fr-CA" dirty="0" smtClean="0"/>
              <a:t>plus âgés (6 à 17 ans), et ce,</a:t>
            </a:r>
            <a:r>
              <a:rPr lang="fr-CA" baseline="0" dirty="0" smtClean="0"/>
              <a:t> </a:t>
            </a:r>
            <a:r>
              <a:rPr lang="fr-CA" dirty="0" smtClean="0"/>
              <a:t>depuis 1999.</a:t>
            </a:r>
          </a:p>
          <a:p>
            <a:endParaRPr lang="fr-CA" dirty="0" smtClean="0"/>
          </a:p>
          <a:p>
            <a:r>
              <a:rPr lang="fr-CA" b="1" dirty="0" smtClean="0"/>
              <a:t>Agressions psychologiques répétées:</a:t>
            </a:r>
          </a:p>
          <a:p>
            <a:r>
              <a:rPr lang="fr-CA" b="1" dirty="0" smtClean="0"/>
              <a:t>Définition</a:t>
            </a:r>
            <a:r>
              <a:rPr lang="fr-CA" dirty="0" smtClean="0"/>
              <a:t>:</a:t>
            </a:r>
            <a:r>
              <a:rPr lang="fr-CA" baseline="0" dirty="0" smtClean="0"/>
              <a:t> Forme de communication pouvant porter atteinte au bien-être de l’enfant. Il peut s’agir de crier, hurler ou sacrer après lui, de menacer de le frapper, de l’abandonner ou de le mettre à la porte, ou encore de l’humilier. L’agression psychologique utilisée de façon répétée peut avoir pour effet de terroriser l’enfant, de l’isoler ou de lui faire croire qu’il est méprisé par ses parents. Si elle porte atteinte à l’intégrité de l’enfant, elle constitue une forme de maltraitance.</a:t>
            </a:r>
            <a:endParaRPr lang="fr-CA" dirty="0" smtClean="0"/>
          </a:p>
          <a:p>
            <a:r>
              <a:rPr lang="fr-CA" b="1" dirty="0" smtClean="0"/>
              <a:t>Tendance:</a:t>
            </a:r>
            <a:r>
              <a:rPr lang="fr-CA" b="1" baseline="0" dirty="0" smtClean="0"/>
              <a:t> </a:t>
            </a:r>
            <a:r>
              <a:rPr lang="fr-CA" dirty="0" smtClean="0"/>
              <a:t>La proportion de tout-petits ayant fait l’objet d’agressions</a:t>
            </a:r>
            <a:r>
              <a:rPr lang="fr-CA" baseline="0" dirty="0" smtClean="0"/>
              <a:t> </a:t>
            </a:r>
            <a:r>
              <a:rPr lang="fr-CA" dirty="0" smtClean="0"/>
              <a:t>psychologiques répétées (au moins trois fois au cours</a:t>
            </a:r>
            <a:r>
              <a:rPr lang="fr-CA" baseline="0" dirty="0" smtClean="0"/>
              <a:t> </a:t>
            </a:r>
            <a:r>
              <a:rPr lang="fr-CA" dirty="0" smtClean="0"/>
              <a:t>de la dernière année) n’a pas connu d’amélioration</a:t>
            </a:r>
            <a:r>
              <a:rPr lang="fr-CA" baseline="0" dirty="0" smtClean="0"/>
              <a:t> </a:t>
            </a:r>
            <a:r>
              <a:rPr lang="fr-CA" dirty="0" smtClean="0"/>
              <a:t>significative entre 2004 et 2012.</a:t>
            </a:r>
            <a:r>
              <a:rPr lang="fr-CA" sz="1200" b="0" i="0" u="none" strike="noStrike" kern="1200" baseline="0" dirty="0" smtClean="0">
                <a:solidFill>
                  <a:schemeClr val="tx1"/>
                </a:solidFill>
                <a:latin typeface="+mn-lt"/>
                <a:ea typeface="+mn-ea"/>
                <a:cs typeface="+mn-cs"/>
              </a:rPr>
              <a:t> La proportion d’enfants touchés par des agressions psychologiques répétées varie selon l’âge. En 2012, les enfants âgés entre 3 ans et 5 ans étaient les plus touchés. </a:t>
            </a:r>
            <a:endParaRPr lang="fr-CA" dirty="0" smtClean="0"/>
          </a:p>
          <a:p>
            <a:endParaRPr lang="fr-CA" dirty="0" smtClean="0"/>
          </a:p>
          <a:p>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41853BDB-E861-455A-9127-4FEF5B3F881B}" type="slidenum">
              <a:rPr lang="fr-CA" smtClean="0"/>
              <a:t>20</a:t>
            </a:fld>
            <a:endParaRPr lang="fr-CA"/>
          </a:p>
        </p:txBody>
      </p:sp>
    </p:spTree>
    <p:extLst>
      <p:ext uri="{BB962C8B-B14F-4D97-AF65-F5344CB8AC3E}">
        <p14:creationId xmlns:p14="http://schemas.microsoft.com/office/powerpoint/2010/main" val="707314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Plusieurs études ont démontré qu’aucun facteur de risque n’est responsable à lui seul de</a:t>
            </a:r>
            <a:r>
              <a:rPr lang="fr-CA" baseline="0" dirty="0" smtClean="0"/>
              <a:t> </a:t>
            </a:r>
            <a:r>
              <a:rPr lang="fr-CA" dirty="0" smtClean="0"/>
              <a:t>la maltraitance. Les causes sont en général multiples et étroitement associées entre elles.</a:t>
            </a:r>
            <a:r>
              <a:rPr lang="fr-CA" baseline="0" dirty="0" smtClean="0"/>
              <a:t> </a:t>
            </a:r>
            <a:r>
              <a:rPr lang="fr-CA" dirty="0" smtClean="0"/>
              <a:t>Par ailleurs, plus le nombre de facteurs de risque auxquels l’enfant est exposé est grand,</a:t>
            </a:r>
            <a:r>
              <a:rPr lang="fr-CA" baseline="0" dirty="0" smtClean="0"/>
              <a:t> </a:t>
            </a:r>
            <a:r>
              <a:rPr lang="fr-CA" dirty="0" smtClean="0"/>
              <a:t>plus le risque global de violence et de maltraitance augmente.</a:t>
            </a:r>
          </a:p>
          <a:p>
            <a:endParaRPr lang="fr-CA" dirty="0" smtClean="0"/>
          </a:p>
          <a:p>
            <a:r>
              <a:rPr lang="fr-CA" b="1" dirty="0" smtClean="0"/>
              <a:t>Les</a:t>
            </a:r>
            <a:r>
              <a:rPr lang="fr-CA" b="1" baseline="0" dirty="0" smtClean="0"/>
              <a:t> conditions socio-économiques familiales:</a:t>
            </a:r>
          </a:p>
          <a:p>
            <a:r>
              <a:rPr lang="fr-CA" dirty="0" smtClean="0"/>
              <a:t>Des conditions socio-économiques défavorables sont souvent associées à la maltraitance. C’est notamment le cas de la monoparentalité, de la pauvreté et du faible soutien social. Parmi les enfants évalués par les services de protection de la jeunesse en 2014 dont la situation a été documentée dans le cadre d’une enquête, 65 % vivaient avec un ou des parents n’ayant pas de revenu d’emploi au moment du signalement.</a:t>
            </a:r>
          </a:p>
          <a:p>
            <a:endParaRPr lang="fr-CA" dirty="0" smtClean="0"/>
          </a:p>
          <a:p>
            <a:r>
              <a:rPr lang="fr-CA" b="1" dirty="0" smtClean="0"/>
              <a:t>Le stress associé</a:t>
            </a:r>
            <a:r>
              <a:rPr lang="fr-CA" b="1" baseline="0" dirty="0" smtClean="0"/>
              <a:t> au rôle parental et à la conciliation travail-famille:</a:t>
            </a:r>
            <a:endParaRPr lang="fr-CA" b="1" dirty="0" smtClean="0"/>
          </a:p>
          <a:p>
            <a:r>
              <a:rPr lang="fr-CA" dirty="0" smtClean="0"/>
              <a:t>Plusieurs études ont montré que le stress parental est un facteur de risque de conduites parentales à caractère violent, notamment le stress lié à la conciliation travail-famille.</a:t>
            </a:r>
          </a:p>
          <a:p>
            <a:endParaRPr lang="fr-CA" dirty="0" smtClean="0"/>
          </a:p>
          <a:p>
            <a:r>
              <a:rPr lang="fr-CA" b="1" dirty="0" smtClean="0"/>
              <a:t>L’attitude</a:t>
            </a:r>
            <a:r>
              <a:rPr lang="fr-CA" b="1" baseline="0" dirty="0" smtClean="0"/>
              <a:t> des parents par rapport à la punition corporelle:</a:t>
            </a:r>
            <a:endParaRPr lang="fr-CA" b="1" dirty="0" smtClean="0"/>
          </a:p>
          <a:p>
            <a:r>
              <a:rPr lang="fr-CA" dirty="0" smtClean="0"/>
              <a:t>Le fait d’être favorable à la punition corporelle augmente le risque d’y avoir recours. Cette situation est préoccupante puisque l’utilisation de la punition corporelle sous forme de violence physique mineure a été associée à une hausse du risque de violence physique sévère.</a:t>
            </a:r>
          </a:p>
          <a:p>
            <a:endParaRPr lang="fr-CA" dirty="0" smtClean="0"/>
          </a:p>
          <a:p>
            <a:r>
              <a:rPr lang="fr-CA" b="1" dirty="0" smtClean="0"/>
              <a:t>La dépression, l’anxiété et les troubles de la personnalité chez le parent:</a:t>
            </a:r>
          </a:p>
          <a:p>
            <a:r>
              <a:rPr lang="fr-CA" dirty="0" smtClean="0"/>
              <a:t>Selon une enquête, parmi les enfants évalués par les services de protection de la jeunesse en 2014, 13 % avaient au moins un parent aux prises avec un trouble mental.</a:t>
            </a:r>
          </a:p>
          <a:p>
            <a:endParaRPr lang="fr-CA" dirty="0" smtClean="0"/>
          </a:p>
          <a:p>
            <a:r>
              <a:rPr lang="fr-CA" b="1" dirty="0" smtClean="0"/>
              <a:t>La consommation abusive d’alcool</a:t>
            </a:r>
            <a:r>
              <a:rPr lang="fr-CA" b="1" baseline="0" dirty="0" smtClean="0"/>
              <a:t> et de drogues chez le parent:</a:t>
            </a:r>
            <a:endParaRPr lang="fr-CA" b="1" dirty="0" smtClean="0"/>
          </a:p>
          <a:p>
            <a:r>
              <a:rPr lang="fr-CA" dirty="0" smtClean="0"/>
              <a:t>Une enquête indique que parmi les enfants évalués par les services de protection de la jeunesse en 2014, 9 % vivaient avec au moins un parent ayant un problème de consommation de drogues et 8 % vivaient avec au moins un parent ayant un problème de consommation d’alcool.</a:t>
            </a:r>
          </a:p>
          <a:p>
            <a:endParaRPr lang="fr-CA" dirty="0" smtClean="0"/>
          </a:p>
          <a:p>
            <a:r>
              <a:rPr lang="fr-CA" dirty="0" smtClean="0"/>
              <a:t>Les statistiques indiquent que plusieurs familles québécoises sont touchées par l’une ou l’autre de ces situations.</a:t>
            </a:r>
            <a:endParaRPr lang="fr-CA" dirty="0"/>
          </a:p>
        </p:txBody>
      </p:sp>
      <p:sp>
        <p:nvSpPr>
          <p:cNvPr id="4" name="Espace réservé du numéro de diapositive 3"/>
          <p:cNvSpPr>
            <a:spLocks noGrp="1"/>
          </p:cNvSpPr>
          <p:nvPr>
            <p:ph type="sldNum" sz="quarter" idx="10"/>
          </p:nvPr>
        </p:nvSpPr>
        <p:spPr/>
        <p:txBody>
          <a:bodyPr/>
          <a:lstStyle/>
          <a:p>
            <a:fld id="{41853BDB-E861-455A-9127-4FEF5B3F881B}" type="slidenum">
              <a:rPr lang="fr-CA" smtClean="0"/>
              <a:t>22</a:t>
            </a:fld>
            <a:endParaRPr lang="fr-CA"/>
          </a:p>
        </p:txBody>
      </p:sp>
    </p:spTree>
    <p:extLst>
      <p:ext uri="{BB962C8B-B14F-4D97-AF65-F5344CB8AC3E}">
        <p14:creationId xmlns:p14="http://schemas.microsoft.com/office/powerpoint/2010/main" val="40786823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Les approches suivantes constituent des pistes intéressantes puisqu’elles ont démontré leur efficacité ou se sont avérées prometteuses ailleurs dans le monde.</a:t>
            </a:r>
          </a:p>
          <a:p>
            <a:endParaRPr lang="fr-CA" dirty="0" smtClean="0"/>
          </a:p>
          <a:p>
            <a:r>
              <a:rPr lang="fr-CA" dirty="0" smtClean="0"/>
              <a:t>RENFORCER LE SOUTIEN ÉCONOMIQUE AUX FAMILLES DÉFAVORISÉES</a:t>
            </a:r>
          </a:p>
          <a:p>
            <a:r>
              <a:rPr lang="fr-CA" dirty="0" smtClean="0"/>
              <a:t>Les enfants issus de milieux défavorisés dont la famille peut bénéficier d’un programme d’aide sociale sont moins susceptibles de faire l’objet d’un signalement retenu par les services de protection.</a:t>
            </a:r>
          </a:p>
          <a:p>
            <a:endParaRPr lang="fr-CA" dirty="0" smtClean="0"/>
          </a:p>
          <a:p>
            <a:r>
              <a:rPr lang="fr-CA" dirty="0" smtClean="0"/>
              <a:t>AGIR SUR LES NORMES SOCIALES POUR PROMOUVOIR</a:t>
            </a:r>
            <a:r>
              <a:rPr lang="fr-CA" baseline="0" dirty="0" smtClean="0"/>
              <a:t> </a:t>
            </a:r>
            <a:r>
              <a:rPr lang="fr-CA" dirty="0" smtClean="0"/>
              <a:t>DES PRATIQUES PARENTALES POSITIVES</a:t>
            </a:r>
          </a:p>
          <a:p>
            <a:r>
              <a:rPr lang="fr-CA" dirty="0" smtClean="0"/>
              <a:t>Le recours à la punition corporelle est moins fréquent et les méthodes disciplinaires non violentes sont plus utilisées dans les pays qui ont adopté une loi contre toute forme de punition corporelle. Ces lois peuvent avoir un impact sur la maltraitance, car la frontière entre la punition corporelle et l’abus est mince. Puisque les risques d’escalade sont élevés, une punition corporelle peut rapidement devenir de la violence physique sévère.</a:t>
            </a:r>
          </a:p>
          <a:p>
            <a:endParaRPr lang="fr-CA" dirty="0" smtClean="0"/>
          </a:p>
          <a:p>
            <a:r>
              <a:rPr lang="fr-CA" dirty="0" smtClean="0"/>
              <a:t>OUTILLER LES INTERVENANTS QUI SOUTIENNENT LES PARENTS</a:t>
            </a:r>
          </a:p>
          <a:p>
            <a:r>
              <a:rPr lang="fr-CA" dirty="0" smtClean="0"/>
              <a:t>Les enfants suivis par un professionnel formé pour détecter la maltraitance et pour accompagner les parents dans leur rôle sont moins susceptibles d’être victimes de maltraitance ou de subir des agressions physiques mineures et psychologiques.</a:t>
            </a:r>
          </a:p>
          <a:p>
            <a:endParaRPr lang="fr-CA" dirty="0" smtClean="0"/>
          </a:p>
          <a:p>
            <a:r>
              <a:rPr lang="fr-CA" dirty="0" smtClean="0"/>
              <a:t>OFFRIR DES SERVICES DE GARDE ÉDUCATIFS À L’ENFANCE</a:t>
            </a:r>
            <a:r>
              <a:rPr lang="fr-CA" baseline="0" dirty="0" smtClean="0"/>
              <a:t> </a:t>
            </a:r>
            <a:r>
              <a:rPr lang="fr-CA" dirty="0" smtClean="0"/>
              <a:t>ET DES PROGRAMMES D’ÉDUCATION PRÉSCOLAIRE DE QUALITÉ</a:t>
            </a:r>
            <a:r>
              <a:rPr lang="fr-CA" baseline="0" dirty="0" smtClean="0"/>
              <a:t> </a:t>
            </a:r>
            <a:r>
              <a:rPr lang="fr-CA" dirty="0" smtClean="0"/>
              <a:t>TÔT DANS LA VIE DE L’ENFANT</a:t>
            </a:r>
          </a:p>
          <a:p>
            <a:r>
              <a:rPr lang="fr-CA" dirty="0" smtClean="0"/>
              <a:t>En offrant de la stimulation et de l’encadrement aux enfants de même qu’un répit et un soutien aux parents, les services de garde éducatifs de qualité pourraient contribuer à réduire le risque de mauvais traitements.</a:t>
            </a:r>
          </a:p>
          <a:p>
            <a:endParaRPr lang="fr-CA" dirty="0" smtClean="0"/>
          </a:p>
          <a:p>
            <a:r>
              <a:rPr lang="fr-CA" dirty="0" smtClean="0"/>
              <a:t>FAVORISER L’ACCÈS À DES LOGEMENTS ET DES MILIEUX DE VIE DE QUALITÉ</a:t>
            </a:r>
          </a:p>
          <a:p>
            <a:r>
              <a:rPr lang="fr-CA" dirty="0" smtClean="0"/>
              <a:t>Il existe un lien entre le surpeuplement de la résidence familiale et le nombre de fois qu’un parent rapporte avoir frappé ou giflé un de ses enfants au cours de la dernière semaine. Des études ont également observé une association entre la </a:t>
            </a:r>
            <a:r>
              <a:rPr lang="fr-CA" dirty="0" err="1" smtClean="0"/>
              <a:t>défavorisation</a:t>
            </a:r>
            <a:r>
              <a:rPr lang="fr-CA" dirty="0" smtClean="0"/>
              <a:t> du voisinage et la maltraitance.</a:t>
            </a:r>
            <a:endParaRPr lang="fr-CA" dirty="0"/>
          </a:p>
        </p:txBody>
      </p:sp>
      <p:sp>
        <p:nvSpPr>
          <p:cNvPr id="4" name="Espace réservé du numéro de diapositive 3"/>
          <p:cNvSpPr>
            <a:spLocks noGrp="1"/>
          </p:cNvSpPr>
          <p:nvPr>
            <p:ph type="sldNum" sz="quarter" idx="10"/>
          </p:nvPr>
        </p:nvSpPr>
        <p:spPr/>
        <p:txBody>
          <a:bodyPr/>
          <a:lstStyle/>
          <a:p>
            <a:fld id="{41853BDB-E861-455A-9127-4FEF5B3F881B}" type="slidenum">
              <a:rPr lang="fr-CA" smtClean="0"/>
              <a:t>24</a:t>
            </a:fld>
            <a:endParaRPr lang="fr-CA"/>
          </a:p>
        </p:txBody>
      </p:sp>
    </p:spTree>
    <p:extLst>
      <p:ext uri="{BB962C8B-B14F-4D97-AF65-F5344CB8AC3E}">
        <p14:creationId xmlns:p14="http://schemas.microsoft.com/office/powerpoint/2010/main" val="13447432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41853BDB-E861-455A-9127-4FEF5B3F881B}" type="slidenum">
              <a:rPr lang="fr-CA" smtClean="0"/>
              <a:t>25</a:t>
            </a:fld>
            <a:endParaRPr lang="fr-CA"/>
          </a:p>
        </p:txBody>
      </p:sp>
    </p:spTree>
    <p:extLst>
      <p:ext uri="{BB962C8B-B14F-4D97-AF65-F5344CB8AC3E}">
        <p14:creationId xmlns:p14="http://schemas.microsoft.com/office/powerpoint/2010/main" val="1344743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0" i="0" u="none" strike="noStrike" kern="1200" baseline="0" dirty="0" smtClean="0">
                <a:solidFill>
                  <a:schemeClr val="tx1"/>
                </a:solidFill>
                <a:latin typeface="+mn-lt"/>
                <a:ea typeface="+mn-ea"/>
                <a:cs typeface="+mn-cs"/>
              </a:rPr>
              <a:t>Plus les formes de maltraitance sont nombreuses, sévères, fréquentes et persistantes, plus les impacts sur le développement des enfants sont considérables. De même, plus la maltraitance survient tôt dans l’enfance, plus les conséquences sont importantes. </a:t>
            </a:r>
          </a:p>
          <a:p>
            <a:endParaRPr lang="fr-CA" sz="1200" b="0" i="0" u="none" strike="noStrike" kern="1200" baseline="0" dirty="0" smtClean="0">
              <a:solidFill>
                <a:schemeClr val="tx1"/>
              </a:solidFill>
              <a:latin typeface="+mn-lt"/>
              <a:ea typeface="+mn-ea"/>
              <a:cs typeface="+mn-cs"/>
            </a:endParaRPr>
          </a:p>
          <a:p>
            <a:r>
              <a:rPr lang="fr-CA" sz="1200" b="0" i="0" u="none" strike="noStrike" kern="1200" baseline="0" dirty="0" smtClean="0">
                <a:solidFill>
                  <a:schemeClr val="tx1"/>
                </a:solidFill>
                <a:latin typeface="+mn-lt"/>
                <a:ea typeface="+mn-ea"/>
                <a:cs typeface="+mn-cs"/>
              </a:rPr>
              <a:t>Les impacts de la maltraitance sur les jeunes enfants sont plus importants en raison de leur plus grande vulnérabilité et de leur dépendance à l’égard des adultes pour les soins quotidiens et la réponse à leurs besoins de base.</a:t>
            </a:r>
          </a:p>
          <a:p>
            <a:endParaRPr lang="fr-CA" sz="1200" b="0" i="0" u="none" strike="noStrike" kern="1200" baseline="0" dirty="0" smtClean="0">
              <a:solidFill>
                <a:schemeClr val="tx1"/>
              </a:solidFill>
              <a:latin typeface="+mn-lt"/>
              <a:ea typeface="+mn-ea"/>
              <a:cs typeface="+mn-cs"/>
            </a:endParaRPr>
          </a:p>
          <a:p>
            <a:r>
              <a:rPr lang="fr-CA" sz="1200" b="0" i="0" u="none" strike="noStrike" kern="1200" baseline="0" dirty="0" smtClean="0">
                <a:solidFill>
                  <a:schemeClr val="tx1"/>
                </a:solidFill>
                <a:latin typeface="+mn-lt"/>
                <a:ea typeface="+mn-ea"/>
                <a:cs typeface="+mn-cs"/>
              </a:rPr>
              <a:t>Il faut également rappeler que les tout-petits pourraient être plus vulnérables à la maltraitance que les enfants plus vieux puisqu’ils sont moins exposés au regard extérieur. En effet, ils se retrouvent parfois isolés à la maison contrairement aux enfants plus âgés qui fréquentent une école.</a:t>
            </a:r>
            <a:endParaRPr lang="fr-CA" dirty="0"/>
          </a:p>
        </p:txBody>
      </p:sp>
      <p:sp>
        <p:nvSpPr>
          <p:cNvPr id="4" name="Espace réservé du numéro de diapositive 3"/>
          <p:cNvSpPr>
            <a:spLocks noGrp="1"/>
          </p:cNvSpPr>
          <p:nvPr>
            <p:ph type="sldNum" sz="quarter" idx="10"/>
          </p:nvPr>
        </p:nvSpPr>
        <p:spPr/>
        <p:txBody>
          <a:bodyPr/>
          <a:lstStyle/>
          <a:p>
            <a:fld id="{41853BDB-E861-455A-9127-4FEF5B3F881B}" type="slidenum">
              <a:rPr lang="fr-CA" smtClean="0"/>
              <a:t>4</a:t>
            </a:fld>
            <a:endParaRPr lang="fr-CA"/>
          </a:p>
        </p:txBody>
      </p:sp>
    </p:spTree>
    <p:extLst>
      <p:ext uri="{BB962C8B-B14F-4D97-AF65-F5344CB8AC3E}">
        <p14:creationId xmlns:p14="http://schemas.microsoft.com/office/powerpoint/2010/main" val="3006218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1853BDB-E861-455A-9127-4FEF5B3F881B}" type="slidenum">
              <a:rPr lang="fr-CA" smtClean="0"/>
              <a:t>26</a:t>
            </a:fld>
            <a:endParaRPr lang="fr-CA"/>
          </a:p>
        </p:txBody>
      </p:sp>
    </p:spTree>
    <p:extLst>
      <p:ext uri="{BB962C8B-B14F-4D97-AF65-F5344CB8AC3E}">
        <p14:creationId xmlns:p14="http://schemas.microsoft.com/office/powerpoint/2010/main" val="4120220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0" i="0" u="none" strike="noStrike" kern="1200" baseline="0" dirty="0" smtClean="0">
                <a:solidFill>
                  <a:schemeClr val="tx1"/>
                </a:solidFill>
                <a:latin typeface="+mn-lt"/>
                <a:ea typeface="+mn-ea"/>
                <a:cs typeface="+mn-cs"/>
              </a:rPr>
              <a:t>Les impacts négatifs de la maltraitance peuvent persister jusqu’à l’âge adulte et se manifester tout au long de la vie. </a:t>
            </a:r>
          </a:p>
          <a:p>
            <a:endParaRPr lang="fr-CA" sz="1200" b="0" i="0" u="none" strike="noStrike" kern="1200" baseline="0" dirty="0" smtClean="0">
              <a:solidFill>
                <a:schemeClr val="tx1"/>
              </a:solidFill>
              <a:latin typeface="+mn-lt"/>
              <a:ea typeface="+mn-ea"/>
              <a:cs typeface="+mn-cs"/>
            </a:endParaRPr>
          </a:p>
          <a:p>
            <a:r>
              <a:rPr lang="fr-CA" dirty="0" smtClean="0"/>
              <a:t>En plus de l’impact sur la vie des victimes,</a:t>
            </a:r>
            <a:r>
              <a:rPr lang="fr-CA" baseline="0" dirty="0" smtClean="0"/>
              <a:t> </a:t>
            </a:r>
            <a:r>
              <a:rPr lang="fr-CA" dirty="0" smtClean="0"/>
              <a:t>la maltraitance entraîne des coûts pour</a:t>
            </a:r>
            <a:r>
              <a:rPr lang="fr-CA" baseline="0" dirty="0" smtClean="0"/>
              <a:t> </a:t>
            </a:r>
            <a:r>
              <a:rPr lang="fr-CA" dirty="0" smtClean="0"/>
              <a:t>toute la société. Au Canada et aux États-</a:t>
            </a:r>
            <a:r>
              <a:rPr lang="fr-CA" baseline="0" dirty="0" smtClean="0"/>
              <a:t> </a:t>
            </a:r>
            <a:r>
              <a:rPr lang="fr-CA" dirty="0" smtClean="0"/>
              <a:t>Unis, des chercheurs ont dressé une liste</a:t>
            </a:r>
            <a:r>
              <a:rPr lang="fr-CA" baseline="0" dirty="0" smtClean="0"/>
              <a:t> </a:t>
            </a:r>
            <a:r>
              <a:rPr lang="fr-CA" dirty="0" smtClean="0"/>
              <a:t>des coûts sociaux et économiques associés</a:t>
            </a:r>
            <a:r>
              <a:rPr lang="fr-CA" baseline="0" dirty="0" smtClean="0"/>
              <a:t> </a:t>
            </a:r>
            <a:r>
              <a:rPr lang="fr-CA" dirty="0" smtClean="0"/>
              <a:t>à la maltraitance qui incluent les frais de</a:t>
            </a:r>
            <a:r>
              <a:rPr lang="fr-CA" baseline="0" dirty="0" smtClean="0"/>
              <a:t> </a:t>
            </a:r>
            <a:r>
              <a:rPr lang="fr-CA" dirty="0" smtClean="0"/>
              <a:t>soins de santé, d’éducation spécialisée, de</a:t>
            </a:r>
            <a:r>
              <a:rPr lang="fr-CA" baseline="0" dirty="0" smtClean="0"/>
              <a:t> </a:t>
            </a:r>
            <a:r>
              <a:rPr lang="fr-CA" dirty="0" smtClean="0"/>
              <a:t>services sociaux, du système judiciaire de</a:t>
            </a:r>
            <a:r>
              <a:rPr lang="fr-CA" baseline="0" dirty="0" smtClean="0"/>
              <a:t> </a:t>
            </a:r>
            <a:r>
              <a:rPr lang="fr-CA" dirty="0" smtClean="0"/>
              <a:t>même que les pertes de revenus. Selon une</a:t>
            </a:r>
            <a:r>
              <a:rPr lang="fr-CA" baseline="0" dirty="0" smtClean="0"/>
              <a:t> </a:t>
            </a:r>
            <a:r>
              <a:rPr lang="fr-CA" dirty="0" smtClean="0"/>
              <a:t>étude réalisée en 2003, le coût annuel de</a:t>
            </a:r>
            <a:r>
              <a:rPr lang="fr-CA" baseline="0" dirty="0" smtClean="0"/>
              <a:t> </a:t>
            </a:r>
            <a:r>
              <a:rPr lang="fr-CA" dirty="0" smtClean="0"/>
              <a:t>la maltraitance au Canada s’élève ainsi à</a:t>
            </a:r>
            <a:r>
              <a:rPr lang="fr-CA" baseline="0" dirty="0" smtClean="0"/>
              <a:t> </a:t>
            </a:r>
            <a:r>
              <a:rPr lang="fr-CA" dirty="0" smtClean="0"/>
              <a:t>15,7 milliards de dollars.</a:t>
            </a:r>
            <a:endParaRPr lang="fr-CA" dirty="0"/>
          </a:p>
        </p:txBody>
      </p:sp>
      <p:sp>
        <p:nvSpPr>
          <p:cNvPr id="4" name="Espace réservé du numéro de diapositive 3"/>
          <p:cNvSpPr>
            <a:spLocks noGrp="1"/>
          </p:cNvSpPr>
          <p:nvPr>
            <p:ph type="sldNum" sz="quarter" idx="10"/>
          </p:nvPr>
        </p:nvSpPr>
        <p:spPr/>
        <p:txBody>
          <a:bodyPr/>
          <a:lstStyle/>
          <a:p>
            <a:fld id="{41853BDB-E861-455A-9127-4FEF5B3F881B}" type="slidenum">
              <a:rPr lang="fr-CA" smtClean="0"/>
              <a:t>5</a:t>
            </a:fld>
            <a:endParaRPr lang="fr-CA"/>
          </a:p>
        </p:txBody>
      </p:sp>
    </p:spTree>
    <p:extLst>
      <p:ext uri="{BB962C8B-B14F-4D97-AF65-F5344CB8AC3E}">
        <p14:creationId xmlns:p14="http://schemas.microsoft.com/office/powerpoint/2010/main" val="3082785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0" i="1" u="none" strike="noStrike" kern="1200" baseline="0" dirty="0" smtClean="0">
                <a:solidFill>
                  <a:schemeClr val="tx1"/>
                </a:solidFill>
                <a:latin typeface="+mn-lt"/>
                <a:ea typeface="+mn-ea"/>
                <a:cs typeface="+mn-cs"/>
              </a:rPr>
              <a:t>Signalement reçu: </a:t>
            </a:r>
            <a:r>
              <a:rPr lang="fr-CA" sz="1200" b="0" i="0" u="none" strike="noStrike" kern="1200" baseline="0" dirty="0" smtClean="0">
                <a:solidFill>
                  <a:schemeClr val="tx1"/>
                </a:solidFill>
                <a:latin typeface="+mn-lt"/>
                <a:ea typeface="+mn-ea"/>
                <a:cs typeface="+mn-cs"/>
              </a:rPr>
              <a:t>Toute situation rapportée aux directeurs de la protection de la jeunesse.</a:t>
            </a:r>
          </a:p>
          <a:p>
            <a:endParaRPr lang="fr-CA" sz="1200" b="0" i="0" u="none" strike="noStrike" kern="1200" baseline="0" dirty="0" smtClean="0">
              <a:solidFill>
                <a:schemeClr val="tx1"/>
              </a:solidFill>
              <a:latin typeface="+mn-lt"/>
              <a:ea typeface="+mn-ea"/>
              <a:cs typeface="+mn-cs"/>
            </a:endParaRPr>
          </a:p>
          <a:p>
            <a:r>
              <a:rPr lang="fr-CA" sz="1200" b="0" i="0" u="none" strike="noStrike" kern="1200" baseline="0" dirty="0" smtClean="0">
                <a:solidFill>
                  <a:schemeClr val="tx1"/>
                </a:solidFill>
                <a:latin typeface="+mn-lt"/>
                <a:ea typeface="+mn-ea"/>
                <a:cs typeface="+mn-cs"/>
              </a:rPr>
              <a:t>Cela représente </a:t>
            </a:r>
            <a:r>
              <a:rPr lang="fr-CA" sz="1200" b="1" i="0" u="none" strike="noStrike" kern="1200" baseline="0" dirty="0" smtClean="0">
                <a:solidFill>
                  <a:schemeClr val="tx1"/>
                </a:solidFill>
                <a:latin typeface="+mn-lt"/>
                <a:ea typeface="+mn-ea"/>
                <a:cs typeface="+mn-cs"/>
              </a:rPr>
              <a:t>52,2 signalements pour 1 000 enfants </a:t>
            </a:r>
            <a:r>
              <a:rPr lang="fr-CA" sz="1200" b="0" i="0" u="none" strike="noStrike" kern="1200" baseline="0" dirty="0" smtClean="0">
                <a:solidFill>
                  <a:schemeClr val="tx1"/>
                </a:solidFill>
                <a:latin typeface="+mn-lt"/>
                <a:ea typeface="+mn-ea"/>
                <a:cs typeface="+mn-cs"/>
              </a:rPr>
              <a:t>âgés de 0 à 5 ans dans la population.  </a:t>
            </a:r>
            <a:endParaRPr lang="fr-CA" dirty="0"/>
          </a:p>
        </p:txBody>
      </p:sp>
      <p:sp>
        <p:nvSpPr>
          <p:cNvPr id="4" name="Espace réservé du numéro de diapositive 3"/>
          <p:cNvSpPr>
            <a:spLocks noGrp="1"/>
          </p:cNvSpPr>
          <p:nvPr>
            <p:ph type="sldNum" sz="quarter" idx="10"/>
          </p:nvPr>
        </p:nvSpPr>
        <p:spPr/>
        <p:txBody>
          <a:bodyPr/>
          <a:lstStyle/>
          <a:p>
            <a:fld id="{41853BDB-E861-455A-9127-4FEF5B3F881B}" type="slidenum">
              <a:rPr lang="fr-CA" smtClean="0"/>
              <a:t>6</a:t>
            </a:fld>
            <a:endParaRPr lang="fr-CA"/>
          </a:p>
        </p:txBody>
      </p:sp>
    </p:spTree>
    <p:extLst>
      <p:ext uri="{BB962C8B-B14F-4D97-AF65-F5344CB8AC3E}">
        <p14:creationId xmlns:p14="http://schemas.microsoft.com/office/powerpoint/2010/main" val="670595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0" i="1" u="none" strike="noStrike" kern="1200" baseline="0" dirty="0" smtClean="0">
                <a:solidFill>
                  <a:schemeClr val="tx1"/>
                </a:solidFill>
                <a:latin typeface="+mn-lt"/>
                <a:ea typeface="+mn-ea"/>
                <a:cs typeface="+mn-cs"/>
              </a:rPr>
              <a:t>Signalement jugé fondé </a:t>
            </a:r>
            <a:r>
              <a:rPr lang="fr-CA" sz="1200" b="0" i="0" u="none" strike="noStrike" kern="1200" baseline="0" dirty="0" smtClean="0">
                <a:solidFill>
                  <a:schemeClr val="tx1"/>
                </a:solidFill>
                <a:latin typeface="+mn-lt"/>
                <a:ea typeface="+mn-ea"/>
                <a:cs typeface="+mn-cs"/>
              </a:rPr>
              <a:t>: Après l’évaluation, le DPJ considère que les éléments contenus dans le signalement font bien état d’une situation de maltraitance. Le DPJ détermine ensuite si l’enfant a besoin de mesures de protection ou non. </a:t>
            </a:r>
          </a:p>
          <a:p>
            <a:endParaRPr lang="fr-CA" sz="1200" b="0" i="0" u="none" strike="noStrike" kern="1200" baseline="0" dirty="0" smtClean="0">
              <a:solidFill>
                <a:schemeClr val="tx1"/>
              </a:solidFill>
              <a:latin typeface="+mn-lt"/>
              <a:ea typeface="+mn-ea"/>
              <a:cs typeface="+mn-cs"/>
            </a:endParaRPr>
          </a:p>
          <a:p>
            <a:r>
              <a:rPr lang="fr-CA" sz="1200" b="0" i="0" u="none" strike="noStrike" kern="1200" baseline="0" dirty="0" smtClean="0">
                <a:solidFill>
                  <a:schemeClr val="tx1"/>
                </a:solidFill>
                <a:latin typeface="+mn-lt"/>
                <a:ea typeface="+mn-ea"/>
                <a:cs typeface="+mn-cs"/>
              </a:rPr>
              <a:t>Cela représente </a:t>
            </a:r>
            <a:r>
              <a:rPr lang="fr-CA" sz="1200" b="1" i="0" u="none" strike="noStrike" kern="1200" baseline="0" dirty="0" smtClean="0">
                <a:solidFill>
                  <a:schemeClr val="tx1"/>
                </a:solidFill>
                <a:latin typeface="+mn-lt"/>
                <a:ea typeface="+mn-ea"/>
                <a:cs typeface="+mn-cs"/>
              </a:rPr>
              <a:t>14,4 signalements fondés pour 1 000 enfants </a:t>
            </a:r>
            <a:r>
              <a:rPr lang="fr-CA" sz="1200" b="0" i="0" u="none" strike="noStrike" kern="1200" baseline="0" dirty="0" smtClean="0">
                <a:solidFill>
                  <a:schemeClr val="tx1"/>
                </a:solidFill>
                <a:latin typeface="+mn-lt"/>
                <a:ea typeface="+mn-ea"/>
                <a:cs typeface="+mn-cs"/>
              </a:rPr>
              <a:t>âgés de 0 à 5 ans. </a:t>
            </a:r>
            <a:endParaRPr lang="fr-CA" dirty="0"/>
          </a:p>
        </p:txBody>
      </p:sp>
      <p:sp>
        <p:nvSpPr>
          <p:cNvPr id="4" name="Espace réservé du numéro de diapositive 3"/>
          <p:cNvSpPr>
            <a:spLocks noGrp="1"/>
          </p:cNvSpPr>
          <p:nvPr>
            <p:ph type="sldNum" sz="quarter" idx="10"/>
          </p:nvPr>
        </p:nvSpPr>
        <p:spPr/>
        <p:txBody>
          <a:bodyPr/>
          <a:lstStyle/>
          <a:p>
            <a:fld id="{41853BDB-E861-455A-9127-4FEF5B3F881B}" type="slidenum">
              <a:rPr lang="fr-CA" smtClean="0"/>
              <a:t>8</a:t>
            </a:fld>
            <a:endParaRPr lang="fr-CA"/>
          </a:p>
        </p:txBody>
      </p:sp>
    </p:spTree>
    <p:extLst>
      <p:ext uri="{BB962C8B-B14F-4D97-AF65-F5344CB8AC3E}">
        <p14:creationId xmlns:p14="http://schemas.microsoft.com/office/powerpoint/2010/main" val="4282386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0" i="0" u="none" strike="noStrike" kern="1200" baseline="0" dirty="0" smtClean="0">
                <a:solidFill>
                  <a:schemeClr val="tx1"/>
                </a:solidFill>
                <a:latin typeface="+mn-lt"/>
                <a:ea typeface="+mn-ea"/>
                <a:cs typeface="+mn-cs"/>
              </a:rPr>
              <a:t>Après une augmentation de 31 % entre 2007-2008 et 2011-2012, les taux se sont stabilisés.</a:t>
            </a:r>
            <a:endParaRPr lang="fr-CA" dirty="0"/>
          </a:p>
        </p:txBody>
      </p:sp>
      <p:sp>
        <p:nvSpPr>
          <p:cNvPr id="4" name="Espace réservé du numéro de diapositive 3"/>
          <p:cNvSpPr>
            <a:spLocks noGrp="1"/>
          </p:cNvSpPr>
          <p:nvPr>
            <p:ph type="sldNum" sz="quarter" idx="10"/>
          </p:nvPr>
        </p:nvSpPr>
        <p:spPr/>
        <p:txBody>
          <a:bodyPr/>
          <a:lstStyle/>
          <a:p>
            <a:fld id="{41853BDB-E861-455A-9127-4FEF5B3F881B}" type="slidenum">
              <a:rPr lang="fr-CA" smtClean="0"/>
              <a:t>9</a:t>
            </a:fld>
            <a:endParaRPr lang="fr-CA"/>
          </a:p>
        </p:txBody>
      </p:sp>
    </p:spTree>
    <p:extLst>
      <p:ext uri="{BB962C8B-B14F-4D97-AF65-F5344CB8AC3E}">
        <p14:creationId xmlns:p14="http://schemas.microsoft.com/office/powerpoint/2010/main" val="3071458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0" i="0" u="none" strike="noStrike" kern="1200" baseline="0" dirty="0" smtClean="0">
                <a:solidFill>
                  <a:schemeClr val="tx1"/>
                </a:solidFill>
                <a:latin typeface="+mn-lt"/>
                <a:ea typeface="+mn-ea"/>
                <a:cs typeface="+mn-cs"/>
              </a:rPr>
              <a:t>À propos des risques sérieux: Par exemple, un bébé serait considéré à </a:t>
            </a:r>
            <a:r>
              <a:rPr lang="fr-CA" sz="1200" b="1" i="0" u="none" strike="noStrike" kern="1200" baseline="0" dirty="0" smtClean="0">
                <a:solidFill>
                  <a:schemeClr val="tx1"/>
                </a:solidFill>
                <a:latin typeface="+mn-lt"/>
                <a:ea typeface="+mn-ea"/>
                <a:cs typeface="+mn-cs"/>
              </a:rPr>
              <a:t>risque sérieux de négligence </a:t>
            </a:r>
            <a:r>
              <a:rPr lang="fr-CA" sz="1200" b="0" i="0" u="none" strike="noStrike" kern="1200" baseline="0" dirty="0" smtClean="0">
                <a:solidFill>
                  <a:schemeClr val="tx1"/>
                </a:solidFill>
                <a:latin typeface="+mn-lt"/>
                <a:ea typeface="+mn-ea"/>
                <a:cs typeface="+mn-cs"/>
              </a:rPr>
              <a:t>si sa mère se présentait à l’hôpital pour accoucher en état d’intoxication. </a:t>
            </a:r>
          </a:p>
          <a:p>
            <a:r>
              <a:rPr lang="fr-CA" sz="1200" b="0" i="0" u="none" strike="noStrike" kern="1200" baseline="0" dirty="0" smtClean="0">
                <a:solidFill>
                  <a:schemeClr val="tx1"/>
                </a:solidFill>
                <a:latin typeface="+mn-lt"/>
                <a:ea typeface="+mn-ea"/>
                <a:cs typeface="+mn-cs"/>
              </a:rPr>
              <a:t>De la même façon, une fillette de 3 ans, dont la grande </a:t>
            </a:r>
            <a:r>
              <a:rPr lang="fr-CA" sz="1200" b="0" i="0" u="none" strike="noStrike" kern="1200" baseline="0" dirty="0" err="1" smtClean="0">
                <a:solidFill>
                  <a:schemeClr val="tx1"/>
                </a:solidFill>
                <a:latin typeface="+mn-lt"/>
                <a:ea typeface="+mn-ea"/>
                <a:cs typeface="+mn-cs"/>
              </a:rPr>
              <a:t>soeur</a:t>
            </a:r>
            <a:r>
              <a:rPr lang="fr-CA" sz="1200" b="0" i="0" u="none" strike="noStrike" kern="1200" baseline="0" dirty="0" smtClean="0">
                <a:solidFill>
                  <a:schemeClr val="tx1"/>
                </a:solidFill>
                <a:latin typeface="+mn-lt"/>
                <a:ea typeface="+mn-ea"/>
                <a:cs typeface="+mn-cs"/>
              </a:rPr>
              <a:t> a été abusée sexuellement par le conjoint de sa mère, serait considérée à </a:t>
            </a:r>
            <a:r>
              <a:rPr lang="fr-CA" sz="1200" b="1" i="0" u="none" strike="noStrike" kern="1200" baseline="0" dirty="0" smtClean="0">
                <a:solidFill>
                  <a:schemeClr val="tx1"/>
                </a:solidFill>
                <a:latin typeface="+mn-lt"/>
                <a:ea typeface="+mn-ea"/>
                <a:cs typeface="+mn-cs"/>
              </a:rPr>
              <a:t>risque sérieux d’abus sexuels </a:t>
            </a:r>
            <a:r>
              <a:rPr lang="fr-CA" sz="1200" b="0" i="0" u="none" strike="noStrike" kern="1200" baseline="0" dirty="0" smtClean="0">
                <a:solidFill>
                  <a:schemeClr val="tx1"/>
                </a:solidFill>
                <a:latin typeface="+mn-lt"/>
                <a:ea typeface="+mn-ea"/>
                <a:cs typeface="+mn-cs"/>
              </a:rPr>
              <a:t>même si elle n’a pas été elle-même agressée.</a:t>
            </a:r>
          </a:p>
          <a:p>
            <a:endParaRPr lang="fr-CA" sz="1200" b="0" i="0" u="none" strike="noStrike" kern="1200" baseline="0" dirty="0" smtClean="0">
              <a:solidFill>
                <a:schemeClr val="tx1"/>
              </a:solidFill>
              <a:latin typeface="+mn-lt"/>
              <a:ea typeface="+mn-ea"/>
              <a:cs typeface="+mn-cs"/>
            </a:endParaRPr>
          </a:p>
          <a:p>
            <a:r>
              <a:rPr lang="fr-CA" sz="1200" b="0" i="0" u="none" strike="noStrike" kern="1200" baseline="0" dirty="0" smtClean="0">
                <a:solidFill>
                  <a:schemeClr val="tx1"/>
                </a:solidFill>
                <a:latin typeface="+mn-lt"/>
                <a:ea typeface="+mn-ea"/>
                <a:cs typeface="+mn-cs"/>
              </a:rPr>
              <a:t>Lorsque la sécurité ou le développement de l’enfant sont jugés compromis, des mesures de protection sont mises en place (ex. : suivi psychosocial, participation du parent à un programme de traitement pour des problèmes de consommation abusive, interdiction de contacts, placement de l’enfant en milieu substitut, etc.).</a:t>
            </a:r>
          </a:p>
          <a:p>
            <a:endParaRPr lang="fr-CA" sz="1200" b="0" i="0" u="none" strike="noStrike" kern="1200" baseline="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41853BDB-E861-455A-9127-4FEF5B3F881B}" type="slidenum">
              <a:rPr lang="fr-CA" smtClean="0"/>
              <a:t>10</a:t>
            </a:fld>
            <a:endParaRPr lang="fr-CA"/>
          </a:p>
        </p:txBody>
      </p:sp>
    </p:spTree>
    <p:extLst>
      <p:ext uri="{BB962C8B-B14F-4D97-AF65-F5344CB8AC3E}">
        <p14:creationId xmlns:p14="http://schemas.microsoft.com/office/powerpoint/2010/main" val="78269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En 2015-2016, le taux de signalements de négligence jugés fondés était plus faible qu’en</a:t>
            </a:r>
            <a:r>
              <a:rPr lang="fr-CA" baseline="0" dirty="0" smtClean="0"/>
              <a:t> </a:t>
            </a:r>
            <a:r>
              <a:rPr lang="fr-CA" dirty="0" smtClean="0"/>
              <a:t>2007-2008, mais il a fluctué pendant cet intervalle.</a:t>
            </a:r>
            <a:endParaRPr lang="fr-CA" sz="1200" b="0" i="0" u="none" strike="noStrike" kern="1200" baseline="0" dirty="0" smtClean="0">
              <a:solidFill>
                <a:schemeClr val="tx1"/>
              </a:solidFill>
              <a:latin typeface="+mn-lt"/>
              <a:ea typeface="+mn-ea"/>
              <a:cs typeface="+mn-cs"/>
            </a:endParaRPr>
          </a:p>
          <a:p>
            <a:endParaRPr lang="fr-CA" sz="1200" b="0" i="0" u="none" strike="noStrike" kern="1200" baseline="0" dirty="0" smtClean="0">
              <a:solidFill>
                <a:schemeClr val="tx1"/>
              </a:solidFill>
              <a:latin typeface="+mn-lt"/>
              <a:ea typeface="+mn-ea"/>
              <a:cs typeface="+mn-cs"/>
            </a:endParaRPr>
          </a:p>
          <a:p>
            <a:r>
              <a:rPr lang="fr-CA" sz="1200" b="0" i="0" u="none" strike="noStrike" kern="1200" baseline="0" dirty="0" smtClean="0">
                <a:solidFill>
                  <a:schemeClr val="tx1"/>
                </a:solidFill>
                <a:latin typeface="+mn-lt"/>
                <a:ea typeface="+mn-ea"/>
                <a:cs typeface="+mn-cs"/>
              </a:rPr>
              <a:t>Ces données n'incluent pas le risque sérieux de négligence. Par ailleurs, certaines fluctuations observées entre les années 2007-2008 et 2008-2009 pourraient être attribuables en partie à des modifications dans les définitions des formes de maltraitance décrites dans la </a:t>
            </a:r>
            <a:r>
              <a:rPr lang="fr-CA" sz="1200" b="0" i="1" u="none" strike="noStrike" kern="1200" baseline="0" dirty="0" smtClean="0">
                <a:solidFill>
                  <a:schemeClr val="tx1"/>
                </a:solidFill>
                <a:latin typeface="+mn-lt"/>
                <a:ea typeface="+mn-ea"/>
                <a:cs typeface="+mn-cs"/>
              </a:rPr>
              <a:t>Loi sur la protection de la jeunesse </a:t>
            </a:r>
            <a:r>
              <a:rPr lang="fr-CA" sz="1200" b="0" i="0" u="none" strike="noStrike" kern="1200" baseline="0" dirty="0" smtClean="0">
                <a:solidFill>
                  <a:schemeClr val="tx1"/>
                </a:solidFill>
                <a:latin typeface="+mn-lt"/>
                <a:ea typeface="+mn-ea"/>
                <a:cs typeface="+mn-cs"/>
              </a:rPr>
              <a:t>qui ont été implantées en juillet 2007. Ces nouvelles définitions sont toujours en vigueur aujourd’hui</a:t>
            </a:r>
            <a:r>
              <a:rPr lang="fr-CA" sz="1200" b="1" i="0" u="none" strike="noStrike" kern="1200" baseline="0" dirty="0" smtClean="0">
                <a:solidFill>
                  <a:schemeClr val="tx1"/>
                </a:solidFill>
                <a:latin typeface="+mn-lt"/>
                <a:ea typeface="+mn-ea"/>
                <a:cs typeface="+mn-cs"/>
              </a:rPr>
              <a:t>.</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41853BDB-E861-455A-9127-4FEF5B3F881B}" type="slidenum">
              <a:rPr lang="fr-CA" smtClean="0"/>
              <a:t>12</a:t>
            </a:fld>
            <a:endParaRPr lang="fr-CA"/>
          </a:p>
        </p:txBody>
      </p:sp>
    </p:spTree>
    <p:extLst>
      <p:ext uri="{BB962C8B-B14F-4D97-AF65-F5344CB8AC3E}">
        <p14:creationId xmlns:p14="http://schemas.microsoft.com/office/powerpoint/2010/main" val="3071458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0" i="0" u="none" strike="noStrike" kern="1200" baseline="0" dirty="0" smtClean="0">
                <a:solidFill>
                  <a:schemeClr val="tx1"/>
                </a:solidFill>
                <a:latin typeface="+mn-lt"/>
                <a:ea typeface="+mn-ea"/>
                <a:cs typeface="+mn-cs"/>
              </a:rPr>
              <a:t>Ces données n'incluent pas le risque sérieux d'abus physiques. Par ailleurs, certaines fluctuations observées entre les années 2007-2008 et 2008-2009 pourraient être attribuables en partie à des modifications dans les définitions des formes de maltraitance décrites dans la </a:t>
            </a:r>
            <a:r>
              <a:rPr lang="fr-CA" sz="1200" b="0" i="1" u="none" strike="noStrike" kern="1200" baseline="0" dirty="0" smtClean="0">
                <a:solidFill>
                  <a:schemeClr val="tx1"/>
                </a:solidFill>
                <a:latin typeface="+mn-lt"/>
                <a:ea typeface="+mn-ea"/>
                <a:cs typeface="+mn-cs"/>
              </a:rPr>
              <a:t>Loi sur la protection de la jeunesse </a:t>
            </a:r>
            <a:r>
              <a:rPr lang="fr-CA" sz="1200" b="0" i="0" u="none" strike="noStrike" kern="1200" baseline="0" dirty="0" smtClean="0">
                <a:solidFill>
                  <a:schemeClr val="tx1"/>
                </a:solidFill>
                <a:latin typeface="+mn-lt"/>
                <a:ea typeface="+mn-ea"/>
                <a:cs typeface="+mn-cs"/>
              </a:rPr>
              <a:t>qui ont été implantées en juillet 2007. Ces nouvelles définitions sont toujours en vigueur aujourd’hui</a:t>
            </a:r>
            <a:r>
              <a:rPr lang="fr-CA" sz="1200" b="1" i="0" u="none" strike="noStrike" kern="1200" baseline="0" dirty="0" smtClean="0">
                <a:solidFill>
                  <a:schemeClr val="tx1"/>
                </a:solidFill>
                <a:latin typeface="+mn-lt"/>
                <a:ea typeface="+mn-ea"/>
                <a:cs typeface="+mn-cs"/>
              </a:rPr>
              <a:t>.</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41853BDB-E861-455A-9127-4FEF5B3F881B}" type="slidenum">
              <a:rPr lang="fr-CA" smtClean="0"/>
              <a:t>13</a:t>
            </a:fld>
            <a:endParaRPr lang="fr-CA"/>
          </a:p>
        </p:txBody>
      </p:sp>
    </p:spTree>
    <p:extLst>
      <p:ext uri="{BB962C8B-B14F-4D97-AF65-F5344CB8AC3E}">
        <p14:creationId xmlns:p14="http://schemas.microsoft.com/office/powerpoint/2010/main" val="3063459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597820"/>
            <a:ext cx="7772400" cy="1102519"/>
          </a:xfrm>
        </p:spPr>
        <p:txBody>
          <a:bodyPr/>
          <a:lstStyle/>
          <a:p>
            <a:r>
              <a:rPr lang="fr-CA" smtClean="0"/>
              <a:t>Cliquez et modifiez le titre</a:t>
            </a:r>
            <a:endParaRPr lang="fr-FR"/>
          </a:p>
        </p:txBody>
      </p:sp>
      <p:sp>
        <p:nvSpPr>
          <p:cNvPr id="3" name="Sous-titr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r-CA"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3FDE3769-2E3B-1242-97A7-E37767BF256D}" type="datetimeFigureOut">
              <a:rPr lang="fr-FR" smtClean="0"/>
              <a:t>29/05/2017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453D491-A9B9-0141-8C71-D9AE4B1D189F}" type="slidenum">
              <a:rPr lang="fr-FR" smtClean="0"/>
              <a:t>‹N°›</a:t>
            </a:fld>
            <a:endParaRPr lang="fr-FR"/>
          </a:p>
        </p:txBody>
      </p:sp>
    </p:spTree>
    <p:extLst>
      <p:ext uri="{BB962C8B-B14F-4D97-AF65-F5344CB8AC3E}">
        <p14:creationId xmlns:p14="http://schemas.microsoft.com/office/powerpoint/2010/main" val="3483734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e la date 3"/>
          <p:cNvSpPr>
            <a:spLocks noGrp="1"/>
          </p:cNvSpPr>
          <p:nvPr>
            <p:ph type="dt" sz="half" idx="10"/>
          </p:nvPr>
        </p:nvSpPr>
        <p:spPr/>
        <p:txBody>
          <a:bodyPr/>
          <a:lstStyle/>
          <a:p>
            <a:fld id="{3FDE3769-2E3B-1242-97A7-E37767BF256D}" type="datetimeFigureOut">
              <a:rPr lang="fr-FR" smtClean="0"/>
              <a:t>29/05/2017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453D491-A9B9-0141-8C71-D9AE4B1D189F}" type="slidenum">
              <a:rPr lang="fr-FR" smtClean="0"/>
              <a:t>‹N°›</a:t>
            </a:fld>
            <a:endParaRPr lang="fr-FR"/>
          </a:p>
        </p:txBody>
      </p:sp>
    </p:spTree>
    <p:extLst>
      <p:ext uri="{BB962C8B-B14F-4D97-AF65-F5344CB8AC3E}">
        <p14:creationId xmlns:p14="http://schemas.microsoft.com/office/powerpoint/2010/main" val="3753859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154782"/>
            <a:ext cx="2057400" cy="3290888"/>
          </a:xfrm>
        </p:spPr>
        <p:txBody>
          <a:bodyPr vert="eaVert"/>
          <a:lstStyle/>
          <a:p>
            <a:r>
              <a:rPr lang="fr-CA" smtClean="0"/>
              <a:t>Cliquez et modifiez le titre</a:t>
            </a:r>
            <a:endParaRPr lang="fr-FR"/>
          </a:p>
        </p:txBody>
      </p:sp>
      <p:sp>
        <p:nvSpPr>
          <p:cNvPr id="3" name="Espace réservé du texte vertical 2"/>
          <p:cNvSpPr>
            <a:spLocks noGrp="1"/>
          </p:cNvSpPr>
          <p:nvPr>
            <p:ph type="body" orient="vert" idx="1"/>
          </p:nvPr>
        </p:nvSpPr>
        <p:spPr>
          <a:xfrm>
            <a:off x="457200" y="154782"/>
            <a:ext cx="6019800" cy="3290888"/>
          </a:xfrm>
        </p:spPr>
        <p:txBody>
          <a:bodyPr vert="eaVert"/>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e la date 3"/>
          <p:cNvSpPr>
            <a:spLocks noGrp="1"/>
          </p:cNvSpPr>
          <p:nvPr>
            <p:ph type="dt" sz="half" idx="10"/>
          </p:nvPr>
        </p:nvSpPr>
        <p:spPr/>
        <p:txBody>
          <a:bodyPr/>
          <a:lstStyle/>
          <a:p>
            <a:fld id="{3FDE3769-2E3B-1242-97A7-E37767BF256D}" type="datetimeFigureOut">
              <a:rPr lang="fr-FR" smtClean="0"/>
              <a:t>29/05/2017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453D491-A9B9-0141-8C71-D9AE4B1D189F}" type="slidenum">
              <a:rPr lang="fr-FR" smtClean="0"/>
              <a:t>‹N°›</a:t>
            </a:fld>
            <a:endParaRPr lang="fr-FR"/>
          </a:p>
        </p:txBody>
      </p:sp>
    </p:spTree>
    <p:extLst>
      <p:ext uri="{BB962C8B-B14F-4D97-AF65-F5344CB8AC3E}">
        <p14:creationId xmlns:p14="http://schemas.microsoft.com/office/powerpoint/2010/main" val="3054816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597820"/>
            <a:ext cx="7772400" cy="1102519"/>
          </a:xfrm>
        </p:spPr>
        <p:txBody>
          <a:bodyPr/>
          <a:lstStyle/>
          <a:p>
            <a:r>
              <a:rPr lang="fr-CA" smtClean="0"/>
              <a:t>Cliquez et modifiez le titre</a:t>
            </a:r>
            <a:endParaRPr lang="fr-FR"/>
          </a:p>
        </p:txBody>
      </p:sp>
      <p:sp>
        <p:nvSpPr>
          <p:cNvPr id="3" name="Sous-titr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r-CA"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3FDE3769-2E3B-1242-97A7-E37767BF256D}" type="datetimeFigureOut">
              <a:rPr lang="fr-FR" smtClean="0">
                <a:solidFill>
                  <a:prstClr val="black">
                    <a:tint val="75000"/>
                  </a:prstClr>
                </a:solidFill>
              </a:rPr>
              <a:pPr/>
              <a:t>29/05/2017</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E453D491-A9B9-0141-8C71-D9AE4B1D189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616148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Cliquez et modifiez le titre</a:t>
            </a:r>
            <a:endParaRPr lang="fr-FR"/>
          </a:p>
        </p:txBody>
      </p:sp>
      <p:sp>
        <p:nvSpPr>
          <p:cNvPr id="3" name="Espace réservé du contenu 2"/>
          <p:cNvSpPr>
            <a:spLocks noGrp="1"/>
          </p:cNvSpPr>
          <p:nvPr>
            <p:ph idx="1"/>
          </p:nvPr>
        </p:nvSpPr>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e la date 3"/>
          <p:cNvSpPr>
            <a:spLocks noGrp="1"/>
          </p:cNvSpPr>
          <p:nvPr>
            <p:ph type="dt" sz="half" idx="10"/>
          </p:nvPr>
        </p:nvSpPr>
        <p:spPr/>
        <p:txBody>
          <a:bodyPr/>
          <a:lstStyle/>
          <a:p>
            <a:fld id="{3FDE3769-2E3B-1242-97A7-E37767BF256D}" type="datetimeFigureOut">
              <a:rPr lang="fr-FR" smtClean="0">
                <a:solidFill>
                  <a:prstClr val="black">
                    <a:tint val="75000"/>
                  </a:prstClr>
                </a:solidFill>
              </a:rPr>
              <a:pPr/>
              <a:t>29/05/2017</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E453D491-A9B9-0141-8C71-D9AE4B1D189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7272436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4000" b="1" cap="all"/>
            </a:lvl1pPr>
          </a:lstStyle>
          <a:p>
            <a:r>
              <a:rPr lang="fr-CA" smtClean="0"/>
              <a:t>Cliquez et modifiez le titre</a:t>
            </a:r>
            <a:endParaRPr lang="fr-FR"/>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fr-CA" smtClean="0"/>
              <a:t>Cliquez pour modifier les styles du texte du masque</a:t>
            </a:r>
          </a:p>
        </p:txBody>
      </p:sp>
      <p:sp>
        <p:nvSpPr>
          <p:cNvPr id="4" name="Espace réservé de la date 3"/>
          <p:cNvSpPr>
            <a:spLocks noGrp="1"/>
          </p:cNvSpPr>
          <p:nvPr>
            <p:ph type="dt" sz="half" idx="10"/>
          </p:nvPr>
        </p:nvSpPr>
        <p:spPr/>
        <p:txBody>
          <a:bodyPr/>
          <a:lstStyle/>
          <a:p>
            <a:fld id="{3FDE3769-2E3B-1242-97A7-E37767BF256D}" type="datetimeFigureOut">
              <a:rPr lang="fr-FR" smtClean="0">
                <a:solidFill>
                  <a:prstClr val="black">
                    <a:tint val="75000"/>
                  </a:prstClr>
                </a:solidFill>
              </a:rPr>
              <a:pPr/>
              <a:t>29/05/2017</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E453D491-A9B9-0141-8C71-D9AE4B1D189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859399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Cliquez et modifiez le titre</a:t>
            </a:r>
            <a:endParaRPr lang="fr-FR"/>
          </a:p>
        </p:txBody>
      </p:sp>
      <p:sp>
        <p:nvSpPr>
          <p:cNvPr id="3" name="Espace réservé du contenu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u contenu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5" name="Espace réservé de la date 4"/>
          <p:cNvSpPr>
            <a:spLocks noGrp="1"/>
          </p:cNvSpPr>
          <p:nvPr>
            <p:ph type="dt" sz="half" idx="10"/>
          </p:nvPr>
        </p:nvSpPr>
        <p:spPr/>
        <p:txBody>
          <a:bodyPr/>
          <a:lstStyle/>
          <a:p>
            <a:fld id="{3FDE3769-2E3B-1242-97A7-E37767BF256D}" type="datetimeFigureOut">
              <a:rPr lang="fr-FR" smtClean="0">
                <a:solidFill>
                  <a:prstClr val="black">
                    <a:tint val="75000"/>
                  </a:prstClr>
                </a:solidFill>
              </a:rPr>
              <a:pPr/>
              <a:t>29/05/2017</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E453D491-A9B9-0141-8C71-D9AE4B1D189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073370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p:spPr>
        <p:txBody>
          <a:bodyPr/>
          <a:lstStyle>
            <a:lvl1pPr>
              <a:defRPr/>
            </a:lvl1pPr>
          </a:lstStyle>
          <a:p>
            <a:r>
              <a:rPr lang="fr-CA" smtClean="0"/>
              <a:t>Cliquez et modifiez le titre</a:t>
            </a:r>
            <a:endParaRPr lang="fr-FR"/>
          </a:p>
        </p:txBody>
      </p:sp>
      <p:sp>
        <p:nvSpPr>
          <p:cNvPr id="3" name="Espace réservé du texte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fr-CA" smtClean="0"/>
              <a:t>Cliquez pour modifier les styles du texte du masque</a:t>
            </a:r>
          </a:p>
        </p:txBody>
      </p:sp>
      <p:sp>
        <p:nvSpPr>
          <p:cNvPr id="4" name="Espace réservé du contenu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5" name="Espace réservé du texte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fr-CA" smtClean="0"/>
              <a:t>Cliquez pour modifier les styles du texte du masque</a:t>
            </a:r>
          </a:p>
        </p:txBody>
      </p:sp>
      <p:sp>
        <p:nvSpPr>
          <p:cNvPr id="6" name="Espace réservé du contenu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7" name="Espace réservé de la date 6"/>
          <p:cNvSpPr>
            <a:spLocks noGrp="1"/>
          </p:cNvSpPr>
          <p:nvPr>
            <p:ph type="dt" sz="half" idx="10"/>
          </p:nvPr>
        </p:nvSpPr>
        <p:spPr/>
        <p:txBody>
          <a:bodyPr/>
          <a:lstStyle/>
          <a:p>
            <a:fld id="{3FDE3769-2E3B-1242-97A7-E37767BF256D}" type="datetimeFigureOut">
              <a:rPr lang="fr-FR" smtClean="0">
                <a:solidFill>
                  <a:prstClr val="black">
                    <a:tint val="75000"/>
                  </a:prstClr>
                </a:solidFill>
              </a:rPr>
              <a:pPr/>
              <a:t>29/05/2017</a:t>
            </a:fld>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E453D491-A9B9-0141-8C71-D9AE4B1D189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611899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Cliquez et modifiez le titre</a:t>
            </a:r>
            <a:endParaRPr lang="fr-FR"/>
          </a:p>
        </p:txBody>
      </p:sp>
      <p:sp>
        <p:nvSpPr>
          <p:cNvPr id="3" name="Espace réservé de la date 2"/>
          <p:cNvSpPr>
            <a:spLocks noGrp="1"/>
          </p:cNvSpPr>
          <p:nvPr>
            <p:ph type="dt" sz="half" idx="10"/>
          </p:nvPr>
        </p:nvSpPr>
        <p:spPr/>
        <p:txBody>
          <a:bodyPr/>
          <a:lstStyle/>
          <a:p>
            <a:fld id="{3FDE3769-2E3B-1242-97A7-E37767BF256D}" type="datetimeFigureOut">
              <a:rPr lang="fr-FR" smtClean="0">
                <a:solidFill>
                  <a:prstClr val="black">
                    <a:tint val="75000"/>
                  </a:prstClr>
                </a:solidFill>
              </a:rPr>
              <a:pPr/>
              <a:t>29/05/2017</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E453D491-A9B9-0141-8C71-D9AE4B1D189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4606686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FDE3769-2E3B-1242-97A7-E37767BF256D}" type="datetimeFigureOut">
              <a:rPr lang="fr-FR" smtClean="0">
                <a:solidFill>
                  <a:prstClr val="black">
                    <a:tint val="75000"/>
                  </a:prstClr>
                </a:solidFill>
              </a:rPr>
              <a:pPr/>
              <a:t>29/05/2017</a:t>
            </a:fld>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E453D491-A9B9-0141-8C71-D9AE4B1D189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1712121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2" y="204787"/>
            <a:ext cx="3008313" cy="871538"/>
          </a:xfrm>
        </p:spPr>
        <p:txBody>
          <a:bodyPr anchor="b"/>
          <a:lstStyle>
            <a:lvl1pPr algn="l">
              <a:defRPr sz="2000" b="1"/>
            </a:lvl1pPr>
          </a:lstStyle>
          <a:p>
            <a:r>
              <a:rPr lang="fr-CA" smtClean="0"/>
              <a:t>Cliquez et modifiez le titre</a:t>
            </a:r>
            <a:endParaRPr lang="fr-FR"/>
          </a:p>
        </p:txBody>
      </p:sp>
      <p:sp>
        <p:nvSpPr>
          <p:cNvPr id="3" name="Espace réservé du contenu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u texte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r-CA" smtClean="0"/>
              <a:t>Cliquez pour modifier les styles du texte du masque</a:t>
            </a:r>
          </a:p>
        </p:txBody>
      </p:sp>
      <p:sp>
        <p:nvSpPr>
          <p:cNvPr id="5" name="Espace réservé de la date 4"/>
          <p:cNvSpPr>
            <a:spLocks noGrp="1"/>
          </p:cNvSpPr>
          <p:nvPr>
            <p:ph type="dt" sz="half" idx="10"/>
          </p:nvPr>
        </p:nvSpPr>
        <p:spPr/>
        <p:txBody>
          <a:bodyPr/>
          <a:lstStyle/>
          <a:p>
            <a:fld id="{3FDE3769-2E3B-1242-97A7-E37767BF256D}" type="datetimeFigureOut">
              <a:rPr lang="fr-FR" smtClean="0">
                <a:solidFill>
                  <a:prstClr val="black">
                    <a:tint val="75000"/>
                  </a:prstClr>
                </a:solidFill>
              </a:rPr>
              <a:pPr/>
              <a:t>29/05/2017</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E453D491-A9B9-0141-8C71-D9AE4B1D189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14937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Cliquez et modifiez le titre</a:t>
            </a:r>
            <a:endParaRPr lang="fr-FR"/>
          </a:p>
        </p:txBody>
      </p:sp>
      <p:sp>
        <p:nvSpPr>
          <p:cNvPr id="3" name="Espace réservé du contenu 2"/>
          <p:cNvSpPr>
            <a:spLocks noGrp="1"/>
          </p:cNvSpPr>
          <p:nvPr>
            <p:ph idx="1"/>
          </p:nvPr>
        </p:nvSpPr>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e la date 3"/>
          <p:cNvSpPr>
            <a:spLocks noGrp="1"/>
          </p:cNvSpPr>
          <p:nvPr>
            <p:ph type="dt" sz="half" idx="10"/>
          </p:nvPr>
        </p:nvSpPr>
        <p:spPr/>
        <p:txBody>
          <a:bodyPr/>
          <a:lstStyle/>
          <a:p>
            <a:fld id="{3FDE3769-2E3B-1242-97A7-E37767BF256D}" type="datetimeFigureOut">
              <a:rPr lang="fr-FR" smtClean="0"/>
              <a:t>29/05/2017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453D491-A9B9-0141-8C71-D9AE4B1D189F}" type="slidenum">
              <a:rPr lang="fr-FR" smtClean="0"/>
              <a:t>‹N°›</a:t>
            </a:fld>
            <a:endParaRPr lang="fr-FR"/>
          </a:p>
        </p:txBody>
      </p:sp>
    </p:spTree>
    <p:extLst>
      <p:ext uri="{BB962C8B-B14F-4D97-AF65-F5344CB8AC3E}">
        <p14:creationId xmlns:p14="http://schemas.microsoft.com/office/powerpoint/2010/main" val="27522778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1"/>
            <a:ext cx="5486400" cy="425054"/>
          </a:xfrm>
        </p:spPr>
        <p:txBody>
          <a:bodyPr anchor="b"/>
          <a:lstStyle>
            <a:lvl1pPr algn="l">
              <a:defRPr sz="2000" b="1"/>
            </a:lvl1pPr>
          </a:lstStyle>
          <a:p>
            <a:r>
              <a:rPr lang="fr-CA" smtClean="0"/>
              <a:t>Cliquez et modifiez le titre</a:t>
            </a:r>
            <a:endParaRPr lang="fr-FR"/>
          </a:p>
        </p:txBody>
      </p:sp>
      <p:sp>
        <p:nvSpPr>
          <p:cNvPr id="3" name="Espace réservé pour une image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fr-FR"/>
          </a:p>
        </p:txBody>
      </p:sp>
      <p:sp>
        <p:nvSpPr>
          <p:cNvPr id="4" name="Espace réservé du texte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r-CA" smtClean="0"/>
              <a:t>Cliquez pour modifier les styles du texte du masque</a:t>
            </a:r>
          </a:p>
        </p:txBody>
      </p:sp>
      <p:sp>
        <p:nvSpPr>
          <p:cNvPr id="5" name="Espace réservé de la date 4"/>
          <p:cNvSpPr>
            <a:spLocks noGrp="1"/>
          </p:cNvSpPr>
          <p:nvPr>
            <p:ph type="dt" sz="half" idx="10"/>
          </p:nvPr>
        </p:nvSpPr>
        <p:spPr/>
        <p:txBody>
          <a:bodyPr/>
          <a:lstStyle/>
          <a:p>
            <a:fld id="{3FDE3769-2E3B-1242-97A7-E37767BF256D}" type="datetimeFigureOut">
              <a:rPr lang="fr-FR" smtClean="0">
                <a:solidFill>
                  <a:prstClr val="black">
                    <a:tint val="75000"/>
                  </a:prstClr>
                </a:solidFill>
              </a:rPr>
              <a:pPr/>
              <a:t>29/05/2017</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E453D491-A9B9-0141-8C71-D9AE4B1D189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2565824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e la date 3"/>
          <p:cNvSpPr>
            <a:spLocks noGrp="1"/>
          </p:cNvSpPr>
          <p:nvPr>
            <p:ph type="dt" sz="half" idx="10"/>
          </p:nvPr>
        </p:nvSpPr>
        <p:spPr/>
        <p:txBody>
          <a:bodyPr/>
          <a:lstStyle/>
          <a:p>
            <a:fld id="{3FDE3769-2E3B-1242-97A7-E37767BF256D}" type="datetimeFigureOut">
              <a:rPr lang="fr-FR" smtClean="0">
                <a:solidFill>
                  <a:prstClr val="black">
                    <a:tint val="75000"/>
                  </a:prstClr>
                </a:solidFill>
              </a:rPr>
              <a:pPr/>
              <a:t>29/05/2017</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E453D491-A9B9-0141-8C71-D9AE4B1D189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0286774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154782"/>
            <a:ext cx="2057400" cy="3290888"/>
          </a:xfrm>
        </p:spPr>
        <p:txBody>
          <a:bodyPr vert="eaVert"/>
          <a:lstStyle/>
          <a:p>
            <a:r>
              <a:rPr lang="fr-CA" smtClean="0"/>
              <a:t>Cliquez et modifiez le titre</a:t>
            </a:r>
            <a:endParaRPr lang="fr-FR"/>
          </a:p>
        </p:txBody>
      </p:sp>
      <p:sp>
        <p:nvSpPr>
          <p:cNvPr id="3" name="Espace réservé du texte vertical 2"/>
          <p:cNvSpPr>
            <a:spLocks noGrp="1"/>
          </p:cNvSpPr>
          <p:nvPr>
            <p:ph type="body" orient="vert" idx="1"/>
          </p:nvPr>
        </p:nvSpPr>
        <p:spPr>
          <a:xfrm>
            <a:off x="457200" y="154782"/>
            <a:ext cx="6019800" cy="3290888"/>
          </a:xfrm>
        </p:spPr>
        <p:txBody>
          <a:bodyPr vert="eaVert"/>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e la date 3"/>
          <p:cNvSpPr>
            <a:spLocks noGrp="1"/>
          </p:cNvSpPr>
          <p:nvPr>
            <p:ph type="dt" sz="half" idx="10"/>
          </p:nvPr>
        </p:nvSpPr>
        <p:spPr/>
        <p:txBody>
          <a:bodyPr/>
          <a:lstStyle/>
          <a:p>
            <a:fld id="{3FDE3769-2E3B-1242-97A7-E37767BF256D}" type="datetimeFigureOut">
              <a:rPr lang="fr-FR" smtClean="0">
                <a:solidFill>
                  <a:prstClr val="black">
                    <a:tint val="75000"/>
                  </a:prstClr>
                </a:solidFill>
              </a:rPr>
              <a:pPr/>
              <a:t>29/05/2017</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E453D491-A9B9-0141-8C71-D9AE4B1D189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764141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4000" b="1" cap="all"/>
            </a:lvl1pPr>
          </a:lstStyle>
          <a:p>
            <a:r>
              <a:rPr lang="fr-CA" smtClean="0"/>
              <a:t>Cliquez et modifiez le titre</a:t>
            </a:r>
            <a:endParaRPr lang="fr-FR"/>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fr-CA" smtClean="0"/>
              <a:t>Cliquez pour modifier les styles du texte du masque</a:t>
            </a:r>
          </a:p>
        </p:txBody>
      </p:sp>
      <p:sp>
        <p:nvSpPr>
          <p:cNvPr id="4" name="Espace réservé de la date 3"/>
          <p:cNvSpPr>
            <a:spLocks noGrp="1"/>
          </p:cNvSpPr>
          <p:nvPr>
            <p:ph type="dt" sz="half" idx="10"/>
          </p:nvPr>
        </p:nvSpPr>
        <p:spPr/>
        <p:txBody>
          <a:bodyPr/>
          <a:lstStyle/>
          <a:p>
            <a:fld id="{3FDE3769-2E3B-1242-97A7-E37767BF256D}" type="datetimeFigureOut">
              <a:rPr lang="fr-FR" smtClean="0"/>
              <a:t>29/05/2017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453D491-A9B9-0141-8C71-D9AE4B1D189F}" type="slidenum">
              <a:rPr lang="fr-FR" smtClean="0"/>
              <a:t>‹N°›</a:t>
            </a:fld>
            <a:endParaRPr lang="fr-FR"/>
          </a:p>
        </p:txBody>
      </p:sp>
    </p:spTree>
    <p:extLst>
      <p:ext uri="{BB962C8B-B14F-4D97-AF65-F5344CB8AC3E}">
        <p14:creationId xmlns:p14="http://schemas.microsoft.com/office/powerpoint/2010/main" val="1593382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Cliquez et modifiez le titre</a:t>
            </a:r>
            <a:endParaRPr lang="fr-FR"/>
          </a:p>
        </p:txBody>
      </p:sp>
      <p:sp>
        <p:nvSpPr>
          <p:cNvPr id="3" name="Espace réservé du contenu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u contenu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5" name="Espace réservé de la date 4"/>
          <p:cNvSpPr>
            <a:spLocks noGrp="1"/>
          </p:cNvSpPr>
          <p:nvPr>
            <p:ph type="dt" sz="half" idx="10"/>
          </p:nvPr>
        </p:nvSpPr>
        <p:spPr/>
        <p:txBody>
          <a:bodyPr/>
          <a:lstStyle/>
          <a:p>
            <a:fld id="{3FDE3769-2E3B-1242-97A7-E37767BF256D}" type="datetimeFigureOut">
              <a:rPr lang="fr-FR" smtClean="0"/>
              <a:t>29/05/2017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453D491-A9B9-0141-8C71-D9AE4B1D189F}" type="slidenum">
              <a:rPr lang="fr-FR" smtClean="0"/>
              <a:t>‹N°›</a:t>
            </a:fld>
            <a:endParaRPr lang="fr-FR"/>
          </a:p>
        </p:txBody>
      </p:sp>
    </p:spTree>
    <p:extLst>
      <p:ext uri="{BB962C8B-B14F-4D97-AF65-F5344CB8AC3E}">
        <p14:creationId xmlns:p14="http://schemas.microsoft.com/office/powerpoint/2010/main" val="3675712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p:spPr>
        <p:txBody>
          <a:bodyPr/>
          <a:lstStyle>
            <a:lvl1pPr>
              <a:defRPr/>
            </a:lvl1pPr>
          </a:lstStyle>
          <a:p>
            <a:r>
              <a:rPr lang="fr-CA" smtClean="0"/>
              <a:t>Cliquez et modifiez le titre</a:t>
            </a:r>
            <a:endParaRPr lang="fr-FR"/>
          </a:p>
        </p:txBody>
      </p:sp>
      <p:sp>
        <p:nvSpPr>
          <p:cNvPr id="3" name="Espace réservé du texte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fr-CA" smtClean="0"/>
              <a:t>Cliquez pour modifier les styles du texte du masque</a:t>
            </a:r>
          </a:p>
        </p:txBody>
      </p:sp>
      <p:sp>
        <p:nvSpPr>
          <p:cNvPr id="4" name="Espace réservé du contenu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5" name="Espace réservé du texte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fr-CA" smtClean="0"/>
              <a:t>Cliquez pour modifier les styles du texte du masque</a:t>
            </a:r>
          </a:p>
        </p:txBody>
      </p:sp>
      <p:sp>
        <p:nvSpPr>
          <p:cNvPr id="6" name="Espace réservé du contenu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7" name="Espace réservé de la date 6"/>
          <p:cNvSpPr>
            <a:spLocks noGrp="1"/>
          </p:cNvSpPr>
          <p:nvPr>
            <p:ph type="dt" sz="half" idx="10"/>
          </p:nvPr>
        </p:nvSpPr>
        <p:spPr/>
        <p:txBody>
          <a:bodyPr/>
          <a:lstStyle/>
          <a:p>
            <a:fld id="{3FDE3769-2E3B-1242-97A7-E37767BF256D}" type="datetimeFigureOut">
              <a:rPr lang="fr-FR" smtClean="0"/>
              <a:t>29/05/2017</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E453D491-A9B9-0141-8C71-D9AE4B1D189F}" type="slidenum">
              <a:rPr lang="fr-FR" smtClean="0"/>
              <a:t>‹N°›</a:t>
            </a:fld>
            <a:endParaRPr lang="fr-FR"/>
          </a:p>
        </p:txBody>
      </p:sp>
    </p:spTree>
    <p:extLst>
      <p:ext uri="{BB962C8B-B14F-4D97-AF65-F5344CB8AC3E}">
        <p14:creationId xmlns:p14="http://schemas.microsoft.com/office/powerpoint/2010/main" val="445124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Cliquez et modifiez le titre</a:t>
            </a:r>
            <a:endParaRPr lang="fr-FR"/>
          </a:p>
        </p:txBody>
      </p:sp>
      <p:sp>
        <p:nvSpPr>
          <p:cNvPr id="3" name="Espace réservé de la date 2"/>
          <p:cNvSpPr>
            <a:spLocks noGrp="1"/>
          </p:cNvSpPr>
          <p:nvPr>
            <p:ph type="dt" sz="half" idx="10"/>
          </p:nvPr>
        </p:nvSpPr>
        <p:spPr/>
        <p:txBody>
          <a:bodyPr/>
          <a:lstStyle/>
          <a:p>
            <a:fld id="{3FDE3769-2E3B-1242-97A7-E37767BF256D}" type="datetimeFigureOut">
              <a:rPr lang="fr-FR" smtClean="0"/>
              <a:t>29/05/2017</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E453D491-A9B9-0141-8C71-D9AE4B1D189F}" type="slidenum">
              <a:rPr lang="fr-FR" smtClean="0"/>
              <a:t>‹N°›</a:t>
            </a:fld>
            <a:endParaRPr lang="fr-FR"/>
          </a:p>
        </p:txBody>
      </p:sp>
    </p:spTree>
    <p:extLst>
      <p:ext uri="{BB962C8B-B14F-4D97-AF65-F5344CB8AC3E}">
        <p14:creationId xmlns:p14="http://schemas.microsoft.com/office/powerpoint/2010/main" val="4168625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FDE3769-2E3B-1242-97A7-E37767BF256D}" type="datetimeFigureOut">
              <a:rPr lang="fr-FR" smtClean="0"/>
              <a:t>29/05/2017</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E453D491-A9B9-0141-8C71-D9AE4B1D189F}" type="slidenum">
              <a:rPr lang="fr-FR" smtClean="0"/>
              <a:t>‹N°›</a:t>
            </a:fld>
            <a:endParaRPr lang="fr-FR"/>
          </a:p>
        </p:txBody>
      </p:sp>
    </p:spTree>
    <p:extLst>
      <p:ext uri="{BB962C8B-B14F-4D97-AF65-F5344CB8AC3E}">
        <p14:creationId xmlns:p14="http://schemas.microsoft.com/office/powerpoint/2010/main" val="2412271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2" y="204787"/>
            <a:ext cx="3008313" cy="871538"/>
          </a:xfrm>
        </p:spPr>
        <p:txBody>
          <a:bodyPr anchor="b"/>
          <a:lstStyle>
            <a:lvl1pPr algn="l">
              <a:defRPr sz="2000" b="1"/>
            </a:lvl1pPr>
          </a:lstStyle>
          <a:p>
            <a:r>
              <a:rPr lang="fr-CA" smtClean="0"/>
              <a:t>Cliquez et modifiez le titre</a:t>
            </a:r>
            <a:endParaRPr lang="fr-FR"/>
          </a:p>
        </p:txBody>
      </p:sp>
      <p:sp>
        <p:nvSpPr>
          <p:cNvPr id="3" name="Espace réservé du contenu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u texte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r-CA" smtClean="0"/>
              <a:t>Cliquez pour modifier les styles du texte du masque</a:t>
            </a:r>
          </a:p>
        </p:txBody>
      </p:sp>
      <p:sp>
        <p:nvSpPr>
          <p:cNvPr id="5" name="Espace réservé de la date 4"/>
          <p:cNvSpPr>
            <a:spLocks noGrp="1"/>
          </p:cNvSpPr>
          <p:nvPr>
            <p:ph type="dt" sz="half" idx="10"/>
          </p:nvPr>
        </p:nvSpPr>
        <p:spPr/>
        <p:txBody>
          <a:bodyPr/>
          <a:lstStyle/>
          <a:p>
            <a:fld id="{3FDE3769-2E3B-1242-97A7-E37767BF256D}" type="datetimeFigureOut">
              <a:rPr lang="fr-FR" smtClean="0"/>
              <a:t>29/05/2017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453D491-A9B9-0141-8C71-D9AE4B1D189F}" type="slidenum">
              <a:rPr lang="fr-FR" smtClean="0"/>
              <a:t>‹N°›</a:t>
            </a:fld>
            <a:endParaRPr lang="fr-FR"/>
          </a:p>
        </p:txBody>
      </p:sp>
    </p:spTree>
    <p:extLst>
      <p:ext uri="{BB962C8B-B14F-4D97-AF65-F5344CB8AC3E}">
        <p14:creationId xmlns:p14="http://schemas.microsoft.com/office/powerpoint/2010/main" val="1678934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1"/>
            <a:ext cx="5486400" cy="425054"/>
          </a:xfrm>
        </p:spPr>
        <p:txBody>
          <a:bodyPr anchor="b"/>
          <a:lstStyle>
            <a:lvl1pPr algn="l">
              <a:defRPr sz="2000" b="1"/>
            </a:lvl1pPr>
          </a:lstStyle>
          <a:p>
            <a:r>
              <a:rPr lang="fr-CA" smtClean="0"/>
              <a:t>Cliquez et modifiez le titre</a:t>
            </a:r>
            <a:endParaRPr lang="fr-FR"/>
          </a:p>
        </p:txBody>
      </p:sp>
      <p:sp>
        <p:nvSpPr>
          <p:cNvPr id="3" name="Espace réservé pour une image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fr-FR"/>
          </a:p>
        </p:txBody>
      </p:sp>
      <p:sp>
        <p:nvSpPr>
          <p:cNvPr id="4" name="Espace réservé du texte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fr-CA" smtClean="0"/>
              <a:t>Cliquez pour modifier les styles du texte du masque</a:t>
            </a:r>
          </a:p>
        </p:txBody>
      </p:sp>
      <p:sp>
        <p:nvSpPr>
          <p:cNvPr id="5" name="Espace réservé de la date 4"/>
          <p:cNvSpPr>
            <a:spLocks noGrp="1"/>
          </p:cNvSpPr>
          <p:nvPr>
            <p:ph type="dt" sz="half" idx="10"/>
          </p:nvPr>
        </p:nvSpPr>
        <p:spPr/>
        <p:txBody>
          <a:bodyPr/>
          <a:lstStyle/>
          <a:p>
            <a:fld id="{3FDE3769-2E3B-1242-97A7-E37767BF256D}" type="datetimeFigureOut">
              <a:rPr lang="fr-FR" smtClean="0"/>
              <a:t>29/05/2017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453D491-A9B9-0141-8C71-D9AE4B1D189F}" type="slidenum">
              <a:rPr lang="fr-FR" smtClean="0"/>
              <a:t>‹N°›</a:t>
            </a:fld>
            <a:endParaRPr lang="fr-FR"/>
          </a:p>
        </p:txBody>
      </p:sp>
    </p:spTree>
    <p:extLst>
      <p:ext uri="{BB962C8B-B14F-4D97-AF65-F5344CB8AC3E}">
        <p14:creationId xmlns:p14="http://schemas.microsoft.com/office/powerpoint/2010/main" val="3533843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38" tIns="45719" rIns="91438" bIns="45719" rtlCol="0" anchor="ctr">
            <a:normAutofit/>
          </a:bodyPr>
          <a:lstStyle/>
          <a:p>
            <a:r>
              <a:rPr lang="fr-CA" smtClean="0"/>
              <a:t>Cliquez et modifiez le titre</a:t>
            </a:r>
            <a:endParaRPr lang="fr-FR"/>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e la date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fld id="{3FDE3769-2E3B-1242-97A7-E37767BF256D}" type="datetimeFigureOut">
              <a:rPr lang="fr-FR" smtClean="0"/>
              <a:t>29/05/2017</a:t>
            </a:fld>
            <a:endParaRPr lang="fr-FR"/>
          </a:p>
        </p:txBody>
      </p:sp>
      <p:sp>
        <p:nvSpPr>
          <p:cNvPr id="5" name="Espace réservé du pied de page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fld id="{E453D491-A9B9-0141-8C71-D9AE4B1D189F}" type="slidenum">
              <a:rPr lang="fr-FR" smtClean="0"/>
              <a:t>‹N°›</a:t>
            </a:fld>
            <a:endParaRPr lang="fr-FR"/>
          </a:p>
        </p:txBody>
      </p:sp>
    </p:spTree>
    <p:extLst>
      <p:ext uri="{BB962C8B-B14F-4D97-AF65-F5344CB8AC3E}">
        <p14:creationId xmlns:p14="http://schemas.microsoft.com/office/powerpoint/2010/main" val="1865386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38" tIns="45719" rIns="91438" bIns="45719" rtlCol="0" anchor="ctr">
            <a:normAutofit/>
          </a:bodyPr>
          <a:lstStyle/>
          <a:p>
            <a:r>
              <a:rPr lang="fr-CA" smtClean="0"/>
              <a:t>Cliquez et modifiez le titre</a:t>
            </a:r>
            <a:endParaRPr lang="fr-FR"/>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e la date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fld id="{3FDE3769-2E3B-1242-97A7-E37767BF256D}" type="datetimeFigureOut">
              <a:rPr lang="fr-FR" smtClean="0">
                <a:solidFill>
                  <a:prstClr val="black">
                    <a:tint val="75000"/>
                  </a:prstClr>
                </a:solidFill>
              </a:rPr>
              <a:pPr/>
              <a:t>29/05/2017</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fld id="{E453D491-A9B9-0141-8C71-D9AE4B1D189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304685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jpeg"/><Relationship Id="rId5" Type="http://schemas.openxmlformats.org/officeDocument/2006/relationships/slideLayout" Target="../slideLayouts/slideLayout12.xml"/><Relationship Id="rId4" Type="http://schemas.openxmlformats.org/officeDocument/2006/relationships/tags" Target="../tags/tag4.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2.emf"/></Relationships>
</file>

<file path=ppt/slides/_rels/slide1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4.emf"/></Relationships>
</file>

<file path=ppt/slides/_rels/slide1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1.em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63.png"/><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21.emf"/><Relationship Id="rId3" Type="http://schemas.openxmlformats.org/officeDocument/2006/relationships/image" Target="../media/image11.png"/><Relationship Id="rId7" Type="http://schemas.openxmlformats.org/officeDocument/2006/relationships/image" Target="../media/image15.emf"/><Relationship Id="rId12" Type="http://schemas.openxmlformats.org/officeDocument/2006/relationships/image" Target="../media/image20.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emf"/><Relationship Id="rId5" Type="http://schemas.openxmlformats.org/officeDocument/2006/relationships/image" Target="../media/image13.png"/><Relationship Id="rId15" Type="http://schemas.openxmlformats.org/officeDocument/2006/relationships/image" Target="../media/image3.png"/><Relationship Id="rId10" Type="http://schemas.openxmlformats.org/officeDocument/2006/relationships/image" Target="../media/image18.emf"/><Relationship Id="rId4" Type="http://schemas.openxmlformats.org/officeDocument/2006/relationships/image" Target="../media/image12.png"/><Relationship Id="rId9" Type="http://schemas.openxmlformats.org/officeDocument/2006/relationships/image" Target="../media/image17.emf"/><Relationship Id="rId14" Type="http://schemas.openxmlformats.org/officeDocument/2006/relationships/image" Target="../media/image22.emf"/></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4.emf"/></Relationships>
</file>

<file path=ppt/slides/_rels/slide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7.emf"/></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9.emf"/></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2.emf"/><Relationship Id="rId4" Type="http://schemas.openxmlformats.org/officeDocument/2006/relationships/image" Target="../media/image3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6" cstate="print">
            <a:extLst>
              <a:ext uri="{28A0092B-C50C-407E-A947-70E740481C1C}">
                <a14:useLocalDpi xmlns:a14="http://schemas.microsoft.com/office/drawing/2010/main" val="0"/>
              </a:ext>
            </a:extLst>
          </a:blip>
          <a:srcRect r="10059"/>
          <a:stretch/>
        </p:blipFill>
        <p:spPr>
          <a:xfrm>
            <a:off x="0" y="-463176"/>
            <a:ext cx="9144000" cy="6569857"/>
          </a:xfrm>
          <a:prstGeom prst="rect">
            <a:avLst/>
          </a:prstGeom>
        </p:spPr>
      </p:pic>
      <p:grpSp>
        <p:nvGrpSpPr>
          <p:cNvPr id="5" name="Grouper 4"/>
          <p:cNvGrpSpPr/>
          <p:nvPr/>
        </p:nvGrpSpPr>
        <p:grpSpPr>
          <a:xfrm>
            <a:off x="420671" y="414289"/>
            <a:ext cx="1905988" cy="1350804"/>
            <a:chOff x="271258" y="133761"/>
            <a:chExt cx="1905988" cy="1350804"/>
          </a:xfrm>
        </p:grpSpPr>
        <p:sp>
          <p:nvSpPr>
            <p:cNvPr id="6" name="Rectangle 5"/>
            <p:cNvSpPr/>
            <p:nvPr>
              <p:custDataLst>
                <p:tags r:id="rId3"/>
              </p:custDataLst>
            </p:nvPr>
          </p:nvSpPr>
          <p:spPr>
            <a:xfrm>
              <a:off x="271258" y="133761"/>
              <a:ext cx="1905988" cy="1350804"/>
            </a:xfrm>
            <a:prstGeom prst="rect">
              <a:avLst/>
            </a:prstGeom>
            <a:solidFill>
              <a:schemeClr val="bg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fr-CA">
                <a:solidFill>
                  <a:prstClr val="white"/>
                </a:solidFill>
              </a:endParaRPr>
            </a:p>
          </p:txBody>
        </p:sp>
        <p:sp>
          <p:nvSpPr>
            <p:cNvPr id="7" name="Espace réservé du contenu 2"/>
            <p:cNvSpPr txBox="1">
              <a:spLocks/>
            </p:cNvSpPr>
            <p:nvPr>
              <p:custDataLst>
                <p:tags r:id="rId4"/>
              </p:custDataLst>
            </p:nvPr>
          </p:nvSpPr>
          <p:spPr>
            <a:xfrm>
              <a:off x="271258" y="920264"/>
              <a:ext cx="1905988" cy="374807"/>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algn="ctr">
                <a:spcBef>
                  <a:spcPts val="1800"/>
                </a:spcBef>
                <a:defRPr/>
              </a:pPr>
              <a:r>
                <a:rPr lang="fr-CA" cap="small" dirty="0">
                  <a:ln w="19050">
                    <a:noFill/>
                  </a:ln>
                  <a:solidFill>
                    <a:prstClr val="black">
                      <a:lumMod val="85000"/>
                      <a:lumOff val="15000"/>
                    </a:prstClr>
                  </a:solidFill>
                  <a:latin typeface="Raleway" panose="020B0003030101060003" pitchFamily="34" charset="0"/>
                </a:rPr>
                <a:t>veiller pour éveiller</a:t>
              </a:r>
              <a:endParaRPr lang="fr-CA" cap="small" dirty="0">
                <a:solidFill>
                  <a:prstClr val="black">
                    <a:lumMod val="85000"/>
                    <a:lumOff val="15000"/>
                  </a:prstClr>
                </a:solidFill>
                <a:latin typeface="Raleway" panose="020B0003030101060003" pitchFamily="34" charset="0"/>
              </a:endParaRPr>
            </a:p>
          </p:txBody>
        </p:sp>
        <p:pic>
          <p:nvPicPr>
            <p:cNvPr id="8" name="Imag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8083" y="254740"/>
              <a:ext cx="1598084" cy="452991"/>
            </a:xfrm>
            <a:prstGeom prst="rect">
              <a:avLst/>
            </a:prstGeom>
          </p:spPr>
        </p:pic>
      </p:grpSp>
      <p:grpSp>
        <p:nvGrpSpPr>
          <p:cNvPr id="12" name="Grouper 11"/>
          <p:cNvGrpSpPr/>
          <p:nvPr/>
        </p:nvGrpSpPr>
        <p:grpSpPr>
          <a:xfrm>
            <a:off x="5767438" y="2424089"/>
            <a:ext cx="3165779" cy="2369739"/>
            <a:chOff x="5759966" y="2545910"/>
            <a:chExt cx="3165779" cy="2369739"/>
          </a:xfrm>
        </p:grpSpPr>
        <p:sp>
          <p:nvSpPr>
            <p:cNvPr id="10" name="Rectangle 9"/>
            <p:cNvSpPr/>
            <p:nvPr>
              <p:custDataLst>
                <p:tags r:id="rId1"/>
              </p:custDataLst>
            </p:nvPr>
          </p:nvSpPr>
          <p:spPr>
            <a:xfrm>
              <a:off x="6066108" y="2545910"/>
              <a:ext cx="2648522" cy="2369739"/>
            </a:xfrm>
            <a:prstGeom prst="rect">
              <a:avLst/>
            </a:prstGeom>
            <a:solidFill>
              <a:srgbClr val="4EB0B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fr-CA">
                <a:solidFill>
                  <a:prstClr val="white"/>
                </a:solidFill>
              </a:endParaRPr>
            </a:p>
          </p:txBody>
        </p:sp>
        <p:sp>
          <p:nvSpPr>
            <p:cNvPr id="11" name="Titre 1"/>
            <p:cNvSpPr txBox="1">
              <a:spLocks/>
            </p:cNvSpPr>
            <p:nvPr>
              <p:custDataLst>
                <p:tags r:id="rId2"/>
              </p:custDataLst>
            </p:nvPr>
          </p:nvSpPr>
          <p:spPr>
            <a:xfrm>
              <a:off x="5759966" y="2821988"/>
              <a:ext cx="3165779" cy="1139885"/>
            </a:xfrm>
            <a:prstGeom prst="rect">
              <a:avLst/>
            </a:prstGeom>
          </p:spPr>
          <p:txBody>
            <a:bodyPr lIns="91420" tIns="45718" rIns="91420" bIns="45718">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CA" sz="2800" b="1" dirty="0">
                  <a:solidFill>
                    <a:prstClr val="white"/>
                  </a:solidFill>
                  <a:latin typeface="Raleway" panose="020B0503030101060003" pitchFamily="34" charset="0"/>
                  <a:cs typeface="Gotham Bold" pitchFamily="50" charset="0"/>
                </a:rPr>
                <a:t>Violence et maltraitance</a:t>
              </a:r>
            </a:p>
            <a:p>
              <a:endParaRPr lang="fr-CA" sz="2800" b="1" dirty="0">
                <a:solidFill>
                  <a:prstClr val="white"/>
                </a:solidFill>
                <a:latin typeface="Raleway" panose="020B0503030101060003" pitchFamily="34" charset="0"/>
                <a:cs typeface="Gotham Bold" pitchFamily="50" charset="0"/>
              </a:endParaRPr>
            </a:p>
            <a:p>
              <a:r>
                <a:rPr lang="fr-CA" sz="1400" b="1" i="1" dirty="0">
                  <a:solidFill>
                    <a:prstClr val="white"/>
                  </a:solidFill>
                  <a:latin typeface="Raleway" panose="020B0503030101060003" pitchFamily="34" charset="0"/>
                  <a:cs typeface="Gotham Bold" pitchFamily="50" charset="0"/>
                </a:rPr>
                <a:t>Les tout-petits québécois</a:t>
              </a:r>
            </a:p>
            <a:p>
              <a:r>
                <a:rPr lang="fr-CA" sz="1400" b="1" i="1" dirty="0">
                  <a:solidFill>
                    <a:prstClr val="white"/>
                  </a:solidFill>
                  <a:latin typeface="Raleway" panose="020B0503030101060003" pitchFamily="34" charset="0"/>
                  <a:cs typeface="Gotham Bold" pitchFamily="50" charset="0"/>
                </a:rPr>
                <a:t>sont-ils à l’abri ?</a:t>
              </a:r>
            </a:p>
          </p:txBody>
        </p:sp>
      </p:grpSp>
    </p:spTree>
    <p:extLst>
      <p:ext uri="{BB962C8B-B14F-4D97-AF65-F5344CB8AC3E}">
        <p14:creationId xmlns:p14="http://schemas.microsoft.com/office/powerpoint/2010/main" val="2991626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rgbClr val="E47362">
              <a:alpha val="70000"/>
            </a:srgbClr>
          </a:solidFill>
          <a:ln w="190500" cmpd="sng">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fr-FR"/>
          </a:p>
        </p:txBody>
      </p:sp>
      <p:pic>
        <p:nvPicPr>
          <p:cNvPr id="3" name="Image 2" descr="Diapo-7-typ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690" y="381991"/>
            <a:ext cx="7317110" cy="1299327"/>
          </a:xfrm>
          <a:prstGeom prst="rect">
            <a:avLst/>
          </a:prstGeom>
        </p:spPr>
      </p:pic>
      <p:pic>
        <p:nvPicPr>
          <p:cNvPr id="4" name="Image 3" descr="Diapo-24-soustitr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5360" y="1573156"/>
            <a:ext cx="3586082" cy="252260"/>
          </a:xfrm>
          <a:prstGeom prst="rect">
            <a:avLst/>
          </a:prstGeom>
        </p:spPr>
      </p:pic>
      <p:pic>
        <p:nvPicPr>
          <p:cNvPr id="5" name="Image 4" descr="Diapo-7-Graph.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0839" y="1332100"/>
            <a:ext cx="6620387" cy="3573378"/>
          </a:xfrm>
          <a:prstGeom prst="rect">
            <a:avLst/>
          </a:prstGeom>
        </p:spPr>
      </p:pic>
      <p:sp>
        <p:nvSpPr>
          <p:cNvPr id="8" name="Rectangle 7"/>
          <p:cNvSpPr/>
          <p:nvPr/>
        </p:nvSpPr>
        <p:spPr>
          <a:xfrm>
            <a:off x="7406608" y="4750154"/>
            <a:ext cx="1479892" cy="169277"/>
          </a:xfrm>
          <a:prstGeom prst="rect">
            <a:avLst/>
          </a:prstGeom>
        </p:spPr>
        <p:txBody>
          <a:bodyPr wrap="none">
            <a:spAutoFit/>
          </a:body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9" name="Image 8" descr="Logo-Boservatoiredestoutpetit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94734" y="4426966"/>
            <a:ext cx="920050" cy="233770"/>
          </a:xfrm>
          <a:prstGeom prst="rect">
            <a:avLst/>
          </a:prstGeom>
        </p:spPr>
      </p:pic>
    </p:spTree>
    <p:extLst>
      <p:ext uri="{BB962C8B-B14F-4D97-AF65-F5344CB8AC3E}">
        <p14:creationId xmlns:p14="http://schemas.microsoft.com/office/powerpoint/2010/main" val="19460081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iapo--fond-photo-tabl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4865600" cy="5143500"/>
          </a:xfrm>
          <a:prstGeom prst="rect">
            <a:avLst/>
          </a:prstGeom>
        </p:spPr>
      </p:pic>
      <p:sp>
        <p:nvSpPr>
          <p:cNvPr id="3" name="Rectangle 2"/>
          <p:cNvSpPr/>
          <p:nvPr/>
        </p:nvSpPr>
        <p:spPr>
          <a:xfrm flipH="1">
            <a:off x="4865598" y="1"/>
            <a:ext cx="4278401" cy="5143500"/>
          </a:xfrm>
          <a:prstGeom prst="rect">
            <a:avLst/>
          </a:prstGeom>
          <a:solidFill>
            <a:schemeClr val="bg1"/>
          </a:solidFill>
          <a:ln w="88900" cmpd="sng">
            <a:solidFill>
              <a:srgbClr val="EA9D8B"/>
            </a:solidFill>
            <a:miter lim="800000"/>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fr-FR"/>
          </a:p>
        </p:txBody>
      </p:sp>
      <p:sp>
        <p:nvSpPr>
          <p:cNvPr id="4" name="ZoneTexte 3"/>
          <p:cNvSpPr txBox="1"/>
          <p:nvPr/>
        </p:nvSpPr>
        <p:spPr>
          <a:xfrm>
            <a:off x="4865597" y="416894"/>
            <a:ext cx="4253004" cy="4010072"/>
          </a:xfrm>
          <a:prstGeom prst="rect">
            <a:avLst/>
          </a:prstGeom>
          <a:noFill/>
        </p:spPr>
        <p:txBody>
          <a:bodyPr wrap="square" lIns="91438" tIns="45719" rIns="91438" bIns="45719" rtlCol="0">
            <a:spAutoFit/>
          </a:bodyPr>
          <a:lstStyle/>
          <a:p>
            <a:pPr algn="ctr"/>
            <a:r>
              <a:rPr lang="fr-FR" sz="3000" dirty="0">
                <a:solidFill>
                  <a:srgbClr val="434747"/>
                </a:solidFill>
                <a:latin typeface="Raleway Black"/>
                <a:cs typeface="Raleway Black"/>
              </a:rPr>
              <a:t>Les signalements </a:t>
            </a:r>
            <a:br>
              <a:rPr lang="fr-FR" sz="3000" dirty="0">
                <a:solidFill>
                  <a:srgbClr val="434747"/>
                </a:solidFill>
                <a:latin typeface="Raleway Black"/>
                <a:cs typeface="Raleway Black"/>
              </a:rPr>
            </a:br>
            <a:r>
              <a:rPr lang="fr-FR" sz="3000" dirty="0">
                <a:solidFill>
                  <a:srgbClr val="434747"/>
                </a:solidFill>
                <a:latin typeface="Raleway Black"/>
                <a:cs typeface="Raleway Black"/>
              </a:rPr>
              <a:t>jugés fondés en 2015-2016 chez </a:t>
            </a:r>
            <a:br>
              <a:rPr lang="fr-FR" sz="3000" dirty="0">
                <a:solidFill>
                  <a:srgbClr val="434747"/>
                </a:solidFill>
                <a:latin typeface="Raleway Black"/>
                <a:cs typeface="Raleway Black"/>
              </a:rPr>
            </a:br>
            <a:r>
              <a:rPr lang="fr-FR" sz="3000" dirty="0">
                <a:solidFill>
                  <a:srgbClr val="434747"/>
                </a:solidFill>
                <a:latin typeface="Raleway Black"/>
                <a:cs typeface="Raleway Black"/>
              </a:rPr>
              <a:t>les tout-petits </a:t>
            </a:r>
            <a:br>
              <a:rPr lang="fr-FR" sz="3000" dirty="0">
                <a:solidFill>
                  <a:srgbClr val="434747"/>
                </a:solidFill>
                <a:latin typeface="Raleway Black"/>
                <a:cs typeface="Raleway Black"/>
              </a:rPr>
            </a:br>
            <a:r>
              <a:rPr lang="fr-FR" sz="3000" dirty="0">
                <a:solidFill>
                  <a:srgbClr val="434747"/>
                </a:solidFill>
                <a:latin typeface="Raleway Black"/>
                <a:cs typeface="Raleway Black"/>
              </a:rPr>
              <a:t>concernaient principalement </a:t>
            </a:r>
            <a:br>
              <a:rPr lang="fr-FR" sz="3000" dirty="0">
                <a:solidFill>
                  <a:srgbClr val="434747"/>
                </a:solidFill>
                <a:latin typeface="Raleway Black"/>
                <a:cs typeface="Raleway Black"/>
              </a:rPr>
            </a:br>
            <a:r>
              <a:rPr lang="fr-FR" sz="3000" dirty="0">
                <a:solidFill>
                  <a:srgbClr val="434747"/>
                </a:solidFill>
                <a:latin typeface="Raleway Black"/>
                <a:cs typeface="Raleway Black"/>
              </a:rPr>
              <a:t>la </a:t>
            </a:r>
            <a:r>
              <a:rPr lang="fr-FR" sz="3000" dirty="0">
                <a:solidFill>
                  <a:srgbClr val="E47362"/>
                </a:solidFill>
                <a:latin typeface="Raleway Black"/>
                <a:cs typeface="Raleway Black"/>
              </a:rPr>
              <a:t>négligence</a:t>
            </a:r>
            <a:r>
              <a:rPr lang="fr-FR" sz="3000" dirty="0">
                <a:latin typeface="Raleway Black"/>
                <a:cs typeface="Raleway Black"/>
              </a:rPr>
              <a:t> </a:t>
            </a:r>
            <a:r>
              <a:rPr lang="fr-FR" sz="3000" dirty="0">
                <a:solidFill>
                  <a:srgbClr val="434747"/>
                </a:solidFill>
                <a:latin typeface="Raleway Black"/>
                <a:cs typeface="Raleway Black"/>
              </a:rPr>
              <a:t>et</a:t>
            </a:r>
            <a:r>
              <a:rPr lang="fr-FR" sz="3000" dirty="0">
                <a:latin typeface="Raleway Black"/>
                <a:cs typeface="Raleway Black"/>
              </a:rPr>
              <a:t> </a:t>
            </a:r>
            <a:r>
              <a:rPr lang="fr-FR" sz="3000" dirty="0">
                <a:solidFill>
                  <a:srgbClr val="E47362"/>
                </a:solidFill>
                <a:latin typeface="Raleway Black"/>
                <a:cs typeface="Raleway Black"/>
              </a:rPr>
              <a:t>l’abus physique</a:t>
            </a:r>
            <a:r>
              <a:rPr lang="fr-FR" sz="3000" dirty="0">
                <a:solidFill>
                  <a:srgbClr val="434747"/>
                </a:solidFill>
                <a:latin typeface="Raleway Black"/>
                <a:cs typeface="Raleway Black"/>
              </a:rPr>
              <a:t>.</a:t>
            </a:r>
          </a:p>
          <a:p>
            <a:pPr algn="ctr">
              <a:lnSpc>
                <a:spcPct val="50000"/>
              </a:lnSpc>
            </a:pPr>
            <a:endParaRPr lang="fr-FR" sz="2500" dirty="0">
              <a:latin typeface="Raleway Black"/>
              <a:cs typeface="Raleway Black"/>
            </a:endParaRPr>
          </a:p>
        </p:txBody>
      </p:sp>
      <p:sp>
        <p:nvSpPr>
          <p:cNvPr id="5" name="Rectangle 4"/>
          <p:cNvSpPr/>
          <p:nvPr/>
        </p:nvSpPr>
        <p:spPr>
          <a:xfrm flipH="1">
            <a:off x="0" y="1"/>
            <a:ext cx="9144000" cy="5143500"/>
          </a:xfrm>
          <a:prstGeom prst="rect">
            <a:avLst/>
          </a:prstGeom>
          <a:noFill/>
          <a:ln w="190500" cmpd="sng">
            <a:solidFill>
              <a:srgbClr val="EA9D8B"/>
            </a:solidFill>
            <a:miter lim="800000"/>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fr-FR"/>
          </a:p>
        </p:txBody>
      </p:sp>
      <p:sp>
        <p:nvSpPr>
          <p:cNvPr id="6" name="Rectangle 5"/>
          <p:cNvSpPr/>
          <p:nvPr/>
        </p:nvSpPr>
        <p:spPr>
          <a:xfrm>
            <a:off x="6252153" y="4750154"/>
            <a:ext cx="1479892" cy="169277"/>
          </a:xfrm>
          <a:prstGeom prst="rect">
            <a:avLst/>
          </a:prstGeom>
        </p:spPr>
        <p:txBody>
          <a:bodyPr wrap="none">
            <a:spAutoFit/>
          </a:body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7" name="Image 6" descr="Logo-Boservatoiredestoutpeti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2074" y="4426966"/>
            <a:ext cx="920050" cy="233770"/>
          </a:xfrm>
          <a:prstGeom prst="rect">
            <a:avLst/>
          </a:prstGeom>
        </p:spPr>
      </p:pic>
    </p:spTree>
    <p:extLst>
      <p:ext uri="{BB962C8B-B14F-4D97-AF65-F5344CB8AC3E}">
        <p14:creationId xmlns:p14="http://schemas.microsoft.com/office/powerpoint/2010/main" val="42146718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bg1">
              <a:alpha val="70000"/>
            </a:schemeClr>
          </a:solidFill>
          <a:ln w="190500" cmpd="sng">
            <a:solidFill>
              <a:srgbClr val="EA9D8B"/>
            </a:solidFill>
            <a:miter lim="800000"/>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fr-FR" dirty="0"/>
          </a:p>
        </p:txBody>
      </p:sp>
      <p:sp>
        <p:nvSpPr>
          <p:cNvPr id="11" name="ZoneTexte 10"/>
          <p:cNvSpPr txBox="1"/>
          <p:nvPr/>
        </p:nvSpPr>
        <p:spPr>
          <a:xfrm>
            <a:off x="-89646" y="487489"/>
            <a:ext cx="9338234" cy="1077218"/>
          </a:xfrm>
          <a:prstGeom prst="rect">
            <a:avLst/>
          </a:prstGeom>
          <a:noFill/>
        </p:spPr>
        <p:txBody>
          <a:bodyPr wrap="square" lIns="91438" tIns="45719" rIns="91438" bIns="45719" rtlCol="0">
            <a:spAutoFit/>
          </a:bodyPr>
          <a:lstStyle/>
          <a:p>
            <a:pPr algn="ctr"/>
            <a:r>
              <a:rPr lang="fr-FR" sz="3200" dirty="0" smtClean="0">
                <a:solidFill>
                  <a:srgbClr val="434747"/>
                </a:solidFill>
                <a:latin typeface="Raleway Black"/>
                <a:cs typeface="Raleway Black"/>
              </a:rPr>
              <a:t>Évolution des taux </a:t>
            </a:r>
            <a:r>
              <a:rPr lang="fr-FR" sz="3200" dirty="0">
                <a:solidFill>
                  <a:srgbClr val="434747"/>
                </a:solidFill>
                <a:latin typeface="Raleway Black"/>
                <a:cs typeface="Raleway Black"/>
              </a:rPr>
              <a:t>de signalements </a:t>
            </a:r>
            <a:br>
              <a:rPr lang="fr-FR" sz="3200" dirty="0">
                <a:solidFill>
                  <a:srgbClr val="434747"/>
                </a:solidFill>
                <a:latin typeface="Raleway Black"/>
                <a:cs typeface="Raleway Black"/>
              </a:rPr>
            </a:br>
            <a:r>
              <a:rPr lang="fr-FR" sz="3200" dirty="0" smtClean="0">
                <a:solidFill>
                  <a:srgbClr val="434747"/>
                </a:solidFill>
                <a:latin typeface="Raleway Black"/>
                <a:cs typeface="Raleway Black"/>
              </a:rPr>
              <a:t>fondés entre 2007-2008 et 2015-2016</a:t>
            </a:r>
            <a:endParaRPr lang="fr-FR" sz="3200" dirty="0">
              <a:solidFill>
                <a:srgbClr val="E47362"/>
              </a:solidFill>
              <a:latin typeface="Raleway Black"/>
              <a:cs typeface="Raleway Black"/>
            </a:endParaRPr>
          </a:p>
        </p:txBody>
      </p:sp>
      <p:pic>
        <p:nvPicPr>
          <p:cNvPr id="12" name="Image 11" descr="Diapo9-graph-negligen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8591" y="1897414"/>
            <a:ext cx="6461760" cy="2383640"/>
          </a:xfrm>
          <a:prstGeom prst="rect">
            <a:avLst/>
          </a:prstGeom>
        </p:spPr>
      </p:pic>
      <p:sp>
        <p:nvSpPr>
          <p:cNvPr id="13" name="Rectangle 12"/>
          <p:cNvSpPr/>
          <p:nvPr/>
        </p:nvSpPr>
        <p:spPr>
          <a:xfrm>
            <a:off x="7406608" y="4750154"/>
            <a:ext cx="1479892" cy="169277"/>
          </a:xfrm>
          <a:prstGeom prst="rect">
            <a:avLst/>
          </a:prstGeom>
        </p:spPr>
        <p:txBody>
          <a:bodyPr wrap="none">
            <a:spAutoFit/>
          </a:body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15" name="Image 14" descr="Logo-Boservatoiredestoutpetit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4734" y="4426966"/>
            <a:ext cx="920050" cy="233770"/>
          </a:xfrm>
          <a:prstGeom prst="rect">
            <a:avLst/>
          </a:prstGeom>
        </p:spPr>
      </p:pic>
    </p:spTree>
    <p:extLst>
      <p:ext uri="{BB962C8B-B14F-4D97-AF65-F5344CB8AC3E}">
        <p14:creationId xmlns:p14="http://schemas.microsoft.com/office/powerpoint/2010/main" val="5057832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188"/>
            <a:ext cx="9144000" cy="5110725"/>
          </a:xfrm>
          <a:prstGeom prst="rect">
            <a:avLst/>
          </a:prstGeom>
          <a:solidFill>
            <a:schemeClr val="bg1">
              <a:alpha val="70000"/>
            </a:schemeClr>
          </a:solidFill>
          <a:ln w="190500" cmpd="sng">
            <a:solidFill>
              <a:srgbClr val="EA9D8B"/>
            </a:solidFill>
            <a:miter lim="800000"/>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fr-FR"/>
          </a:p>
        </p:txBody>
      </p:sp>
      <p:sp>
        <p:nvSpPr>
          <p:cNvPr id="3" name="ZoneTexte 2"/>
          <p:cNvSpPr txBox="1"/>
          <p:nvPr/>
        </p:nvSpPr>
        <p:spPr>
          <a:xfrm>
            <a:off x="-89646" y="484968"/>
            <a:ext cx="9338234" cy="1077218"/>
          </a:xfrm>
          <a:prstGeom prst="rect">
            <a:avLst/>
          </a:prstGeom>
          <a:noFill/>
        </p:spPr>
        <p:txBody>
          <a:bodyPr wrap="square" lIns="91438" tIns="45719" rIns="91438" bIns="45719" rtlCol="0">
            <a:spAutoFit/>
          </a:bodyPr>
          <a:lstStyle/>
          <a:p>
            <a:pPr algn="ctr"/>
            <a:r>
              <a:rPr lang="fr-FR" sz="3200" dirty="0">
                <a:solidFill>
                  <a:srgbClr val="434747"/>
                </a:solidFill>
                <a:latin typeface="Raleway Black"/>
                <a:cs typeface="Raleway Black"/>
              </a:rPr>
              <a:t>Évolution des taux de signalements </a:t>
            </a:r>
            <a:br>
              <a:rPr lang="fr-FR" sz="3200" dirty="0">
                <a:solidFill>
                  <a:srgbClr val="434747"/>
                </a:solidFill>
                <a:latin typeface="Raleway Black"/>
                <a:cs typeface="Raleway Black"/>
              </a:rPr>
            </a:br>
            <a:r>
              <a:rPr lang="fr-FR" sz="3200" dirty="0">
                <a:solidFill>
                  <a:srgbClr val="434747"/>
                </a:solidFill>
                <a:latin typeface="Raleway Black"/>
                <a:cs typeface="Raleway Black"/>
              </a:rPr>
              <a:t>fondés entre 2007-2008 et 2015-2016</a:t>
            </a:r>
          </a:p>
        </p:txBody>
      </p:sp>
      <p:sp>
        <p:nvSpPr>
          <p:cNvPr id="5" name="ZoneTexte 4"/>
          <p:cNvSpPr txBox="1"/>
          <p:nvPr/>
        </p:nvSpPr>
        <p:spPr>
          <a:xfrm>
            <a:off x="397936" y="3618935"/>
            <a:ext cx="8328194" cy="323165"/>
          </a:xfrm>
          <a:prstGeom prst="rect">
            <a:avLst/>
          </a:prstGeom>
          <a:noFill/>
        </p:spPr>
        <p:txBody>
          <a:bodyPr wrap="square" lIns="91438" tIns="45719" rIns="91438" bIns="45719" rtlCol="0">
            <a:spAutoFit/>
          </a:bodyPr>
          <a:lstStyle/>
          <a:p>
            <a:pPr algn="ctr"/>
            <a:r>
              <a:rPr lang="fr-FR" sz="1500" dirty="0">
                <a:solidFill>
                  <a:srgbClr val="89CFD6"/>
                </a:solidFill>
                <a:latin typeface="Raleway Black"/>
                <a:cs typeface="Raleway Black"/>
              </a:rPr>
              <a:t>Ces taux ont augmenté de façon notable.</a:t>
            </a:r>
          </a:p>
        </p:txBody>
      </p:sp>
      <p:pic>
        <p:nvPicPr>
          <p:cNvPr id="13" name="Image 12" descr="Diapo-26-graph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601" y="1742455"/>
            <a:ext cx="8432800" cy="1782741"/>
          </a:xfrm>
          <a:prstGeom prst="rect">
            <a:avLst/>
          </a:prstGeom>
        </p:spPr>
      </p:pic>
      <p:sp>
        <p:nvSpPr>
          <p:cNvPr id="6" name="Rectangle 5"/>
          <p:cNvSpPr/>
          <p:nvPr/>
        </p:nvSpPr>
        <p:spPr>
          <a:xfrm>
            <a:off x="3832054" y="4750154"/>
            <a:ext cx="1479892" cy="169277"/>
          </a:xfrm>
          <a:prstGeom prst="rect">
            <a:avLst/>
          </a:prstGeom>
        </p:spPr>
        <p:txBody>
          <a:bodyPr wrap="none">
            <a:spAutoFit/>
          </a:body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7" name="Image 6" descr="Logo-Boservatoiredestoutpetit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1975" y="4426966"/>
            <a:ext cx="920050" cy="233770"/>
          </a:xfrm>
          <a:prstGeom prst="rect">
            <a:avLst/>
          </a:prstGeom>
        </p:spPr>
      </p:pic>
    </p:spTree>
    <p:extLst>
      <p:ext uri="{BB962C8B-B14F-4D97-AF65-F5344CB8AC3E}">
        <p14:creationId xmlns:p14="http://schemas.microsoft.com/office/powerpoint/2010/main" val="8670325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bg1">
              <a:alpha val="70000"/>
            </a:schemeClr>
          </a:solidFill>
          <a:ln w="190500" cmpd="sng">
            <a:solidFill>
              <a:srgbClr val="EA9D8B"/>
            </a:solidFill>
            <a:miter lim="800000"/>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fr-FR" dirty="0"/>
          </a:p>
        </p:txBody>
      </p:sp>
      <p:sp>
        <p:nvSpPr>
          <p:cNvPr id="11" name="ZoneTexte 10"/>
          <p:cNvSpPr txBox="1"/>
          <p:nvPr/>
        </p:nvSpPr>
        <p:spPr>
          <a:xfrm>
            <a:off x="-89646" y="487489"/>
            <a:ext cx="9338234" cy="1077218"/>
          </a:xfrm>
          <a:prstGeom prst="rect">
            <a:avLst/>
          </a:prstGeom>
          <a:noFill/>
        </p:spPr>
        <p:txBody>
          <a:bodyPr wrap="square" lIns="91438" tIns="45719" rIns="91438" bIns="45719" rtlCol="0">
            <a:spAutoFit/>
          </a:bodyPr>
          <a:lstStyle/>
          <a:p>
            <a:pPr algn="ctr"/>
            <a:r>
              <a:rPr lang="fr-FR" sz="3200" dirty="0" smtClean="0">
                <a:solidFill>
                  <a:srgbClr val="434747"/>
                </a:solidFill>
                <a:latin typeface="Raleway Black"/>
                <a:cs typeface="Raleway Black"/>
              </a:rPr>
              <a:t>Évolution des taux </a:t>
            </a:r>
            <a:r>
              <a:rPr lang="fr-FR" sz="3200" dirty="0">
                <a:solidFill>
                  <a:srgbClr val="434747"/>
                </a:solidFill>
                <a:latin typeface="Raleway Black"/>
                <a:cs typeface="Raleway Black"/>
              </a:rPr>
              <a:t>de signalements </a:t>
            </a:r>
            <a:br>
              <a:rPr lang="fr-FR" sz="3200" dirty="0">
                <a:solidFill>
                  <a:srgbClr val="434747"/>
                </a:solidFill>
                <a:latin typeface="Raleway Black"/>
                <a:cs typeface="Raleway Black"/>
              </a:rPr>
            </a:br>
            <a:r>
              <a:rPr lang="fr-FR" sz="3200" dirty="0" smtClean="0">
                <a:solidFill>
                  <a:srgbClr val="434747"/>
                </a:solidFill>
                <a:latin typeface="Raleway Black"/>
                <a:cs typeface="Raleway Black"/>
              </a:rPr>
              <a:t>fondés entre 2007-2008 et 2015-2016</a:t>
            </a:r>
            <a:endParaRPr lang="fr-FR" sz="3200" dirty="0">
              <a:solidFill>
                <a:srgbClr val="E47362"/>
              </a:solidFill>
              <a:latin typeface="Raleway Black"/>
              <a:cs typeface="Raleway Black"/>
            </a:endParaRPr>
          </a:p>
        </p:txBody>
      </p:sp>
      <p:pic>
        <p:nvPicPr>
          <p:cNvPr id="3" name="Image 2" descr="Diapo10-graph-aband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3920" y="1839368"/>
            <a:ext cx="4171469" cy="1994993"/>
          </a:xfrm>
          <a:prstGeom prst="rect">
            <a:avLst/>
          </a:prstGeom>
        </p:spPr>
      </p:pic>
      <p:pic>
        <p:nvPicPr>
          <p:cNvPr id="4" name="Image 3" descr="Diapo10-graph-abus-sexuel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96" y="1910489"/>
            <a:ext cx="4213804" cy="1893392"/>
          </a:xfrm>
          <a:prstGeom prst="rect">
            <a:avLst/>
          </a:prstGeom>
        </p:spPr>
      </p:pic>
      <p:sp>
        <p:nvSpPr>
          <p:cNvPr id="9" name="Rectangle 8"/>
          <p:cNvSpPr/>
          <p:nvPr/>
        </p:nvSpPr>
        <p:spPr>
          <a:xfrm>
            <a:off x="3832054" y="4750154"/>
            <a:ext cx="1479892" cy="169277"/>
          </a:xfrm>
          <a:prstGeom prst="rect">
            <a:avLst/>
          </a:prstGeom>
        </p:spPr>
        <p:txBody>
          <a:bodyPr wrap="none">
            <a:spAutoFit/>
          </a:body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10" name="Image 9" descr="Logo-Boservatoiredestoutpetit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1975" y="4426966"/>
            <a:ext cx="920050" cy="233770"/>
          </a:xfrm>
          <a:prstGeom prst="rect">
            <a:avLst/>
          </a:prstGeom>
        </p:spPr>
      </p:pic>
    </p:spTree>
    <p:extLst>
      <p:ext uri="{BB962C8B-B14F-4D97-AF65-F5344CB8AC3E}">
        <p14:creationId xmlns:p14="http://schemas.microsoft.com/office/powerpoint/2010/main" val="40990491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424904" y="1188066"/>
            <a:ext cx="184666" cy="369332"/>
          </a:xfrm>
          <a:prstGeom prst="rect">
            <a:avLst/>
          </a:prstGeom>
          <a:noFill/>
        </p:spPr>
        <p:txBody>
          <a:bodyPr wrap="none" lIns="91438" tIns="45719" rIns="91438" bIns="45719" rtlCol="0">
            <a:spAutoFit/>
          </a:bodyPr>
          <a:lstStyle/>
          <a:p>
            <a:endParaRPr lang="fr-FR" dirty="0"/>
          </a:p>
        </p:txBody>
      </p:sp>
      <p:sp>
        <p:nvSpPr>
          <p:cNvPr id="5" name="Rectangle 4"/>
          <p:cNvSpPr/>
          <p:nvPr/>
        </p:nvSpPr>
        <p:spPr>
          <a:xfrm>
            <a:off x="0" y="0"/>
            <a:ext cx="9144000" cy="5143500"/>
          </a:xfrm>
          <a:prstGeom prst="rect">
            <a:avLst/>
          </a:prstGeom>
          <a:solidFill>
            <a:srgbClr val="E47362">
              <a:alpha val="70000"/>
            </a:srgbClr>
          </a:solidFill>
          <a:ln w="190500" cmpd="sng">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fr-FR"/>
          </a:p>
        </p:txBody>
      </p:sp>
      <p:sp>
        <p:nvSpPr>
          <p:cNvPr id="6" name="ZoneTexte 5"/>
          <p:cNvSpPr txBox="1"/>
          <p:nvPr/>
        </p:nvSpPr>
        <p:spPr>
          <a:xfrm>
            <a:off x="-89646" y="509746"/>
            <a:ext cx="9338234" cy="1569660"/>
          </a:xfrm>
          <a:prstGeom prst="rect">
            <a:avLst/>
          </a:prstGeom>
          <a:noFill/>
        </p:spPr>
        <p:txBody>
          <a:bodyPr wrap="square" lIns="91438" tIns="45719" rIns="91438" bIns="45719" rtlCol="0">
            <a:spAutoFit/>
          </a:bodyPr>
          <a:lstStyle/>
          <a:p>
            <a:pPr algn="ctr"/>
            <a:r>
              <a:rPr lang="fr-FR" sz="3200" dirty="0">
                <a:solidFill>
                  <a:srgbClr val="434747"/>
                </a:solidFill>
                <a:latin typeface="Raleway Black"/>
                <a:cs typeface="Raleway Black"/>
              </a:rPr>
              <a:t>Exposition à la </a:t>
            </a:r>
            <a:r>
              <a:rPr lang="fr-FR" sz="3200" dirty="0">
                <a:solidFill>
                  <a:srgbClr val="FFFFFF"/>
                </a:solidFill>
                <a:latin typeface="Raleway Black"/>
                <a:cs typeface="Raleway Black"/>
              </a:rPr>
              <a:t>violence conjugale </a:t>
            </a:r>
            <a:br>
              <a:rPr lang="fr-FR" sz="3200" dirty="0">
                <a:solidFill>
                  <a:srgbClr val="FFFFFF"/>
                </a:solidFill>
                <a:latin typeface="Raleway Black"/>
                <a:cs typeface="Raleway Black"/>
              </a:rPr>
            </a:br>
            <a:r>
              <a:rPr lang="fr-FR" sz="3200" dirty="0">
                <a:solidFill>
                  <a:srgbClr val="434747"/>
                </a:solidFill>
                <a:latin typeface="Raleway Black"/>
                <a:cs typeface="Raleway Black"/>
              </a:rPr>
              <a:t>chez les tout-petits </a:t>
            </a:r>
          </a:p>
          <a:p>
            <a:pPr algn="ctr"/>
            <a:endParaRPr lang="fr-FR" sz="3200" dirty="0">
              <a:solidFill>
                <a:srgbClr val="434747"/>
              </a:solidFill>
              <a:latin typeface="Raleway Black"/>
              <a:cs typeface="Raleway Black"/>
            </a:endParaRPr>
          </a:p>
        </p:txBody>
      </p:sp>
      <p:grpSp>
        <p:nvGrpSpPr>
          <p:cNvPr id="11" name="Grouper 10"/>
          <p:cNvGrpSpPr/>
          <p:nvPr/>
        </p:nvGrpSpPr>
        <p:grpSpPr>
          <a:xfrm>
            <a:off x="1192589" y="1709548"/>
            <a:ext cx="7052363" cy="2777067"/>
            <a:chOff x="1037491" y="1668577"/>
            <a:chExt cx="7052363" cy="2777067"/>
          </a:xfrm>
        </p:grpSpPr>
        <p:cxnSp>
          <p:nvCxnSpPr>
            <p:cNvPr id="7" name="Connecteur droit 6"/>
            <p:cNvCxnSpPr/>
            <p:nvPr/>
          </p:nvCxnSpPr>
          <p:spPr>
            <a:xfrm>
              <a:off x="4425539" y="2070679"/>
              <a:ext cx="0" cy="2056413"/>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10" name="Grouper 9"/>
            <p:cNvGrpSpPr/>
            <p:nvPr/>
          </p:nvGrpSpPr>
          <p:grpSpPr>
            <a:xfrm>
              <a:off x="1037491" y="1668577"/>
              <a:ext cx="7052363" cy="2777067"/>
              <a:chOff x="1037491" y="1668577"/>
              <a:chExt cx="7052363" cy="2777067"/>
            </a:xfrm>
          </p:grpSpPr>
          <p:pic>
            <p:nvPicPr>
              <p:cNvPr id="8" name="Image 7"/>
              <p:cNvPicPr>
                <a:picLocks noChangeAspect="1"/>
              </p:cNvPicPr>
              <p:nvPr/>
            </p:nvPicPr>
            <p:blipFill>
              <a:blip r:embed="rId3"/>
              <a:stretch>
                <a:fillRect/>
              </a:stretch>
            </p:blipFill>
            <p:spPr>
              <a:xfrm>
                <a:off x="1037491" y="1668577"/>
                <a:ext cx="3642055" cy="2777067"/>
              </a:xfrm>
              <a:prstGeom prst="rect">
                <a:avLst/>
              </a:prstGeom>
            </p:spPr>
          </p:pic>
          <p:pic>
            <p:nvPicPr>
              <p:cNvPr id="9" name="Image 8"/>
              <p:cNvPicPr>
                <a:picLocks noChangeAspect="1"/>
              </p:cNvPicPr>
              <p:nvPr/>
            </p:nvPicPr>
            <p:blipFill>
              <a:blip r:embed="rId4"/>
              <a:stretch>
                <a:fillRect/>
              </a:stretch>
            </p:blipFill>
            <p:spPr>
              <a:xfrm>
                <a:off x="4540203" y="1691887"/>
                <a:ext cx="3549651" cy="2681283"/>
              </a:xfrm>
              <a:prstGeom prst="rect">
                <a:avLst/>
              </a:prstGeom>
            </p:spPr>
          </p:pic>
        </p:grpSp>
      </p:grpSp>
      <p:sp>
        <p:nvSpPr>
          <p:cNvPr id="12" name="Rectangle 11"/>
          <p:cNvSpPr/>
          <p:nvPr/>
        </p:nvSpPr>
        <p:spPr>
          <a:xfrm>
            <a:off x="3832054" y="4750154"/>
            <a:ext cx="1479892" cy="169277"/>
          </a:xfrm>
          <a:prstGeom prst="rect">
            <a:avLst/>
          </a:prstGeom>
        </p:spPr>
        <p:txBody>
          <a:bodyPr wrap="none">
            <a:spAutoFit/>
          </a:body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13" name="Image 12" descr="Logo-Boservatoiredestoutpetit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1975" y="4426966"/>
            <a:ext cx="920050" cy="233770"/>
          </a:xfrm>
          <a:prstGeom prst="rect">
            <a:avLst/>
          </a:prstGeom>
        </p:spPr>
      </p:pic>
    </p:spTree>
    <p:extLst>
      <p:ext uri="{BB962C8B-B14F-4D97-AF65-F5344CB8AC3E}">
        <p14:creationId xmlns:p14="http://schemas.microsoft.com/office/powerpoint/2010/main" val="3277947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424904" y="1188066"/>
            <a:ext cx="184666" cy="369332"/>
          </a:xfrm>
          <a:prstGeom prst="rect">
            <a:avLst/>
          </a:prstGeom>
          <a:noFill/>
        </p:spPr>
        <p:txBody>
          <a:bodyPr wrap="none" lIns="91438" tIns="45719" rIns="91438" bIns="45719" rtlCol="0">
            <a:spAutoFit/>
          </a:bodyPr>
          <a:lstStyle/>
          <a:p>
            <a:endParaRPr lang="fr-FR" dirty="0"/>
          </a:p>
        </p:txBody>
      </p:sp>
      <p:sp>
        <p:nvSpPr>
          <p:cNvPr id="5" name="Rectangle 4"/>
          <p:cNvSpPr/>
          <p:nvPr/>
        </p:nvSpPr>
        <p:spPr>
          <a:xfrm>
            <a:off x="0" y="0"/>
            <a:ext cx="9144000" cy="5143500"/>
          </a:xfrm>
          <a:prstGeom prst="rect">
            <a:avLst/>
          </a:prstGeom>
          <a:solidFill>
            <a:srgbClr val="E47362">
              <a:alpha val="70000"/>
            </a:srgbClr>
          </a:solidFill>
          <a:ln w="190500" cmpd="sng">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fr-FR"/>
          </a:p>
        </p:txBody>
      </p:sp>
      <p:sp>
        <p:nvSpPr>
          <p:cNvPr id="12" name="ZoneTexte 11"/>
          <p:cNvSpPr txBox="1"/>
          <p:nvPr/>
        </p:nvSpPr>
        <p:spPr>
          <a:xfrm>
            <a:off x="-89646" y="607204"/>
            <a:ext cx="9338234" cy="3993398"/>
          </a:xfrm>
          <a:prstGeom prst="rect">
            <a:avLst/>
          </a:prstGeom>
          <a:noFill/>
        </p:spPr>
        <p:txBody>
          <a:bodyPr wrap="square" lIns="91438" tIns="45719" rIns="91438" bIns="45719" rtlCol="0">
            <a:spAutoFit/>
          </a:bodyPr>
          <a:lstStyle/>
          <a:p>
            <a:pPr algn="ctr"/>
            <a:r>
              <a:rPr lang="fr-FR" sz="3200" dirty="0">
                <a:solidFill>
                  <a:srgbClr val="434747"/>
                </a:solidFill>
                <a:latin typeface="Raleway Black"/>
                <a:cs typeface="Raleway Black"/>
              </a:rPr>
              <a:t>Parmi les tout-petits maltraités, </a:t>
            </a:r>
            <a:br>
              <a:rPr lang="fr-FR" sz="3200" dirty="0">
                <a:solidFill>
                  <a:srgbClr val="434747"/>
                </a:solidFill>
                <a:latin typeface="Raleway Black"/>
                <a:cs typeface="Raleway Black"/>
              </a:rPr>
            </a:br>
            <a:r>
              <a:rPr lang="fr-FR" sz="3200" dirty="0">
                <a:solidFill>
                  <a:srgbClr val="434747"/>
                </a:solidFill>
                <a:latin typeface="Raleway Black"/>
                <a:cs typeface="Raleway Black"/>
              </a:rPr>
              <a:t>la proportion d’entre eux </a:t>
            </a:r>
            <a:br>
              <a:rPr lang="fr-FR" sz="3200" dirty="0">
                <a:solidFill>
                  <a:srgbClr val="434747"/>
                </a:solidFill>
                <a:latin typeface="Raleway Black"/>
                <a:cs typeface="Raleway Black"/>
              </a:rPr>
            </a:br>
            <a:r>
              <a:rPr lang="fr-FR" sz="3200" dirty="0">
                <a:solidFill>
                  <a:srgbClr val="434747"/>
                </a:solidFill>
                <a:latin typeface="Raleway Black"/>
                <a:cs typeface="Raleway Black"/>
              </a:rPr>
              <a:t>ayant vécu de la </a:t>
            </a:r>
            <a:r>
              <a:rPr lang="fr-FR" sz="3200" dirty="0">
                <a:solidFill>
                  <a:srgbClr val="FFFFFF"/>
                </a:solidFill>
                <a:latin typeface="Raleway Black"/>
                <a:cs typeface="Raleway Black"/>
              </a:rPr>
              <a:t>maltraitance </a:t>
            </a:r>
            <a:br>
              <a:rPr lang="fr-FR" sz="3200" dirty="0">
                <a:solidFill>
                  <a:srgbClr val="FFFFFF"/>
                </a:solidFill>
                <a:latin typeface="Raleway Black"/>
                <a:cs typeface="Raleway Black"/>
              </a:rPr>
            </a:br>
            <a:r>
              <a:rPr lang="fr-FR" sz="3200" dirty="0">
                <a:solidFill>
                  <a:srgbClr val="FFFFFF"/>
                </a:solidFill>
                <a:latin typeface="Raleway Black"/>
                <a:cs typeface="Raleway Black"/>
              </a:rPr>
              <a:t>à plusieurs reprises</a:t>
            </a:r>
            <a:r>
              <a:rPr lang="fr-FR" sz="3200" dirty="0">
                <a:latin typeface="Raleway Black"/>
                <a:cs typeface="Raleway Black"/>
              </a:rPr>
              <a:t> </a:t>
            </a:r>
            <a:br>
              <a:rPr lang="fr-FR" sz="3200" dirty="0">
                <a:latin typeface="Raleway Black"/>
                <a:cs typeface="Raleway Black"/>
              </a:rPr>
            </a:br>
            <a:r>
              <a:rPr lang="fr-FR" sz="3200" dirty="0">
                <a:solidFill>
                  <a:srgbClr val="434747"/>
                </a:solidFill>
                <a:latin typeface="Raleway Black"/>
                <a:cs typeface="Raleway Black"/>
              </a:rPr>
              <a:t>entre 2008 et 2014</a:t>
            </a:r>
          </a:p>
          <a:p>
            <a:pPr algn="ctr"/>
            <a:r>
              <a:rPr lang="fr-FR" sz="3200" dirty="0">
                <a:solidFill>
                  <a:srgbClr val="FFFFFF"/>
                </a:solidFill>
                <a:latin typeface="Raleway Black"/>
                <a:cs typeface="Raleway Black"/>
              </a:rPr>
              <a:t>est passé de </a:t>
            </a:r>
            <a:endParaRPr lang="fr-FR" sz="3200" dirty="0">
              <a:latin typeface="Raleway Black"/>
              <a:cs typeface="Raleway Black"/>
            </a:endParaRPr>
          </a:p>
          <a:p>
            <a:pPr algn="ctr">
              <a:lnSpc>
                <a:spcPct val="200000"/>
              </a:lnSpc>
            </a:pPr>
            <a:r>
              <a:rPr lang="fr-FR" sz="3000" dirty="0">
                <a:solidFill>
                  <a:srgbClr val="FFFFFF"/>
                </a:solidFill>
                <a:latin typeface="Raleway Black"/>
                <a:cs typeface="Raleway Black"/>
              </a:rPr>
              <a:t>à</a:t>
            </a:r>
          </a:p>
        </p:txBody>
      </p:sp>
      <p:pic>
        <p:nvPicPr>
          <p:cNvPr id="13" name="Image 12"/>
          <p:cNvPicPr>
            <a:picLocks noChangeAspect="1"/>
          </p:cNvPicPr>
          <p:nvPr/>
        </p:nvPicPr>
        <p:blipFill>
          <a:blip r:embed="rId3"/>
          <a:stretch>
            <a:fillRect/>
          </a:stretch>
        </p:blipFill>
        <p:spPr>
          <a:xfrm>
            <a:off x="1951567" y="3548373"/>
            <a:ext cx="3073400" cy="1828800"/>
          </a:xfrm>
          <a:prstGeom prst="rect">
            <a:avLst/>
          </a:prstGeom>
        </p:spPr>
      </p:pic>
      <p:pic>
        <p:nvPicPr>
          <p:cNvPr id="14" name="Image 13"/>
          <p:cNvPicPr>
            <a:picLocks noChangeAspect="1"/>
          </p:cNvPicPr>
          <p:nvPr/>
        </p:nvPicPr>
        <p:blipFill>
          <a:blip r:embed="rId4"/>
          <a:stretch>
            <a:fillRect/>
          </a:stretch>
        </p:blipFill>
        <p:spPr>
          <a:xfrm>
            <a:off x="4927598" y="3573773"/>
            <a:ext cx="3098800" cy="1828800"/>
          </a:xfrm>
          <a:prstGeom prst="rect">
            <a:avLst/>
          </a:prstGeom>
        </p:spPr>
      </p:pic>
      <p:pic>
        <p:nvPicPr>
          <p:cNvPr id="7" name="Image 6" descr="Logo-Boservatoiredestoutpetit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4800" y="4462773"/>
            <a:ext cx="920050" cy="233770"/>
          </a:xfrm>
          <a:prstGeom prst="rect">
            <a:avLst/>
          </a:prstGeom>
        </p:spPr>
      </p:pic>
      <p:sp>
        <p:nvSpPr>
          <p:cNvPr id="8" name="Rectangle 7"/>
          <p:cNvSpPr/>
          <p:nvPr/>
        </p:nvSpPr>
        <p:spPr>
          <a:xfrm>
            <a:off x="7575379" y="4750154"/>
            <a:ext cx="1479892" cy="169277"/>
          </a:xfrm>
          <a:prstGeom prst="rect">
            <a:avLst/>
          </a:prstGeom>
        </p:spPr>
        <p:txBody>
          <a:bodyPr wrap="none">
            <a:spAutoFit/>
          </a:body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spTree>
    <p:extLst>
      <p:ext uri="{BB962C8B-B14F-4D97-AF65-F5344CB8AC3E}">
        <p14:creationId xmlns:p14="http://schemas.microsoft.com/office/powerpoint/2010/main" val="2881299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flipH="1">
            <a:off x="0" y="16387"/>
            <a:ext cx="9144000" cy="5127113"/>
          </a:xfrm>
          <a:prstGeom prst="rect">
            <a:avLst/>
          </a:prstGeom>
          <a:noFill/>
          <a:ln w="190500" cmpd="sng">
            <a:solidFill>
              <a:srgbClr val="EA9D8B"/>
            </a:solidFill>
            <a:miter lim="800000"/>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fr-FR"/>
          </a:p>
        </p:txBody>
      </p:sp>
      <p:sp>
        <p:nvSpPr>
          <p:cNvPr id="5" name="ZoneTexte 4"/>
          <p:cNvSpPr txBox="1"/>
          <p:nvPr/>
        </p:nvSpPr>
        <p:spPr>
          <a:xfrm>
            <a:off x="0" y="268973"/>
            <a:ext cx="8985996" cy="2785376"/>
          </a:xfrm>
          <a:prstGeom prst="rect">
            <a:avLst/>
          </a:prstGeom>
          <a:noFill/>
        </p:spPr>
        <p:txBody>
          <a:bodyPr wrap="square" lIns="91438" tIns="45719" rIns="91438" bIns="45719" rtlCol="0">
            <a:spAutoFit/>
          </a:bodyPr>
          <a:lstStyle/>
          <a:p>
            <a:pPr algn="ctr">
              <a:spcAft>
                <a:spcPts val="1800"/>
              </a:spcAft>
            </a:pPr>
            <a:r>
              <a:rPr lang="fr-FR" sz="3200" dirty="0" smtClean="0">
                <a:solidFill>
                  <a:srgbClr val="E47362"/>
                </a:solidFill>
                <a:latin typeface="Raleway Black"/>
                <a:cs typeface="Raleway Black"/>
              </a:rPr>
              <a:t>Applications de mesures de protection </a:t>
            </a:r>
          </a:p>
          <a:p>
            <a:pPr algn="ctr">
              <a:spcAft>
                <a:spcPts val="1800"/>
              </a:spcAft>
            </a:pPr>
            <a:r>
              <a:rPr lang="fr-FR" sz="3200" dirty="0" smtClean="0">
                <a:solidFill>
                  <a:srgbClr val="434747"/>
                </a:solidFill>
                <a:latin typeface="Raleway Black"/>
                <a:cs typeface="Raleway Black"/>
              </a:rPr>
              <a:t>Entre 2007-2008 et 2015-2016, </a:t>
            </a:r>
            <a:br>
              <a:rPr lang="fr-FR" sz="3200" dirty="0" smtClean="0">
                <a:solidFill>
                  <a:srgbClr val="434747"/>
                </a:solidFill>
                <a:latin typeface="Raleway Black"/>
                <a:cs typeface="Raleway Black"/>
              </a:rPr>
            </a:br>
            <a:r>
              <a:rPr lang="fr-FR" sz="3200" dirty="0" smtClean="0">
                <a:solidFill>
                  <a:srgbClr val="434747"/>
                </a:solidFill>
                <a:latin typeface="Raleway Black"/>
                <a:cs typeface="Raleway Black"/>
              </a:rPr>
              <a:t>le taux de signalements évalués </a:t>
            </a:r>
            <a:br>
              <a:rPr lang="fr-FR" sz="3200" dirty="0" smtClean="0">
                <a:solidFill>
                  <a:srgbClr val="434747"/>
                </a:solidFill>
                <a:latin typeface="Raleway Black"/>
                <a:cs typeface="Raleway Black"/>
              </a:rPr>
            </a:br>
            <a:r>
              <a:rPr lang="fr-FR" sz="3200" dirty="0" smtClean="0">
                <a:solidFill>
                  <a:srgbClr val="434747"/>
                </a:solidFill>
                <a:latin typeface="Raleway Black"/>
                <a:cs typeface="Raleway Black"/>
              </a:rPr>
              <a:t>et jugés fondés nécessitant </a:t>
            </a:r>
            <a:br>
              <a:rPr lang="fr-FR" sz="3200" dirty="0" smtClean="0">
                <a:solidFill>
                  <a:srgbClr val="434747"/>
                </a:solidFill>
                <a:latin typeface="Raleway Black"/>
                <a:cs typeface="Raleway Black"/>
              </a:rPr>
            </a:br>
            <a:r>
              <a:rPr lang="fr-FR" sz="3200" dirty="0" smtClean="0">
                <a:solidFill>
                  <a:srgbClr val="434747"/>
                </a:solidFill>
                <a:latin typeface="Raleway Black"/>
                <a:cs typeface="Raleway Black"/>
              </a:rPr>
              <a:t>une intervention de la DPJ </a:t>
            </a:r>
            <a:endParaRPr lang="fr-FR" sz="3200" dirty="0">
              <a:solidFill>
                <a:srgbClr val="FFFFFF"/>
              </a:solidFill>
              <a:latin typeface="Raleway Black"/>
              <a:cs typeface="Raleway Black"/>
            </a:endParaRPr>
          </a:p>
        </p:txBody>
      </p:sp>
      <p:pic>
        <p:nvPicPr>
          <p:cNvPr id="2" name="Image 1"/>
          <p:cNvPicPr>
            <a:picLocks noChangeAspect="1"/>
          </p:cNvPicPr>
          <p:nvPr/>
        </p:nvPicPr>
        <p:blipFill>
          <a:blip r:embed="rId3"/>
          <a:stretch>
            <a:fillRect/>
          </a:stretch>
        </p:blipFill>
        <p:spPr>
          <a:xfrm>
            <a:off x="4751070" y="2656143"/>
            <a:ext cx="4927600" cy="2748085"/>
          </a:xfrm>
          <a:prstGeom prst="rect">
            <a:avLst/>
          </a:prstGeom>
        </p:spPr>
      </p:pic>
      <p:sp>
        <p:nvSpPr>
          <p:cNvPr id="6" name="ZoneTexte 5"/>
          <p:cNvSpPr txBox="1"/>
          <p:nvPr/>
        </p:nvSpPr>
        <p:spPr>
          <a:xfrm>
            <a:off x="1481531" y="2896050"/>
            <a:ext cx="3557194" cy="584773"/>
          </a:xfrm>
          <a:prstGeom prst="rect">
            <a:avLst/>
          </a:prstGeom>
          <a:noFill/>
        </p:spPr>
        <p:txBody>
          <a:bodyPr wrap="square" lIns="91438" tIns="45719" rIns="91438" bIns="45719" rtlCol="0">
            <a:spAutoFit/>
          </a:bodyPr>
          <a:lstStyle/>
          <a:p>
            <a:pPr>
              <a:spcAft>
                <a:spcPts val="1800"/>
              </a:spcAft>
            </a:pPr>
            <a:r>
              <a:rPr lang="fr-FR" sz="3200" dirty="0" smtClean="0">
                <a:solidFill>
                  <a:srgbClr val="434747"/>
                </a:solidFill>
                <a:latin typeface="Raleway Black"/>
                <a:cs typeface="Raleway Black"/>
              </a:rPr>
              <a:t>a augmenté de  </a:t>
            </a:r>
            <a:endParaRPr lang="fr-FR" sz="3200" dirty="0">
              <a:solidFill>
                <a:srgbClr val="FFFFFF"/>
              </a:solidFill>
              <a:latin typeface="Raleway Black"/>
              <a:cs typeface="Raleway Black"/>
            </a:endParaRPr>
          </a:p>
        </p:txBody>
      </p:sp>
      <p:sp>
        <p:nvSpPr>
          <p:cNvPr id="7" name="Rectangle 6"/>
          <p:cNvSpPr/>
          <p:nvPr/>
        </p:nvSpPr>
        <p:spPr>
          <a:xfrm>
            <a:off x="509149" y="4718758"/>
            <a:ext cx="1479892" cy="169277"/>
          </a:xfrm>
          <a:prstGeom prst="rect">
            <a:avLst/>
          </a:prstGeom>
        </p:spPr>
        <p:txBody>
          <a:bodyPr wrap="none">
            <a:spAutoFit/>
          </a:body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8" name="Image 7" descr="Logo-Boservatoiredestoutpetit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626" y="4405757"/>
            <a:ext cx="920050" cy="233770"/>
          </a:xfrm>
          <a:prstGeom prst="rect">
            <a:avLst/>
          </a:prstGeom>
        </p:spPr>
      </p:pic>
    </p:spTree>
    <p:extLst>
      <p:ext uri="{BB962C8B-B14F-4D97-AF65-F5344CB8AC3E}">
        <p14:creationId xmlns:p14="http://schemas.microsoft.com/office/powerpoint/2010/main" val="2110416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424904" y="1188066"/>
            <a:ext cx="184666" cy="369332"/>
          </a:xfrm>
          <a:prstGeom prst="rect">
            <a:avLst/>
          </a:prstGeom>
          <a:noFill/>
        </p:spPr>
        <p:txBody>
          <a:bodyPr wrap="none" lIns="91438" tIns="45719" rIns="91438" bIns="45719" rtlCol="0">
            <a:spAutoFit/>
          </a:bodyPr>
          <a:lstStyle/>
          <a:p>
            <a:endParaRPr lang="fr-FR" dirty="0"/>
          </a:p>
        </p:txBody>
      </p:sp>
      <p:sp>
        <p:nvSpPr>
          <p:cNvPr id="5" name="Rectangle 4"/>
          <p:cNvSpPr/>
          <p:nvPr/>
        </p:nvSpPr>
        <p:spPr>
          <a:xfrm>
            <a:off x="0" y="0"/>
            <a:ext cx="9144000" cy="5143500"/>
          </a:xfrm>
          <a:prstGeom prst="rect">
            <a:avLst/>
          </a:prstGeom>
          <a:solidFill>
            <a:srgbClr val="E47362">
              <a:alpha val="70000"/>
            </a:srgbClr>
          </a:solidFill>
          <a:ln w="190500" cmpd="sng">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fr-FR"/>
          </a:p>
        </p:txBody>
      </p:sp>
      <p:sp>
        <p:nvSpPr>
          <p:cNvPr id="12" name="ZoneTexte 11"/>
          <p:cNvSpPr txBox="1"/>
          <p:nvPr/>
        </p:nvSpPr>
        <p:spPr>
          <a:xfrm>
            <a:off x="-89646" y="607204"/>
            <a:ext cx="9338234" cy="584773"/>
          </a:xfrm>
          <a:prstGeom prst="rect">
            <a:avLst/>
          </a:prstGeom>
          <a:noFill/>
        </p:spPr>
        <p:txBody>
          <a:bodyPr wrap="square" lIns="91438" tIns="45719" rIns="91438" bIns="45719" rtlCol="0">
            <a:spAutoFit/>
          </a:bodyPr>
          <a:lstStyle/>
          <a:p>
            <a:pPr algn="ctr"/>
            <a:r>
              <a:rPr lang="fr-FR" sz="3200" dirty="0" smtClean="0">
                <a:solidFill>
                  <a:srgbClr val="FFFFFF"/>
                </a:solidFill>
                <a:latin typeface="Raleway Black"/>
                <a:cs typeface="Raleway Black"/>
              </a:rPr>
              <a:t>Placement</a:t>
            </a:r>
            <a:endParaRPr lang="fr-FR" sz="3200" dirty="0">
              <a:solidFill>
                <a:srgbClr val="FFFFFF"/>
              </a:solidFill>
              <a:latin typeface="Raleway Black"/>
              <a:cs typeface="Raleway Black"/>
            </a:endParaRPr>
          </a:p>
        </p:txBody>
      </p:sp>
      <p:grpSp>
        <p:nvGrpSpPr>
          <p:cNvPr id="3" name="Grouper 2"/>
          <p:cNvGrpSpPr/>
          <p:nvPr/>
        </p:nvGrpSpPr>
        <p:grpSpPr>
          <a:xfrm>
            <a:off x="214412" y="659410"/>
            <a:ext cx="8847392" cy="3607002"/>
            <a:chOff x="214412" y="815096"/>
            <a:chExt cx="8847392" cy="3607002"/>
          </a:xfrm>
        </p:grpSpPr>
        <p:sp>
          <p:nvSpPr>
            <p:cNvPr id="7" name="ZoneTexte 6"/>
            <p:cNvSpPr txBox="1"/>
            <p:nvPr/>
          </p:nvSpPr>
          <p:spPr>
            <a:xfrm>
              <a:off x="4176675" y="1448273"/>
              <a:ext cx="4885129" cy="1569658"/>
            </a:xfrm>
            <a:prstGeom prst="rect">
              <a:avLst/>
            </a:prstGeom>
            <a:noFill/>
          </p:spPr>
          <p:txBody>
            <a:bodyPr wrap="square" lIns="91438" tIns="45719" rIns="91438" bIns="45719" rtlCol="0">
              <a:spAutoFit/>
            </a:bodyPr>
            <a:lstStyle/>
            <a:p>
              <a:r>
                <a:rPr lang="fr-FR" sz="3200" dirty="0">
                  <a:solidFill>
                    <a:srgbClr val="434747"/>
                  </a:solidFill>
                  <a:latin typeface="Raleway Black"/>
                  <a:cs typeface="Raleway Black"/>
                </a:rPr>
                <a:t>d</a:t>
              </a:r>
              <a:r>
                <a:rPr lang="fr-FR" sz="3200" dirty="0" smtClean="0">
                  <a:solidFill>
                    <a:srgbClr val="434747"/>
                  </a:solidFill>
                  <a:latin typeface="Raleway Black"/>
                  <a:cs typeface="Raleway Black"/>
                </a:rPr>
                <a:t>es enfants âgés </a:t>
              </a:r>
              <a:br>
                <a:rPr lang="fr-FR" sz="3200" dirty="0" smtClean="0">
                  <a:solidFill>
                    <a:srgbClr val="434747"/>
                  </a:solidFill>
                  <a:latin typeface="Raleway Black"/>
                  <a:cs typeface="Raleway Black"/>
                </a:rPr>
              </a:br>
              <a:r>
                <a:rPr lang="fr-FR" sz="3200" dirty="0" smtClean="0">
                  <a:solidFill>
                    <a:srgbClr val="434747"/>
                  </a:solidFill>
                  <a:latin typeface="Raleway Black"/>
                  <a:cs typeface="Raleway Black"/>
                </a:rPr>
                <a:t>de 0 à 5 ans dont la </a:t>
              </a:r>
              <a:br>
                <a:rPr lang="fr-FR" sz="3200" dirty="0" smtClean="0">
                  <a:solidFill>
                    <a:srgbClr val="434747"/>
                  </a:solidFill>
                  <a:latin typeface="Raleway Black"/>
                  <a:cs typeface="Raleway Black"/>
                </a:rPr>
              </a:br>
              <a:r>
                <a:rPr lang="fr-FR" sz="3200" dirty="0" smtClean="0">
                  <a:solidFill>
                    <a:srgbClr val="434747"/>
                  </a:solidFill>
                  <a:latin typeface="Raleway Black"/>
                  <a:cs typeface="Raleway Black"/>
                </a:rPr>
                <a:t>situation était prise </a:t>
              </a:r>
              <a:endParaRPr lang="fr-FR" sz="3200" dirty="0">
                <a:latin typeface="Raleway Black"/>
                <a:cs typeface="Raleway Black"/>
              </a:endParaRPr>
            </a:p>
          </p:txBody>
        </p:sp>
        <p:sp>
          <p:nvSpPr>
            <p:cNvPr id="8" name="ZoneTexte 7"/>
            <p:cNvSpPr txBox="1"/>
            <p:nvPr/>
          </p:nvSpPr>
          <p:spPr>
            <a:xfrm>
              <a:off x="345441" y="2852440"/>
              <a:ext cx="8431884" cy="1569658"/>
            </a:xfrm>
            <a:prstGeom prst="rect">
              <a:avLst/>
            </a:prstGeom>
            <a:noFill/>
          </p:spPr>
          <p:txBody>
            <a:bodyPr wrap="square" lIns="91438" tIns="45719" rIns="91438" bIns="45719" rtlCol="0">
              <a:spAutoFit/>
            </a:bodyPr>
            <a:lstStyle/>
            <a:p>
              <a:pPr algn="ctr"/>
              <a:r>
                <a:rPr lang="fr-FR" sz="3200" dirty="0">
                  <a:solidFill>
                    <a:srgbClr val="434747"/>
                  </a:solidFill>
                  <a:latin typeface="Raleway Black"/>
                  <a:cs typeface="Raleway Black"/>
                </a:rPr>
                <a:t>en charge par les services </a:t>
              </a:r>
              <a:r>
                <a:rPr lang="fr-FR" sz="3200" dirty="0" smtClean="0">
                  <a:solidFill>
                    <a:srgbClr val="434747"/>
                  </a:solidFill>
                  <a:latin typeface="Raleway Black"/>
                  <a:cs typeface="Raleway Black"/>
                </a:rPr>
                <a:t>de </a:t>
              </a:r>
              <a:r>
                <a:rPr lang="fr-FR" sz="3200" dirty="0">
                  <a:solidFill>
                    <a:srgbClr val="434747"/>
                  </a:solidFill>
                  <a:latin typeface="Raleway Black"/>
                  <a:cs typeface="Raleway Black"/>
                </a:rPr>
                <a:t>protection en 2009 ont </a:t>
              </a:r>
              <a:r>
                <a:rPr lang="fr-FR" sz="3200" dirty="0" smtClean="0">
                  <a:solidFill>
                    <a:srgbClr val="434747"/>
                  </a:solidFill>
                  <a:latin typeface="Raleway Black"/>
                  <a:cs typeface="Raleway Black"/>
                </a:rPr>
                <a:t>été placés dans les </a:t>
              </a:r>
              <a:r>
                <a:rPr lang="fr-FR" sz="3200" dirty="0" smtClean="0">
                  <a:solidFill>
                    <a:schemeClr val="bg1"/>
                  </a:solidFill>
                  <a:latin typeface="Raleway Black"/>
                  <a:cs typeface="Raleway Black"/>
                </a:rPr>
                <a:t>4 années suivant leur entrée dans les services.</a:t>
              </a:r>
              <a:endParaRPr lang="fr-FR" sz="3200" dirty="0">
                <a:solidFill>
                  <a:schemeClr val="bg1"/>
                </a:solidFill>
                <a:latin typeface="Raleway Black"/>
                <a:cs typeface="Raleway Black"/>
              </a:endParaRPr>
            </a:p>
          </p:txBody>
        </p:sp>
        <p:pic>
          <p:nvPicPr>
            <p:cNvPr id="2" name="Image 1"/>
            <p:cNvPicPr>
              <a:picLocks noChangeAspect="1"/>
            </p:cNvPicPr>
            <p:nvPr/>
          </p:nvPicPr>
          <p:blipFill>
            <a:blip r:embed="rId3"/>
            <a:stretch>
              <a:fillRect/>
            </a:stretch>
          </p:blipFill>
          <p:spPr>
            <a:xfrm>
              <a:off x="214412" y="815096"/>
              <a:ext cx="5428944" cy="3027680"/>
            </a:xfrm>
            <a:prstGeom prst="rect">
              <a:avLst/>
            </a:prstGeom>
          </p:spPr>
        </p:pic>
      </p:grpSp>
      <p:sp>
        <p:nvSpPr>
          <p:cNvPr id="10" name="Rectangle 9"/>
          <p:cNvSpPr/>
          <p:nvPr/>
        </p:nvSpPr>
        <p:spPr>
          <a:xfrm>
            <a:off x="3832054" y="4750154"/>
            <a:ext cx="1479892" cy="169277"/>
          </a:xfrm>
          <a:prstGeom prst="rect">
            <a:avLst/>
          </a:prstGeom>
        </p:spPr>
        <p:txBody>
          <a:bodyPr wrap="none">
            <a:spAutoFit/>
          </a:body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11" name="Image 10" descr="Logo-Boservatoiredestoutpetit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1975" y="4426966"/>
            <a:ext cx="920050" cy="233770"/>
          </a:xfrm>
          <a:prstGeom prst="rect">
            <a:avLst/>
          </a:prstGeom>
        </p:spPr>
      </p:pic>
    </p:spTree>
    <p:extLst>
      <p:ext uri="{BB962C8B-B14F-4D97-AF65-F5344CB8AC3E}">
        <p14:creationId xmlns:p14="http://schemas.microsoft.com/office/powerpoint/2010/main" val="3797201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flipH="1">
            <a:off x="0" y="16387"/>
            <a:ext cx="9144000" cy="5127113"/>
          </a:xfrm>
          <a:prstGeom prst="rect">
            <a:avLst/>
          </a:prstGeom>
          <a:noFill/>
          <a:ln w="190500" cmpd="sng">
            <a:solidFill>
              <a:srgbClr val="EA9D8B"/>
            </a:solidFill>
            <a:miter lim="800000"/>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fr-FR"/>
          </a:p>
        </p:txBody>
      </p:sp>
      <p:sp>
        <p:nvSpPr>
          <p:cNvPr id="5" name="ZoneTexte 4"/>
          <p:cNvSpPr txBox="1"/>
          <p:nvPr/>
        </p:nvSpPr>
        <p:spPr>
          <a:xfrm>
            <a:off x="-89646" y="752321"/>
            <a:ext cx="9338234" cy="3277820"/>
          </a:xfrm>
          <a:prstGeom prst="rect">
            <a:avLst/>
          </a:prstGeom>
          <a:noFill/>
        </p:spPr>
        <p:txBody>
          <a:bodyPr wrap="square" lIns="91438" tIns="45719" rIns="91438" bIns="45719" rtlCol="0">
            <a:spAutoFit/>
          </a:bodyPr>
          <a:lstStyle/>
          <a:p>
            <a:pPr algn="ctr">
              <a:spcAft>
                <a:spcPts val="1800"/>
              </a:spcAft>
            </a:pPr>
            <a:r>
              <a:rPr lang="fr-FR" sz="3200" dirty="0">
                <a:solidFill>
                  <a:srgbClr val="E47362"/>
                </a:solidFill>
                <a:latin typeface="Raleway Black"/>
                <a:cs typeface="Raleway Black"/>
              </a:rPr>
              <a:t>Certaines situations </a:t>
            </a:r>
            <a:br>
              <a:rPr lang="fr-FR" sz="3200" dirty="0">
                <a:solidFill>
                  <a:srgbClr val="E47362"/>
                </a:solidFill>
                <a:latin typeface="Raleway Black"/>
                <a:cs typeface="Raleway Black"/>
              </a:rPr>
            </a:br>
            <a:r>
              <a:rPr lang="fr-FR" sz="3200" dirty="0">
                <a:solidFill>
                  <a:srgbClr val="E47362"/>
                </a:solidFill>
                <a:latin typeface="Raleway Black"/>
                <a:cs typeface="Raleway Black"/>
              </a:rPr>
              <a:t>ne seront jamais signalées.</a:t>
            </a:r>
          </a:p>
          <a:p>
            <a:pPr algn="ctr">
              <a:spcAft>
                <a:spcPts val="1800"/>
              </a:spcAft>
            </a:pPr>
            <a:r>
              <a:rPr lang="fr-FR" sz="3200" dirty="0">
                <a:solidFill>
                  <a:srgbClr val="434747"/>
                </a:solidFill>
                <a:latin typeface="Raleway Black"/>
                <a:cs typeface="Raleway Black"/>
              </a:rPr>
              <a:t>C’est pourquoi il est important </a:t>
            </a:r>
            <a:br>
              <a:rPr lang="fr-FR" sz="3200" dirty="0">
                <a:solidFill>
                  <a:srgbClr val="434747"/>
                </a:solidFill>
                <a:latin typeface="Raleway Black"/>
                <a:cs typeface="Raleway Black"/>
              </a:rPr>
            </a:br>
            <a:r>
              <a:rPr lang="fr-FR" sz="3200" dirty="0">
                <a:solidFill>
                  <a:srgbClr val="434747"/>
                </a:solidFill>
                <a:latin typeface="Raleway Black"/>
                <a:cs typeface="Raleway Black"/>
              </a:rPr>
              <a:t>de se tourner vers les données </a:t>
            </a:r>
            <a:br>
              <a:rPr lang="fr-FR" sz="3200" dirty="0">
                <a:solidFill>
                  <a:srgbClr val="434747"/>
                </a:solidFill>
                <a:latin typeface="Raleway Black"/>
                <a:cs typeface="Raleway Black"/>
              </a:rPr>
            </a:br>
            <a:r>
              <a:rPr lang="fr-FR" sz="3200" dirty="0">
                <a:solidFill>
                  <a:srgbClr val="434747"/>
                </a:solidFill>
                <a:latin typeface="Raleway Black"/>
                <a:cs typeface="Raleway Black"/>
              </a:rPr>
              <a:t>d’enquêtes réalisées directement </a:t>
            </a:r>
            <a:br>
              <a:rPr lang="fr-FR" sz="3200" dirty="0">
                <a:solidFill>
                  <a:srgbClr val="434747"/>
                </a:solidFill>
                <a:latin typeface="Raleway Black"/>
                <a:cs typeface="Raleway Black"/>
              </a:rPr>
            </a:br>
            <a:r>
              <a:rPr lang="fr-FR" sz="3200" dirty="0">
                <a:solidFill>
                  <a:srgbClr val="434747"/>
                </a:solidFill>
                <a:latin typeface="Raleway Black"/>
                <a:cs typeface="Raleway Black"/>
              </a:rPr>
              <a:t>auprès des familles.</a:t>
            </a:r>
            <a:endParaRPr lang="fr-FR" sz="3200" dirty="0">
              <a:solidFill>
                <a:srgbClr val="FFFFFF"/>
              </a:solidFill>
              <a:latin typeface="Raleway Black"/>
              <a:cs typeface="Raleway Black"/>
            </a:endParaRPr>
          </a:p>
        </p:txBody>
      </p:sp>
      <p:sp>
        <p:nvSpPr>
          <p:cNvPr id="6" name="Rectangle 5"/>
          <p:cNvSpPr/>
          <p:nvPr/>
        </p:nvSpPr>
        <p:spPr>
          <a:xfrm>
            <a:off x="3832054" y="4750154"/>
            <a:ext cx="1479892" cy="169277"/>
          </a:xfrm>
          <a:prstGeom prst="rect">
            <a:avLst/>
          </a:prstGeom>
        </p:spPr>
        <p:txBody>
          <a:bodyPr wrap="none">
            <a:spAutoFit/>
          </a:body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7" name="Image 6" descr="Logo-Boservatoiredestoutpeti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1975" y="4426966"/>
            <a:ext cx="920050" cy="233770"/>
          </a:xfrm>
          <a:prstGeom prst="rect">
            <a:avLst/>
          </a:prstGeom>
        </p:spPr>
      </p:pic>
    </p:spTree>
    <p:extLst>
      <p:ext uri="{BB962C8B-B14F-4D97-AF65-F5344CB8AC3E}">
        <p14:creationId xmlns:p14="http://schemas.microsoft.com/office/powerpoint/2010/main" val="4072904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rgbClr val="4EB0B2">
              <a:alpha val="38000"/>
            </a:srgbClr>
          </a:solidFill>
          <a:ln w="190500" cmpd="sng">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fr-FR"/>
          </a:p>
        </p:txBody>
      </p:sp>
      <p:sp>
        <p:nvSpPr>
          <p:cNvPr id="9" name="ZoneTexte 8"/>
          <p:cNvSpPr txBox="1"/>
          <p:nvPr/>
        </p:nvSpPr>
        <p:spPr>
          <a:xfrm>
            <a:off x="1027979" y="643292"/>
            <a:ext cx="4388765" cy="986937"/>
          </a:xfrm>
          <a:prstGeom prst="rect">
            <a:avLst/>
          </a:prstGeom>
          <a:noFill/>
        </p:spPr>
        <p:txBody>
          <a:bodyPr wrap="square" lIns="91438" tIns="45719" rIns="91438" bIns="45719" rtlCol="0">
            <a:spAutoFit/>
          </a:bodyPr>
          <a:lstStyle/>
          <a:p>
            <a:pPr>
              <a:lnSpc>
                <a:spcPct val="90000"/>
              </a:lnSpc>
            </a:pPr>
            <a:r>
              <a:rPr lang="fr-FR" sz="3200" dirty="0">
                <a:solidFill>
                  <a:srgbClr val="434747"/>
                </a:solidFill>
                <a:latin typeface="Raleway Black"/>
                <a:cs typeface="Raleway Black"/>
              </a:rPr>
              <a:t>Qu’est-ce que </a:t>
            </a:r>
            <a:br>
              <a:rPr lang="fr-FR" sz="3200" dirty="0">
                <a:solidFill>
                  <a:srgbClr val="434747"/>
                </a:solidFill>
                <a:latin typeface="Raleway Black"/>
                <a:cs typeface="Raleway Black"/>
              </a:rPr>
            </a:br>
            <a:r>
              <a:rPr lang="fr-FR" sz="3200" dirty="0">
                <a:solidFill>
                  <a:srgbClr val="434747"/>
                </a:solidFill>
                <a:latin typeface="Raleway Black"/>
                <a:cs typeface="Raleway Black"/>
              </a:rPr>
              <a:t>la maltraitance ?</a:t>
            </a:r>
          </a:p>
        </p:txBody>
      </p:sp>
      <p:sp>
        <p:nvSpPr>
          <p:cNvPr id="10" name="ZoneTexte 9"/>
          <p:cNvSpPr txBox="1"/>
          <p:nvPr/>
        </p:nvSpPr>
        <p:spPr>
          <a:xfrm>
            <a:off x="1027979" y="1883545"/>
            <a:ext cx="7081893" cy="2300630"/>
          </a:xfrm>
          <a:prstGeom prst="rect">
            <a:avLst/>
          </a:prstGeom>
          <a:noFill/>
        </p:spPr>
        <p:txBody>
          <a:bodyPr wrap="square" lIns="91438" tIns="45719" rIns="91438" bIns="45719" rtlCol="0">
            <a:spAutoFit/>
          </a:bodyPr>
          <a:lstStyle/>
          <a:p>
            <a:pPr>
              <a:lnSpc>
                <a:spcPct val="120000"/>
              </a:lnSpc>
            </a:pPr>
            <a:r>
              <a:rPr lang="fr-FR" sz="1500" dirty="0">
                <a:solidFill>
                  <a:srgbClr val="434747"/>
                </a:solidFill>
                <a:latin typeface="Raleway Medium"/>
                <a:cs typeface="Raleway Medium"/>
              </a:rPr>
              <a:t>La maltraitance à l’endroit des enfants inclut toute forme de négligence ou d’abus pouvant avoir des conséquences sur la </a:t>
            </a:r>
            <a:r>
              <a:rPr lang="fr-FR" sz="1500" dirty="0">
                <a:solidFill>
                  <a:srgbClr val="434747"/>
                </a:solidFill>
                <a:latin typeface="Raleway Black"/>
                <a:cs typeface="Raleway Black"/>
              </a:rPr>
              <a:t>sécurité</a:t>
            </a:r>
            <a:r>
              <a:rPr lang="fr-FR" sz="1500" dirty="0">
                <a:solidFill>
                  <a:srgbClr val="434747"/>
                </a:solidFill>
                <a:latin typeface="Raleway Medium"/>
                <a:cs typeface="Raleway Medium"/>
              </a:rPr>
              <a:t>, le </a:t>
            </a:r>
            <a:r>
              <a:rPr lang="fr-FR" sz="1500" dirty="0">
                <a:solidFill>
                  <a:srgbClr val="434747"/>
                </a:solidFill>
                <a:latin typeface="Raleway Black"/>
                <a:cs typeface="Raleway Black"/>
              </a:rPr>
              <a:t>développement</a:t>
            </a:r>
            <a:r>
              <a:rPr lang="fr-FR" sz="1500" dirty="0">
                <a:solidFill>
                  <a:srgbClr val="434747"/>
                </a:solidFill>
                <a:latin typeface="Raleway Medium"/>
                <a:cs typeface="Raleway Medium"/>
              </a:rPr>
              <a:t> ou </a:t>
            </a:r>
            <a:r>
              <a:rPr lang="fr-FR" sz="1500" dirty="0">
                <a:solidFill>
                  <a:srgbClr val="434747"/>
                </a:solidFill>
                <a:latin typeface="Raleway Black"/>
                <a:cs typeface="Raleway Black"/>
              </a:rPr>
              <a:t>l’intégrité physique ou psychologique </a:t>
            </a:r>
            <a:r>
              <a:rPr lang="fr-FR" sz="1500" dirty="0">
                <a:solidFill>
                  <a:srgbClr val="434747"/>
                </a:solidFill>
                <a:latin typeface="Raleway Medium"/>
                <a:cs typeface="Raleway Medium"/>
              </a:rPr>
              <a:t>d’un enfant. Il peut s’agir autant de l’absence de réponse à ses besoins que d’actes dirigés contre lui.</a:t>
            </a:r>
          </a:p>
          <a:p>
            <a:pPr>
              <a:lnSpc>
                <a:spcPct val="120000"/>
              </a:lnSpc>
            </a:pPr>
            <a:endParaRPr lang="fr-FR" sz="1500" dirty="0">
              <a:solidFill>
                <a:srgbClr val="434747"/>
              </a:solidFill>
              <a:latin typeface="Raleway Medium"/>
              <a:cs typeface="Raleway Medium"/>
            </a:endParaRPr>
          </a:p>
          <a:p>
            <a:pPr>
              <a:lnSpc>
                <a:spcPct val="120000"/>
              </a:lnSpc>
            </a:pPr>
            <a:r>
              <a:rPr lang="fr-FR" sz="1500" dirty="0">
                <a:solidFill>
                  <a:srgbClr val="434747"/>
                </a:solidFill>
                <a:latin typeface="Raleway Medium"/>
                <a:cs typeface="Raleway Medium"/>
              </a:rPr>
              <a:t>Au Québec, les situations de maltraitance visées par la Loi sur la protection de la jeunesse englobent notamment l’</a:t>
            </a:r>
            <a:r>
              <a:rPr lang="fr-FR" sz="1500" dirty="0">
                <a:solidFill>
                  <a:srgbClr val="434747"/>
                </a:solidFill>
                <a:latin typeface="Raleway Black"/>
                <a:cs typeface="Raleway Black"/>
              </a:rPr>
              <a:t>abandon</a:t>
            </a:r>
            <a:r>
              <a:rPr lang="fr-FR" sz="1500" dirty="0">
                <a:solidFill>
                  <a:srgbClr val="434747"/>
                </a:solidFill>
                <a:latin typeface="Raleway Medium"/>
                <a:cs typeface="Raleway Medium"/>
              </a:rPr>
              <a:t>, la </a:t>
            </a:r>
            <a:r>
              <a:rPr lang="fr-FR" sz="1500" dirty="0">
                <a:solidFill>
                  <a:srgbClr val="434747"/>
                </a:solidFill>
                <a:latin typeface="Raleway Black"/>
                <a:cs typeface="Raleway Black"/>
              </a:rPr>
              <a:t>négligence</a:t>
            </a:r>
            <a:r>
              <a:rPr lang="fr-FR" sz="1500" dirty="0">
                <a:solidFill>
                  <a:srgbClr val="434747"/>
                </a:solidFill>
                <a:latin typeface="Raleway Medium"/>
                <a:cs typeface="Raleway Medium"/>
              </a:rPr>
              <a:t>, les </a:t>
            </a:r>
            <a:r>
              <a:rPr lang="fr-FR" sz="1500" dirty="0">
                <a:solidFill>
                  <a:srgbClr val="434747"/>
                </a:solidFill>
                <a:latin typeface="Raleway Black"/>
                <a:cs typeface="Raleway Black"/>
              </a:rPr>
              <a:t>mauvais traitements psychologiques</a:t>
            </a:r>
            <a:r>
              <a:rPr lang="fr-FR" sz="1500" dirty="0">
                <a:solidFill>
                  <a:srgbClr val="434747"/>
                </a:solidFill>
                <a:latin typeface="Raleway Medium"/>
                <a:cs typeface="Raleway Medium"/>
              </a:rPr>
              <a:t>, les </a:t>
            </a:r>
            <a:r>
              <a:rPr lang="fr-FR" sz="1500" dirty="0">
                <a:solidFill>
                  <a:srgbClr val="434747"/>
                </a:solidFill>
                <a:latin typeface="Raleway Black"/>
                <a:cs typeface="Raleway Black"/>
              </a:rPr>
              <a:t>abus sexuels </a:t>
            </a:r>
            <a:r>
              <a:rPr lang="fr-FR" sz="1500" dirty="0">
                <a:solidFill>
                  <a:srgbClr val="434747"/>
                </a:solidFill>
                <a:latin typeface="Raleway Medium"/>
                <a:cs typeface="Raleway Medium"/>
              </a:rPr>
              <a:t>et les </a:t>
            </a:r>
            <a:r>
              <a:rPr lang="fr-FR" sz="1500" dirty="0">
                <a:solidFill>
                  <a:srgbClr val="434747"/>
                </a:solidFill>
                <a:latin typeface="Raleway Black"/>
                <a:cs typeface="Raleway Black"/>
              </a:rPr>
              <a:t>abus physiques</a:t>
            </a:r>
            <a:r>
              <a:rPr lang="fr-FR" sz="1500" dirty="0">
                <a:solidFill>
                  <a:srgbClr val="434747"/>
                </a:solidFill>
                <a:latin typeface="Raleway Medium"/>
                <a:cs typeface="Raleway Medium"/>
              </a:rPr>
              <a:t>.</a:t>
            </a:r>
          </a:p>
        </p:txBody>
      </p:sp>
      <p:sp>
        <p:nvSpPr>
          <p:cNvPr id="6" name="Rectangle 5"/>
          <p:cNvSpPr/>
          <p:nvPr/>
        </p:nvSpPr>
        <p:spPr>
          <a:xfrm>
            <a:off x="7406608" y="4750154"/>
            <a:ext cx="1479892" cy="169277"/>
          </a:xfrm>
          <a:prstGeom prst="rect">
            <a:avLst/>
          </a:prstGeom>
        </p:spPr>
        <p:txBody>
          <a:bodyPr wrap="none">
            <a:spAutoFit/>
          </a:body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7" name="Image 6" descr="Logo-Boservatoiredestoutpeti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4734" y="4426966"/>
            <a:ext cx="920050" cy="233770"/>
          </a:xfrm>
          <a:prstGeom prst="rect">
            <a:avLst/>
          </a:prstGeom>
        </p:spPr>
      </p:pic>
    </p:spTree>
    <p:extLst>
      <p:ext uri="{BB962C8B-B14F-4D97-AF65-F5344CB8AC3E}">
        <p14:creationId xmlns:p14="http://schemas.microsoft.com/office/powerpoint/2010/main" val="4789339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6387"/>
            <a:ext cx="9144000" cy="5159887"/>
          </a:xfrm>
          <a:prstGeom prst="rect">
            <a:avLst/>
          </a:prstGeom>
          <a:solidFill>
            <a:srgbClr val="89CFD6">
              <a:alpha val="37000"/>
            </a:srgbClr>
          </a:solidFill>
          <a:ln w="190500" cmpd="sng">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fr-FR"/>
          </a:p>
        </p:txBody>
      </p:sp>
      <p:pic>
        <p:nvPicPr>
          <p:cNvPr id="7" name="Image 6" descr="graph2-tit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062" y="330228"/>
            <a:ext cx="6101101" cy="1250113"/>
          </a:xfrm>
          <a:prstGeom prst="rect">
            <a:avLst/>
          </a:prstGeom>
        </p:spPr>
      </p:pic>
      <p:pic>
        <p:nvPicPr>
          <p:cNvPr id="8" name="Image 7" descr="Diapo-30-Graph.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2519" y="1531177"/>
            <a:ext cx="7325032" cy="3360789"/>
          </a:xfrm>
          <a:prstGeom prst="rect">
            <a:avLst/>
          </a:prstGeom>
        </p:spPr>
      </p:pic>
      <p:sp>
        <p:nvSpPr>
          <p:cNvPr id="5" name="Rectangle 4"/>
          <p:cNvSpPr/>
          <p:nvPr/>
        </p:nvSpPr>
        <p:spPr>
          <a:xfrm>
            <a:off x="7406608" y="4750154"/>
            <a:ext cx="1479892" cy="169277"/>
          </a:xfrm>
          <a:prstGeom prst="rect">
            <a:avLst/>
          </a:prstGeom>
        </p:spPr>
        <p:txBody>
          <a:bodyPr wrap="none">
            <a:spAutoFit/>
          </a:body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9" name="Image 8" descr="Logo-Boservatoiredestoutpetit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4734" y="4426966"/>
            <a:ext cx="920050" cy="233770"/>
          </a:xfrm>
          <a:prstGeom prst="rect">
            <a:avLst/>
          </a:prstGeom>
        </p:spPr>
      </p:pic>
    </p:spTree>
    <p:extLst>
      <p:ext uri="{BB962C8B-B14F-4D97-AF65-F5344CB8AC3E}">
        <p14:creationId xmlns:p14="http://schemas.microsoft.com/office/powerpoint/2010/main" val="3723883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bg1">
              <a:alpha val="70000"/>
            </a:schemeClr>
          </a:solidFill>
          <a:ln w="190500" cmpd="sng">
            <a:solidFill>
              <a:srgbClr val="EA9D8B"/>
            </a:solidFill>
            <a:miter lim="800000"/>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fr-FR"/>
          </a:p>
        </p:txBody>
      </p:sp>
      <p:sp>
        <p:nvSpPr>
          <p:cNvPr id="5" name="ZoneTexte 4"/>
          <p:cNvSpPr txBox="1"/>
          <p:nvPr/>
        </p:nvSpPr>
        <p:spPr>
          <a:xfrm>
            <a:off x="-89646" y="1978943"/>
            <a:ext cx="9338234" cy="2062101"/>
          </a:xfrm>
          <a:prstGeom prst="rect">
            <a:avLst/>
          </a:prstGeom>
          <a:noFill/>
        </p:spPr>
        <p:txBody>
          <a:bodyPr wrap="square" lIns="91438" tIns="45719" rIns="91438" bIns="45719" rtlCol="0">
            <a:spAutoFit/>
          </a:bodyPr>
          <a:lstStyle/>
          <a:p>
            <a:pPr algn="ctr"/>
            <a:r>
              <a:rPr lang="fr-FR" sz="3200" dirty="0">
                <a:solidFill>
                  <a:srgbClr val="E47362"/>
                </a:solidFill>
                <a:latin typeface="Raleway Black"/>
                <a:cs typeface="Raleway Black"/>
              </a:rPr>
              <a:t>Un tout-petit sur quatre (27 %)</a:t>
            </a:r>
            <a:br>
              <a:rPr lang="fr-FR" sz="3200" dirty="0">
                <a:solidFill>
                  <a:srgbClr val="E47362"/>
                </a:solidFill>
                <a:latin typeface="Raleway Black"/>
                <a:cs typeface="Raleway Black"/>
              </a:rPr>
            </a:br>
            <a:r>
              <a:rPr lang="fr-FR" sz="3200" dirty="0">
                <a:solidFill>
                  <a:srgbClr val="434747"/>
                </a:solidFill>
                <a:latin typeface="Raleway Black"/>
                <a:cs typeface="Raleway Black"/>
              </a:rPr>
              <a:t>a vécu à la fois de l’agression </a:t>
            </a:r>
            <a:br>
              <a:rPr lang="fr-FR" sz="3200" dirty="0">
                <a:solidFill>
                  <a:srgbClr val="434747"/>
                </a:solidFill>
                <a:latin typeface="Raleway Black"/>
                <a:cs typeface="Raleway Black"/>
              </a:rPr>
            </a:br>
            <a:r>
              <a:rPr lang="fr-FR" sz="3200" dirty="0">
                <a:solidFill>
                  <a:srgbClr val="434747"/>
                </a:solidFill>
                <a:latin typeface="Raleway Black"/>
                <a:cs typeface="Raleway Black"/>
              </a:rPr>
              <a:t>psychologique répétée et de </a:t>
            </a:r>
            <a:r>
              <a:rPr lang="fr-FR" sz="3200" dirty="0" smtClean="0">
                <a:solidFill>
                  <a:srgbClr val="434747"/>
                </a:solidFill>
                <a:latin typeface="Raleway Black"/>
                <a:cs typeface="Raleway Black"/>
              </a:rPr>
              <a:t>la </a:t>
            </a:r>
            <a:br>
              <a:rPr lang="fr-FR" sz="3200" dirty="0" smtClean="0">
                <a:solidFill>
                  <a:srgbClr val="434747"/>
                </a:solidFill>
                <a:latin typeface="Raleway Black"/>
                <a:cs typeface="Raleway Black"/>
              </a:rPr>
            </a:br>
            <a:r>
              <a:rPr lang="fr-FR" sz="3200" dirty="0" smtClean="0">
                <a:solidFill>
                  <a:srgbClr val="434747"/>
                </a:solidFill>
                <a:latin typeface="Raleway Black"/>
                <a:cs typeface="Raleway Black"/>
              </a:rPr>
              <a:t>violence </a:t>
            </a:r>
            <a:r>
              <a:rPr lang="fr-FR" sz="3200" dirty="0">
                <a:solidFill>
                  <a:srgbClr val="434747"/>
                </a:solidFill>
                <a:latin typeface="Raleway Black"/>
                <a:cs typeface="Raleway Black"/>
              </a:rPr>
              <a:t>physique mineure </a:t>
            </a:r>
            <a:r>
              <a:rPr lang="fr-FR" sz="3200" dirty="0" smtClean="0">
                <a:solidFill>
                  <a:srgbClr val="434747"/>
                </a:solidFill>
                <a:latin typeface="Raleway Black"/>
                <a:cs typeface="Raleway Black"/>
              </a:rPr>
              <a:t>en </a:t>
            </a:r>
            <a:r>
              <a:rPr lang="fr-FR" sz="3200" dirty="0">
                <a:solidFill>
                  <a:srgbClr val="434747"/>
                </a:solidFill>
                <a:latin typeface="Raleway Black"/>
                <a:cs typeface="Raleway Black"/>
              </a:rPr>
              <a:t>2012.</a:t>
            </a:r>
            <a:endParaRPr lang="fr-FR" sz="3000" dirty="0">
              <a:solidFill>
                <a:srgbClr val="434747"/>
              </a:solidFill>
              <a:latin typeface="Raleway Black"/>
              <a:cs typeface="Raleway Black"/>
            </a:endParaRPr>
          </a:p>
        </p:txBody>
      </p:sp>
      <p:pic>
        <p:nvPicPr>
          <p:cNvPr id="6" name="Image 5"/>
          <p:cNvPicPr>
            <a:picLocks noChangeAspect="1"/>
          </p:cNvPicPr>
          <p:nvPr/>
        </p:nvPicPr>
        <p:blipFill>
          <a:blip r:embed="rId2"/>
          <a:stretch>
            <a:fillRect/>
          </a:stretch>
        </p:blipFill>
        <p:spPr>
          <a:xfrm>
            <a:off x="3464984" y="359168"/>
            <a:ext cx="2214032" cy="1620580"/>
          </a:xfrm>
          <a:prstGeom prst="rect">
            <a:avLst/>
          </a:prstGeom>
        </p:spPr>
      </p:pic>
      <p:sp>
        <p:nvSpPr>
          <p:cNvPr id="7" name="Rectangle 6"/>
          <p:cNvSpPr/>
          <p:nvPr/>
        </p:nvSpPr>
        <p:spPr>
          <a:xfrm>
            <a:off x="3832054" y="4750154"/>
            <a:ext cx="1479892" cy="169277"/>
          </a:xfrm>
          <a:prstGeom prst="rect">
            <a:avLst/>
          </a:prstGeom>
        </p:spPr>
        <p:txBody>
          <a:bodyPr wrap="none">
            <a:spAutoFit/>
          </a:body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8" name="Image 7" descr="Logo-Boservatoiredestoutpeti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1975" y="4426966"/>
            <a:ext cx="920050" cy="233770"/>
          </a:xfrm>
          <a:prstGeom prst="rect">
            <a:avLst/>
          </a:prstGeom>
        </p:spPr>
      </p:pic>
    </p:spTree>
    <p:extLst>
      <p:ext uri="{BB962C8B-B14F-4D97-AF65-F5344CB8AC3E}">
        <p14:creationId xmlns:p14="http://schemas.microsoft.com/office/powerpoint/2010/main" val="2723111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bg1">
              <a:alpha val="70000"/>
            </a:schemeClr>
          </a:solidFill>
          <a:ln w="190500" cmpd="sng">
            <a:solidFill>
              <a:srgbClr val="EA9D8B"/>
            </a:solidFill>
            <a:miter lim="800000"/>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fr-FR"/>
          </a:p>
        </p:txBody>
      </p:sp>
      <p:sp>
        <p:nvSpPr>
          <p:cNvPr id="8" name="ZoneTexte 7"/>
          <p:cNvSpPr txBox="1"/>
          <p:nvPr/>
        </p:nvSpPr>
        <p:spPr>
          <a:xfrm>
            <a:off x="1016004" y="433549"/>
            <a:ext cx="6967345" cy="543739"/>
          </a:xfrm>
          <a:prstGeom prst="rect">
            <a:avLst/>
          </a:prstGeom>
          <a:noFill/>
        </p:spPr>
        <p:txBody>
          <a:bodyPr wrap="square" lIns="91438" tIns="45719" rIns="91438" bIns="45719" rtlCol="0">
            <a:spAutoFit/>
          </a:bodyPr>
          <a:lstStyle/>
          <a:p>
            <a:pPr>
              <a:lnSpc>
                <a:spcPct val="90000"/>
              </a:lnSpc>
            </a:pPr>
            <a:r>
              <a:rPr lang="fr-FR" sz="3200" dirty="0" smtClean="0">
                <a:solidFill>
                  <a:srgbClr val="434747"/>
                </a:solidFill>
                <a:latin typeface="Raleway Black"/>
                <a:cs typeface="Raleway Black"/>
              </a:rPr>
              <a:t>Des facteurs </a:t>
            </a:r>
            <a:r>
              <a:rPr lang="fr-FR" sz="3200" dirty="0">
                <a:solidFill>
                  <a:srgbClr val="434747"/>
                </a:solidFill>
                <a:latin typeface="Raleway Black"/>
                <a:cs typeface="Raleway Black"/>
              </a:rPr>
              <a:t>de </a:t>
            </a:r>
            <a:r>
              <a:rPr lang="fr-FR" sz="3200" dirty="0" smtClean="0">
                <a:solidFill>
                  <a:srgbClr val="434747"/>
                </a:solidFill>
                <a:latin typeface="Raleway Black"/>
                <a:cs typeface="Raleway Black"/>
              </a:rPr>
              <a:t>risque</a:t>
            </a:r>
            <a:endParaRPr lang="fr-FR" sz="3200" dirty="0">
              <a:solidFill>
                <a:srgbClr val="434747"/>
              </a:solidFill>
              <a:latin typeface="Raleway Black"/>
              <a:cs typeface="Raleway Black"/>
            </a:endParaRPr>
          </a:p>
        </p:txBody>
      </p:sp>
      <p:grpSp>
        <p:nvGrpSpPr>
          <p:cNvPr id="9" name="Grouper 8"/>
          <p:cNvGrpSpPr/>
          <p:nvPr/>
        </p:nvGrpSpPr>
        <p:grpSpPr>
          <a:xfrm>
            <a:off x="1091726" y="3865327"/>
            <a:ext cx="3838863" cy="848179"/>
            <a:chOff x="1091725" y="4830220"/>
            <a:chExt cx="3838863" cy="848179"/>
          </a:xfrm>
        </p:grpSpPr>
        <p:sp>
          <p:nvSpPr>
            <p:cNvPr id="10" name="ZoneTexte 9"/>
            <p:cNvSpPr txBox="1"/>
            <p:nvPr/>
          </p:nvSpPr>
          <p:spPr>
            <a:xfrm>
              <a:off x="1972250" y="4937410"/>
              <a:ext cx="2958338" cy="737381"/>
            </a:xfrm>
            <a:prstGeom prst="rect">
              <a:avLst/>
            </a:prstGeom>
            <a:noFill/>
          </p:spPr>
          <p:txBody>
            <a:bodyPr wrap="square" rtlCol="0">
              <a:spAutoFit/>
            </a:bodyPr>
            <a:lstStyle/>
            <a:p>
              <a:pPr>
                <a:lnSpc>
                  <a:spcPct val="110000"/>
                </a:lnSpc>
              </a:pPr>
              <a:r>
                <a:rPr lang="fr-FR" sz="1300" b="1" dirty="0">
                  <a:solidFill>
                    <a:srgbClr val="89CFD6"/>
                  </a:solidFill>
                  <a:latin typeface="Raleway Black"/>
                  <a:cs typeface="Raleway Black"/>
                </a:rPr>
                <a:t>L’ATTITUDE DES PARENTS </a:t>
              </a:r>
              <a:br>
                <a:rPr lang="fr-FR" sz="1300" b="1" dirty="0">
                  <a:solidFill>
                    <a:srgbClr val="89CFD6"/>
                  </a:solidFill>
                  <a:latin typeface="Raleway Black"/>
                  <a:cs typeface="Raleway Black"/>
                </a:rPr>
              </a:br>
              <a:r>
                <a:rPr lang="fr-FR" sz="1300" b="1" dirty="0">
                  <a:solidFill>
                    <a:srgbClr val="89CFD6"/>
                  </a:solidFill>
                  <a:latin typeface="Raleway Black"/>
                  <a:cs typeface="Raleway Black"/>
                </a:rPr>
                <a:t>PAR RAPPORT À LA PUNITION CORPORELLE</a:t>
              </a:r>
            </a:p>
          </p:txBody>
        </p:sp>
        <p:pic>
          <p:nvPicPr>
            <p:cNvPr id="11" name="Image 10" descr="diapo-14-icones-attitud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725" y="4830220"/>
              <a:ext cx="850984" cy="848179"/>
            </a:xfrm>
            <a:prstGeom prst="rect">
              <a:avLst/>
            </a:prstGeom>
          </p:spPr>
        </p:pic>
      </p:grpSp>
      <p:grpSp>
        <p:nvGrpSpPr>
          <p:cNvPr id="12" name="Grouper 11"/>
          <p:cNvGrpSpPr/>
          <p:nvPr/>
        </p:nvGrpSpPr>
        <p:grpSpPr>
          <a:xfrm>
            <a:off x="4994860" y="2574933"/>
            <a:ext cx="4002719" cy="870053"/>
            <a:chOff x="4994859" y="3326782"/>
            <a:chExt cx="4002719" cy="870053"/>
          </a:xfrm>
        </p:grpSpPr>
        <p:sp>
          <p:nvSpPr>
            <p:cNvPr id="13" name="ZoneTexte 12"/>
            <p:cNvSpPr txBox="1"/>
            <p:nvPr/>
          </p:nvSpPr>
          <p:spPr>
            <a:xfrm>
              <a:off x="5871880" y="3407708"/>
              <a:ext cx="3125698" cy="692497"/>
            </a:xfrm>
            <a:prstGeom prst="rect">
              <a:avLst/>
            </a:prstGeom>
            <a:noFill/>
          </p:spPr>
          <p:txBody>
            <a:bodyPr wrap="square" rtlCol="0">
              <a:spAutoFit/>
            </a:bodyPr>
            <a:lstStyle/>
            <a:p>
              <a:r>
                <a:rPr lang="fr-FR" sz="1300" b="1" dirty="0">
                  <a:solidFill>
                    <a:srgbClr val="89CFD6"/>
                  </a:solidFill>
                  <a:latin typeface="Raleway Black"/>
                  <a:cs typeface="Raleway Black"/>
                </a:rPr>
                <a:t>LA CONSOMMATION ABUSIVE D’ALCOOL ET DE DROGUES </a:t>
              </a:r>
              <a:br>
                <a:rPr lang="fr-FR" sz="1300" b="1" dirty="0">
                  <a:solidFill>
                    <a:srgbClr val="89CFD6"/>
                  </a:solidFill>
                  <a:latin typeface="Raleway Black"/>
                  <a:cs typeface="Raleway Black"/>
                </a:rPr>
              </a:br>
              <a:r>
                <a:rPr lang="fr-FR" sz="1300" b="1" dirty="0">
                  <a:solidFill>
                    <a:srgbClr val="89CFD6"/>
                  </a:solidFill>
                  <a:latin typeface="Raleway Black"/>
                  <a:cs typeface="Raleway Black"/>
                </a:rPr>
                <a:t>CHEZ LE PARENT</a:t>
              </a:r>
            </a:p>
          </p:txBody>
        </p:sp>
        <p:pic>
          <p:nvPicPr>
            <p:cNvPr id="14" name="Image 13" descr="diapo-14-icones-drogue-alcoo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4859" y="3326782"/>
              <a:ext cx="850984" cy="870053"/>
            </a:xfrm>
            <a:prstGeom prst="rect">
              <a:avLst/>
            </a:prstGeom>
          </p:spPr>
        </p:pic>
      </p:grpSp>
      <p:grpSp>
        <p:nvGrpSpPr>
          <p:cNvPr id="15" name="Grouper 14"/>
          <p:cNvGrpSpPr/>
          <p:nvPr/>
        </p:nvGrpSpPr>
        <p:grpSpPr>
          <a:xfrm>
            <a:off x="5015404" y="1275471"/>
            <a:ext cx="3919418" cy="863491"/>
            <a:chOff x="5015404" y="1830664"/>
            <a:chExt cx="3919418" cy="863491"/>
          </a:xfrm>
        </p:grpSpPr>
        <p:sp>
          <p:nvSpPr>
            <p:cNvPr id="16" name="ZoneTexte 15"/>
            <p:cNvSpPr txBox="1"/>
            <p:nvPr/>
          </p:nvSpPr>
          <p:spPr>
            <a:xfrm>
              <a:off x="5871883" y="1914092"/>
              <a:ext cx="3062939" cy="692497"/>
            </a:xfrm>
            <a:prstGeom prst="rect">
              <a:avLst/>
            </a:prstGeom>
            <a:noFill/>
          </p:spPr>
          <p:txBody>
            <a:bodyPr wrap="square" rtlCol="0">
              <a:spAutoFit/>
            </a:bodyPr>
            <a:lstStyle/>
            <a:p>
              <a:r>
                <a:rPr lang="fr-FR" sz="1300" b="1" dirty="0">
                  <a:solidFill>
                    <a:srgbClr val="89CFD6"/>
                  </a:solidFill>
                  <a:latin typeface="Raleway Black"/>
                  <a:cs typeface="Raleway Black"/>
                </a:rPr>
                <a:t>LA DÉPRESSION, L’ANXIÉTÉ </a:t>
              </a:r>
              <a:br>
                <a:rPr lang="fr-FR" sz="1300" b="1" dirty="0">
                  <a:solidFill>
                    <a:srgbClr val="89CFD6"/>
                  </a:solidFill>
                  <a:latin typeface="Raleway Black"/>
                  <a:cs typeface="Raleway Black"/>
                </a:rPr>
              </a:br>
              <a:r>
                <a:rPr lang="fr-FR" sz="1300" b="1" dirty="0">
                  <a:solidFill>
                    <a:srgbClr val="89CFD6"/>
                  </a:solidFill>
                  <a:latin typeface="Raleway Black"/>
                  <a:cs typeface="Raleway Black"/>
                </a:rPr>
                <a:t>ET LES TROUBLES DE LA PERSONNALITÉ CHEZ LE PARENT</a:t>
              </a:r>
              <a:endParaRPr lang="fr-FR" sz="1300" dirty="0">
                <a:solidFill>
                  <a:srgbClr val="89CFD6"/>
                </a:solidFill>
                <a:latin typeface="Raleway Black"/>
                <a:cs typeface="Raleway Black"/>
              </a:endParaRPr>
            </a:p>
          </p:txBody>
        </p:sp>
        <p:pic>
          <p:nvPicPr>
            <p:cNvPr id="17" name="Image 16" descr="diapo-14-icones-sante-mental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5404" y="1830664"/>
              <a:ext cx="829588" cy="863491"/>
            </a:xfrm>
            <a:prstGeom prst="rect">
              <a:avLst/>
            </a:prstGeom>
          </p:spPr>
        </p:pic>
      </p:grpSp>
      <p:grpSp>
        <p:nvGrpSpPr>
          <p:cNvPr id="18" name="Grouper 17"/>
          <p:cNvGrpSpPr/>
          <p:nvPr/>
        </p:nvGrpSpPr>
        <p:grpSpPr>
          <a:xfrm>
            <a:off x="1092059" y="1285433"/>
            <a:ext cx="4025310" cy="855852"/>
            <a:chOff x="1092059" y="1840627"/>
            <a:chExt cx="4025310" cy="855852"/>
          </a:xfrm>
        </p:grpSpPr>
        <p:sp>
          <p:nvSpPr>
            <p:cNvPr id="19" name="ZoneTexte 18"/>
            <p:cNvSpPr txBox="1"/>
            <p:nvPr/>
          </p:nvSpPr>
          <p:spPr>
            <a:xfrm>
              <a:off x="1972252" y="1914091"/>
              <a:ext cx="3145117" cy="752514"/>
            </a:xfrm>
            <a:prstGeom prst="rect">
              <a:avLst/>
            </a:prstGeom>
            <a:noFill/>
          </p:spPr>
          <p:txBody>
            <a:bodyPr wrap="square" rtlCol="0">
              <a:spAutoFit/>
            </a:bodyPr>
            <a:lstStyle/>
            <a:p>
              <a:pPr>
                <a:lnSpc>
                  <a:spcPct val="110000"/>
                </a:lnSpc>
              </a:pPr>
              <a:r>
                <a:rPr lang="fr-FR" sz="1300" b="1" dirty="0">
                  <a:solidFill>
                    <a:srgbClr val="89CFD6"/>
                  </a:solidFill>
                  <a:latin typeface="Raleway Black"/>
                  <a:cs typeface="Raleway Black"/>
                </a:rPr>
                <a:t>LES CONDITIONS </a:t>
              </a:r>
              <a:br>
                <a:rPr lang="fr-FR" sz="1300" b="1" dirty="0">
                  <a:solidFill>
                    <a:srgbClr val="89CFD6"/>
                  </a:solidFill>
                  <a:latin typeface="Raleway Black"/>
                  <a:cs typeface="Raleway Black"/>
                </a:rPr>
              </a:br>
              <a:r>
                <a:rPr lang="fr-FR" sz="1300" b="1" dirty="0">
                  <a:solidFill>
                    <a:srgbClr val="89CFD6"/>
                  </a:solidFill>
                  <a:latin typeface="Raleway Black"/>
                  <a:cs typeface="Raleway Black"/>
                </a:rPr>
                <a:t>SOCIO-ÉCONOMIQUES </a:t>
              </a:r>
              <a:br>
                <a:rPr lang="fr-FR" sz="1300" b="1" dirty="0">
                  <a:solidFill>
                    <a:srgbClr val="89CFD6"/>
                  </a:solidFill>
                  <a:latin typeface="Raleway Black"/>
                  <a:cs typeface="Raleway Black"/>
                </a:rPr>
              </a:br>
              <a:r>
                <a:rPr lang="fr-FR" sz="1300" b="1" dirty="0">
                  <a:solidFill>
                    <a:srgbClr val="89CFD6"/>
                  </a:solidFill>
                  <a:latin typeface="Raleway Black"/>
                  <a:cs typeface="Raleway Black"/>
                </a:rPr>
                <a:t>FAMILIALES</a:t>
              </a:r>
            </a:p>
          </p:txBody>
        </p:sp>
        <p:pic>
          <p:nvPicPr>
            <p:cNvPr id="20" name="Image 19" descr="diapo-14-icones-socio-econo-f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2059" y="1840627"/>
              <a:ext cx="850650" cy="855852"/>
            </a:xfrm>
            <a:prstGeom prst="rect">
              <a:avLst/>
            </a:prstGeom>
          </p:spPr>
        </p:pic>
      </p:grpSp>
      <p:grpSp>
        <p:nvGrpSpPr>
          <p:cNvPr id="21" name="Grouper 20"/>
          <p:cNvGrpSpPr/>
          <p:nvPr/>
        </p:nvGrpSpPr>
        <p:grpSpPr>
          <a:xfrm>
            <a:off x="1095338" y="2566936"/>
            <a:ext cx="3939839" cy="867423"/>
            <a:chOff x="1095337" y="3318785"/>
            <a:chExt cx="3939839" cy="867423"/>
          </a:xfrm>
        </p:grpSpPr>
        <p:sp>
          <p:nvSpPr>
            <p:cNvPr id="22" name="ZoneTexte 21"/>
            <p:cNvSpPr txBox="1"/>
            <p:nvPr/>
          </p:nvSpPr>
          <p:spPr>
            <a:xfrm>
              <a:off x="1972250" y="3407706"/>
              <a:ext cx="3062926" cy="752514"/>
            </a:xfrm>
            <a:prstGeom prst="rect">
              <a:avLst/>
            </a:prstGeom>
            <a:noFill/>
          </p:spPr>
          <p:txBody>
            <a:bodyPr wrap="square" rtlCol="0">
              <a:spAutoFit/>
            </a:bodyPr>
            <a:lstStyle/>
            <a:p>
              <a:pPr>
                <a:lnSpc>
                  <a:spcPct val="110000"/>
                </a:lnSpc>
              </a:pPr>
              <a:r>
                <a:rPr lang="fr-FR" sz="1300" b="1" dirty="0">
                  <a:solidFill>
                    <a:srgbClr val="89CFD6"/>
                  </a:solidFill>
                  <a:latin typeface="Raleway Black"/>
                  <a:cs typeface="Raleway Black"/>
                </a:rPr>
                <a:t>LE STRESS ASSOCIÉ AU RÔLE </a:t>
              </a:r>
              <a:br>
                <a:rPr lang="fr-FR" sz="1300" b="1" dirty="0">
                  <a:solidFill>
                    <a:srgbClr val="89CFD6"/>
                  </a:solidFill>
                  <a:latin typeface="Raleway Black"/>
                  <a:cs typeface="Raleway Black"/>
                </a:rPr>
              </a:br>
              <a:r>
                <a:rPr lang="fr-FR" sz="1300" b="1" dirty="0">
                  <a:solidFill>
                    <a:srgbClr val="89CFD6"/>
                  </a:solidFill>
                  <a:latin typeface="Raleway Black"/>
                  <a:cs typeface="Raleway Black"/>
                </a:rPr>
                <a:t>PARENTAL ET À LA CONCILIATION TRAVAIL-FAMILLE</a:t>
              </a:r>
            </a:p>
          </p:txBody>
        </p:sp>
        <p:pic>
          <p:nvPicPr>
            <p:cNvPr id="23" name="Image 22" descr="diapo-14-icones-travail-f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5337" y="3318785"/>
              <a:ext cx="850984" cy="867423"/>
            </a:xfrm>
            <a:prstGeom prst="rect">
              <a:avLst/>
            </a:prstGeom>
          </p:spPr>
        </p:pic>
      </p:grpSp>
      <p:sp>
        <p:nvSpPr>
          <p:cNvPr id="24" name="Rectangle 23"/>
          <p:cNvSpPr/>
          <p:nvPr/>
        </p:nvSpPr>
        <p:spPr>
          <a:xfrm>
            <a:off x="7406608" y="4750154"/>
            <a:ext cx="1479892" cy="169277"/>
          </a:xfrm>
          <a:prstGeom prst="rect">
            <a:avLst/>
          </a:prstGeom>
        </p:spPr>
        <p:txBody>
          <a:bodyPr wrap="none">
            <a:spAutoFit/>
          </a:body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25" name="Image 24" descr="Logo-Boservatoiredestoutpetits.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94734" y="4426966"/>
            <a:ext cx="920050" cy="233770"/>
          </a:xfrm>
          <a:prstGeom prst="rect">
            <a:avLst/>
          </a:prstGeom>
        </p:spPr>
      </p:pic>
    </p:spTree>
    <p:extLst>
      <p:ext uri="{BB962C8B-B14F-4D97-AF65-F5344CB8AC3E}">
        <p14:creationId xmlns:p14="http://schemas.microsoft.com/office/powerpoint/2010/main" val="40728119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Diapo-33-mama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3362325" cy="5143500"/>
          </a:xfrm>
          <a:prstGeom prst="rect">
            <a:avLst/>
          </a:prstGeom>
        </p:spPr>
      </p:pic>
      <p:sp>
        <p:nvSpPr>
          <p:cNvPr id="8" name="Rectangle 7"/>
          <p:cNvSpPr/>
          <p:nvPr/>
        </p:nvSpPr>
        <p:spPr>
          <a:xfrm flipH="1">
            <a:off x="3362326" y="0"/>
            <a:ext cx="5781674" cy="5143500"/>
          </a:xfrm>
          <a:prstGeom prst="rect">
            <a:avLst/>
          </a:prstGeom>
          <a:solidFill>
            <a:schemeClr val="bg1">
              <a:alpha val="70000"/>
            </a:schemeClr>
          </a:solidFill>
          <a:ln w="95250" cmpd="sng">
            <a:solidFill>
              <a:srgbClr val="EA9D8B"/>
            </a:solidFill>
            <a:miter lim="800000"/>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fr-FR"/>
          </a:p>
        </p:txBody>
      </p:sp>
      <p:sp>
        <p:nvSpPr>
          <p:cNvPr id="9" name="ZoneTexte 8"/>
          <p:cNvSpPr txBox="1"/>
          <p:nvPr/>
        </p:nvSpPr>
        <p:spPr>
          <a:xfrm>
            <a:off x="3362326" y="430201"/>
            <a:ext cx="5781675" cy="3820533"/>
          </a:xfrm>
          <a:prstGeom prst="rect">
            <a:avLst/>
          </a:prstGeom>
          <a:noFill/>
        </p:spPr>
        <p:txBody>
          <a:bodyPr wrap="square" lIns="91438" tIns="45719" rIns="91438" bIns="45719" rtlCol="0">
            <a:spAutoFit/>
          </a:bodyPr>
          <a:lstStyle/>
          <a:p>
            <a:pPr algn="ctr">
              <a:lnSpc>
                <a:spcPct val="90000"/>
              </a:lnSpc>
              <a:spcAft>
                <a:spcPts val="1800"/>
              </a:spcAft>
            </a:pPr>
            <a:r>
              <a:rPr lang="fr-CA" sz="2800" dirty="0">
                <a:solidFill>
                  <a:srgbClr val="E47362"/>
                </a:solidFill>
                <a:latin typeface="Raleway Black"/>
                <a:cs typeface="Raleway Black"/>
              </a:rPr>
              <a:t>Les interventions proposées pour agir sur ces facteurs </a:t>
            </a:r>
            <a:br>
              <a:rPr lang="fr-CA" sz="2800" dirty="0">
                <a:solidFill>
                  <a:srgbClr val="E47362"/>
                </a:solidFill>
                <a:latin typeface="Raleway Black"/>
                <a:cs typeface="Raleway Black"/>
              </a:rPr>
            </a:br>
            <a:r>
              <a:rPr lang="fr-CA" sz="2800" dirty="0">
                <a:solidFill>
                  <a:srgbClr val="E47362"/>
                </a:solidFill>
                <a:latin typeface="Raleway Black"/>
                <a:cs typeface="Raleway Black"/>
              </a:rPr>
              <a:t>de risque visent </a:t>
            </a:r>
            <a:br>
              <a:rPr lang="fr-CA" sz="2800" dirty="0">
                <a:solidFill>
                  <a:srgbClr val="E47362"/>
                </a:solidFill>
                <a:latin typeface="Raleway Black"/>
                <a:cs typeface="Raleway Black"/>
              </a:rPr>
            </a:br>
            <a:r>
              <a:rPr lang="fr-CA" sz="2800" dirty="0">
                <a:solidFill>
                  <a:srgbClr val="E47362"/>
                </a:solidFill>
                <a:latin typeface="Raleway Black"/>
                <a:cs typeface="Raleway Black"/>
              </a:rPr>
              <a:t>souvent les parents.</a:t>
            </a:r>
            <a:r>
              <a:rPr lang="fr-FR" sz="2800" dirty="0">
                <a:solidFill>
                  <a:srgbClr val="E47362"/>
                </a:solidFill>
                <a:latin typeface="Raleway Black"/>
                <a:cs typeface="Raleway Black"/>
              </a:rPr>
              <a:t> </a:t>
            </a:r>
          </a:p>
          <a:p>
            <a:pPr algn="ctr">
              <a:lnSpc>
                <a:spcPct val="90000"/>
              </a:lnSpc>
              <a:spcAft>
                <a:spcPts val="1800"/>
              </a:spcAft>
            </a:pPr>
            <a:r>
              <a:rPr lang="fr-CA" sz="2800" dirty="0">
                <a:solidFill>
                  <a:srgbClr val="434747"/>
                </a:solidFill>
                <a:latin typeface="Raleway Black"/>
                <a:cs typeface="Raleway Black"/>
              </a:rPr>
              <a:t>Il est toutefois </a:t>
            </a:r>
            <a:br>
              <a:rPr lang="fr-CA" sz="2800" dirty="0">
                <a:solidFill>
                  <a:srgbClr val="434747"/>
                </a:solidFill>
                <a:latin typeface="Raleway Black"/>
                <a:cs typeface="Raleway Black"/>
              </a:rPr>
            </a:br>
            <a:r>
              <a:rPr lang="fr-CA" sz="2800" dirty="0">
                <a:solidFill>
                  <a:srgbClr val="434747"/>
                </a:solidFill>
                <a:latin typeface="Raleway Black"/>
                <a:cs typeface="Raleway Black"/>
              </a:rPr>
              <a:t>possible de combiner ces approches à des politiques d’action sociale </a:t>
            </a:r>
            <a:br>
              <a:rPr lang="fr-CA" sz="2800" dirty="0">
                <a:solidFill>
                  <a:srgbClr val="434747"/>
                </a:solidFill>
                <a:latin typeface="Raleway Black"/>
                <a:cs typeface="Raleway Black"/>
              </a:rPr>
            </a:br>
            <a:r>
              <a:rPr lang="fr-CA" sz="2800" dirty="0">
                <a:solidFill>
                  <a:srgbClr val="434747"/>
                </a:solidFill>
                <a:latin typeface="Raleway Black"/>
                <a:cs typeface="Raleway Black"/>
              </a:rPr>
              <a:t>ou collective.</a:t>
            </a:r>
            <a:endParaRPr lang="fr-FR" sz="2800" dirty="0">
              <a:solidFill>
                <a:srgbClr val="434747"/>
              </a:solidFill>
              <a:latin typeface="Raleway Black"/>
              <a:cs typeface="Raleway Black"/>
            </a:endParaRPr>
          </a:p>
        </p:txBody>
      </p:sp>
      <p:pic>
        <p:nvPicPr>
          <p:cNvPr id="10" name="Image 9"/>
          <p:cNvPicPr>
            <a:picLocks noChangeAspect="1"/>
          </p:cNvPicPr>
          <p:nvPr/>
        </p:nvPicPr>
        <p:blipFill>
          <a:blip r:embed="rId3"/>
          <a:stretch>
            <a:fillRect/>
          </a:stretch>
        </p:blipFill>
        <p:spPr>
          <a:xfrm>
            <a:off x="275172" y="370060"/>
            <a:ext cx="3347113" cy="1670135"/>
          </a:xfrm>
          <a:prstGeom prst="rect">
            <a:avLst/>
          </a:prstGeom>
        </p:spPr>
      </p:pic>
      <p:sp>
        <p:nvSpPr>
          <p:cNvPr id="6" name="Rectangle 5"/>
          <p:cNvSpPr/>
          <p:nvPr/>
        </p:nvSpPr>
        <p:spPr>
          <a:xfrm>
            <a:off x="5511732" y="4750154"/>
            <a:ext cx="1479892" cy="169277"/>
          </a:xfrm>
          <a:prstGeom prst="rect">
            <a:avLst/>
          </a:prstGeom>
        </p:spPr>
        <p:txBody>
          <a:bodyPr wrap="none">
            <a:spAutoFit/>
          </a:body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11" name="Image 10" descr="Logo-Boservatoiredestoutpetit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1653" y="4426966"/>
            <a:ext cx="920050" cy="233770"/>
          </a:xfrm>
          <a:prstGeom prst="rect">
            <a:avLst/>
          </a:prstGeom>
        </p:spPr>
      </p:pic>
    </p:spTree>
    <p:extLst>
      <p:ext uri="{BB962C8B-B14F-4D97-AF65-F5344CB8AC3E}">
        <p14:creationId xmlns:p14="http://schemas.microsoft.com/office/powerpoint/2010/main" val="29543439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rgbClr val="FFCB31">
              <a:alpha val="50000"/>
            </a:srgbClr>
          </a:solidFill>
          <a:ln w="190500" cmpd="sng">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fr-FR"/>
          </a:p>
        </p:txBody>
      </p:sp>
      <p:sp>
        <p:nvSpPr>
          <p:cNvPr id="5" name="ZoneTexte 4"/>
          <p:cNvSpPr txBox="1"/>
          <p:nvPr/>
        </p:nvSpPr>
        <p:spPr>
          <a:xfrm>
            <a:off x="1015429" y="637344"/>
            <a:ext cx="7276443" cy="1430135"/>
          </a:xfrm>
          <a:prstGeom prst="rect">
            <a:avLst/>
          </a:prstGeom>
          <a:noFill/>
        </p:spPr>
        <p:txBody>
          <a:bodyPr wrap="square" lIns="91438" tIns="45719" rIns="91438" bIns="45719" rtlCol="0">
            <a:spAutoFit/>
          </a:bodyPr>
          <a:lstStyle/>
          <a:p>
            <a:pPr>
              <a:lnSpc>
                <a:spcPct val="90000"/>
              </a:lnSpc>
            </a:pPr>
            <a:r>
              <a:rPr lang="fr-FR" sz="3200" dirty="0">
                <a:solidFill>
                  <a:srgbClr val="434747"/>
                </a:solidFill>
                <a:latin typeface="Raleway Black"/>
                <a:cs typeface="Raleway Black"/>
              </a:rPr>
              <a:t>Agir collectivement pour prévenir la maltraitance</a:t>
            </a:r>
          </a:p>
          <a:p>
            <a:pPr algn="ctr">
              <a:lnSpc>
                <a:spcPct val="90000"/>
              </a:lnSpc>
            </a:pPr>
            <a:endParaRPr lang="fr-FR" sz="3200" dirty="0">
              <a:solidFill>
                <a:srgbClr val="434747"/>
              </a:solidFill>
              <a:latin typeface="Raleway Black"/>
              <a:cs typeface="Raleway Black"/>
            </a:endParaRPr>
          </a:p>
        </p:txBody>
      </p:sp>
      <p:sp>
        <p:nvSpPr>
          <p:cNvPr id="6" name="ZoneTexte 5"/>
          <p:cNvSpPr txBox="1"/>
          <p:nvPr/>
        </p:nvSpPr>
        <p:spPr>
          <a:xfrm>
            <a:off x="1023891" y="1874915"/>
            <a:ext cx="6858001" cy="2308324"/>
          </a:xfrm>
          <a:prstGeom prst="rect">
            <a:avLst/>
          </a:prstGeom>
          <a:noFill/>
        </p:spPr>
        <p:txBody>
          <a:bodyPr wrap="square" lIns="91438" tIns="45719" rIns="91438" bIns="45719" rtlCol="0">
            <a:spAutoFit/>
          </a:bodyPr>
          <a:lstStyle/>
          <a:p>
            <a:pPr marL="171446" indent="-171446">
              <a:spcAft>
                <a:spcPts val="1800"/>
              </a:spcAft>
              <a:buClr>
                <a:srgbClr val="E47362"/>
              </a:buClr>
              <a:buSzPct val="125000"/>
              <a:buFont typeface="Arial"/>
              <a:buChar char="•"/>
            </a:pPr>
            <a:r>
              <a:rPr lang="fr-FR" sz="1200" dirty="0">
                <a:solidFill>
                  <a:srgbClr val="E47362"/>
                </a:solidFill>
                <a:latin typeface="Raleway Black"/>
                <a:cs typeface="Raleway Black"/>
              </a:rPr>
              <a:t>RENFORCER LE SOUTIEN ÉCONOMIQUE AUX FAMILLES DÉFAVORISÉES</a:t>
            </a:r>
          </a:p>
          <a:p>
            <a:pPr marL="171446" indent="-171446">
              <a:spcAft>
                <a:spcPts val="1800"/>
              </a:spcAft>
              <a:buClr>
                <a:srgbClr val="E47362"/>
              </a:buClr>
              <a:buSzPct val="125000"/>
              <a:buFont typeface="Arial"/>
              <a:buChar char="•"/>
            </a:pPr>
            <a:r>
              <a:rPr lang="fr-FR" sz="1200" dirty="0">
                <a:solidFill>
                  <a:srgbClr val="E47362"/>
                </a:solidFill>
                <a:latin typeface="Raleway Black"/>
                <a:cs typeface="Raleway Black"/>
              </a:rPr>
              <a:t>AGIR SUR LES NORMES SOCIALES POUR PROMOUVOIR </a:t>
            </a:r>
            <a:br>
              <a:rPr lang="fr-FR" sz="1200" dirty="0">
                <a:solidFill>
                  <a:srgbClr val="E47362"/>
                </a:solidFill>
                <a:latin typeface="Raleway Black"/>
                <a:cs typeface="Raleway Black"/>
              </a:rPr>
            </a:br>
            <a:r>
              <a:rPr lang="fr-FR" sz="1200" dirty="0">
                <a:solidFill>
                  <a:srgbClr val="E47362"/>
                </a:solidFill>
                <a:latin typeface="Raleway Black"/>
                <a:cs typeface="Raleway Black"/>
              </a:rPr>
              <a:t>DES PRATIQUES PARENTALES POSITIVES</a:t>
            </a:r>
          </a:p>
          <a:p>
            <a:pPr marL="171446" indent="-171446">
              <a:spcAft>
                <a:spcPts val="1800"/>
              </a:spcAft>
              <a:buClr>
                <a:srgbClr val="E47362"/>
              </a:buClr>
              <a:buSzPct val="125000"/>
              <a:buFont typeface="Arial"/>
              <a:buChar char="•"/>
            </a:pPr>
            <a:r>
              <a:rPr lang="fr-FR" sz="1200" dirty="0">
                <a:solidFill>
                  <a:srgbClr val="E47362"/>
                </a:solidFill>
                <a:latin typeface="Raleway Black"/>
                <a:cs typeface="Raleway Black"/>
              </a:rPr>
              <a:t>OUTILLER LES INTERVENANTS QUI SOUTIENNENT LES PARENTS</a:t>
            </a:r>
          </a:p>
          <a:p>
            <a:pPr marL="171446" indent="-171446">
              <a:spcAft>
                <a:spcPts val="1800"/>
              </a:spcAft>
              <a:buClr>
                <a:srgbClr val="E47362"/>
              </a:buClr>
              <a:buSzPct val="125000"/>
              <a:buFont typeface="Arial"/>
              <a:buChar char="•"/>
            </a:pPr>
            <a:r>
              <a:rPr lang="fr-FR" sz="1200" dirty="0">
                <a:solidFill>
                  <a:srgbClr val="E47362"/>
                </a:solidFill>
                <a:latin typeface="Raleway Black"/>
                <a:cs typeface="Raleway Black"/>
              </a:rPr>
              <a:t>OFFRIR DES SERVICES DE GARDE ÉDUCATIFS À L’ENFANCE ET DES PROGRAMMES D’ÉDUCATION PRÉSCOLAIRE DE QUALITÉ TÔT DANS LA VIE DE L’ENFANT</a:t>
            </a:r>
          </a:p>
          <a:p>
            <a:pPr marL="171446" indent="-171446">
              <a:spcAft>
                <a:spcPts val="1800"/>
              </a:spcAft>
              <a:buClr>
                <a:srgbClr val="E47362"/>
              </a:buClr>
              <a:buSzPct val="125000"/>
              <a:buFont typeface="Arial"/>
              <a:buChar char="•"/>
            </a:pPr>
            <a:r>
              <a:rPr lang="fr-FR" sz="1200" dirty="0">
                <a:solidFill>
                  <a:srgbClr val="E47362"/>
                </a:solidFill>
                <a:latin typeface="Raleway Black"/>
                <a:cs typeface="Raleway Black"/>
              </a:rPr>
              <a:t>FAVORISER L’ACCÈS À DES LOGEMENTS ET DES MILIEUX DE VIE DE QUALITÉ</a:t>
            </a:r>
          </a:p>
        </p:txBody>
      </p:sp>
      <p:sp>
        <p:nvSpPr>
          <p:cNvPr id="7" name="Rectangle 6"/>
          <p:cNvSpPr/>
          <p:nvPr/>
        </p:nvSpPr>
        <p:spPr>
          <a:xfrm>
            <a:off x="7406608" y="4750154"/>
            <a:ext cx="1479892" cy="169277"/>
          </a:xfrm>
          <a:prstGeom prst="rect">
            <a:avLst/>
          </a:prstGeom>
        </p:spPr>
        <p:txBody>
          <a:bodyPr wrap="none">
            <a:spAutoFit/>
          </a:body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8" name="Image 7" descr="Logo-Boservatoiredestoutpeti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4734" y="4426966"/>
            <a:ext cx="920050" cy="233770"/>
          </a:xfrm>
          <a:prstGeom prst="rect">
            <a:avLst/>
          </a:prstGeom>
        </p:spPr>
      </p:pic>
    </p:spTree>
    <p:extLst>
      <p:ext uri="{BB962C8B-B14F-4D97-AF65-F5344CB8AC3E}">
        <p14:creationId xmlns:p14="http://schemas.microsoft.com/office/powerpoint/2010/main" val="6759926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rgbClr val="FFCB31">
              <a:alpha val="50000"/>
            </a:srgbClr>
          </a:solidFill>
          <a:ln w="190500" cmpd="sng">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fr-FR"/>
          </a:p>
        </p:txBody>
      </p:sp>
      <p:sp>
        <p:nvSpPr>
          <p:cNvPr id="5" name="ZoneTexte 4"/>
          <p:cNvSpPr txBox="1"/>
          <p:nvPr/>
        </p:nvSpPr>
        <p:spPr>
          <a:xfrm>
            <a:off x="1015429" y="637344"/>
            <a:ext cx="7276443" cy="1430133"/>
          </a:xfrm>
          <a:prstGeom prst="rect">
            <a:avLst/>
          </a:prstGeom>
          <a:noFill/>
        </p:spPr>
        <p:txBody>
          <a:bodyPr wrap="square" lIns="91438" tIns="45719" rIns="91438" bIns="45719" rtlCol="0">
            <a:spAutoFit/>
          </a:bodyPr>
          <a:lstStyle/>
          <a:p>
            <a:pPr>
              <a:lnSpc>
                <a:spcPct val="90000"/>
              </a:lnSpc>
            </a:pPr>
            <a:r>
              <a:rPr lang="fr-FR" sz="3200" dirty="0" smtClean="0">
                <a:solidFill>
                  <a:srgbClr val="E47362"/>
                </a:solidFill>
                <a:latin typeface="Raleway Black"/>
                <a:cs typeface="Raleway Black"/>
              </a:rPr>
              <a:t>Pour ne rien manquer des activités de l’Observatoire des tout-petits</a:t>
            </a:r>
            <a:endParaRPr lang="fr-FR" sz="3200" dirty="0">
              <a:solidFill>
                <a:srgbClr val="E47362"/>
              </a:solidFill>
              <a:latin typeface="Raleway Black"/>
              <a:cs typeface="Raleway Black"/>
            </a:endParaRPr>
          </a:p>
          <a:p>
            <a:pPr algn="ctr">
              <a:lnSpc>
                <a:spcPct val="90000"/>
              </a:lnSpc>
            </a:pPr>
            <a:endParaRPr lang="fr-FR" sz="3200" dirty="0">
              <a:solidFill>
                <a:srgbClr val="434747"/>
              </a:solidFill>
              <a:latin typeface="Raleway Black"/>
              <a:cs typeface="Raleway Black"/>
            </a:endParaRPr>
          </a:p>
        </p:txBody>
      </p:sp>
      <p:sp>
        <p:nvSpPr>
          <p:cNvPr id="6" name="ZoneTexte 5"/>
          <p:cNvSpPr txBox="1"/>
          <p:nvPr/>
        </p:nvSpPr>
        <p:spPr>
          <a:xfrm>
            <a:off x="1023891" y="1874915"/>
            <a:ext cx="6858001" cy="769439"/>
          </a:xfrm>
          <a:prstGeom prst="rect">
            <a:avLst/>
          </a:prstGeom>
          <a:noFill/>
        </p:spPr>
        <p:txBody>
          <a:bodyPr wrap="square" lIns="91438" tIns="45719" rIns="91438" bIns="45719" rtlCol="0">
            <a:spAutoFit/>
          </a:bodyPr>
          <a:lstStyle/>
          <a:p>
            <a:pPr>
              <a:spcAft>
                <a:spcPts val="1800"/>
              </a:spcAft>
              <a:buClr>
                <a:srgbClr val="E47362"/>
              </a:buClr>
              <a:buSzPct val="125000"/>
            </a:pPr>
            <a:r>
              <a:rPr lang="fr-FR" sz="1200" dirty="0" smtClean="0">
                <a:latin typeface="Raleway Black"/>
                <a:cs typeface="Raleway Black"/>
              </a:rPr>
              <a:t>Infolettre : </a:t>
            </a:r>
            <a:r>
              <a:rPr lang="fr-FR" sz="1200" dirty="0" smtClean="0">
                <a:solidFill>
                  <a:srgbClr val="E47362"/>
                </a:solidFill>
                <a:latin typeface="Raleway Black"/>
                <a:cs typeface="Raleway Black"/>
              </a:rPr>
              <a:t>tout-</a:t>
            </a:r>
            <a:r>
              <a:rPr lang="fr-FR" sz="1200" dirty="0" err="1" smtClean="0">
                <a:solidFill>
                  <a:srgbClr val="E47362"/>
                </a:solidFill>
                <a:latin typeface="Raleway Black"/>
                <a:cs typeface="Raleway Black"/>
              </a:rPr>
              <a:t>petits.org</a:t>
            </a:r>
            <a:r>
              <a:rPr lang="fr-FR" sz="1200" dirty="0" smtClean="0">
                <a:solidFill>
                  <a:srgbClr val="E47362"/>
                </a:solidFill>
                <a:latin typeface="Raleway Black"/>
                <a:cs typeface="Raleway Black"/>
              </a:rPr>
              <a:t>/infolettre</a:t>
            </a:r>
            <a:endParaRPr lang="fr-FR" sz="1200" dirty="0">
              <a:solidFill>
                <a:srgbClr val="E47362"/>
              </a:solidFill>
              <a:latin typeface="Raleway Black"/>
              <a:cs typeface="Raleway Black"/>
            </a:endParaRPr>
          </a:p>
          <a:p>
            <a:pPr>
              <a:lnSpc>
                <a:spcPct val="150000"/>
              </a:lnSpc>
              <a:spcAft>
                <a:spcPts val="1800"/>
              </a:spcAft>
              <a:buClr>
                <a:srgbClr val="E47362"/>
              </a:buClr>
              <a:buSzPct val="125000"/>
            </a:pPr>
            <a:r>
              <a:rPr lang="fr-FR" sz="1200" dirty="0" smtClean="0">
                <a:latin typeface="Raleway Black"/>
                <a:cs typeface="Raleway Black"/>
              </a:rPr>
              <a:t>Nos </a:t>
            </a:r>
            <a:r>
              <a:rPr lang="fr-FR" sz="1200" dirty="0" err="1" smtClean="0">
                <a:latin typeface="Raleway Black"/>
                <a:cs typeface="Raleway Black"/>
              </a:rPr>
              <a:t>plate-formes</a:t>
            </a:r>
            <a:r>
              <a:rPr lang="fr-FR" sz="1200" dirty="0" smtClean="0">
                <a:latin typeface="Raleway Black"/>
                <a:cs typeface="Raleway Black"/>
              </a:rPr>
              <a:t> :</a:t>
            </a:r>
            <a:endParaRPr lang="fr-FR" sz="1200" dirty="0">
              <a:latin typeface="Raleway Black"/>
              <a:cs typeface="Raleway Black"/>
            </a:endParaRPr>
          </a:p>
        </p:txBody>
      </p:sp>
      <p:grpSp>
        <p:nvGrpSpPr>
          <p:cNvPr id="14" name="Grouper 13"/>
          <p:cNvGrpSpPr/>
          <p:nvPr/>
        </p:nvGrpSpPr>
        <p:grpSpPr>
          <a:xfrm>
            <a:off x="2703948" y="2450377"/>
            <a:ext cx="2113848" cy="573510"/>
            <a:chOff x="1754998" y="2685934"/>
            <a:chExt cx="2113848" cy="573510"/>
          </a:xfrm>
        </p:grpSpPr>
        <p:pic>
          <p:nvPicPr>
            <p:cNvPr id="7" name="Image 6" descr="we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4998" y="2685934"/>
              <a:ext cx="571968" cy="573510"/>
            </a:xfrm>
            <a:prstGeom prst="rect">
              <a:avLst/>
            </a:prstGeom>
          </p:spPr>
        </p:pic>
        <p:sp>
          <p:nvSpPr>
            <p:cNvPr id="10" name="ZoneTexte 9"/>
            <p:cNvSpPr txBox="1"/>
            <p:nvPr/>
          </p:nvSpPr>
          <p:spPr>
            <a:xfrm>
              <a:off x="2475944" y="2829689"/>
              <a:ext cx="1392902" cy="276999"/>
            </a:xfrm>
            <a:prstGeom prst="rect">
              <a:avLst/>
            </a:prstGeom>
            <a:noFill/>
          </p:spPr>
          <p:txBody>
            <a:bodyPr wrap="square" rtlCol="0">
              <a:spAutoFit/>
            </a:bodyPr>
            <a:lstStyle/>
            <a:p>
              <a:r>
                <a:rPr lang="fr-FR" sz="1200" dirty="0">
                  <a:solidFill>
                    <a:srgbClr val="E47362"/>
                  </a:solidFill>
                  <a:latin typeface="Raleway Black"/>
                  <a:cs typeface="Raleway Black"/>
                </a:rPr>
                <a:t>tout-</a:t>
              </a:r>
              <a:r>
                <a:rPr lang="fr-FR" sz="1200" dirty="0" err="1">
                  <a:solidFill>
                    <a:srgbClr val="E47362"/>
                  </a:solidFill>
                  <a:latin typeface="Raleway Black"/>
                  <a:cs typeface="Raleway Black"/>
                </a:rPr>
                <a:t>petits.org</a:t>
              </a:r>
              <a:endParaRPr lang="fr-FR" sz="1200" dirty="0"/>
            </a:p>
          </p:txBody>
        </p:sp>
      </p:grpSp>
      <p:grpSp>
        <p:nvGrpSpPr>
          <p:cNvPr id="13" name="Grouper 12"/>
          <p:cNvGrpSpPr/>
          <p:nvPr/>
        </p:nvGrpSpPr>
        <p:grpSpPr>
          <a:xfrm>
            <a:off x="2712848" y="3245151"/>
            <a:ext cx="4472892" cy="573510"/>
            <a:chOff x="4286016" y="2685934"/>
            <a:chExt cx="4472892" cy="573510"/>
          </a:xfrm>
        </p:grpSpPr>
        <p:pic>
          <p:nvPicPr>
            <p:cNvPr id="9" name="Image 8" descr="faceboo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6016" y="2685934"/>
              <a:ext cx="571968" cy="573510"/>
            </a:xfrm>
            <a:prstGeom prst="rect">
              <a:avLst/>
            </a:prstGeom>
          </p:spPr>
        </p:pic>
        <p:sp>
          <p:nvSpPr>
            <p:cNvPr id="11" name="ZoneTexte 10"/>
            <p:cNvSpPr txBox="1"/>
            <p:nvPr/>
          </p:nvSpPr>
          <p:spPr>
            <a:xfrm>
              <a:off x="4998061" y="2837224"/>
              <a:ext cx="3760847" cy="276999"/>
            </a:xfrm>
            <a:prstGeom prst="rect">
              <a:avLst/>
            </a:prstGeom>
            <a:noFill/>
          </p:spPr>
          <p:txBody>
            <a:bodyPr wrap="square" rtlCol="0">
              <a:spAutoFit/>
            </a:bodyPr>
            <a:lstStyle/>
            <a:p>
              <a:r>
                <a:rPr lang="fr-FR" sz="1200" dirty="0" err="1" smtClean="0">
                  <a:solidFill>
                    <a:srgbClr val="E47362"/>
                  </a:solidFill>
                  <a:latin typeface="Raleway Black"/>
                  <a:cs typeface="Raleway Black"/>
                </a:rPr>
                <a:t>Facebook.com</a:t>
              </a:r>
              <a:r>
                <a:rPr lang="fr-FR" sz="1200" dirty="0" smtClean="0">
                  <a:solidFill>
                    <a:srgbClr val="E47362"/>
                  </a:solidFill>
                  <a:latin typeface="Raleway Black"/>
                  <a:cs typeface="Raleway Black"/>
                </a:rPr>
                <a:t>/</a:t>
              </a:r>
              <a:r>
                <a:rPr lang="fr-FR" sz="1200" dirty="0" err="1" smtClean="0">
                  <a:solidFill>
                    <a:srgbClr val="E47362"/>
                  </a:solidFill>
                  <a:latin typeface="Raleway Black"/>
                  <a:cs typeface="Raleway Black"/>
                </a:rPr>
                <a:t>observatoiredestoutpetits</a:t>
              </a:r>
              <a:endParaRPr lang="fr-FR" sz="1200" dirty="0"/>
            </a:p>
          </p:txBody>
        </p:sp>
      </p:grpSp>
      <p:grpSp>
        <p:nvGrpSpPr>
          <p:cNvPr id="15" name="Grouper 14"/>
          <p:cNvGrpSpPr/>
          <p:nvPr/>
        </p:nvGrpSpPr>
        <p:grpSpPr>
          <a:xfrm>
            <a:off x="2716456" y="4065663"/>
            <a:ext cx="3043600" cy="573510"/>
            <a:chOff x="7091821" y="2687459"/>
            <a:chExt cx="3043600" cy="573510"/>
          </a:xfrm>
        </p:grpSpPr>
        <p:pic>
          <p:nvPicPr>
            <p:cNvPr id="8" name="Image 7" descr="twitte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1821" y="2687459"/>
              <a:ext cx="571968" cy="573510"/>
            </a:xfrm>
            <a:prstGeom prst="rect">
              <a:avLst/>
            </a:prstGeom>
          </p:spPr>
        </p:pic>
        <p:sp>
          <p:nvSpPr>
            <p:cNvPr id="12" name="ZoneTexte 11"/>
            <p:cNvSpPr txBox="1"/>
            <p:nvPr/>
          </p:nvSpPr>
          <p:spPr>
            <a:xfrm>
              <a:off x="7849413" y="2823986"/>
              <a:ext cx="2286008" cy="276999"/>
            </a:xfrm>
            <a:prstGeom prst="rect">
              <a:avLst/>
            </a:prstGeom>
            <a:noFill/>
          </p:spPr>
          <p:txBody>
            <a:bodyPr wrap="square" rtlCol="0">
              <a:spAutoFit/>
            </a:bodyPr>
            <a:lstStyle/>
            <a:p>
              <a:r>
                <a:rPr lang="fr-FR" sz="1200" dirty="0" err="1" smtClean="0">
                  <a:solidFill>
                    <a:srgbClr val="E47362"/>
                  </a:solidFill>
                  <a:latin typeface="Raleway Black"/>
                  <a:cs typeface="Raleway Black"/>
                </a:rPr>
                <a:t>twitter.com</a:t>
              </a:r>
              <a:r>
                <a:rPr lang="fr-FR" sz="1200" dirty="0" smtClean="0">
                  <a:solidFill>
                    <a:srgbClr val="E47362"/>
                  </a:solidFill>
                  <a:latin typeface="Raleway Black"/>
                  <a:cs typeface="Raleway Black"/>
                </a:rPr>
                <a:t>/</a:t>
              </a:r>
              <a:r>
                <a:rPr lang="fr-FR" sz="1200" dirty="0" err="1" smtClean="0">
                  <a:solidFill>
                    <a:srgbClr val="E47362"/>
                  </a:solidFill>
                  <a:latin typeface="Raleway Black"/>
                  <a:cs typeface="Raleway Black"/>
                </a:rPr>
                <a:t>Tout_petits</a:t>
              </a:r>
              <a:endParaRPr lang="fr-FR" sz="1200" dirty="0"/>
            </a:p>
          </p:txBody>
        </p:sp>
      </p:grpSp>
      <p:sp>
        <p:nvSpPr>
          <p:cNvPr id="16" name="Rectangle 15"/>
          <p:cNvSpPr/>
          <p:nvPr/>
        </p:nvSpPr>
        <p:spPr>
          <a:xfrm>
            <a:off x="7406608" y="4750154"/>
            <a:ext cx="1479892" cy="169277"/>
          </a:xfrm>
          <a:prstGeom prst="rect">
            <a:avLst/>
          </a:prstGeom>
        </p:spPr>
        <p:txBody>
          <a:bodyPr wrap="none">
            <a:spAutoFit/>
          </a:body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17" name="Image 16" descr="Logo-Boservatoiredestoutpetit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94734" y="4426966"/>
            <a:ext cx="920050" cy="233770"/>
          </a:xfrm>
          <a:prstGeom prst="rect">
            <a:avLst/>
          </a:prstGeom>
        </p:spPr>
      </p:pic>
    </p:spTree>
    <p:extLst>
      <p:ext uri="{BB962C8B-B14F-4D97-AF65-F5344CB8AC3E}">
        <p14:creationId xmlns:p14="http://schemas.microsoft.com/office/powerpoint/2010/main" val="30607390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enfant-16-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6" name="Image 5"/>
          <p:cNvPicPr>
            <a:picLocks noChangeAspect="1"/>
          </p:cNvPicPr>
          <p:nvPr/>
        </p:nvPicPr>
        <p:blipFill>
          <a:blip r:embed="rId4"/>
          <a:stretch>
            <a:fillRect/>
          </a:stretch>
        </p:blipFill>
        <p:spPr>
          <a:xfrm>
            <a:off x="5750883" y="2134164"/>
            <a:ext cx="3696284" cy="3275761"/>
          </a:xfrm>
          <a:prstGeom prst="rect">
            <a:avLst/>
          </a:prstGeom>
        </p:spPr>
      </p:pic>
      <p:sp>
        <p:nvSpPr>
          <p:cNvPr id="9" name="Rectangle 8"/>
          <p:cNvSpPr/>
          <p:nvPr/>
        </p:nvSpPr>
        <p:spPr>
          <a:xfrm>
            <a:off x="0" y="0"/>
            <a:ext cx="9144000" cy="5143500"/>
          </a:xfrm>
          <a:prstGeom prst="rect">
            <a:avLst/>
          </a:prstGeom>
          <a:noFill/>
          <a:ln w="190500" cmpd="sng">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fr-FR"/>
          </a:p>
        </p:txBody>
      </p:sp>
      <p:sp>
        <p:nvSpPr>
          <p:cNvPr id="5" name="Rectangle 4"/>
          <p:cNvSpPr/>
          <p:nvPr/>
        </p:nvSpPr>
        <p:spPr>
          <a:xfrm>
            <a:off x="286414" y="4750154"/>
            <a:ext cx="1479892" cy="169277"/>
          </a:xfrm>
          <a:prstGeom prst="rect">
            <a:avLst/>
          </a:prstGeom>
        </p:spPr>
        <p:txBody>
          <a:bodyPr wrap="none">
            <a:spAutoFit/>
          </a:body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7" name="Image 6" descr="Logo-Boservatoiredestoutpetit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540" y="4426966"/>
            <a:ext cx="920050" cy="233770"/>
          </a:xfrm>
          <a:prstGeom prst="rect">
            <a:avLst/>
          </a:prstGeom>
        </p:spPr>
      </p:pic>
    </p:spTree>
    <p:extLst>
      <p:ext uri="{BB962C8B-B14F-4D97-AF65-F5344CB8AC3E}">
        <p14:creationId xmlns:p14="http://schemas.microsoft.com/office/powerpoint/2010/main" val="29543043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l="7753" t="-50" r="10373" b="15060"/>
          <a:stretch/>
        </p:blipFill>
        <p:spPr>
          <a:xfrm>
            <a:off x="581741" y="0"/>
            <a:ext cx="7996903" cy="5143500"/>
          </a:xfrm>
          <a:prstGeom prst="rect">
            <a:avLst/>
          </a:prstGeom>
        </p:spPr>
      </p:pic>
      <p:pic>
        <p:nvPicPr>
          <p:cNvPr id="5" name="Picture 4"/>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7809347" y="4300915"/>
            <a:ext cx="1063005" cy="548039"/>
          </a:xfrm>
          <a:prstGeom prst="rect">
            <a:avLst/>
          </a:prstGeom>
        </p:spPr>
      </p:pic>
    </p:spTree>
    <p:extLst>
      <p:ext uri="{BB962C8B-B14F-4D97-AF65-F5344CB8AC3E}">
        <p14:creationId xmlns:p14="http://schemas.microsoft.com/office/powerpoint/2010/main" val="2640405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yeaux-16-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Rectangle 6"/>
          <p:cNvSpPr/>
          <p:nvPr/>
        </p:nvSpPr>
        <p:spPr>
          <a:xfrm>
            <a:off x="0" y="0"/>
            <a:ext cx="9144000" cy="5143500"/>
          </a:xfrm>
          <a:prstGeom prst="rect">
            <a:avLst/>
          </a:prstGeom>
          <a:noFill/>
          <a:ln w="190500" cmpd="sng">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fr-FR"/>
          </a:p>
        </p:txBody>
      </p:sp>
      <p:pic>
        <p:nvPicPr>
          <p:cNvPr id="8" name="Image 7" descr="Diapo-2_typ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0066">
            <a:off x="531185" y="243115"/>
            <a:ext cx="8257297" cy="1863197"/>
          </a:xfrm>
          <a:prstGeom prst="rect">
            <a:avLst/>
          </a:prstGeom>
        </p:spPr>
      </p:pic>
      <p:sp>
        <p:nvSpPr>
          <p:cNvPr id="5" name="Rectangle 4"/>
          <p:cNvSpPr/>
          <p:nvPr/>
        </p:nvSpPr>
        <p:spPr>
          <a:xfrm>
            <a:off x="7406608" y="4750154"/>
            <a:ext cx="1479892" cy="169277"/>
          </a:xfrm>
          <a:prstGeom prst="rect">
            <a:avLst/>
          </a:prstGeom>
        </p:spPr>
        <p:txBody>
          <a:bodyPr wrap="none">
            <a:spAutoFit/>
          </a:body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6" name="Image 5" descr="Logo-Boservatoiredestoutpetit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4734" y="4426966"/>
            <a:ext cx="920050" cy="233770"/>
          </a:xfrm>
          <a:prstGeom prst="rect">
            <a:avLst/>
          </a:prstGeom>
        </p:spPr>
      </p:pic>
    </p:spTree>
    <p:extLst>
      <p:ext uri="{BB962C8B-B14F-4D97-AF65-F5344CB8AC3E}">
        <p14:creationId xmlns:p14="http://schemas.microsoft.com/office/powerpoint/2010/main" val="14416464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rgbClr val="4EB0B2">
              <a:alpha val="38000"/>
            </a:srgbClr>
          </a:solidFill>
          <a:ln w="190500" cmpd="sng">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fr-FR"/>
          </a:p>
        </p:txBody>
      </p:sp>
      <p:sp>
        <p:nvSpPr>
          <p:cNvPr id="6" name="ZoneTexte 5"/>
          <p:cNvSpPr txBox="1"/>
          <p:nvPr/>
        </p:nvSpPr>
        <p:spPr>
          <a:xfrm>
            <a:off x="1016001" y="324491"/>
            <a:ext cx="6758344" cy="792525"/>
          </a:xfrm>
          <a:prstGeom prst="rect">
            <a:avLst/>
          </a:prstGeom>
          <a:noFill/>
        </p:spPr>
        <p:txBody>
          <a:bodyPr wrap="square" lIns="91438" tIns="45719" rIns="91438" bIns="45719" rtlCol="0">
            <a:spAutoFit/>
          </a:bodyPr>
          <a:lstStyle/>
          <a:p>
            <a:pPr>
              <a:lnSpc>
                <a:spcPct val="90000"/>
              </a:lnSpc>
            </a:pPr>
            <a:r>
              <a:rPr lang="fr-FR" sz="2000" dirty="0">
                <a:solidFill>
                  <a:srgbClr val="434747"/>
                </a:solidFill>
                <a:latin typeface="Raleway Black"/>
                <a:cs typeface="Raleway Black"/>
              </a:rPr>
              <a:t>La maltraitance envers les tout-petits :</a:t>
            </a:r>
          </a:p>
          <a:p>
            <a:pPr>
              <a:lnSpc>
                <a:spcPct val="90000"/>
              </a:lnSpc>
            </a:pPr>
            <a:r>
              <a:rPr lang="fr-FR" sz="3000" dirty="0">
                <a:solidFill>
                  <a:schemeClr val="bg1"/>
                </a:solidFill>
                <a:latin typeface="Raleway Black"/>
                <a:cs typeface="Raleway Black"/>
              </a:rPr>
              <a:t>des conséquences nombreuses</a:t>
            </a:r>
          </a:p>
        </p:txBody>
      </p:sp>
      <p:sp>
        <p:nvSpPr>
          <p:cNvPr id="7" name="ZoneTexte 6"/>
          <p:cNvSpPr txBox="1"/>
          <p:nvPr/>
        </p:nvSpPr>
        <p:spPr>
          <a:xfrm>
            <a:off x="1010810" y="2184478"/>
            <a:ext cx="2732475" cy="714725"/>
          </a:xfrm>
          <a:prstGeom prst="rect">
            <a:avLst/>
          </a:prstGeom>
          <a:noFill/>
        </p:spPr>
        <p:txBody>
          <a:bodyPr wrap="square" lIns="91438" tIns="45719" rIns="91438" bIns="45719" rtlCol="0">
            <a:spAutoFit/>
          </a:bodyPr>
          <a:lstStyle/>
          <a:p>
            <a:pPr>
              <a:lnSpc>
                <a:spcPct val="120000"/>
              </a:lnSpc>
            </a:pPr>
            <a:r>
              <a:rPr lang="fr-FR" i="1" baseline="30000" dirty="0">
                <a:solidFill>
                  <a:srgbClr val="E47362"/>
                </a:solidFill>
                <a:latin typeface="Crete Round"/>
                <a:cs typeface="Crete Round"/>
              </a:rPr>
              <a:t>Développement cognitif : </a:t>
            </a:r>
          </a:p>
          <a:p>
            <a:pPr>
              <a:lnSpc>
                <a:spcPct val="120000"/>
              </a:lnSpc>
            </a:pPr>
            <a:r>
              <a:rPr lang="fr-FR" sz="1600" baseline="30000" dirty="0">
                <a:latin typeface="Raleway Medium"/>
                <a:cs typeface="Raleway Medium"/>
              </a:rPr>
              <a:t>retard de langage, problèmes d’attention, problèmes de mémoire.</a:t>
            </a:r>
          </a:p>
        </p:txBody>
      </p:sp>
      <p:sp>
        <p:nvSpPr>
          <p:cNvPr id="8" name="ZoneTexte 7"/>
          <p:cNvSpPr txBox="1"/>
          <p:nvPr/>
        </p:nvSpPr>
        <p:spPr>
          <a:xfrm>
            <a:off x="5319793" y="2184480"/>
            <a:ext cx="3104998" cy="911702"/>
          </a:xfrm>
          <a:prstGeom prst="rect">
            <a:avLst/>
          </a:prstGeom>
          <a:noFill/>
        </p:spPr>
        <p:txBody>
          <a:bodyPr wrap="square" lIns="91438" tIns="45719" rIns="91438" bIns="45719" rtlCol="0">
            <a:spAutoFit/>
          </a:bodyPr>
          <a:lstStyle/>
          <a:p>
            <a:pPr>
              <a:lnSpc>
                <a:spcPct val="120000"/>
              </a:lnSpc>
            </a:pPr>
            <a:r>
              <a:rPr lang="fr-FR" i="1" baseline="30000" dirty="0">
                <a:solidFill>
                  <a:srgbClr val="E47362"/>
                </a:solidFill>
                <a:latin typeface="Crete Round"/>
                <a:cs typeface="Crete Round"/>
              </a:rPr>
              <a:t>Développement physique :</a:t>
            </a:r>
            <a:endParaRPr lang="fr-FR" b="1" baseline="30000" dirty="0">
              <a:solidFill>
                <a:srgbClr val="E47362"/>
              </a:solidFill>
              <a:latin typeface="Crete Round"/>
              <a:cs typeface="Crete Round"/>
            </a:endParaRPr>
          </a:p>
          <a:p>
            <a:pPr>
              <a:lnSpc>
                <a:spcPct val="120000"/>
              </a:lnSpc>
            </a:pPr>
            <a:r>
              <a:rPr lang="fr-FR" sz="1600" baseline="30000" dirty="0">
                <a:latin typeface="Raleway Medium"/>
                <a:cs typeface="Raleway Medium"/>
              </a:rPr>
              <a:t>modification de la structure du cerveau, malnutrition, problèmes de vision et d’audition, carie dentaire, épilepsie, paralysie.</a:t>
            </a:r>
          </a:p>
        </p:txBody>
      </p:sp>
      <p:sp>
        <p:nvSpPr>
          <p:cNvPr id="11" name="ZoneTexte 10"/>
          <p:cNvSpPr txBox="1"/>
          <p:nvPr/>
        </p:nvSpPr>
        <p:spPr>
          <a:xfrm>
            <a:off x="1010808" y="4017259"/>
            <a:ext cx="2474226" cy="911702"/>
          </a:xfrm>
          <a:prstGeom prst="rect">
            <a:avLst/>
          </a:prstGeom>
          <a:noFill/>
        </p:spPr>
        <p:txBody>
          <a:bodyPr wrap="square" lIns="91438" tIns="45719" rIns="91438" bIns="45719" rtlCol="0">
            <a:spAutoFit/>
          </a:bodyPr>
          <a:lstStyle/>
          <a:p>
            <a:pPr>
              <a:lnSpc>
                <a:spcPct val="120000"/>
              </a:lnSpc>
            </a:pPr>
            <a:r>
              <a:rPr lang="fr-FR" i="1" baseline="30000" dirty="0">
                <a:solidFill>
                  <a:srgbClr val="E47362"/>
                </a:solidFill>
                <a:latin typeface="Crete Round"/>
                <a:cs typeface="Crete Round"/>
              </a:rPr>
              <a:t>Développement </a:t>
            </a:r>
            <a:r>
              <a:rPr lang="fr-FR" i="1" baseline="30000" dirty="0" smtClean="0">
                <a:solidFill>
                  <a:srgbClr val="E47362"/>
                </a:solidFill>
                <a:latin typeface="Crete Round"/>
                <a:cs typeface="Crete Round"/>
              </a:rPr>
              <a:t>affectif</a:t>
            </a:r>
            <a:r>
              <a:rPr lang="fr-FR" i="1" baseline="30000" dirty="0">
                <a:solidFill>
                  <a:srgbClr val="E47362"/>
                </a:solidFill>
                <a:latin typeface="Crete Round"/>
                <a:cs typeface="Crete Round"/>
              </a:rPr>
              <a:t> : </a:t>
            </a:r>
          </a:p>
          <a:p>
            <a:pPr>
              <a:lnSpc>
                <a:spcPct val="120000"/>
              </a:lnSpc>
            </a:pPr>
            <a:r>
              <a:rPr lang="fr-FR" sz="1600" baseline="30000" dirty="0">
                <a:latin typeface="Raleway Medium"/>
                <a:cs typeface="Raleway Medium"/>
              </a:rPr>
              <a:t>comportements dépressifs, anxiété, faible estime de soi, difficultés </a:t>
            </a:r>
            <a:br>
              <a:rPr lang="fr-FR" sz="1600" baseline="30000" dirty="0">
                <a:latin typeface="Raleway Medium"/>
                <a:cs typeface="Raleway Medium"/>
              </a:rPr>
            </a:br>
            <a:r>
              <a:rPr lang="fr-FR" sz="1600" baseline="30000" dirty="0">
                <a:latin typeface="Raleway Medium"/>
                <a:cs typeface="Raleway Medium"/>
              </a:rPr>
              <a:t>de contrôle des émotions.</a:t>
            </a:r>
          </a:p>
        </p:txBody>
      </p:sp>
      <p:sp>
        <p:nvSpPr>
          <p:cNvPr id="12" name="ZoneTexte 11"/>
          <p:cNvSpPr txBox="1"/>
          <p:nvPr/>
        </p:nvSpPr>
        <p:spPr>
          <a:xfrm>
            <a:off x="5319797" y="4017260"/>
            <a:ext cx="2781271" cy="714725"/>
          </a:xfrm>
          <a:prstGeom prst="rect">
            <a:avLst/>
          </a:prstGeom>
          <a:noFill/>
        </p:spPr>
        <p:txBody>
          <a:bodyPr wrap="square" lIns="91438" tIns="45719" rIns="91438" bIns="45719" rtlCol="0">
            <a:spAutoFit/>
          </a:bodyPr>
          <a:lstStyle/>
          <a:p>
            <a:pPr>
              <a:lnSpc>
                <a:spcPct val="120000"/>
              </a:lnSpc>
            </a:pPr>
            <a:r>
              <a:rPr lang="fr-FR" i="1" baseline="30000" dirty="0">
                <a:solidFill>
                  <a:srgbClr val="E47362"/>
                </a:solidFill>
                <a:latin typeface="Crete Round"/>
                <a:cs typeface="Crete Round"/>
              </a:rPr>
              <a:t>Développement </a:t>
            </a:r>
            <a:r>
              <a:rPr lang="fr-FR" i="1" baseline="30000" dirty="0" smtClean="0">
                <a:solidFill>
                  <a:srgbClr val="E47362"/>
                </a:solidFill>
                <a:latin typeface="Crete Round"/>
                <a:cs typeface="Crete Round"/>
              </a:rPr>
              <a:t>social </a:t>
            </a:r>
            <a:r>
              <a:rPr lang="fr-FR" i="1" baseline="30000" dirty="0">
                <a:solidFill>
                  <a:srgbClr val="E47362"/>
                </a:solidFill>
                <a:latin typeface="Crete Round"/>
                <a:cs typeface="Crete Round"/>
              </a:rPr>
              <a:t>:</a:t>
            </a:r>
            <a:endParaRPr lang="fr-FR" b="1" baseline="30000" dirty="0">
              <a:solidFill>
                <a:srgbClr val="E47362"/>
              </a:solidFill>
              <a:latin typeface="Crete Round"/>
              <a:cs typeface="Crete Round"/>
            </a:endParaRPr>
          </a:p>
          <a:p>
            <a:pPr>
              <a:lnSpc>
                <a:spcPct val="120000"/>
              </a:lnSpc>
            </a:pPr>
            <a:r>
              <a:rPr lang="fr-FR" sz="1600" baseline="30000" dirty="0">
                <a:latin typeface="Raleway Medium"/>
                <a:cs typeface="Raleway Medium"/>
              </a:rPr>
              <a:t>retrait, évitement, colère, </a:t>
            </a:r>
            <a:br>
              <a:rPr lang="fr-FR" sz="1600" baseline="30000" dirty="0">
                <a:latin typeface="Raleway Medium"/>
                <a:cs typeface="Raleway Medium"/>
              </a:rPr>
            </a:br>
            <a:r>
              <a:rPr lang="fr-FR" sz="1600" baseline="30000" dirty="0">
                <a:latin typeface="Raleway Medium"/>
                <a:cs typeface="Raleway Medium"/>
              </a:rPr>
              <a:t>agressivité, opposition.</a:t>
            </a:r>
          </a:p>
        </p:txBody>
      </p:sp>
      <p:pic>
        <p:nvPicPr>
          <p:cNvPr id="13" name="Image 12" descr="affectif.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0253" y="3188763"/>
            <a:ext cx="731322" cy="723043"/>
          </a:xfrm>
          <a:prstGeom prst="rect">
            <a:avLst/>
          </a:prstGeom>
        </p:spPr>
      </p:pic>
      <p:pic>
        <p:nvPicPr>
          <p:cNvPr id="14" name="Image 13" descr="cognitif.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0253" y="1385502"/>
            <a:ext cx="731322" cy="713734"/>
          </a:xfrm>
          <a:prstGeom prst="rect">
            <a:avLst/>
          </a:prstGeom>
        </p:spPr>
      </p:pic>
      <p:pic>
        <p:nvPicPr>
          <p:cNvPr id="15" name="Image 14" descr="physiqu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6736" y="1368302"/>
            <a:ext cx="746509" cy="730936"/>
          </a:xfrm>
          <a:prstGeom prst="rect">
            <a:avLst/>
          </a:prstGeom>
        </p:spPr>
      </p:pic>
      <p:pic>
        <p:nvPicPr>
          <p:cNvPr id="16" name="Image 15" descr="social.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44500" y="3177435"/>
            <a:ext cx="758746" cy="739302"/>
          </a:xfrm>
          <a:prstGeom prst="rect">
            <a:avLst/>
          </a:prstGeom>
        </p:spPr>
      </p:pic>
      <p:sp>
        <p:nvSpPr>
          <p:cNvPr id="19" name="Forme libre 18"/>
          <p:cNvSpPr/>
          <p:nvPr/>
        </p:nvSpPr>
        <p:spPr>
          <a:xfrm>
            <a:off x="3448966" y="1368302"/>
            <a:ext cx="84941" cy="1656071"/>
          </a:xfrm>
          <a:custGeom>
            <a:avLst/>
            <a:gdLst>
              <a:gd name="connsiteX0" fmla="*/ 0 w 85725"/>
              <a:gd name="connsiteY0" fmla="*/ 0 h 676275"/>
              <a:gd name="connsiteX1" fmla="*/ 0 w 85725"/>
              <a:gd name="connsiteY1" fmla="*/ 0 h 676275"/>
              <a:gd name="connsiteX2" fmla="*/ 82550 w 85725"/>
              <a:gd name="connsiteY2" fmla="*/ 0 h 676275"/>
              <a:gd name="connsiteX3" fmla="*/ 85725 w 85725"/>
              <a:gd name="connsiteY3" fmla="*/ 676275 h 676275"/>
              <a:gd name="connsiteX4" fmla="*/ 85725 w 85725"/>
              <a:gd name="connsiteY4" fmla="*/ 676275 h 676275"/>
              <a:gd name="connsiteX5" fmla="*/ 9525 w 85725"/>
              <a:gd name="connsiteY5" fmla="*/ 676275 h 67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5" h="676275">
                <a:moveTo>
                  <a:pt x="0" y="0"/>
                </a:moveTo>
                <a:lnTo>
                  <a:pt x="0" y="0"/>
                </a:lnTo>
                <a:lnTo>
                  <a:pt x="82550" y="0"/>
                </a:lnTo>
                <a:cubicBezTo>
                  <a:pt x="83608" y="225425"/>
                  <a:pt x="84667" y="450850"/>
                  <a:pt x="85725" y="676275"/>
                </a:cubicBezTo>
                <a:lnTo>
                  <a:pt x="85725" y="676275"/>
                </a:lnTo>
                <a:lnTo>
                  <a:pt x="9525" y="676275"/>
                </a:lnTo>
              </a:path>
            </a:pathLst>
          </a:custGeom>
          <a:ln w="12700">
            <a:solidFill>
              <a:srgbClr val="E47362"/>
            </a:solidFill>
          </a:ln>
          <a:effectLst/>
        </p:spPr>
        <p:style>
          <a:lnRef idx="2">
            <a:schemeClr val="accent1"/>
          </a:lnRef>
          <a:fillRef idx="0">
            <a:schemeClr val="accent1"/>
          </a:fillRef>
          <a:effectRef idx="1">
            <a:schemeClr val="accent1"/>
          </a:effectRef>
          <a:fontRef idx="minor">
            <a:schemeClr val="tx1"/>
          </a:fontRef>
        </p:style>
        <p:txBody>
          <a:bodyPr lIns="91438" tIns="45719" rIns="91438" bIns="45719" rtlCol="0" anchor="ctr"/>
          <a:lstStyle/>
          <a:p>
            <a:pPr algn="ctr"/>
            <a:endParaRPr lang="fr-FR">
              <a:solidFill>
                <a:srgbClr val="E47362"/>
              </a:solidFill>
            </a:endParaRPr>
          </a:p>
        </p:txBody>
      </p:sp>
      <p:sp>
        <p:nvSpPr>
          <p:cNvPr id="20" name="Forme libre 19"/>
          <p:cNvSpPr/>
          <p:nvPr/>
        </p:nvSpPr>
        <p:spPr>
          <a:xfrm flipH="1">
            <a:off x="5168851" y="1368302"/>
            <a:ext cx="73558" cy="1656071"/>
          </a:xfrm>
          <a:custGeom>
            <a:avLst/>
            <a:gdLst>
              <a:gd name="connsiteX0" fmla="*/ 0 w 85725"/>
              <a:gd name="connsiteY0" fmla="*/ 0 h 676275"/>
              <a:gd name="connsiteX1" fmla="*/ 0 w 85725"/>
              <a:gd name="connsiteY1" fmla="*/ 0 h 676275"/>
              <a:gd name="connsiteX2" fmla="*/ 82550 w 85725"/>
              <a:gd name="connsiteY2" fmla="*/ 0 h 676275"/>
              <a:gd name="connsiteX3" fmla="*/ 85725 w 85725"/>
              <a:gd name="connsiteY3" fmla="*/ 676275 h 676275"/>
              <a:gd name="connsiteX4" fmla="*/ 85725 w 85725"/>
              <a:gd name="connsiteY4" fmla="*/ 676275 h 676275"/>
              <a:gd name="connsiteX5" fmla="*/ 9525 w 85725"/>
              <a:gd name="connsiteY5" fmla="*/ 676275 h 67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5" h="676275">
                <a:moveTo>
                  <a:pt x="0" y="0"/>
                </a:moveTo>
                <a:lnTo>
                  <a:pt x="0" y="0"/>
                </a:lnTo>
                <a:lnTo>
                  <a:pt x="82550" y="0"/>
                </a:lnTo>
                <a:cubicBezTo>
                  <a:pt x="83608" y="225425"/>
                  <a:pt x="84667" y="450850"/>
                  <a:pt x="85725" y="676275"/>
                </a:cubicBezTo>
                <a:lnTo>
                  <a:pt x="85725" y="676275"/>
                </a:lnTo>
                <a:lnTo>
                  <a:pt x="9525" y="676275"/>
                </a:lnTo>
              </a:path>
            </a:pathLst>
          </a:custGeom>
          <a:ln w="12700">
            <a:solidFill>
              <a:srgbClr val="E47362"/>
            </a:solidFill>
          </a:ln>
          <a:effectLst/>
        </p:spPr>
        <p:style>
          <a:lnRef idx="2">
            <a:schemeClr val="accent1"/>
          </a:lnRef>
          <a:fillRef idx="0">
            <a:schemeClr val="accent1"/>
          </a:fillRef>
          <a:effectRef idx="1">
            <a:schemeClr val="accent1"/>
          </a:effectRef>
          <a:fontRef idx="minor">
            <a:schemeClr val="tx1"/>
          </a:fontRef>
        </p:style>
        <p:txBody>
          <a:bodyPr lIns="91438" tIns="45719" rIns="91438" bIns="45719" rtlCol="0" anchor="ctr"/>
          <a:lstStyle/>
          <a:p>
            <a:pPr algn="ctr"/>
            <a:endParaRPr lang="fr-FR">
              <a:solidFill>
                <a:srgbClr val="E47362"/>
              </a:solidFill>
            </a:endParaRPr>
          </a:p>
        </p:txBody>
      </p:sp>
      <p:sp>
        <p:nvSpPr>
          <p:cNvPr id="21" name="Forme libre 20"/>
          <p:cNvSpPr/>
          <p:nvPr/>
        </p:nvSpPr>
        <p:spPr>
          <a:xfrm>
            <a:off x="3447784" y="3188763"/>
            <a:ext cx="86123" cy="1655455"/>
          </a:xfrm>
          <a:custGeom>
            <a:avLst/>
            <a:gdLst>
              <a:gd name="connsiteX0" fmla="*/ 0 w 85725"/>
              <a:gd name="connsiteY0" fmla="*/ 0 h 676275"/>
              <a:gd name="connsiteX1" fmla="*/ 0 w 85725"/>
              <a:gd name="connsiteY1" fmla="*/ 0 h 676275"/>
              <a:gd name="connsiteX2" fmla="*/ 82550 w 85725"/>
              <a:gd name="connsiteY2" fmla="*/ 0 h 676275"/>
              <a:gd name="connsiteX3" fmla="*/ 85725 w 85725"/>
              <a:gd name="connsiteY3" fmla="*/ 676275 h 676275"/>
              <a:gd name="connsiteX4" fmla="*/ 85725 w 85725"/>
              <a:gd name="connsiteY4" fmla="*/ 676275 h 676275"/>
              <a:gd name="connsiteX5" fmla="*/ 9525 w 85725"/>
              <a:gd name="connsiteY5" fmla="*/ 676275 h 67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5" h="676275">
                <a:moveTo>
                  <a:pt x="0" y="0"/>
                </a:moveTo>
                <a:lnTo>
                  <a:pt x="0" y="0"/>
                </a:lnTo>
                <a:lnTo>
                  <a:pt x="82550" y="0"/>
                </a:lnTo>
                <a:cubicBezTo>
                  <a:pt x="83608" y="225425"/>
                  <a:pt x="84667" y="450850"/>
                  <a:pt x="85725" y="676275"/>
                </a:cubicBezTo>
                <a:lnTo>
                  <a:pt x="85725" y="676275"/>
                </a:lnTo>
                <a:lnTo>
                  <a:pt x="9525" y="676275"/>
                </a:lnTo>
              </a:path>
            </a:pathLst>
          </a:custGeom>
          <a:ln w="12700">
            <a:solidFill>
              <a:srgbClr val="E47362"/>
            </a:solidFill>
          </a:ln>
          <a:effectLst/>
        </p:spPr>
        <p:style>
          <a:lnRef idx="2">
            <a:schemeClr val="accent1"/>
          </a:lnRef>
          <a:fillRef idx="0">
            <a:schemeClr val="accent1"/>
          </a:fillRef>
          <a:effectRef idx="1">
            <a:schemeClr val="accent1"/>
          </a:effectRef>
          <a:fontRef idx="minor">
            <a:schemeClr val="tx1"/>
          </a:fontRef>
        </p:style>
        <p:txBody>
          <a:bodyPr lIns="91438" tIns="45719" rIns="91438" bIns="45719" rtlCol="0" anchor="ctr"/>
          <a:lstStyle/>
          <a:p>
            <a:pPr algn="ctr"/>
            <a:endParaRPr lang="fr-FR">
              <a:solidFill>
                <a:srgbClr val="E47362"/>
              </a:solidFill>
            </a:endParaRPr>
          </a:p>
        </p:txBody>
      </p:sp>
      <p:sp>
        <p:nvSpPr>
          <p:cNvPr id="22" name="Forme libre 21"/>
          <p:cNvSpPr/>
          <p:nvPr/>
        </p:nvSpPr>
        <p:spPr>
          <a:xfrm flipH="1">
            <a:off x="5167668" y="3188763"/>
            <a:ext cx="74582" cy="1655455"/>
          </a:xfrm>
          <a:custGeom>
            <a:avLst/>
            <a:gdLst>
              <a:gd name="connsiteX0" fmla="*/ 0 w 85725"/>
              <a:gd name="connsiteY0" fmla="*/ 0 h 676275"/>
              <a:gd name="connsiteX1" fmla="*/ 0 w 85725"/>
              <a:gd name="connsiteY1" fmla="*/ 0 h 676275"/>
              <a:gd name="connsiteX2" fmla="*/ 82550 w 85725"/>
              <a:gd name="connsiteY2" fmla="*/ 0 h 676275"/>
              <a:gd name="connsiteX3" fmla="*/ 85725 w 85725"/>
              <a:gd name="connsiteY3" fmla="*/ 676275 h 676275"/>
              <a:gd name="connsiteX4" fmla="*/ 85725 w 85725"/>
              <a:gd name="connsiteY4" fmla="*/ 676275 h 676275"/>
              <a:gd name="connsiteX5" fmla="*/ 9525 w 85725"/>
              <a:gd name="connsiteY5" fmla="*/ 676275 h 67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5" h="676275">
                <a:moveTo>
                  <a:pt x="0" y="0"/>
                </a:moveTo>
                <a:lnTo>
                  <a:pt x="0" y="0"/>
                </a:lnTo>
                <a:lnTo>
                  <a:pt x="82550" y="0"/>
                </a:lnTo>
                <a:cubicBezTo>
                  <a:pt x="83608" y="225425"/>
                  <a:pt x="84667" y="450850"/>
                  <a:pt x="85725" y="676275"/>
                </a:cubicBezTo>
                <a:lnTo>
                  <a:pt x="85725" y="676275"/>
                </a:lnTo>
                <a:lnTo>
                  <a:pt x="9525" y="676275"/>
                </a:lnTo>
              </a:path>
            </a:pathLst>
          </a:custGeom>
          <a:ln w="12700">
            <a:solidFill>
              <a:srgbClr val="E47362"/>
            </a:solidFill>
          </a:ln>
          <a:effectLst/>
        </p:spPr>
        <p:style>
          <a:lnRef idx="2">
            <a:schemeClr val="accent1"/>
          </a:lnRef>
          <a:fillRef idx="0">
            <a:schemeClr val="accent1"/>
          </a:fillRef>
          <a:effectRef idx="1">
            <a:schemeClr val="accent1"/>
          </a:effectRef>
          <a:fontRef idx="minor">
            <a:schemeClr val="tx1"/>
          </a:fontRef>
        </p:style>
        <p:txBody>
          <a:bodyPr lIns="91438" tIns="45719" rIns="91438" bIns="45719" rtlCol="0" anchor="ctr"/>
          <a:lstStyle/>
          <a:p>
            <a:pPr algn="ctr"/>
            <a:endParaRPr lang="fr-FR">
              <a:solidFill>
                <a:srgbClr val="E47362"/>
              </a:solidFill>
            </a:endParaRPr>
          </a:p>
        </p:txBody>
      </p:sp>
      <p:pic>
        <p:nvPicPr>
          <p:cNvPr id="23" name="Image 22" descr="Diapo-3-fille.png"/>
          <p:cNvPicPr>
            <a:picLocks noChangeAspect="1"/>
          </p:cNvPicPr>
          <p:nvPr/>
        </p:nvPicPr>
        <p:blipFill>
          <a:blip r:embed="rId7">
            <a:alphaModFix/>
            <a:extLst>
              <a:ext uri="{28A0092B-C50C-407E-A947-70E740481C1C}">
                <a14:useLocalDpi xmlns:a14="http://schemas.microsoft.com/office/drawing/2010/main" val="0"/>
              </a:ext>
            </a:extLst>
          </a:blip>
          <a:stretch>
            <a:fillRect/>
          </a:stretch>
        </p:blipFill>
        <p:spPr>
          <a:xfrm>
            <a:off x="3671890" y="1465003"/>
            <a:ext cx="1292067" cy="3182238"/>
          </a:xfrm>
          <a:prstGeom prst="rect">
            <a:avLst/>
          </a:prstGeom>
        </p:spPr>
      </p:pic>
      <p:sp>
        <p:nvSpPr>
          <p:cNvPr id="17" name="Rectangle 16"/>
          <p:cNvSpPr/>
          <p:nvPr/>
        </p:nvSpPr>
        <p:spPr>
          <a:xfrm>
            <a:off x="7406608" y="4750154"/>
            <a:ext cx="1479892" cy="169277"/>
          </a:xfrm>
          <a:prstGeom prst="rect">
            <a:avLst/>
          </a:prstGeom>
        </p:spPr>
        <p:txBody>
          <a:bodyPr wrap="none">
            <a:spAutoFit/>
          </a:body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18" name="Image 17" descr="Logo-Boservatoiredestoutpetits.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94734" y="4426966"/>
            <a:ext cx="920050" cy="233770"/>
          </a:xfrm>
          <a:prstGeom prst="rect">
            <a:avLst/>
          </a:prstGeom>
        </p:spPr>
      </p:pic>
    </p:spTree>
    <p:extLst>
      <p:ext uri="{BB962C8B-B14F-4D97-AF65-F5344CB8AC3E}">
        <p14:creationId xmlns:p14="http://schemas.microsoft.com/office/powerpoint/2010/main" val="9841232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rgbClr val="89CFD6">
              <a:alpha val="70000"/>
            </a:srgbClr>
          </a:solidFill>
          <a:ln w="190500" cmpd="sng">
            <a:solidFill>
              <a:srgbClr val="89CFD6"/>
            </a:solidFill>
            <a:miter lim="800000"/>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fr-FR"/>
          </a:p>
        </p:txBody>
      </p:sp>
      <p:pic>
        <p:nvPicPr>
          <p:cNvPr id="8" name="Image 7" descr="Diapo-4-flech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908" y="1702285"/>
            <a:ext cx="7537450" cy="2850495"/>
          </a:xfrm>
          <a:prstGeom prst="rect">
            <a:avLst/>
          </a:prstGeom>
        </p:spPr>
      </p:pic>
      <p:pic>
        <p:nvPicPr>
          <p:cNvPr id="3" name="Image 2" descr="Diapo-4-enfan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474" y="2883482"/>
            <a:ext cx="1417863" cy="3321984"/>
          </a:xfrm>
          <a:prstGeom prst="rect">
            <a:avLst/>
          </a:prstGeom>
        </p:spPr>
      </p:pic>
      <p:pic>
        <p:nvPicPr>
          <p:cNvPr id="4" name="Image 3" descr="Diapo-4-ado-ul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5138" y="1077752"/>
            <a:ext cx="1471469" cy="3447581"/>
          </a:xfrm>
          <a:prstGeom prst="rect">
            <a:avLst/>
          </a:prstGeom>
        </p:spPr>
      </p:pic>
      <p:pic>
        <p:nvPicPr>
          <p:cNvPr id="5" name="Image 4" descr="Diapo-4-enfan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26853" y="1880773"/>
            <a:ext cx="1224032" cy="2944477"/>
          </a:xfrm>
          <a:prstGeom prst="rect">
            <a:avLst/>
          </a:prstGeom>
        </p:spPr>
      </p:pic>
      <p:sp>
        <p:nvSpPr>
          <p:cNvPr id="7" name="ZoneTexte 6"/>
          <p:cNvSpPr txBox="1"/>
          <p:nvPr/>
        </p:nvSpPr>
        <p:spPr>
          <a:xfrm>
            <a:off x="1016001" y="327849"/>
            <a:ext cx="6758344" cy="820738"/>
          </a:xfrm>
          <a:prstGeom prst="rect">
            <a:avLst/>
          </a:prstGeom>
          <a:noFill/>
        </p:spPr>
        <p:txBody>
          <a:bodyPr wrap="square" lIns="91438" tIns="45719" rIns="91438" bIns="45719" rtlCol="0">
            <a:spAutoFit/>
          </a:bodyPr>
          <a:lstStyle/>
          <a:p>
            <a:pPr>
              <a:lnSpc>
                <a:spcPct val="90000"/>
              </a:lnSpc>
            </a:pPr>
            <a:r>
              <a:rPr lang="fr-FR" sz="2000" dirty="0">
                <a:solidFill>
                  <a:srgbClr val="434747"/>
                </a:solidFill>
                <a:latin typeface="Raleway Black"/>
                <a:cs typeface="Raleway Black"/>
              </a:rPr>
              <a:t>La maltraitance envers les tout-petits :</a:t>
            </a:r>
          </a:p>
          <a:p>
            <a:pPr>
              <a:lnSpc>
                <a:spcPct val="90000"/>
              </a:lnSpc>
            </a:pPr>
            <a:r>
              <a:rPr lang="fr-FR" sz="3200" dirty="0">
                <a:solidFill>
                  <a:srgbClr val="FFFFFF"/>
                </a:solidFill>
                <a:latin typeface="Raleway Black"/>
                <a:cs typeface="Raleway Black"/>
              </a:rPr>
              <a:t>des conséquences persistantes</a:t>
            </a:r>
          </a:p>
        </p:txBody>
      </p:sp>
      <p:pic>
        <p:nvPicPr>
          <p:cNvPr id="9" name="Image 8"/>
          <p:cNvPicPr>
            <a:picLocks noChangeAspect="1"/>
          </p:cNvPicPr>
          <p:nvPr/>
        </p:nvPicPr>
        <p:blipFill>
          <a:blip r:embed="rId7"/>
          <a:stretch>
            <a:fillRect/>
          </a:stretch>
        </p:blipFill>
        <p:spPr>
          <a:xfrm>
            <a:off x="514350" y="2333014"/>
            <a:ext cx="1003300" cy="455259"/>
          </a:xfrm>
          <a:prstGeom prst="rect">
            <a:avLst/>
          </a:prstGeom>
        </p:spPr>
      </p:pic>
      <p:pic>
        <p:nvPicPr>
          <p:cNvPr id="10" name="Image 9"/>
          <p:cNvPicPr>
            <a:picLocks noChangeAspect="1"/>
          </p:cNvPicPr>
          <p:nvPr/>
        </p:nvPicPr>
        <p:blipFill>
          <a:blip r:embed="rId8"/>
          <a:stretch>
            <a:fillRect/>
          </a:stretch>
        </p:blipFill>
        <p:spPr>
          <a:xfrm>
            <a:off x="889908" y="1430799"/>
            <a:ext cx="1689100" cy="670243"/>
          </a:xfrm>
          <a:prstGeom prst="rect">
            <a:avLst/>
          </a:prstGeom>
        </p:spPr>
      </p:pic>
      <p:pic>
        <p:nvPicPr>
          <p:cNvPr id="11" name="Image 10"/>
          <p:cNvPicPr>
            <a:picLocks noChangeAspect="1"/>
          </p:cNvPicPr>
          <p:nvPr/>
        </p:nvPicPr>
        <p:blipFill>
          <a:blip r:embed="rId9"/>
          <a:stretch>
            <a:fillRect/>
          </a:stretch>
        </p:blipFill>
        <p:spPr>
          <a:xfrm>
            <a:off x="1537608" y="2333014"/>
            <a:ext cx="2082800" cy="961103"/>
          </a:xfrm>
          <a:prstGeom prst="rect">
            <a:avLst/>
          </a:prstGeom>
        </p:spPr>
      </p:pic>
      <p:pic>
        <p:nvPicPr>
          <p:cNvPr id="12" name="Image 11"/>
          <p:cNvPicPr>
            <a:picLocks noChangeAspect="1"/>
          </p:cNvPicPr>
          <p:nvPr/>
        </p:nvPicPr>
        <p:blipFill>
          <a:blip r:embed="rId10"/>
          <a:stretch>
            <a:fillRect/>
          </a:stretch>
        </p:blipFill>
        <p:spPr>
          <a:xfrm>
            <a:off x="2079241" y="3442855"/>
            <a:ext cx="2387600" cy="1492239"/>
          </a:xfrm>
          <a:prstGeom prst="rect">
            <a:avLst/>
          </a:prstGeom>
        </p:spPr>
      </p:pic>
      <p:pic>
        <p:nvPicPr>
          <p:cNvPr id="13" name="Image 12"/>
          <p:cNvPicPr>
            <a:picLocks noChangeAspect="1"/>
          </p:cNvPicPr>
          <p:nvPr/>
        </p:nvPicPr>
        <p:blipFill>
          <a:blip r:embed="rId11"/>
          <a:stretch>
            <a:fillRect/>
          </a:stretch>
        </p:blipFill>
        <p:spPr>
          <a:xfrm>
            <a:off x="3983013" y="1325213"/>
            <a:ext cx="2374900" cy="1298121"/>
          </a:xfrm>
          <a:prstGeom prst="rect">
            <a:avLst/>
          </a:prstGeom>
        </p:spPr>
      </p:pic>
      <p:pic>
        <p:nvPicPr>
          <p:cNvPr id="14" name="Image 13"/>
          <p:cNvPicPr>
            <a:picLocks noChangeAspect="1"/>
          </p:cNvPicPr>
          <p:nvPr/>
        </p:nvPicPr>
        <p:blipFill>
          <a:blip r:embed="rId12"/>
          <a:stretch>
            <a:fillRect/>
          </a:stretch>
        </p:blipFill>
        <p:spPr>
          <a:xfrm>
            <a:off x="4660900" y="2623335"/>
            <a:ext cx="2349500" cy="657596"/>
          </a:xfrm>
          <a:prstGeom prst="rect">
            <a:avLst/>
          </a:prstGeom>
        </p:spPr>
      </p:pic>
      <p:pic>
        <p:nvPicPr>
          <p:cNvPr id="15" name="Image 14"/>
          <p:cNvPicPr>
            <a:picLocks noChangeAspect="1"/>
          </p:cNvPicPr>
          <p:nvPr/>
        </p:nvPicPr>
        <p:blipFill>
          <a:blip r:embed="rId13"/>
          <a:stretch>
            <a:fillRect/>
          </a:stretch>
        </p:blipFill>
        <p:spPr>
          <a:xfrm>
            <a:off x="4562949" y="3572027"/>
            <a:ext cx="2152650" cy="1096395"/>
          </a:xfrm>
          <a:prstGeom prst="rect">
            <a:avLst/>
          </a:prstGeom>
        </p:spPr>
      </p:pic>
      <p:pic>
        <p:nvPicPr>
          <p:cNvPr id="16" name="Image 15"/>
          <p:cNvPicPr>
            <a:picLocks noChangeAspect="1"/>
          </p:cNvPicPr>
          <p:nvPr/>
        </p:nvPicPr>
        <p:blipFill>
          <a:blip r:embed="rId14"/>
          <a:stretch>
            <a:fillRect/>
          </a:stretch>
        </p:blipFill>
        <p:spPr>
          <a:xfrm>
            <a:off x="6937833" y="2441637"/>
            <a:ext cx="2583190" cy="1678588"/>
          </a:xfrm>
          <a:prstGeom prst="rect">
            <a:avLst/>
          </a:prstGeom>
        </p:spPr>
      </p:pic>
      <p:sp>
        <p:nvSpPr>
          <p:cNvPr id="17" name="Rectangle 16"/>
          <p:cNvSpPr/>
          <p:nvPr/>
        </p:nvSpPr>
        <p:spPr>
          <a:xfrm>
            <a:off x="7406608" y="4750154"/>
            <a:ext cx="1479892" cy="169277"/>
          </a:xfrm>
          <a:prstGeom prst="rect">
            <a:avLst/>
          </a:prstGeom>
        </p:spPr>
        <p:txBody>
          <a:bodyPr wrap="none">
            <a:spAutoFit/>
          </a:body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18" name="Image 17" descr="Logo-Boservatoiredestoutpetits.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94734" y="4426966"/>
            <a:ext cx="920050" cy="233770"/>
          </a:xfrm>
          <a:prstGeom prst="rect">
            <a:avLst/>
          </a:prstGeom>
        </p:spPr>
      </p:pic>
    </p:spTree>
    <p:extLst>
      <p:ext uri="{BB962C8B-B14F-4D97-AF65-F5344CB8AC3E}">
        <p14:creationId xmlns:p14="http://schemas.microsoft.com/office/powerpoint/2010/main" val="17767350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iapo-5-fond-phot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1141" y="-167812"/>
            <a:ext cx="8678493" cy="5311312"/>
          </a:xfrm>
          <a:prstGeom prst="rect">
            <a:avLst/>
          </a:prstGeom>
        </p:spPr>
      </p:pic>
      <p:sp>
        <p:nvSpPr>
          <p:cNvPr id="3" name="Rectangle 2"/>
          <p:cNvSpPr/>
          <p:nvPr/>
        </p:nvSpPr>
        <p:spPr>
          <a:xfrm>
            <a:off x="3487353" y="0"/>
            <a:ext cx="5656650" cy="5143500"/>
          </a:xfrm>
          <a:prstGeom prst="rect">
            <a:avLst/>
          </a:prstGeom>
          <a:solidFill>
            <a:srgbClr val="89CFD6">
              <a:alpha val="70000"/>
            </a:srgbClr>
          </a:solidFill>
          <a:ln w="95250" cmpd="sng">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fr-FR"/>
          </a:p>
        </p:txBody>
      </p:sp>
      <p:sp>
        <p:nvSpPr>
          <p:cNvPr id="4" name="ZoneTexte 3"/>
          <p:cNvSpPr txBox="1"/>
          <p:nvPr/>
        </p:nvSpPr>
        <p:spPr>
          <a:xfrm>
            <a:off x="3487353" y="411540"/>
            <a:ext cx="5656648" cy="3785652"/>
          </a:xfrm>
          <a:prstGeom prst="rect">
            <a:avLst/>
          </a:prstGeom>
          <a:noFill/>
        </p:spPr>
        <p:txBody>
          <a:bodyPr wrap="square" lIns="91438" tIns="45719" rIns="91438" bIns="45719" rtlCol="0">
            <a:spAutoFit/>
          </a:bodyPr>
          <a:lstStyle/>
          <a:p>
            <a:pPr algn="ctr"/>
            <a:r>
              <a:rPr lang="fr-FR" sz="3000" dirty="0">
                <a:solidFill>
                  <a:srgbClr val="434747"/>
                </a:solidFill>
                <a:latin typeface="Raleway Black"/>
                <a:cs typeface="Raleway Black"/>
              </a:rPr>
              <a:t>En 2015-2016, </a:t>
            </a:r>
            <a:br>
              <a:rPr lang="fr-FR" sz="3000" dirty="0">
                <a:solidFill>
                  <a:srgbClr val="434747"/>
                </a:solidFill>
                <a:latin typeface="Raleway Black"/>
                <a:cs typeface="Raleway Black"/>
              </a:rPr>
            </a:br>
            <a:r>
              <a:rPr lang="fr-FR" sz="3000" dirty="0">
                <a:solidFill>
                  <a:srgbClr val="434747"/>
                </a:solidFill>
                <a:latin typeface="Raleway Black"/>
                <a:cs typeface="Raleway Black"/>
              </a:rPr>
              <a:t>les directeurs </a:t>
            </a:r>
            <a:br>
              <a:rPr lang="fr-FR" sz="3000" dirty="0">
                <a:solidFill>
                  <a:srgbClr val="434747"/>
                </a:solidFill>
                <a:latin typeface="Raleway Black"/>
                <a:cs typeface="Raleway Black"/>
              </a:rPr>
            </a:br>
            <a:r>
              <a:rPr lang="fr-FR" sz="3000" dirty="0">
                <a:solidFill>
                  <a:srgbClr val="434747"/>
                </a:solidFill>
                <a:latin typeface="Raleway Black"/>
                <a:cs typeface="Raleway Black"/>
              </a:rPr>
              <a:t>de la protection de </a:t>
            </a:r>
            <a:br>
              <a:rPr lang="fr-FR" sz="3000" dirty="0">
                <a:solidFill>
                  <a:srgbClr val="434747"/>
                </a:solidFill>
                <a:latin typeface="Raleway Black"/>
                <a:cs typeface="Raleway Black"/>
              </a:rPr>
            </a:br>
            <a:r>
              <a:rPr lang="fr-FR" sz="3000" dirty="0">
                <a:solidFill>
                  <a:srgbClr val="434747"/>
                </a:solidFill>
                <a:latin typeface="Raleway Black"/>
                <a:cs typeface="Raleway Black"/>
              </a:rPr>
              <a:t>la jeunesse ont reçu </a:t>
            </a:r>
            <a:br>
              <a:rPr lang="fr-FR" sz="3000" dirty="0">
                <a:solidFill>
                  <a:srgbClr val="434747"/>
                </a:solidFill>
                <a:latin typeface="Raleway Black"/>
                <a:cs typeface="Raleway Black"/>
              </a:rPr>
            </a:br>
            <a:r>
              <a:rPr lang="fr-FR" sz="3000" dirty="0">
                <a:solidFill>
                  <a:schemeClr val="bg1"/>
                </a:solidFill>
                <a:latin typeface="Raleway Black"/>
                <a:cs typeface="Raleway Black"/>
              </a:rPr>
              <a:t>27 946 signalements </a:t>
            </a:r>
            <a:br>
              <a:rPr lang="fr-FR" sz="3000" dirty="0">
                <a:solidFill>
                  <a:schemeClr val="bg1"/>
                </a:solidFill>
                <a:latin typeface="Raleway Black"/>
                <a:cs typeface="Raleway Black"/>
              </a:rPr>
            </a:br>
            <a:r>
              <a:rPr lang="fr-FR" sz="3000" dirty="0">
                <a:solidFill>
                  <a:srgbClr val="434747"/>
                </a:solidFill>
                <a:latin typeface="Raleway Black"/>
                <a:cs typeface="Raleway Black"/>
              </a:rPr>
              <a:t>concernant des </a:t>
            </a:r>
            <a:br>
              <a:rPr lang="fr-FR" sz="3000" dirty="0">
                <a:solidFill>
                  <a:srgbClr val="434747"/>
                </a:solidFill>
                <a:latin typeface="Raleway Black"/>
                <a:cs typeface="Raleway Black"/>
              </a:rPr>
            </a:br>
            <a:r>
              <a:rPr lang="fr-FR" sz="3000" dirty="0">
                <a:solidFill>
                  <a:srgbClr val="434747"/>
                </a:solidFill>
                <a:latin typeface="Raleway Black"/>
                <a:cs typeface="Raleway Black"/>
              </a:rPr>
              <a:t>enfants de 5 ans </a:t>
            </a:r>
            <a:br>
              <a:rPr lang="fr-FR" sz="3000" dirty="0">
                <a:solidFill>
                  <a:srgbClr val="434747"/>
                </a:solidFill>
                <a:latin typeface="Raleway Black"/>
                <a:cs typeface="Raleway Black"/>
              </a:rPr>
            </a:br>
            <a:r>
              <a:rPr lang="fr-FR" sz="3000" dirty="0">
                <a:solidFill>
                  <a:srgbClr val="434747"/>
                </a:solidFill>
                <a:latin typeface="Raleway Black"/>
                <a:cs typeface="Raleway Black"/>
              </a:rPr>
              <a:t>ou moins.</a:t>
            </a:r>
          </a:p>
        </p:txBody>
      </p:sp>
      <p:pic>
        <p:nvPicPr>
          <p:cNvPr id="5" name="Image 4"/>
          <p:cNvPicPr>
            <a:picLocks noChangeAspect="1"/>
          </p:cNvPicPr>
          <p:nvPr/>
        </p:nvPicPr>
        <p:blipFill>
          <a:blip r:embed="rId4"/>
          <a:stretch>
            <a:fillRect/>
          </a:stretch>
        </p:blipFill>
        <p:spPr>
          <a:xfrm rot="21364272">
            <a:off x="271182" y="304954"/>
            <a:ext cx="3090814" cy="1360526"/>
          </a:xfrm>
          <a:prstGeom prst="rect">
            <a:avLst/>
          </a:prstGeom>
        </p:spPr>
      </p:pic>
      <p:sp>
        <p:nvSpPr>
          <p:cNvPr id="6" name="Rectangle 5"/>
          <p:cNvSpPr/>
          <p:nvPr/>
        </p:nvSpPr>
        <p:spPr>
          <a:xfrm>
            <a:off x="0" y="0"/>
            <a:ext cx="9144000" cy="5143500"/>
          </a:xfrm>
          <a:prstGeom prst="rect">
            <a:avLst/>
          </a:prstGeom>
          <a:noFill/>
          <a:ln w="190500" cmpd="sng">
            <a:solidFill>
              <a:srgbClr val="FFFFFF"/>
            </a:solidFill>
            <a:miter lim="800000"/>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fr-FR"/>
          </a:p>
        </p:txBody>
      </p:sp>
      <p:sp>
        <p:nvSpPr>
          <p:cNvPr id="9" name="Rectangle 8"/>
          <p:cNvSpPr/>
          <p:nvPr/>
        </p:nvSpPr>
        <p:spPr>
          <a:xfrm>
            <a:off x="5579446" y="4750154"/>
            <a:ext cx="1479892" cy="169277"/>
          </a:xfrm>
          <a:prstGeom prst="rect">
            <a:avLst/>
          </a:prstGeom>
        </p:spPr>
        <p:txBody>
          <a:bodyPr wrap="none">
            <a:spAutoFit/>
          </a:body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10" name="Image 9" descr="Logo-Boservatoiredestoutpetit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9367" y="4426966"/>
            <a:ext cx="920050" cy="233770"/>
          </a:xfrm>
          <a:prstGeom prst="rect">
            <a:avLst/>
          </a:prstGeom>
        </p:spPr>
      </p:pic>
    </p:spTree>
    <p:extLst>
      <p:ext uri="{BB962C8B-B14F-4D97-AF65-F5344CB8AC3E}">
        <p14:creationId xmlns:p14="http://schemas.microsoft.com/office/powerpoint/2010/main" val="2361765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576"/>
            <a:ext cx="9144000" cy="5135924"/>
          </a:xfrm>
          <a:prstGeom prst="rect">
            <a:avLst/>
          </a:prstGeom>
          <a:solidFill>
            <a:schemeClr val="bg1">
              <a:alpha val="35000"/>
            </a:schemeClr>
          </a:solidFill>
          <a:ln w="190500" cmpd="sng">
            <a:solidFill>
              <a:srgbClr val="89CFD6"/>
            </a:solidFill>
            <a:miter lim="800000"/>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fr-FR">
              <a:ln>
                <a:solidFill>
                  <a:srgbClr val="4EB0B2">
                    <a:alpha val="50000"/>
                  </a:srgbClr>
                </a:solidFill>
              </a:ln>
            </a:endParaRPr>
          </a:p>
        </p:txBody>
      </p:sp>
      <p:sp>
        <p:nvSpPr>
          <p:cNvPr id="4" name="ZoneTexte 3"/>
          <p:cNvSpPr txBox="1"/>
          <p:nvPr/>
        </p:nvSpPr>
        <p:spPr>
          <a:xfrm>
            <a:off x="1384703" y="4362730"/>
            <a:ext cx="7749170" cy="323165"/>
          </a:xfrm>
          <a:prstGeom prst="rect">
            <a:avLst/>
          </a:prstGeom>
          <a:noFill/>
        </p:spPr>
        <p:txBody>
          <a:bodyPr wrap="square" lIns="91438" tIns="45719" rIns="91438" bIns="45719" rtlCol="0">
            <a:spAutoFit/>
          </a:bodyPr>
          <a:lstStyle/>
          <a:p>
            <a:r>
              <a:rPr lang="fr-FR" sz="1500" dirty="0">
                <a:solidFill>
                  <a:srgbClr val="89CFD6"/>
                </a:solidFill>
                <a:latin typeface="Raleway Black"/>
                <a:cs typeface="Raleway Black"/>
              </a:rPr>
              <a:t>Le taux a augmenté de 40</a:t>
            </a:r>
            <a:r>
              <a:rPr lang="fr-FR" sz="1500" spc="-300" dirty="0">
                <a:solidFill>
                  <a:srgbClr val="89CFD6"/>
                </a:solidFill>
                <a:latin typeface="Raleway Black"/>
                <a:cs typeface="Raleway Black"/>
              </a:rPr>
              <a:t> </a:t>
            </a:r>
            <a:r>
              <a:rPr lang="fr-FR" sz="1500" dirty="0">
                <a:solidFill>
                  <a:srgbClr val="89CFD6"/>
                </a:solidFill>
                <a:latin typeface="Raleway Black"/>
                <a:cs typeface="Raleway Black"/>
              </a:rPr>
              <a:t>% entre 2007-2008 et 2015-2016.</a:t>
            </a:r>
          </a:p>
        </p:txBody>
      </p:sp>
      <p:pic>
        <p:nvPicPr>
          <p:cNvPr id="8" name="Image 7" descr="Diapo-21-graph.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1689" y="1693741"/>
            <a:ext cx="6295571" cy="2745197"/>
          </a:xfrm>
          <a:prstGeom prst="rect">
            <a:avLst/>
          </a:prstGeom>
        </p:spPr>
      </p:pic>
      <p:grpSp>
        <p:nvGrpSpPr>
          <p:cNvPr id="11" name="Grouper 10"/>
          <p:cNvGrpSpPr/>
          <p:nvPr/>
        </p:nvGrpSpPr>
        <p:grpSpPr>
          <a:xfrm>
            <a:off x="7398579" y="2749017"/>
            <a:ext cx="1980742" cy="1283965"/>
            <a:chOff x="7398579" y="3738051"/>
            <a:chExt cx="1980742" cy="1283965"/>
          </a:xfrm>
        </p:grpSpPr>
        <p:pic>
          <p:nvPicPr>
            <p:cNvPr id="5" name="Image 4"/>
            <p:cNvPicPr>
              <a:picLocks noChangeAspect="1"/>
            </p:cNvPicPr>
            <p:nvPr/>
          </p:nvPicPr>
          <p:blipFill>
            <a:blip r:embed="rId3"/>
            <a:stretch>
              <a:fillRect/>
            </a:stretch>
          </p:blipFill>
          <p:spPr>
            <a:xfrm>
              <a:off x="7676026" y="4100521"/>
              <a:ext cx="1703295" cy="921495"/>
            </a:xfrm>
            <a:prstGeom prst="rect">
              <a:avLst/>
            </a:prstGeom>
          </p:spPr>
        </p:pic>
        <p:pic>
          <p:nvPicPr>
            <p:cNvPr id="6" name="Image 5"/>
            <p:cNvPicPr>
              <a:picLocks noChangeAspect="1"/>
            </p:cNvPicPr>
            <p:nvPr/>
          </p:nvPicPr>
          <p:blipFill>
            <a:blip r:embed="rId4"/>
            <a:stretch>
              <a:fillRect/>
            </a:stretch>
          </p:blipFill>
          <p:spPr>
            <a:xfrm>
              <a:off x="7398579" y="3738051"/>
              <a:ext cx="546386" cy="994712"/>
            </a:xfrm>
            <a:prstGeom prst="rect">
              <a:avLst/>
            </a:prstGeom>
          </p:spPr>
        </p:pic>
      </p:grpSp>
      <p:sp>
        <p:nvSpPr>
          <p:cNvPr id="13" name="ZoneTexte 12"/>
          <p:cNvSpPr txBox="1"/>
          <p:nvPr/>
        </p:nvSpPr>
        <p:spPr>
          <a:xfrm>
            <a:off x="-89646" y="484711"/>
            <a:ext cx="9338234" cy="1077218"/>
          </a:xfrm>
          <a:prstGeom prst="rect">
            <a:avLst/>
          </a:prstGeom>
          <a:noFill/>
        </p:spPr>
        <p:txBody>
          <a:bodyPr wrap="square" lIns="91438" tIns="45719" rIns="91438" bIns="45719" rtlCol="0">
            <a:spAutoFit/>
          </a:bodyPr>
          <a:lstStyle/>
          <a:p>
            <a:pPr algn="ctr"/>
            <a:r>
              <a:rPr lang="fr-FR" sz="3200" dirty="0">
                <a:solidFill>
                  <a:srgbClr val="434747"/>
                </a:solidFill>
                <a:latin typeface="Raleway Black"/>
                <a:cs typeface="Raleway Black"/>
              </a:rPr>
              <a:t>Le taux de signalements reçus </a:t>
            </a:r>
            <a:br>
              <a:rPr lang="fr-FR" sz="3200" dirty="0">
                <a:solidFill>
                  <a:srgbClr val="434747"/>
                </a:solidFill>
                <a:latin typeface="Raleway Black"/>
                <a:cs typeface="Raleway Black"/>
              </a:rPr>
            </a:br>
            <a:r>
              <a:rPr lang="fr-FR" sz="3200" dirty="0">
                <a:solidFill>
                  <a:srgbClr val="434747"/>
                </a:solidFill>
                <a:latin typeface="Raleway Black"/>
                <a:cs typeface="Raleway Black"/>
              </a:rPr>
              <a:t>pour les enfants de 5 ans et moins</a:t>
            </a:r>
          </a:p>
        </p:txBody>
      </p:sp>
      <p:sp>
        <p:nvSpPr>
          <p:cNvPr id="9" name="Rectangle 8"/>
          <p:cNvSpPr/>
          <p:nvPr/>
        </p:nvSpPr>
        <p:spPr>
          <a:xfrm>
            <a:off x="7406608" y="4750154"/>
            <a:ext cx="1479892" cy="169277"/>
          </a:xfrm>
          <a:prstGeom prst="rect">
            <a:avLst/>
          </a:prstGeom>
        </p:spPr>
        <p:txBody>
          <a:bodyPr wrap="none">
            <a:spAutoFit/>
          </a:body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10" name="Image 9" descr="Logo-Boservatoiredestoutpetit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4734" y="4426966"/>
            <a:ext cx="920050" cy="233770"/>
          </a:xfrm>
          <a:prstGeom prst="rect">
            <a:avLst/>
          </a:prstGeom>
        </p:spPr>
      </p:pic>
    </p:spTree>
    <p:extLst>
      <p:ext uri="{BB962C8B-B14F-4D97-AF65-F5344CB8AC3E}">
        <p14:creationId xmlns:p14="http://schemas.microsoft.com/office/powerpoint/2010/main" val="3782774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iapo--fond-photo-pieds.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8055" y="1"/>
            <a:ext cx="7562437" cy="5143500"/>
          </a:xfrm>
          <a:prstGeom prst="rect">
            <a:avLst/>
          </a:prstGeom>
        </p:spPr>
      </p:pic>
      <p:pic>
        <p:nvPicPr>
          <p:cNvPr id="3" name="Image 2"/>
          <p:cNvPicPr>
            <a:picLocks noChangeAspect="1"/>
          </p:cNvPicPr>
          <p:nvPr/>
        </p:nvPicPr>
        <p:blipFill>
          <a:blip r:embed="rId4"/>
          <a:stretch>
            <a:fillRect/>
          </a:stretch>
        </p:blipFill>
        <p:spPr>
          <a:xfrm>
            <a:off x="4341058" y="3392129"/>
            <a:ext cx="5081520" cy="2335347"/>
          </a:xfrm>
          <a:prstGeom prst="rect">
            <a:avLst/>
          </a:prstGeom>
        </p:spPr>
      </p:pic>
      <p:sp>
        <p:nvSpPr>
          <p:cNvPr id="4" name="Rectangle 3"/>
          <p:cNvSpPr/>
          <p:nvPr/>
        </p:nvSpPr>
        <p:spPr>
          <a:xfrm flipH="1">
            <a:off x="1" y="2"/>
            <a:ext cx="4718054" cy="5180417"/>
          </a:xfrm>
          <a:prstGeom prst="rect">
            <a:avLst/>
          </a:prstGeom>
          <a:solidFill>
            <a:schemeClr val="bg1">
              <a:alpha val="70000"/>
            </a:schemeClr>
          </a:solidFill>
          <a:ln w="95250" cmpd="sng">
            <a:solidFill>
              <a:srgbClr val="EA9D8B"/>
            </a:solidFill>
            <a:miter lim="800000"/>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fr-FR"/>
          </a:p>
        </p:txBody>
      </p:sp>
      <p:sp>
        <p:nvSpPr>
          <p:cNvPr id="5" name="ZoneTexte 4"/>
          <p:cNvSpPr txBox="1"/>
          <p:nvPr/>
        </p:nvSpPr>
        <p:spPr>
          <a:xfrm>
            <a:off x="31751" y="1184564"/>
            <a:ext cx="4686304" cy="2862322"/>
          </a:xfrm>
          <a:prstGeom prst="rect">
            <a:avLst/>
          </a:prstGeom>
          <a:noFill/>
        </p:spPr>
        <p:txBody>
          <a:bodyPr wrap="square" lIns="91438" tIns="45719" rIns="91438" bIns="45719" rtlCol="0">
            <a:spAutoFit/>
          </a:bodyPr>
          <a:lstStyle/>
          <a:p>
            <a:pPr algn="ctr"/>
            <a:r>
              <a:rPr lang="fr-FR" sz="3000" dirty="0">
                <a:solidFill>
                  <a:srgbClr val="434747"/>
                </a:solidFill>
                <a:latin typeface="Raleway Black"/>
                <a:cs typeface="Raleway Black"/>
              </a:rPr>
              <a:t>En 2015-2016, </a:t>
            </a:r>
            <a:br>
              <a:rPr lang="fr-FR" sz="3000" dirty="0">
                <a:solidFill>
                  <a:srgbClr val="434747"/>
                </a:solidFill>
                <a:latin typeface="Raleway Black"/>
                <a:cs typeface="Raleway Black"/>
              </a:rPr>
            </a:br>
            <a:r>
              <a:rPr lang="fr-FR" sz="3000" dirty="0">
                <a:solidFill>
                  <a:srgbClr val="E47362"/>
                </a:solidFill>
                <a:latin typeface="Raleway Black"/>
                <a:cs typeface="Raleway Black"/>
              </a:rPr>
              <a:t>7 700 signalements </a:t>
            </a:r>
            <a:br>
              <a:rPr lang="fr-FR" sz="3000" dirty="0">
                <a:solidFill>
                  <a:srgbClr val="E47362"/>
                </a:solidFill>
                <a:latin typeface="Raleway Black"/>
                <a:cs typeface="Raleway Black"/>
              </a:rPr>
            </a:br>
            <a:r>
              <a:rPr lang="fr-FR" sz="3000" dirty="0">
                <a:solidFill>
                  <a:srgbClr val="434747"/>
                </a:solidFill>
                <a:latin typeface="Raleway Black"/>
                <a:cs typeface="Raleway Black"/>
              </a:rPr>
              <a:t>ont été jugés fondés chez les tout-petits </a:t>
            </a:r>
            <a:br>
              <a:rPr lang="fr-FR" sz="3000" dirty="0">
                <a:solidFill>
                  <a:srgbClr val="434747"/>
                </a:solidFill>
                <a:latin typeface="Raleway Black"/>
                <a:cs typeface="Raleway Black"/>
              </a:rPr>
            </a:br>
            <a:r>
              <a:rPr lang="fr-FR" sz="3000" dirty="0">
                <a:solidFill>
                  <a:srgbClr val="434747"/>
                </a:solidFill>
                <a:latin typeface="Raleway Black"/>
                <a:cs typeface="Raleway Black"/>
              </a:rPr>
              <a:t>de 5 ans ou moins </a:t>
            </a:r>
            <a:br>
              <a:rPr lang="fr-FR" sz="3000" dirty="0">
                <a:solidFill>
                  <a:srgbClr val="434747"/>
                </a:solidFill>
                <a:latin typeface="Raleway Black"/>
                <a:cs typeface="Raleway Black"/>
              </a:rPr>
            </a:br>
            <a:r>
              <a:rPr lang="fr-FR" sz="3000" dirty="0">
                <a:solidFill>
                  <a:srgbClr val="434747"/>
                </a:solidFill>
                <a:latin typeface="Raleway Black"/>
                <a:cs typeface="Raleway Black"/>
              </a:rPr>
              <a:t>par les DPJ. </a:t>
            </a:r>
          </a:p>
        </p:txBody>
      </p:sp>
      <p:sp>
        <p:nvSpPr>
          <p:cNvPr id="6" name="Rectangle 5"/>
          <p:cNvSpPr/>
          <p:nvPr/>
        </p:nvSpPr>
        <p:spPr>
          <a:xfrm>
            <a:off x="0" y="2"/>
            <a:ext cx="9144000" cy="5143499"/>
          </a:xfrm>
          <a:prstGeom prst="rect">
            <a:avLst/>
          </a:prstGeom>
          <a:noFill/>
          <a:ln w="190500" cmpd="sng">
            <a:solidFill>
              <a:srgbClr val="EA9D8B"/>
            </a:solidFill>
            <a:miter lim="800000"/>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fr-FR"/>
          </a:p>
        </p:txBody>
      </p:sp>
      <p:sp>
        <p:nvSpPr>
          <p:cNvPr id="7" name="Rectangle 6"/>
          <p:cNvSpPr/>
          <p:nvPr/>
        </p:nvSpPr>
        <p:spPr>
          <a:xfrm>
            <a:off x="1621962" y="4750154"/>
            <a:ext cx="1479892" cy="169277"/>
          </a:xfrm>
          <a:prstGeom prst="rect">
            <a:avLst/>
          </a:prstGeom>
        </p:spPr>
        <p:txBody>
          <a:bodyPr wrap="none">
            <a:spAutoFit/>
          </a:body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8" name="Image 7" descr="Logo-Boservatoiredestoutpetit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1883" y="4426966"/>
            <a:ext cx="920050" cy="233770"/>
          </a:xfrm>
          <a:prstGeom prst="rect">
            <a:avLst/>
          </a:prstGeom>
        </p:spPr>
      </p:pic>
    </p:spTree>
    <p:extLst>
      <p:ext uri="{BB962C8B-B14F-4D97-AF65-F5344CB8AC3E}">
        <p14:creationId xmlns:p14="http://schemas.microsoft.com/office/powerpoint/2010/main" val="21780599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bg1">
              <a:alpha val="70000"/>
            </a:schemeClr>
          </a:solidFill>
          <a:ln w="190500" cmpd="sng">
            <a:solidFill>
              <a:srgbClr val="EA9D8B"/>
            </a:solidFill>
            <a:miter lim="800000"/>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lang="fr-FR" dirty="0"/>
          </a:p>
        </p:txBody>
      </p:sp>
      <p:sp>
        <p:nvSpPr>
          <p:cNvPr id="3" name="ZoneTexte 2"/>
          <p:cNvSpPr txBox="1"/>
          <p:nvPr/>
        </p:nvSpPr>
        <p:spPr>
          <a:xfrm>
            <a:off x="-89646" y="487489"/>
            <a:ext cx="9338234" cy="1077218"/>
          </a:xfrm>
          <a:prstGeom prst="rect">
            <a:avLst/>
          </a:prstGeom>
          <a:noFill/>
        </p:spPr>
        <p:txBody>
          <a:bodyPr wrap="square" lIns="91438" tIns="45719" rIns="91438" bIns="45719" rtlCol="0">
            <a:spAutoFit/>
          </a:bodyPr>
          <a:lstStyle/>
          <a:p>
            <a:pPr algn="ctr"/>
            <a:r>
              <a:rPr lang="fr-FR" sz="3200" dirty="0">
                <a:solidFill>
                  <a:srgbClr val="434747"/>
                </a:solidFill>
                <a:latin typeface="Raleway Black"/>
                <a:cs typeface="Raleway Black"/>
              </a:rPr>
              <a:t>Le taux de signalements </a:t>
            </a:r>
            <a:br>
              <a:rPr lang="fr-FR" sz="3200" dirty="0">
                <a:solidFill>
                  <a:srgbClr val="434747"/>
                </a:solidFill>
                <a:latin typeface="Raleway Black"/>
                <a:cs typeface="Raleway Black"/>
              </a:rPr>
            </a:br>
            <a:r>
              <a:rPr lang="fr-FR" sz="3200" dirty="0">
                <a:solidFill>
                  <a:srgbClr val="434747"/>
                </a:solidFill>
                <a:latin typeface="Raleway Black"/>
                <a:cs typeface="Raleway Black"/>
              </a:rPr>
              <a:t>jugés fondés</a:t>
            </a:r>
            <a:endParaRPr lang="fr-FR" sz="3200" dirty="0">
              <a:solidFill>
                <a:srgbClr val="E47362"/>
              </a:solidFill>
              <a:latin typeface="Raleway Black"/>
              <a:cs typeface="Raleway Black"/>
            </a:endParaRPr>
          </a:p>
        </p:txBody>
      </p:sp>
      <p:pic>
        <p:nvPicPr>
          <p:cNvPr id="9" name="Image 8" descr="signalements jugesfond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6174" y="1592593"/>
            <a:ext cx="6321732" cy="2495421"/>
          </a:xfrm>
          <a:prstGeom prst="rect">
            <a:avLst/>
          </a:prstGeom>
        </p:spPr>
      </p:pic>
      <p:grpSp>
        <p:nvGrpSpPr>
          <p:cNvPr id="10" name="Grouper 9"/>
          <p:cNvGrpSpPr/>
          <p:nvPr/>
        </p:nvGrpSpPr>
        <p:grpSpPr>
          <a:xfrm>
            <a:off x="7494110" y="2792366"/>
            <a:ext cx="1810486" cy="1174372"/>
            <a:chOff x="7494109" y="2985872"/>
            <a:chExt cx="1810486" cy="1174372"/>
          </a:xfrm>
        </p:grpSpPr>
        <p:pic>
          <p:nvPicPr>
            <p:cNvPr id="5" name="Image 4"/>
            <p:cNvPicPr>
              <a:picLocks noChangeAspect="1"/>
            </p:cNvPicPr>
            <p:nvPr/>
          </p:nvPicPr>
          <p:blipFill>
            <a:blip r:embed="rId4"/>
            <a:stretch>
              <a:fillRect/>
            </a:stretch>
          </p:blipFill>
          <p:spPr>
            <a:xfrm>
              <a:off x="7494109" y="2985872"/>
              <a:ext cx="479892" cy="865940"/>
            </a:xfrm>
            <a:prstGeom prst="rect">
              <a:avLst/>
            </a:prstGeom>
          </p:spPr>
        </p:pic>
        <p:pic>
          <p:nvPicPr>
            <p:cNvPr id="6" name="Image 5"/>
            <p:cNvPicPr>
              <a:picLocks noChangeAspect="1"/>
            </p:cNvPicPr>
            <p:nvPr/>
          </p:nvPicPr>
          <p:blipFill>
            <a:blip r:embed="rId5"/>
            <a:stretch>
              <a:fillRect/>
            </a:stretch>
          </p:blipFill>
          <p:spPr>
            <a:xfrm>
              <a:off x="7809010" y="3223865"/>
              <a:ext cx="1495585" cy="936379"/>
            </a:xfrm>
            <a:prstGeom prst="rect">
              <a:avLst/>
            </a:prstGeom>
          </p:spPr>
        </p:pic>
      </p:grpSp>
      <p:sp>
        <p:nvSpPr>
          <p:cNvPr id="14" name="ZoneTexte 13"/>
          <p:cNvSpPr txBox="1"/>
          <p:nvPr/>
        </p:nvSpPr>
        <p:spPr>
          <a:xfrm>
            <a:off x="-89646" y="4174551"/>
            <a:ext cx="9338234" cy="323165"/>
          </a:xfrm>
          <a:prstGeom prst="rect">
            <a:avLst/>
          </a:prstGeom>
          <a:noFill/>
        </p:spPr>
        <p:txBody>
          <a:bodyPr wrap="square" lIns="91438" tIns="45719" rIns="91438" bIns="45719" rtlCol="0">
            <a:spAutoFit/>
          </a:bodyPr>
          <a:lstStyle/>
          <a:p>
            <a:pPr algn="ctr"/>
            <a:r>
              <a:rPr lang="fr-FR" sz="1500" dirty="0">
                <a:solidFill>
                  <a:srgbClr val="89CFD6"/>
                </a:solidFill>
                <a:latin typeface="Raleway Black"/>
                <a:cs typeface="Raleway Black"/>
              </a:rPr>
              <a:t>Le taux a augmenté de 27</a:t>
            </a:r>
            <a:r>
              <a:rPr lang="fr-FR" sz="1500" spc="-300" dirty="0">
                <a:solidFill>
                  <a:srgbClr val="89CFD6"/>
                </a:solidFill>
                <a:latin typeface="Raleway Black"/>
                <a:cs typeface="Raleway Black"/>
              </a:rPr>
              <a:t> </a:t>
            </a:r>
            <a:r>
              <a:rPr lang="fr-FR" sz="1500" dirty="0">
                <a:solidFill>
                  <a:srgbClr val="89CFD6"/>
                </a:solidFill>
                <a:latin typeface="Raleway Black"/>
                <a:cs typeface="Raleway Black"/>
              </a:rPr>
              <a:t>% entre 2007-2008 et 2015-2016.</a:t>
            </a:r>
          </a:p>
        </p:txBody>
      </p:sp>
      <p:sp>
        <p:nvSpPr>
          <p:cNvPr id="11" name="Rectangle 10"/>
          <p:cNvSpPr/>
          <p:nvPr/>
        </p:nvSpPr>
        <p:spPr>
          <a:xfrm>
            <a:off x="7406608" y="4750154"/>
            <a:ext cx="1479892" cy="169277"/>
          </a:xfrm>
          <a:prstGeom prst="rect">
            <a:avLst/>
          </a:prstGeom>
        </p:spPr>
        <p:txBody>
          <a:bodyPr wrap="none">
            <a:spAutoFit/>
          </a:bodyPr>
          <a:lstStyle/>
          <a:p>
            <a:r>
              <a:rPr lang="fr-FR" sz="500" b="1" dirty="0">
                <a:latin typeface="Raleway"/>
                <a:cs typeface="Raleway"/>
              </a:rPr>
              <a:t>©Fondation Lucie et André </a:t>
            </a:r>
            <a:r>
              <a:rPr lang="fr-FR" sz="500" b="1" dirty="0" err="1">
                <a:latin typeface="Raleway"/>
                <a:cs typeface="Raleway"/>
              </a:rPr>
              <a:t>Chagnon</a:t>
            </a:r>
            <a:r>
              <a:rPr lang="fr-FR" sz="500" b="1" dirty="0">
                <a:latin typeface="Raleway"/>
                <a:cs typeface="Raleway"/>
              </a:rPr>
              <a:t>, 2017</a:t>
            </a:r>
          </a:p>
        </p:txBody>
      </p:sp>
      <p:pic>
        <p:nvPicPr>
          <p:cNvPr id="12" name="Image 11" descr="Logo-Boservatoiredestoutpetit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94734" y="4426966"/>
            <a:ext cx="920050" cy="233770"/>
          </a:xfrm>
          <a:prstGeom prst="rect">
            <a:avLst/>
          </a:prstGeom>
        </p:spPr>
      </p:pic>
    </p:spTree>
    <p:extLst>
      <p:ext uri="{BB962C8B-B14F-4D97-AF65-F5344CB8AC3E}">
        <p14:creationId xmlns:p14="http://schemas.microsoft.com/office/powerpoint/2010/main" val="95252355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5"/>
</p:tagLst>
</file>

<file path=ppt/tags/tag2.xml><?xml version="1.0" encoding="utf-8"?>
<p:tagLst xmlns:a="http://schemas.openxmlformats.org/drawingml/2006/main" xmlns:r="http://schemas.openxmlformats.org/officeDocument/2006/relationships" xmlns:p="http://schemas.openxmlformats.org/presentationml/2006/main">
  <p:tag name="NUM" val="6"/>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469870AF16134581D08A9BF2BE6FF9" ma:contentTypeVersion="0" ma:contentTypeDescription="Crée un document." ma:contentTypeScope="" ma:versionID="630e7c4c52f2d9c8daf1de6f2a99f064">
  <xsd:schema xmlns:xsd="http://www.w3.org/2001/XMLSchema" xmlns:xs="http://www.w3.org/2001/XMLSchema" xmlns:p="http://schemas.microsoft.com/office/2006/metadata/properties" targetNamespace="http://schemas.microsoft.com/office/2006/metadata/properties" ma:root="true" ma:fieldsID="37a1d453f13da70a6384ccb06b85f91e">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ExcludedTransformers xmlns="http://schemas.microsoft.com/sharepoint/v3/contenttype/transformers">
  <Transformer Guid="888d770d-d3e9-4d60-8267-3c05ab059ef5"/>
  <Transformer Guid="2798ee32-2961-4232-97dd-1a76b9aa6c6f"/>
  <Transformer Guid="853d58f5-13c3-46f8-8b81-3ca4abcad7b3"/>
</ExcludedTransformers>
</file>

<file path=customXml/item3.xml><?xml version="1.0" encoding="utf-8"?>
<?mso-contentType ?>
<rca:RCAuthoringProperties xmlns:rca="urn:sharePointPublishingRcaProperties">
  <rca:Converter rca:guid="6dfdc5b4-2a28-4a06-b0c6-ad3901e3a807">
    <rca:property rca:type="InheritParentSettings">False</rca:property>
    <rca:property rca:type="SelectedPageLayout">24</rca:property>
    <rca:property rca:type="SelectedPageField">f55c4d88-1f2e-4ad9-aaa8-819af4ee7ee8</rca:property>
    <rca:property rca:type="SelectedStylesField">a932ec3f-94c1-48b1-b6dc-41aaa6eb7e54</rca:property>
    <rca:property rca:type="CreatePageWithSourceDocument">True</rca:property>
    <rca:property rca:type="AllowChangeLocationConfig">True</rca:property>
    <rca:property rca:type="ConfiguredPageLocation">https://kiosque.fondationchagnon.org</rca:property>
    <rca:property rca:type="CreateSynchronously">True</rca:property>
    <rca:property rca:type="AllowChangeProcessingConfig">True</rca:property>
    <rca:property rca:type="ConverterSpecificSettings"/>
  </rca:Converter>
</rca:RCAuthoring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23DD4D6-4347-46DD-A846-6ADE2DD373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B78C5914-BA80-434D-BB50-F2304918B0B8}">
  <ds:schemaRefs>
    <ds:schemaRef ds:uri="http://schemas.microsoft.com/sharepoint/v3/contenttype/transformers"/>
  </ds:schemaRefs>
</ds:datastoreItem>
</file>

<file path=customXml/itemProps3.xml><?xml version="1.0" encoding="utf-8"?>
<ds:datastoreItem xmlns:ds="http://schemas.openxmlformats.org/officeDocument/2006/customXml" ds:itemID="{37EEA115-B3FE-42B8-9F4E-DEA3713B6E63}">
  <ds:schemaRefs>
    <ds:schemaRef ds:uri="urn:sharePointPublishingRcaProperties"/>
  </ds:schemaRefs>
</ds:datastoreItem>
</file>

<file path=customXml/itemProps4.xml><?xml version="1.0" encoding="utf-8"?>
<ds:datastoreItem xmlns:ds="http://schemas.openxmlformats.org/officeDocument/2006/customXml" ds:itemID="{401C2E61-47AF-4A90-B254-832CC242FE7F}">
  <ds:schemaRefs>
    <ds:schemaRef ds:uri="http://schemas.microsoft.com/sharepoint/v3/contenttype/forms"/>
  </ds:schemaRefs>
</ds:datastoreItem>
</file>

<file path=customXml/itemProps5.xml><?xml version="1.0" encoding="utf-8"?>
<ds:datastoreItem xmlns:ds="http://schemas.openxmlformats.org/officeDocument/2006/customXml" ds:itemID="{88459062-CDAB-4756-A072-7FC7897FE11C}">
  <ds:schemaRefs>
    <ds:schemaRef ds:uri="http://purl.org/dc/dcmitype/"/>
    <ds:schemaRef ds:uri="http://purl.org/dc/elements/1.1/"/>
    <ds:schemaRef ds:uri="http://www.w3.org/XML/1998/namespace"/>
    <ds:schemaRef ds:uri="http://schemas.microsoft.com/office/2006/metadata/properties"/>
    <ds:schemaRef ds:uri="http://schemas.microsoft.com/office/2006/documentManagement/types"/>
    <ds:schemaRef ds:uri="http://schemas.openxmlformats.org/package/2006/metadata/core-properties"/>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370</TotalTime>
  <Words>3311</Words>
  <Application>Microsoft Office PowerPoint</Application>
  <PresentationFormat>Affichage à l'écran (16:9)</PresentationFormat>
  <Paragraphs>219</Paragraphs>
  <Slides>27</Slides>
  <Notes>20</Notes>
  <HiddenSlides>0</HiddenSlides>
  <MMClips>0</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27</vt:i4>
      </vt:variant>
    </vt:vector>
  </HeadingPairs>
  <TitlesOfParts>
    <vt:vector size="36" baseType="lpstr">
      <vt:lpstr>Arial</vt:lpstr>
      <vt:lpstr>Gotham Bold</vt:lpstr>
      <vt:lpstr>Calibri</vt:lpstr>
      <vt:lpstr>Raleway</vt:lpstr>
      <vt:lpstr>Raleway Black</vt:lpstr>
      <vt:lpstr>Crete Round</vt:lpstr>
      <vt:lpstr>Raleway Medium</vt:lpstr>
      <vt:lpstr>Thème Office</vt:lpstr>
      <vt:lpstr>1_Thème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Imac01</dc:creator>
  <cp:lastModifiedBy>Denault Marilou</cp:lastModifiedBy>
  <cp:revision>70</cp:revision>
  <dcterms:created xsi:type="dcterms:W3CDTF">2017-05-23T12:46:21Z</dcterms:created>
  <dcterms:modified xsi:type="dcterms:W3CDTF">2017-05-29T17:21:22Z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0x01010048469870AF16134581D08A9BF2BE6FF9</vt:lpwstr>
  </property>
  <property fmtid="{D5CDD505-2E9C-101B-9397-08002B2CF9AE}" pid="3" name="_MarkAsFinal">
    <vt:bool>true</vt:bool>
  </property>
</Properties>
</file>