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1"/>
  </p:notesMasterIdLst>
  <p:sldIdLst>
    <p:sldId id="256" r:id="rId7"/>
    <p:sldId id="276" r:id="rId8"/>
    <p:sldId id="289" r:id="rId9"/>
    <p:sldId id="290" r:id="rId10"/>
    <p:sldId id="291" r:id="rId11"/>
    <p:sldId id="324" r:id="rId12"/>
    <p:sldId id="325" r:id="rId13"/>
    <p:sldId id="326" r:id="rId14"/>
    <p:sldId id="327" r:id="rId15"/>
    <p:sldId id="328" r:id="rId16"/>
    <p:sldId id="329" r:id="rId17"/>
    <p:sldId id="317" r:id="rId18"/>
    <p:sldId id="319" r:id="rId19"/>
    <p:sldId id="277" r:id="rId20"/>
  </p:sldIdLst>
  <p:sldSz cx="9144000" cy="5143500" type="screen16x9"/>
  <p:notesSz cx="6858000" cy="9144000"/>
  <p:defaultText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illard Kathleen" initials="CK" lastIdx="3" clrIdx="0"/>
  <p:cmAuthor id="1" name="Renaud Martel-Théorêt"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2021-10-25</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0"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26" algn="l" defTabSz="914153" rtl="0" eaLnBrk="1" latinLnBrk="0" hangingPunct="1">
      <a:defRPr sz="1200" kern="1200">
        <a:solidFill>
          <a:schemeClr val="tx1"/>
        </a:solidFill>
        <a:latin typeface="+mn-lt"/>
        <a:ea typeface="+mn-ea"/>
        <a:cs typeface="+mn-cs"/>
      </a:defRPr>
    </a:lvl4pPr>
    <a:lvl5pPr marL="1828304" algn="l" defTabSz="914153" rtl="0" eaLnBrk="1" latinLnBrk="0" hangingPunct="1">
      <a:defRPr sz="1200" kern="1200">
        <a:solidFill>
          <a:schemeClr val="tx1"/>
        </a:solidFill>
        <a:latin typeface="+mn-lt"/>
        <a:ea typeface="+mn-ea"/>
        <a:cs typeface="+mn-cs"/>
      </a:defRPr>
    </a:lvl5pPr>
    <a:lvl6pPr marL="2285373" algn="l" defTabSz="914153" rtl="0" eaLnBrk="1" latinLnBrk="0" hangingPunct="1">
      <a:defRPr sz="1200" kern="1200">
        <a:solidFill>
          <a:schemeClr val="tx1"/>
        </a:solidFill>
        <a:latin typeface="+mn-lt"/>
        <a:ea typeface="+mn-ea"/>
        <a:cs typeface="+mn-cs"/>
      </a:defRPr>
    </a:lvl6pPr>
    <a:lvl7pPr marL="2742443" algn="l" defTabSz="914153" rtl="0" eaLnBrk="1" latinLnBrk="0" hangingPunct="1">
      <a:defRPr sz="1200" kern="1200">
        <a:solidFill>
          <a:schemeClr val="tx1"/>
        </a:solidFill>
        <a:latin typeface="+mn-lt"/>
        <a:ea typeface="+mn-ea"/>
        <a:cs typeface="+mn-cs"/>
      </a:defRPr>
    </a:lvl7pPr>
    <a:lvl8pPr marL="3199520" algn="l" defTabSz="914153" rtl="0" eaLnBrk="1" latinLnBrk="0" hangingPunct="1">
      <a:defRPr sz="1200" kern="1200">
        <a:solidFill>
          <a:schemeClr val="tx1"/>
        </a:solidFill>
        <a:latin typeface="+mn-lt"/>
        <a:ea typeface="+mn-ea"/>
        <a:cs typeface="+mn-cs"/>
      </a:defRPr>
    </a:lvl8pPr>
    <a:lvl9pPr marL="3656594" algn="l" defTabSz="914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71BAB850-59DF-6044-BB3D-9BBDEB86EE7D}" type="slidenum">
              <a:rPr lang="fr-CA" smtClean="0"/>
              <a:t>1</a:t>
            </a:fld>
            <a:endParaRPr lang="fr-CA"/>
          </a:p>
        </p:txBody>
      </p:sp>
    </p:spTree>
    <p:extLst>
      <p:ext uri="{BB962C8B-B14F-4D97-AF65-F5344CB8AC3E}">
        <p14:creationId xmlns:p14="http://schemas.microsoft.com/office/powerpoint/2010/main" val="184181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232634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42CFA84-0FF2-4DBA-B52B-2873022ED3BF}" type="slidenum">
              <a:rPr lang="fr-CA" smtClean="0">
                <a:solidFill>
                  <a:prstClr val="black"/>
                </a:solidFill>
              </a:rPr>
              <a:pPr/>
              <a:t>14</a:t>
            </a:fld>
            <a:endParaRPr lang="fr-CA">
              <a:solidFill>
                <a:prstClr val="black"/>
              </a:solidFill>
            </a:endParaRPr>
          </a:p>
        </p:txBody>
      </p:sp>
    </p:spTree>
    <p:extLst>
      <p:ext uri="{BB962C8B-B14F-4D97-AF65-F5344CB8AC3E}">
        <p14:creationId xmlns:p14="http://schemas.microsoft.com/office/powerpoint/2010/main" val="99265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7695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endParaRPr lang="fr-CA" sz="1100"/>
          </a:p>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248898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113477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06125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245886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6"/>
            <a:ext cx="1971675" cy="4358879"/>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2" y="273866"/>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2701531"/>
            <a:ext cx="6858000" cy="1241822"/>
          </a:xfrm>
        </p:spPr>
        <p:txBody>
          <a:bodyPr/>
          <a:lstStyle>
            <a:lvl1pPr marL="0" indent="0" algn="ctr">
              <a:buNone/>
              <a:defRPr sz="1800"/>
            </a:lvl1pPr>
            <a:lvl2pPr marL="341291" indent="0" algn="ctr">
              <a:buNone/>
              <a:defRPr sz="1500"/>
            </a:lvl2pPr>
            <a:lvl3pPr marL="682757" indent="0" algn="ctr">
              <a:buNone/>
              <a:defRPr sz="1400"/>
            </a:lvl3pPr>
            <a:lvl4pPr marL="1024136" indent="0" algn="ctr">
              <a:buNone/>
              <a:defRPr sz="1200"/>
            </a:lvl4pPr>
            <a:lvl5pPr marL="1365514" indent="0" algn="ctr">
              <a:buNone/>
              <a:defRPr sz="1200"/>
            </a:lvl5pPr>
            <a:lvl6pPr marL="1706981" indent="0" algn="ctr">
              <a:buNone/>
              <a:defRPr sz="1200"/>
            </a:lvl6pPr>
            <a:lvl7pPr marL="2048270" indent="0" algn="ctr">
              <a:buNone/>
              <a:defRPr sz="1200"/>
            </a:lvl7pPr>
            <a:lvl8pPr marL="2389560" indent="0" algn="ctr">
              <a:buNone/>
              <a:defRPr sz="1200"/>
            </a:lvl8pPr>
            <a:lvl9pPr marL="2730911"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63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8151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486"/>
            <a:ext cx="7886700" cy="2139553"/>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defRPr>
            </a:lvl1pPr>
            <a:lvl2pPr marL="341291" indent="0">
              <a:buNone/>
              <a:defRPr sz="1500">
                <a:solidFill>
                  <a:schemeClr val="tx1">
                    <a:tint val="75000"/>
                  </a:schemeClr>
                </a:solidFill>
              </a:defRPr>
            </a:lvl2pPr>
            <a:lvl3pPr marL="682757" indent="0">
              <a:buNone/>
              <a:defRPr sz="1400">
                <a:solidFill>
                  <a:schemeClr val="tx1">
                    <a:tint val="75000"/>
                  </a:schemeClr>
                </a:solidFill>
              </a:defRPr>
            </a:lvl3pPr>
            <a:lvl4pPr marL="1024136" indent="0">
              <a:buNone/>
              <a:defRPr sz="1200">
                <a:solidFill>
                  <a:schemeClr val="tx1">
                    <a:tint val="75000"/>
                  </a:schemeClr>
                </a:solidFill>
              </a:defRPr>
            </a:lvl4pPr>
            <a:lvl5pPr marL="1365514" indent="0">
              <a:buNone/>
              <a:defRPr sz="1200">
                <a:solidFill>
                  <a:schemeClr val="tx1">
                    <a:tint val="75000"/>
                  </a:schemeClr>
                </a:solidFill>
              </a:defRPr>
            </a:lvl5pPr>
            <a:lvl6pPr marL="1706981" indent="0">
              <a:buNone/>
              <a:defRPr sz="1200">
                <a:solidFill>
                  <a:schemeClr val="tx1">
                    <a:tint val="75000"/>
                  </a:schemeClr>
                </a:solidFill>
              </a:defRPr>
            </a:lvl6pPr>
            <a:lvl7pPr marL="2048270" indent="0">
              <a:buNone/>
              <a:defRPr sz="1200">
                <a:solidFill>
                  <a:schemeClr val="tx1">
                    <a:tint val="75000"/>
                  </a:schemeClr>
                </a:solidFill>
              </a:defRPr>
            </a:lvl7pPr>
            <a:lvl8pPr marL="2389560" indent="0">
              <a:buNone/>
              <a:defRPr sz="1200">
                <a:solidFill>
                  <a:schemeClr val="tx1">
                    <a:tint val="75000"/>
                  </a:schemeClr>
                </a:solidFill>
              </a:defRPr>
            </a:lvl8pPr>
            <a:lvl9pPr marL="2730911"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757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04898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6938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4122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0213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74075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0443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740751"/>
            <a:ext cx="4629150" cy="3655219"/>
          </a:xfrm>
        </p:spPr>
        <p:txBody>
          <a:bodyPr/>
          <a:lstStyle>
            <a:lvl1pPr marL="0" indent="0">
              <a:buNone/>
              <a:defRPr sz="2400"/>
            </a:lvl1pPr>
            <a:lvl2pPr marL="341291" indent="0">
              <a:buNone/>
              <a:defRPr sz="2100"/>
            </a:lvl2pPr>
            <a:lvl3pPr marL="682757" indent="0">
              <a:buNone/>
              <a:defRPr sz="1800"/>
            </a:lvl3pPr>
            <a:lvl4pPr marL="1024136" indent="0">
              <a:buNone/>
              <a:defRPr sz="1500"/>
            </a:lvl4pPr>
            <a:lvl5pPr marL="1365514" indent="0">
              <a:buNone/>
              <a:defRPr sz="1500"/>
            </a:lvl5pPr>
            <a:lvl6pPr marL="1706981" indent="0">
              <a:buNone/>
              <a:defRPr sz="1500"/>
            </a:lvl6pPr>
            <a:lvl7pPr marL="2048270" indent="0">
              <a:buNone/>
              <a:defRPr sz="1500"/>
            </a:lvl7pPr>
            <a:lvl8pPr marL="2389560" indent="0">
              <a:buNone/>
              <a:defRPr sz="1500"/>
            </a:lvl8pPr>
            <a:lvl9pPr marL="2730911"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14978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0766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4026"/>
            <a:ext cx="1971675" cy="4358879"/>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2" y="274026"/>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60990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3"/>
            <a:ext cx="7772400" cy="1102519"/>
          </a:xfrm>
        </p:spPr>
        <p:txBody>
          <a:bodyPr/>
          <a:lstStyle/>
          <a:p>
            <a:r>
              <a:rPr lang="fr-CA"/>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50" indent="0" algn="ctr">
              <a:buNone/>
              <a:defRPr>
                <a:solidFill>
                  <a:schemeClr val="tx1">
                    <a:tint val="75000"/>
                  </a:schemeClr>
                </a:solidFill>
              </a:defRPr>
            </a:lvl2pPr>
            <a:lvl3pPr marL="910553" indent="0" algn="ctr">
              <a:buNone/>
              <a:defRPr>
                <a:solidFill>
                  <a:schemeClr val="tx1">
                    <a:tint val="75000"/>
                  </a:schemeClr>
                </a:solidFill>
              </a:defRPr>
            </a:lvl3pPr>
            <a:lvl4pPr marL="1365786" indent="0" algn="ctr">
              <a:buNone/>
              <a:defRPr>
                <a:solidFill>
                  <a:schemeClr val="tx1">
                    <a:tint val="75000"/>
                  </a:schemeClr>
                </a:solidFill>
              </a:defRPr>
            </a:lvl4pPr>
            <a:lvl5pPr marL="1821104" indent="0" algn="ctr">
              <a:buNone/>
              <a:defRPr>
                <a:solidFill>
                  <a:schemeClr val="tx1">
                    <a:tint val="75000"/>
                  </a:schemeClr>
                </a:solidFill>
              </a:defRPr>
            </a:lvl5pPr>
            <a:lvl6pPr marL="2276253" indent="0" algn="ctr">
              <a:buNone/>
              <a:defRPr>
                <a:solidFill>
                  <a:schemeClr val="tx1">
                    <a:tint val="75000"/>
                  </a:schemeClr>
                </a:solidFill>
              </a:defRPr>
            </a:lvl6pPr>
            <a:lvl7pPr marL="2731455" indent="0" algn="ctr">
              <a:buNone/>
              <a:defRPr>
                <a:solidFill>
                  <a:schemeClr val="tx1">
                    <a:tint val="75000"/>
                  </a:schemeClr>
                </a:solidFill>
              </a:defRPr>
            </a:lvl7pPr>
            <a:lvl8pPr marL="3186771" indent="0" algn="ctr">
              <a:buNone/>
              <a:defRPr>
                <a:solidFill>
                  <a:schemeClr val="tx1">
                    <a:tint val="75000"/>
                  </a:schemeClr>
                </a:solidFill>
              </a:defRPr>
            </a:lvl8pPr>
            <a:lvl9pPr marL="3642025" indent="0" algn="ctr">
              <a:buNone/>
              <a:defRPr>
                <a:solidFill>
                  <a:schemeClr val="tx1">
                    <a:tint val="75000"/>
                  </a:schemeClr>
                </a:solidFill>
              </a:defRPr>
            </a:lvl9pPr>
          </a:lstStyle>
          <a:p>
            <a:r>
              <a:rPr lang="fr-CA"/>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50" indent="0">
              <a:buNone/>
              <a:defRPr sz="1800">
                <a:solidFill>
                  <a:schemeClr val="tx1">
                    <a:tint val="75000"/>
                  </a:schemeClr>
                </a:solidFill>
              </a:defRPr>
            </a:lvl2pPr>
            <a:lvl3pPr marL="910553" indent="0">
              <a:buNone/>
              <a:defRPr sz="1600">
                <a:solidFill>
                  <a:schemeClr val="tx1">
                    <a:tint val="75000"/>
                  </a:schemeClr>
                </a:solidFill>
              </a:defRPr>
            </a:lvl3pPr>
            <a:lvl4pPr marL="1365786" indent="0">
              <a:buNone/>
              <a:defRPr sz="1400">
                <a:solidFill>
                  <a:schemeClr val="tx1">
                    <a:tint val="75000"/>
                  </a:schemeClr>
                </a:solidFill>
              </a:defRPr>
            </a:lvl4pPr>
            <a:lvl5pPr marL="1821104" indent="0">
              <a:buNone/>
              <a:defRPr sz="1400">
                <a:solidFill>
                  <a:schemeClr val="tx1">
                    <a:tint val="75000"/>
                  </a:schemeClr>
                </a:solidFill>
              </a:defRPr>
            </a:lvl5pPr>
            <a:lvl6pPr marL="2276253" indent="0">
              <a:buNone/>
              <a:defRPr sz="1400">
                <a:solidFill>
                  <a:schemeClr val="tx1">
                    <a:tint val="75000"/>
                  </a:schemeClr>
                </a:solidFill>
              </a:defRPr>
            </a:lvl6pPr>
            <a:lvl7pPr marL="2731455" indent="0">
              <a:buNone/>
              <a:defRPr sz="1400">
                <a:solidFill>
                  <a:schemeClr val="tx1">
                    <a:tint val="75000"/>
                  </a:schemeClr>
                </a:solidFill>
              </a:defRPr>
            </a:lvl7pPr>
            <a:lvl8pPr marL="3186771" indent="0">
              <a:buNone/>
              <a:defRPr sz="1400">
                <a:solidFill>
                  <a:schemeClr val="tx1">
                    <a:tint val="75000"/>
                  </a:schemeClr>
                </a:solidFill>
              </a:defRPr>
            </a:lvl8pPr>
            <a:lvl9pPr marL="3642025"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191" y="1151338"/>
            <a:ext cx="4041775"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19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1"/>
            <a:ext cx="7886700" cy="2139553"/>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2021-10-25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0493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50" indent="0">
              <a:buNone/>
              <a:defRPr sz="2800"/>
            </a:lvl2pPr>
            <a:lvl3pPr marL="910553" indent="0">
              <a:buNone/>
              <a:defRPr sz="2400"/>
            </a:lvl3pPr>
            <a:lvl4pPr marL="1365786" indent="0">
              <a:buNone/>
              <a:defRPr sz="2000"/>
            </a:lvl4pPr>
            <a:lvl5pPr marL="1821104" indent="0">
              <a:buNone/>
              <a:defRPr sz="2000"/>
            </a:lvl5pPr>
            <a:lvl6pPr marL="2276253" indent="0">
              <a:buNone/>
              <a:defRPr sz="2000"/>
            </a:lvl6pPr>
            <a:lvl7pPr marL="2731455" indent="0">
              <a:buNone/>
              <a:defRPr sz="2000"/>
            </a:lvl7pPr>
            <a:lvl8pPr marL="3186771" indent="0">
              <a:buNone/>
              <a:defRPr sz="2000"/>
            </a:lvl8pPr>
            <a:lvl9pPr marL="3642025" indent="0">
              <a:buNone/>
              <a:defRPr sz="2000"/>
            </a:lvl9pPr>
          </a:lstStyle>
          <a:p>
            <a:endParaRPr lang="fr-FR"/>
          </a:p>
        </p:txBody>
      </p:sp>
      <p:sp>
        <p:nvSpPr>
          <p:cNvPr id="4" name="Espace réservé du texte 3"/>
          <p:cNvSpPr>
            <a:spLocks noGrp="1"/>
          </p:cNvSpPr>
          <p:nvPr>
            <p:ph type="body" sz="half" idx="2"/>
          </p:nvPr>
        </p:nvSpPr>
        <p:spPr>
          <a:xfrm>
            <a:off x="1792288" y="4025677"/>
            <a:ext cx="5486400" cy="60364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25/10/2021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2021-10-25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2021-10-25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2021-10-25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2021-10-25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74059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2021-10-25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740599"/>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2021-10-25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9" tIns="34289" rIns="68519" bIns="34289"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9" tIns="34289" rIns="68519" bIns="3428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9" tIns="34289" rIns="68519" bIns="34289" rtlCol="0" anchor="ctr"/>
          <a:lstStyle>
            <a:lvl1pPr algn="l">
              <a:defRPr sz="900">
                <a:solidFill>
                  <a:schemeClr val="tx1">
                    <a:tint val="75000"/>
                  </a:schemeClr>
                </a:solidFill>
              </a:defRPr>
            </a:lvl1pPr>
          </a:lstStyle>
          <a:p>
            <a:pPr defTabSz="685103"/>
            <a:fld id="{6163A81A-2086-4508-AE49-8A2B3254D4C5}" type="datetime1">
              <a:rPr lang="fr-CA" smtClean="0">
                <a:solidFill>
                  <a:prstClr val="black">
                    <a:tint val="75000"/>
                  </a:prstClr>
                </a:solidFill>
              </a:rPr>
              <a:pPr defTabSz="685103"/>
              <a:t>2021-10-25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9" tIns="34289" rIns="68519" bIns="34289" rtlCol="0" anchor="ctr"/>
          <a:lstStyle>
            <a:lvl1pPr algn="ctr">
              <a:defRPr sz="900">
                <a:solidFill>
                  <a:schemeClr val="tx1">
                    <a:tint val="75000"/>
                  </a:schemeClr>
                </a:solidFill>
              </a:defRPr>
            </a:lvl1pPr>
          </a:lstStyle>
          <a:p>
            <a:pPr defTabSz="685103"/>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9" tIns="34289" rIns="68519" bIns="34289" rtlCol="0" anchor="ctr"/>
          <a:lstStyle>
            <a:lvl1pPr algn="r">
              <a:defRPr sz="900">
                <a:solidFill>
                  <a:schemeClr val="tx1">
                    <a:tint val="75000"/>
                  </a:schemeClr>
                </a:solidFill>
              </a:defRPr>
            </a:lvl1pPr>
          </a:lstStyle>
          <a:p>
            <a:pPr defTabSz="685103"/>
            <a:fld id="{189DF131-12C1-4EAC-8253-9E1DD4322B24}" type="slidenum">
              <a:rPr lang="fr-CA" smtClean="0">
                <a:solidFill>
                  <a:prstClr val="black">
                    <a:tint val="75000"/>
                  </a:prstClr>
                </a:solidFill>
              </a:rPr>
              <a:pPr defTabSz="685103"/>
              <a:t>‹#›</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312" tIns="34289" rIns="68312" bIns="34289"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312" tIns="34289" rIns="68312" bIns="3428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68312" tIns="34289" rIns="68312" bIns="34289" rtlCol="0" anchor="ctr"/>
          <a:lstStyle>
            <a:lvl1pPr algn="l">
              <a:defRPr sz="900">
                <a:solidFill>
                  <a:schemeClr val="tx1">
                    <a:tint val="75000"/>
                  </a:schemeClr>
                </a:solidFill>
              </a:defRPr>
            </a:lvl1pPr>
          </a:lstStyle>
          <a:p>
            <a:pPr defTabSz="682757"/>
            <a:fld id="{C09DE729-E620-4304-9733-1205F59F5EF8}" type="datetimeFigureOut">
              <a:rPr lang="fr-CA" smtClean="0">
                <a:solidFill>
                  <a:prstClr val="black">
                    <a:tint val="75000"/>
                  </a:prstClr>
                </a:solidFill>
              </a:rPr>
              <a:pPr defTabSz="682757"/>
              <a:t>2021-10-25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68312" tIns="34289" rIns="68312" bIns="34289" rtlCol="0" anchor="ctr"/>
          <a:lstStyle>
            <a:lvl1pPr algn="ctr">
              <a:defRPr sz="900">
                <a:solidFill>
                  <a:schemeClr val="tx1">
                    <a:tint val="75000"/>
                  </a:schemeClr>
                </a:solidFill>
              </a:defRPr>
            </a:lvl1pPr>
          </a:lstStyle>
          <a:p>
            <a:pPr defTabSz="682757"/>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68312" tIns="34289" rIns="68312" bIns="34289" rtlCol="0" anchor="ctr"/>
          <a:lstStyle>
            <a:lvl1pPr algn="r">
              <a:defRPr sz="900">
                <a:solidFill>
                  <a:schemeClr val="tx1">
                    <a:tint val="75000"/>
                  </a:schemeClr>
                </a:solidFill>
              </a:defRPr>
            </a:lvl1pPr>
          </a:lstStyle>
          <a:p>
            <a:pPr defTabSz="682757"/>
            <a:fld id="{189DF131-12C1-4EAC-8253-9E1DD4322B24}" type="slidenum">
              <a:rPr lang="fr-CA" smtClean="0">
                <a:solidFill>
                  <a:prstClr val="black">
                    <a:tint val="75000"/>
                  </a:prstClr>
                </a:solidFill>
              </a:rPr>
              <a:pPr defTabSz="682757"/>
              <a:t>‹#›</a:t>
            </a:fld>
            <a:endParaRPr lang="fr-CA">
              <a:solidFill>
                <a:prstClr val="black">
                  <a:tint val="75000"/>
                </a:prstClr>
              </a:solidFill>
            </a:endParaRPr>
          </a:p>
        </p:txBody>
      </p:sp>
    </p:spTree>
    <p:extLst>
      <p:ext uri="{BB962C8B-B14F-4D97-AF65-F5344CB8AC3E}">
        <p14:creationId xmlns:p14="http://schemas.microsoft.com/office/powerpoint/2010/main" val="2720078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27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34" indent="-170734" algn="l" defTabSz="6827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201" indent="-170734" algn="l" defTabSz="6827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490" indent="-170734" algn="l" defTabSz="6827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4780"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607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7537"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8916"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294"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176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2757" rtl="0" eaLnBrk="1" latinLnBrk="0" hangingPunct="1">
        <a:defRPr sz="1400" kern="1200">
          <a:solidFill>
            <a:schemeClr val="tx1"/>
          </a:solidFill>
          <a:latin typeface="+mn-lt"/>
          <a:ea typeface="+mn-ea"/>
          <a:cs typeface="+mn-cs"/>
        </a:defRPr>
      </a:lvl1pPr>
      <a:lvl2pPr marL="341291" algn="l" defTabSz="682757" rtl="0" eaLnBrk="1" latinLnBrk="0" hangingPunct="1">
        <a:defRPr sz="1400" kern="1200">
          <a:solidFill>
            <a:schemeClr val="tx1"/>
          </a:solidFill>
          <a:latin typeface="+mn-lt"/>
          <a:ea typeface="+mn-ea"/>
          <a:cs typeface="+mn-cs"/>
        </a:defRPr>
      </a:lvl2pPr>
      <a:lvl3pPr marL="682757" algn="l" defTabSz="682757" rtl="0" eaLnBrk="1" latinLnBrk="0" hangingPunct="1">
        <a:defRPr sz="1400" kern="1200">
          <a:solidFill>
            <a:schemeClr val="tx1"/>
          </a:solidFill>
          <a:latin typeface="+mn-lt"/>
          <a:ea typeface="+mn-ea"/>
          <a:cs typeface="+mn-cs"/>
        </a:defRPr>
      </a:lvl3pPr>
      <a:lvl4pPr marL="1024136" algn="l" defTabSz="682757" rtl="0" eaLnBrk="1" latinLnBrk="0" hangingPunct="1">
        <a:defRPr sz="1400" kern="1200">
          <a:solidFill>
            <a:schemeClr val="tx1"/>
          </a:solidFill>
          <a:latin typeface="+mn-lt"/>
          <a:ea typeface="+mn-ea"/>
          <a:cs typeface="+mn-cs"/>
        </a:defRPr>
      </a:lvl4pPr>
      <a:lvl5pPr marL="1365514" algn="l" defTabSz="682757" rtl="0" eaLnBrk="1" latinLnBrk="0" hangingPunct="1">
        <a:defRPr sz="1400" kern="1200">
          <a:solidFill>
            <a:schemeClr val="tx1"/>
          </a:solidFill>
          <a:latin typeface="+mn-lt"/>
          <a:ea typeface="+mn-ea"/>
          <a:cs typeface="+mn-cs"/>
        </a:defRPr>
      </a:lvl5pPr>
      <a:lvl6pPr marL="1706981" algn="l" defTabSz="682757" rtl="0" eaLnBrk="1" latinLnBrk="0" hangingPunct="1">
        <a:defRPr sz="1400" kern="1200">
          <a:solidFill>
            <a:schemeClr val="tx1"/>
          </a:solidFill>
          <a:latin typeface="+mn-lt"/>
          <a:ea typeface="+mn-ea"/>
          <a:cs typeface="+mn-cs"/>
        </a:defRPr>
      </a:lvl6pPr>
      <a:lvl7pPr marL="2048270" algn="l" defTabSz="682757" rtl="0" eaLnBrk="1" latinLnBrk="0" hangingPunct="1">
        <a:defRPr sz="1400" kern="1200">
          <a:solidFill>
            <a:schemeClr val="tx1"/>
          </a:solidFill>
          <a:latin typeface="+mn-lt"/>
          <a:ea typeface="+mn-ea"/>
          <a:cs typeface="+mn-cs"/>
        </a:defRPr>
      </a:lvl7pPr>
      <a:lvl8pPr marL="2389560" algn="l" defTabSz="682757" rtl="0" eaLnBrk="1" latinLnBrk="0" hangingPunct="1">
        <a:defRPr sz="1400" kern="1200">
          <a:solidFill>
            <a:schemeClr val="tx1"/>
          </a:solidFill>
          <a:latin typeface="+mn-lt"/>
          <a:ea typeface="+mn-ea"/>
          <a:cs typeface="+mn-cs"/>
        </a:defRPr>
      </a:lvl8pPr>
      <a:lvl9pPr marL="2730911" algn="l" defTabSz="6827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8" tIns="45549" rIns="91098" bIns="45549" rtlCol="0" anchor="ctr">
            <a:normAutofit/>
          </a:bodyPr>
          <a:lstStyle/>
          <a:p>
            <a:r>
              <a:rPr lang="fr-CA"/>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8" tIns="45549" rIns="91098" bIns="45549"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8" tIns="45549" rIns="91098" bIns="45549" rtlCol="0" anchor="ctr"/>
          <a:lstStyle>
            <a:lvl1pPr algn="l">
              <a:defRPr sz="1200">
                <a:solidFill>
                  <a:schemeClr val="tx1">
                    <a:tint val="75000"/>
                  </a:schemeClr>
                </a:solidFill>
              </a:defRPr>
            </a:lvl1pPr>
          </a:lstStyle>
          <a:p>
            <a:pPr defTabSz="455150"/>
            <a:fld id="{3FDE3769-2E3B-1242-97A7-E37767BF256D}" type="datetimeFigureOut">
              <a:rPr lang="fr-FR" smtClean="0">
                <a:solidFill>
                  <a:prstClr val="black">
                    <a:tint val="75000"/>
                  </a:prstClr>
                </a:solidFill>
              </a:rPr>
              <a:pPr defTabSz="455150"/>
              <a:t>25/10/2021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8" tIns="45549" rIns="91098" bIns="45549" rtlCol="0" anchor="ctr"/>
          <a:lstStyle>
            <a:lvl1pPr algn="ctr">
              <a:defRPr sz="1200">
                <a:solidFill>
                  <a:schemeClr val="tx1">
                    <a:tint val="75000"/>
                  </a:schemeClr>
                </a:solidFill>
              </a:defRPr>
            </a:lvl1pPr>
          </a:lstStyle>
          <a:p>
            <a:pPr defTabSz="4551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8" tIns="45549" rIns="91098" bIns="45549" rtlCol="0" anchor="ctr"/>
          <a:lstStyle>
            <a:lvl1pPr algn="r">
              <a:defRPr sz="1200">
                <a:solidFill>
                  <a:schemeClr val="tx1">
                    <a:tint val="75000"/>
                  </a:schemeClr>
                </a:solidFill>
              </a:defRPr>
            </a:lvl1pPr>
          </a:lstStyle>
          <a:p>
            <a:pPr defTabSz="455150"/>
            <a:fld id="{E453D491-A9B9-0141-8C71-D9AE4B1D189F}" type="slidenum">
              <a:rPr lang="fr-FR" smtClean="0">
                <a:solidFill>
                  <a:prstClr val="black">
                    <a:tint val="75000"/>
                  </a:prstClr>
                </a:solidFill>
              </a:rPr>
              <a:pPr defTabSz="455150"/>
              <a:t>‹#›</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50" rtl="0" eaLnBrk="1" latinLnBrk="0" hangingPunct="1">
        <a:spcBef>
          <a:spcPct val="0"/>
        </a:spcBef>
        <a:buNone/>
        <a:defRPr sz="4400" kern="1200">
          <a:solidFill>
            <a:schemeClr val="tx1"/>
          </a:solidFill>
          <a:latin typeface="+mj-lt"/>
          <a:ea typeface="+mj-ea"/>
          <a:cs typeface="+mj-cs"/>
        </a:defRPr>
      </a:lvl1pPr>
    </p:titleStyle>
    <p:bodyStyle>
      <a:lvl1pPr marL="341363" indent="-341363" algn="l" defTabSz="455150" rtl="0" eaLnBrk="1" latinLnBrk="0" hangingPunct="1">
        <a:spcBef>
          <a:spcPct val="20000"/>
        </a:spcBef>
        <a:buFont typeface="Arial"/>
        <a:buChar char="•"/>
        <a:defRPr sz="3200" kern="1200">
          <a:solidFill>
            <a:schemeClr val="tx1"/>
          </a:solidFill>
          <a:latin typeface="+mn-lt"/>
          <a:ea typeface="+mn-ea"/>
          <a:cs typeface="+mn-cs"/>
        </a:defRPr>
      </a:lvl1pPr>
      <a:lvl2pPr marL="739871" indent="-284553" algn="l" defTabSz="455150" rtl="0" eaLnBrk="1" latinLnBrk="0" hangingPunct="1">
        <a:spcBef>
          <a:spcPct val="20000"/>
        </a:spcBef>
        <a:buFont typeface="Arial"/>
        <a:buChar char="–"/>
        <a:defRPr sz="2800" kern="1200">
          <a:solidFill>
            <a:schemeClr val="tx1"/>
          </a:solidFill>
          <a:latin typeface="+mn-lt"/>
          <a:ea typeface="+mn-ea"/>
          <a:cs typeface="+mn-cs"/>
        </a:defRPr>
      </a:lvl2pPr>
      <a:lvl3pPr marL="1138127" indent="-227574" algn="l" defTabSz="455150" rtl="0" eaLnBrk="1" latinLnBrk="0" hangingPunct="1">
        <a:spcBef>
          <a:spcPct val="20000"/>
        </a:spcBef>
        <a:buFont typeface="Arial"/>
        <a:buChar char="•"/>
        <a:defRPr sz="2400" kern="1200">
          <a:solidFill>
            <a:schemeClr val="tx1"/>
          </a:solidFill>
          <a:latin typeface="+mn-lt"/>
          <a:ea typeface="+mn-ea"/>
          <a:cs typeface="+mn-cs"/>
        </a:defRPr>
      </a:lvl3pPr>
      <a:lvl4pPr marL="1593401" indent="-227574" algn="l" defTabSz="455150" rtl="0" eaLnBrk="1" latinLnBrk="0" hangingPunct="1">
        <a:spcBef>
          <a:spcPct val="20000"/>
        </a:spcBef>
        <a:buFont typeface="Arial"/>
        <a:buChar char="–"/>
        <a:defRPr sz="2000" kern="1200">
          <a:solidFill>
            <a:schemeClr val="tx1"/>
          </a:solidFill>
          <a:latin typeface="+mn-lt"/>
          <a:ea typeface="+mn-ea"/>
          <a:cs typeface="+mn-cs"/>
        </a:defRPr>
      </a:lvl4pPr>
      <a:lvl5pPr marL="2048678" indent="-227574" algn="l" defTabSz="455150" rtl="0" eaLnBrk="1" latinLnBrk="0" hangingPunct="1">
        <a:spcBef>
          <a:spcPct val="20000"/>
        </a:spcBef>
        <a:buFont typeface="Arial"/>
        <a:buChar char="»"/>
        <a:defRPr sz="2000" kern="1200">
          <a:solidFill>
            <a:schemeClr val="tx1"/>
          </a:solidFill>
          <a:latin typeface="+mn-lt"/>
          <a:ea typeface="+mn-ea"/>
          <a:cs typeface="+mn-cs"/>
        </a:defRPr>
      </a:lvl5pPr>
      <a:lvl6pPr marL="2503829" indent="-227574" algn="l" defTabSz="455150" rtl="0" eaLnBrk="1" latinLnBrk="0" hangingPunct="1">
        <a:spcBef>
          <a:spcPct val="20000"/>
        </a:spcBef>
        <a:buFont typeface="Arial"/>
        <a:buChar char="•"/>
        <a:defRPr sz="2000" kern="1200">
          <a:solidFill>
            <a:schemeClr val="tx1"/>
          </a:solidFill>
          <a:latin typeface="+mn-lt"/>
          <a:ea typeface="+mn-ea"/>
          <a:cs typeface="+mn-cs"/>
        </a:defRPr>
      </a:lvl6pPr>
      <a:lvl7pPr marL="2959146" indent="-227574" algn="l" defTabSz="455150" rtl="0" eaLnBrk="1" latinLnBrk="0" hangingPunct="1">
        <a:spcBef>
          <a:spcPct val="20000"/>
        </a:spcBef>
        <a:buFont typeface="Arial"/>
        <a:buChar char="•"/>
        <a:defRPr sz="2000" kern="1200">
          <a:solidFill>
            <a:schemeClr val="tx1"/>
          </a:solidFill>
          <a:latin typeface="+mn-lt"/>
          <a:ea typeface="+mn-ea"/>
          <a:cs typeface="+mn-cs"/>
        </a:defRPr>
      </a:lvl7pPr>
      <a:lvl8pPr marL="3414384" indent="-227574" algn="l" defTabSz="455150" rtl="0" eaLnBrk="1" latinLnBrk="0" hangingPunct="1">
        <a:spcBef>
          <a:spcPct val="20000"/>
        </a:spcBef>
        <a:buFont typeface="Arial"/>
        <a:buChar char="•"/>
        <a:defRPr sz="2000" kern="1200">
          <a:solidFill>
            <a:schemeClr val="tx1"/>
          </a:solidFill>
          <a:latin typeface="+mn-lt"/>
          <a:ea typeface="+mn-ea"/>
          <a:cs typeface="+mn-cs"/>
        </a:defRPr>
      </a:lvl8pPr>
      <a:lvl9pPr marL="3869666" indent="-227574" algn="l" defTabSz="4551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50" rtl="0" eaLnBrk="1" latinLnBrk="0" hangingPunct="1">
        <a:defRPr sz="1800" kern="1200">
          <a:solidFill>
            <a:schemeClr val="tx1"/>
          </a:solidFill>
          <a:latin typeface="+mn-lt"/>
          <a:ea typeface="+mn-ea"/>
          <a:cs typeface="+mn-cs"/>
        </a:defRPr>
      </a:lvl1pPr>
      <a:lvl2pPr marL="455150" algn="l" defTabSz="455150" rtl="0" eaLnBrk="1" latinLnBrk="0" hangingPunct="1">
        <a:defRPr sz="1800" kern="1200">
          <a:solidFill>
            <a:schemeClr val="tx1"/>
          </a:solidFill>
          <a:latin typeface="+mn-lt"/>
          <a:ea typeface="+mn-ea"/>
          <a:cs typeface="+mn-cs"/>
        </a:defRPr>
      </a:lvl2pPr>
      <a:lvl3pPr marL="910553" algn="l" defTabSz="455150" rtl="0" eaLnBrk="1" latinLnBrk="0" hangingPunct="1">
        <a:defRPr sz="1800" kern="1200">
          <a:solidFill>
            <a:schemeClr val="tx1"/>
          </a:solidFill>
          <a:latin typeface="+mn-lt"/>
          <a:ea typeface="+mn-ea"/>
          <a:cs typeface="+mn-cs"/>
        </a:defRPr>
      </a:lvl3pPr>
      <a:lvl4pPr marL="1365786" algn="l" defTabSz="455150" rtl="0" eaLnBrk="1" latinLnBrk="0" hangingPunct="1">
        <a:defRPr sz="1800" kern="1200">
          <a:solidFill>
            <a:schemeClr val="tx1"/>
          </a:solidFill>
          <a:latin typeface="+mn-lt"/>
          <a:ea typeface="+mn-ea"/>
          <a:cs typeface="+mn-cs"/>
        </a:defRPr>
      </a:lvl4pPr>
      <a:lvl5pPr marL="1821104" algn="l" defTabSz="455150" rtl="0" eaLnBrk="1" latinLnBrk="0" hangingPunct="1">
        <a:defRPr sz="1800" kern="1200">
          <a:solidFill>
            <a:schemeClr val="tx1"/>
          </a:solidFill>
          <a:latin typeface="+mn-lt"/>
          <a:ea typeface="+mn-ea"/>
          <a:cs typeface="+mn-cs"/>
        </a:defRPr>
      </a:lvl5pPr>
      <a:lvl6pPr marL="2276253" algn="l" defTabSz="455150" rtl="0" eaLnBrk="1" latinLnBrk="0" hangingPunct="1">
        <a:defRPr sz="1800" kern="1200">
          <a:solidFill>
            <a:schemeClr val="tx1"/>
          </a:solidFill>
          <a:latin typeface="+mn-lt"/>
          <a:ea typeface="+mn-ea"/>
          <a:cs typeface="+mn-cs"/>
        </a:defRPr>
      </a:lvl6pPr>
      <a:lvl7pPr marL="2731455" algn="l" defTabSz="455150" rtl="0" eaLnBrk="1" latinLnBrk="0" hangingPunct="1">
        <a:defRPr sz="1800" kern="1200">
          <a:solidFill>
            <a:schemeClr val="tx1"/>
          </a:solidFill>
          <a:latin typeface="+mn-lt"/>
          <a:ea typeface="+mn-ea"/>
          <a:cs typeface="+mn-cs"/>
        </a:defRPr>
      </a:lvl7pPr>
      <a:lvl8pPr marL="3186771" algn="l" defTabSz="455150" rtl="0" eaLnBrk="1" latinLnBrk="0" hangingPunct="1">
        <a:defRPr sz="1800" kern="1200">
          <a:solidFill>
            <a:schemeClr val="tx1"/>
          </a:solidFill>
          <a:latin typeface="+mn-lt"/>
          <a:ea typeface="+mn-ea"/>
          <a:cs typeface="+mn-cs"/>
        </a:defRPr>
      </a:lvl8pPr>
      <a:lvl9pPr marL="3642025" algn="l" defTabSz="455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9.xml"/><Relationship Id="rId4"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0.xml"/><Relationship Id="rId4"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hyperlink" Target="https://bit.ly/3EdkSvc"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9.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4.xml"/><Relationship Id="rId7" Type="http://schemas.openxmlformats.org/officeDocument/2006/relationships/hyperlink" Target="https://tout-petits.org/publications/dossiers/favoriser-le-developpement-des-tout-petits/"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2.xml"/><Relationship Id="rId5" Type="http://schemas.openxmlformats.org/officeDocument/2006/relationships/slideLayout" Target="../slideLayouts/slideLayout29.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7.xml"/><Relationship Id="rId7" Type="http://schemas.openxmlformats.org/officeDocument/2006/relationships/oleObject" Target="../embeddings/oleObject1.bin"/><Relationship Id="rId2" Type="http://schemas.openxmlformats.org/officeDocument/2006/relationships/tags" Target="../tags/tag46.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29.xml"/><Relationship Id="rId12" Type="http://schemas.microsoft.com/office/2007/relationships/hdphoto" Target="../media/hdphoto2.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5.png"/><Relationship Id="rId5" Type="http://schemas.openxmlformats.org/officeDocument/2006/relationships/tags" Target="../tags/tag10.xml"/><Relationship Id="rId10" Type="http://schemas.microsoft.com/office/2007/relationships/hdphoto" Target="../media/hdphoto1.wdp"/><Relationship Id="rId4" Type="http://schemas.openxmlformats.org/officeDocument/2006/relationships/tags" Target="../tags/tag9.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4.xml"/><Relationship Id="rId4"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5.xml"/><Relationship Id="rId4"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29.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8.xml"/><Relationship Id="rId4"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BCEE6D-7DB0-3E44-B9C4-F6C8A0F37C61}"/>
              </a:ext>
            </a:extLst>
          </p:cNvPr>
          <p:cNvPicPr>
            <a:picLocks noChangeAspect="1"/>
          </p:cNvPicPr>
          <p:nvPr/>
        </p:nvPicPr>
        <p:blipFill rotWithShape="1">
          <a:blip r:embed="rId3">
            <a:extLst>
              <a:ext uri="{28A0092B-C50C-407E-A947-70E740481C1C}">
                <a14:useLocalDpi xmlns:a14="http://schemas.microsoft.com/office/drawing/2010/main" val="0"/>
              </a:ext>
            </a:extLst>
          </a:blip>
          <a:srcRect t="3800" r="12041" b="3376"/>
          <a:stretch/>
        </p:blipFill>
        <p:spPr>
          <a:xfrm flipH="1">
            <a:off x="-1" y="0"/>
            <a:ext cx="5000919" cy="5143500"/>
          </a:xfrm>
          <a:prstGeom prst="rect">
            <a:avLst/>
          </a:prstGeom>
        </p:spPr>
      </p:pic>
      <p:grpSp>
        <p:nvGrpSpPr>
          <p:cNvPr id="17" name="Group 16">
            <a:extLst>
              <a:ext uri="{FF2B5EF4-FFF2-40B4-BE49-F238E27FC236}">
                <a16:creationId xmlns:a16="http://schemas.microsoft.com/office/drawing/2014/main" id="{0BE14862-B52F-D244-BCD5-63206598F40F}"/>
              </a:ext>
            </a:extLst>
          </p:cNvPr>
          <p:cNvGrpSpPr/>
          <p:nvPr/>
        </p:nvGrpSpPr>
        <p:grpSpPr>
          <a:xfrm>
            <a:off x="4440853" y="0"/>
            <a:ext cx="4703149" cy="5166990"/>
            <a:chOff x="-1439222" y="86626"/>
            <a:chExt cx="6270865" cy="6866877"/>
          </a:xfrm>
          <a:solidFill>
            <a:srgbClr val="57C5EF"/>
          </a:solidFill>
        </p:grpSpPr>
        <p:sp>
          <p:nvSpPr>
            <p:cNvPr id="18" name="Rectangle 17">
              <a:extLst>
                <a:ext uri="{FF2B5EF4-FFF2-40B4-BE49-F238E27FC236}">
                  <a16:creationId xmlns:a16="http://schemas.microsoft.com/office/drawing/2014/main" id="{1C60887E-296A-024E-839C-D941AF1C028F}"/>
                </a:ext>
              </a:extLst>
            </p:cNvPr>
            <p:cNvSpPr/>
            <p:nvPr/>
          </p:nvSpPr>
          <p:spPr>
            <a:xfrm>
              <a:off x="-953084" y="86626"/>
              <a:ext cx="5784727" cy="68668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riangle 18">
              <a:extLst>
                <a:ext uri="{FF2B5EF4-FFF2-40B4-BE49-F238E27FC236}">
                  <a16:creationId xmlns:a16="http://schemas.microsoft.com/office/drawing/2014/main" id="{4A0662C4-BE7B-AA4D-A679-1111A926A55B}"/>
                </a:ext>
              </a:extLst>
            </p:cNvPr>
            <p:cNvSpPr/>
            <p:nvPr/>
          </p:nvSpPr>
          <p:spPr>
            <a:xfrm rot="16200000">
              <a:off x="-1715416" y="3276995"/>
              <a:ext cx="1038526" cy="486138"/>
            </a:xfrm>
            <a:prstGeom prst="triangle">
              <a:avLst>
                <a:gd name="adj" fmla="val 5109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EAB19CD3-521A-8740-BAE2-BF4D97B7C7F8}"/>
              </a:ext>
            </a:extLst>
          </p:cNvPr>
          <p:cNvGrpSpPr/>
          <p:nvPr/>
        </p:nvGrpSpPr>
        <p:grpSpPr>
          <a:xfrm>
            <a:off x="4805457" y="636418"/>
            <a:ext cx="4338545" cy="2980655"/>
            <a:chOff x="6901060" y="947879"/>
            <a:chExt cx="6600425" cy="3974206"/>
          </a:xfrm>
        </p:grpSpPr>
        <p:sp>
          <p:nvSpPr>
            <p:cNvPr id="26" name="TextBox 25">
              <a:extLst>
                <a:ext uri="{FF2B5EF4-FFF2-40B4-BE49-F238E27FC236}">
                  <a16:creationId xmlns:a16="http://schemas.microsoft.com/office/drawing/2014/main" id="{102218A6-C0AB-C84C-9759-70FFA064F79A}"/>
                </a:ext>
              </a:extLst>
            </p:cNvPr>
            <p:cNvSpPr txBox="1"/>
            <p:nvPr/>
          </p:nvSpPr>
          <p:spPr>
            <a:xfrm>
              <a:off x="6901060" y="947879"/>
              <a:ext cx="6600425" cy="1231107"/>
            </a:xfrm>
            <a:prstGeom prst="rect">
              <a:avLst/>
            </a:prstGeom>
            <a:noFill/>
          </p:spPr>
          <p:txBody>
            <a:bodyPr wrap="square" rtlCol="0">
              <a:spAutoFit/>
            </a:bodyPr>
            <a:lstStyle/>
            <a:p>
              <a:pPr algn="ctr"/>
              <a:r>
                <a:rPr lang="fr-CA" sz="2700">
                  <a:solidFill>
                    <a:schemeClr val="bg1"/>
                  </a:solidFill>
                  <a:latin typeface="Raleway ExtraBold" panose="020B0503030101060003" pitchFamily="34" charset="77"/>
                </a:rPr>
                <a:t>TROUSSE DE COMMUNICATION</a:t>
              </a:r>
              <a:endParaRPr lang="fr-CA" sz="2700">
                <a:solidFill>
                  <a:schemeClr val="bg1"/>
                </a:solidFill>
                <a:latin typeface="Raleway" panose="020B0503030101060003" pitchFamily="34" charset="77"/>
              </a:endParaRPr>
            </a:p>
          </p:txBody>
        </p:sp>
        <p:grpSp>
          <p:nvGrpSpPr>
            <p:cNvPr id="22" name="Group 21">
              <a:extLst>
                <a:ext uri="{FF2B5EF4-FFF2-40B4-BE49-F238E27FC236}">
                  <a16:creationId xmlns:a16="http://schemas.microsoft.com/office/drawing/2014/main" id="{1A51A9E8-E0AD-6D4D-83DC-D1216161ABA8}"/>
                </a:ext>
              </a:extLst>
            </p:cNvPr>
            <p:cNvGrpSpPr/>
            <p:nvPr/>
          </p:nvGrpSpPr>
          <p:grpSpPr>
            <a:xfrm>
              <a:off x="7685153" y="2797767"/>
              <a:ext cx="5216692" cy="2124318"/>
              <a:chOff x="7052896" y="2852395"/>
              <a:chExt cx="5216692" cy="2124318"/>
            </a:xfrm>
          </p:grpSpPr>
          <p:sp>
            <p:nvSpPr>
              <p:cNvPr id="23" name="Rectangle 22">
                <a:extLst>
                  <a:ext uri="{FF2B5EF4-FFF2-40B4-BE49-F238E27FC236}">
                    <a16:creationId xmlns:a16="http://schemas.microsoft.com/office/drawing/2014/main" id="{644CC98B-7A92-BE43-96AA-FD674AE6BF8E}"/>
                  </a:ext>
                </a:extLst>
              </p:cNvPr>
              <p:cNvSpPr/>
              <p:nvPr/>
            </p:nvSpPr>
            <p:spPr>
              <a:xfrm>
                <a:off x="7052896" y="2852395"/>
                <a:ext cx="5216692" cy="172449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B18180BD-4DAB-3C49-9E72-C87FA376F29F}"/>
                  </a:ext>
                </a:extLst>
              </p:cNvPr>
              <p:cNvSpPr txBox="1"/>
              <p:nvPr/>
            </p:nvSpPr>
            <p:spPr>
              <a:xfrm>
                <a:off x="7052896" y="2945388"/>
                <a:ext cx="5216692" cy="2031325"/>
              </a:xfrm>
              <a:prstGeom prst="rect">
                <a:avLst/>
              </a:prstGeom>
              <a:noFill/>
            </p:spPr>
            <p:txBody>
              <a:bodyPr wrap="square" rtlCol="0">
                <a:spAutoFit/>
              </a:bodyPr>
              <a:lstStyle/>
              <a:p>
                <a:pPr algn="ctr"/>
                <a:r>
                  <a:rPr lang="fr-CA" sz="1500" i="1">
                    <a:solidFill>
                      <a:schemeClr val="bg1"/>
                    </a:solidFill>
                    <a:latin typeface="Raleway" panose="020B0003030101060003" pitchFamily="34" charset="0"/>
                  </a:rPr>
                  <a:t>Comment favoriser le</a:t>
                </a:r>
              </a:p>
              <a:p>
                <a:pPr algn="ctr"/>
                <a:r>
                  <a:rPr lang="fr-CA" sz="1500" i="1">
                    <a:solidFill>
                      <a:schemeClr val="bg1"/>
                    </a:solidFill>
                    <a:latin typeface="Raleway" panose="020B0003030101060003" pitchFamily="34" charset="0"/>
                  </a:rPr>
                  <a:t>Développement des tout-petits</a:t>
                </a:r>
              </a:p>
              <a:p>
                <a:pPr algn="ctr"/>
                <a:r>
                  <a:rPr lang="fr-CA" sz="1500" i="1">
                    <a:solidFill>
                      <a:schemeClr val="bg1"/>
                    </a:solidFill>
                    <a:latin typeface="Raleway" panose="020B0003030101060003" pitchFamily="34" charset="0"/>
                  </a:rPr>
                  <a:t>avant leur entrée à l’école ?</a:t>
                </a:r>
              </a:p>
              <a:p>
                <a:pPr algn="ctr"/>
                <a:r>
                  <a:rPr lang="fr-CA" sz="1100" i="1">
                    <a:solidFill>
                      <a:schemeClr val="bg1"/>
                    </a:solidFill>
                    <a:latin typeface="Raleway" panose="020B0003030101060003" pitchFamily="34" charset="0"/>
                  </a:rPr>
                  <a:t>L’importance de la qualité, de la stabilité et de la continuité des environnements</a:t>
                </a:r>
              </a:p>
              <a:p>
                <a:pPr algn="ctr"/>
                <a:endParaRPr lang="fr-CA" sz="1350" i="1">
                  <a:solidFill>
                    <a:schemeClr val="bg1"/>
                  </a:solidFill>
                  <a:latin typeface="Raleway" panose="020B0003030101060003" pitchFamily="34" charset="0"/>
                </a:endParaRPr>
              </a:p>
              <a:p>
                <a:pPr algn="ctr"/>
                <a:endParaRPr lang="fr-CA" sz="1050" i="1">
                  <a:solidFill>
                    <a:schemeClr val="bg1"/>
                  </a:solidFill>
                  <a:latin typeface="Raleway" panose="020B0003030101060003" pitchFamily="34" charset="0"/>
                </a:endParaRPr>
              </a:p>
            </p:txBody>
          </p:sp>
        </p:grpSp>
      </p:grpSp>
      <p:pic>
        <p:nvPicPr>
          <p:cNvPr id="29" name="Picture 28">
            <a:extLst>
              <a:ext uri="{FF2B5EF4-FFF2-40B4-BE49-F238E27FC236}">
                <a16:creationId xmlns:a16="http://schemas.microsoft.com/office/drawing/2014/main" id="{0689C539-0ACE-084E-BE6B-61DE9B9696D0}"/>
              </a:ext>
            </a:extLst>
          </p:cNvPr>
          <p:cNvPicPr>
            <a:picLocks noChangeAspect="1"/>
          </p:cNvPicPr>
          <p:nvPr/>
        </p:nvPicPr>
        <p:blipFill>
          <a:blip r:embed="rId4"/>
          <a:stretch>
            <a:fillRect/>
          </a:stretch>
        </p:blipFill>
        <p:spPr>
          <a:xfrm>
            <a:off x="7421852" y="4497363"/>
            <a:ext cx="1257300" cy="314325"/>
          </a:xfrm>
          <a:prstGeom prst="rect">
            <a:avLst/>
          </a:prstGeom>
        </p:spPr>
      </p:pic>
      <p:pic>
        <p:nvPicPr>
          <p:cNvPr id="30" name="Picture 29">
            <a:extLst>
              <a:ext uri="{FF2B5EF4-FFF2-40B4-BE49-F238E27FC236}">
                <a16:creationId xmlns:a16="http://schemas.microsoft.com/office/drawing/2014/main" id="{84E4CD05-EAF3-2143-B19C-58F232A94EB4}"/>
              </a:ext>
            </a:extLst>
          </p:cNvPr>
          <p:cNvPicPr>
            <a:picLocks noChangeAspect="1"/>
          </p:cNvPicPr>
          <p:nvPr/>
        </p:nvPicPr>
        <p:blipFill>
          <a:blip r:embed="rId5"/>
          <a:stretch>
            <a:fillRect/>
          </a:stretch>
        </p:blipFill>
        <p:spPr>
          <a:xfrm>
            <a:off x="5145940" y="4394952"/>
            <a:ext cx="1079126" cy="416736"/>
          </a:xfrm>
          <a:prstGeom prst="rect">
            <a:avLst/>
          </a:prstGeom>
        </p:spPr>
      </p:pic>
    </p:spTree>
    <p:extLst>
      <p:ext uri="{BB962C8B-B14F-4D97-AF65-F5344CB8AC3E}">
        <p14:creationId xmlns:p14="http://schemas.microsoft.com/office/powerpoint/2010/main" val="25741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2" y="855522"/>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a:p>
          <a:p>
            <a:pPr algn="just">
              <a:buClr>
                <a:srgbClr val="C00000"/>
              </a:buClr>
              <a:buFont typeface="Wingdings" panose="05000000000000000000" pitchFamily="2" charset="2"/>
              <a:buChar char="§"/>
            </a:pPr>
            <a:r>
              <a:rPr lang="fr-CA" sz="1500" i="0">
                <a:solidFill>
                  <a:srgbClr val="000000"/>
                </a:solidFill>
                <a:effectLst/>
                <a:latin typeface="Raleway" pitchFamily="2" charset="0"/>
              </a:rPr>
              <a:t>Des leviers pour les gouvernements :</a:t>
            </a:r>
          </a:p>
          <a:p>
            <a:pPr lvl="1" algn="just">
              <a:buClr>
                <a:srgbClr val="C00000"/>
              </a:buClr>
              <a:buFont typeface="Wingdings" panose="05000000000000000000" pitchFamily="2" charset="2"/>
              <a:buChar char="§"/>
            </a:pPr>
            <a:r>
              <a:rPr lang="fr-CA" sz="900" b="1">
                <a:solidFill>
                  <a:srgbClr val="000000"/>
                </a:solidFill>
                <a:latin typeface="Raleway" pitchFamily="2" charset="0"/>
              </a:rPr>
              <a:t>Fav</a:t>
            </a:r>
            <a:r>
              <a:rPr lang="fr-CA" sz="900" b="1" i="0">
                <a:solidFill>
                  <a:srgbClr val="000000"/>
                </a:solidFill>
                <a:effectLst/>
                <a:latin typeface="Raleway" pitchFamily="2" charset="0"/>
              </a:rPr>
              <a:t>oriser la stabilité dans les familles :</a:t>
            </a:r>
            <a:r>
              <a:rPr lang="fr-CA" sz="900" b="0" i="0">
                <a:solidFill>
                  <a:srgbClr val="000000"/>
                </a:solidFill>
                <a:effectLst/>
                <a:latin typeface="Raleway" pitchFamily="2" charset="0"/>
              </a:rPr>
              <a:t> des programmes de médiation familiale et de coordination parentale</a:t>
            </a:r>
          </a:p>
          <a:p>
            <a:pPr lvl="1" algn="just">
              <a:buClr>
                <a:srgbClr val="C00000"/>
              </a:buClr>
              <a:buFont typeface="Wingdings" panose="05000000000000000000" pitchFamily="2" charset="2"/>
              <a:buChar char="§"/>
            </a:pPr>
            <a:r>
              <a:rPr lang="fr-CA" sz="900" b="1">
                <a:solidFill>
                  <a:srgbClr val="000000"/>
                </a:solidFill>
                <a:latin typeface="Raleway" pitchFamily="2" charset="0"/>
              </a:rPr>
              <a:t>A</a:t>
            </a:r>
            <a:r>
              <a:rPr lang="fr-CA" sz="900" b="1" i="0">
                <a:solidFill>
                  <a:srgbClr val="000000"/>
                </a:solidFill>
                <a:effectLst/>
                <a:latin typeface="Raleway" pitchFamily="2" charset="0"/>
              </a:rPr>
              <a:t>méliorer la qualité des logements et diminuer l’instabilité résidentielle :</a:t>
            </a:r>
            <a:r>
              <a:rPr lang="fr-CA" sz="900" b="0" i="0">
                <a:solidFill>
                  <a:srgbClr val="000000"/>
                </a:solidFill>
                <a:effectLst/>
                <a:latin typeface="Raleway" pitchFamily="2" charset="0"/>
              </a:rPr>
              <a:t> des mesures d’accès à des logements sains et abordables</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Diminuer les changements de milieux de garde :</a:t>
            </a:r>
            <a:r>
              <a:rPr lang="fr-CA" sz="900" b="0" i="0">
                <a:solidFill>
                  <a:srgbClr val="000000"/>
                </a:solidFill>
                <a:effectLst/>
                <a:latin typeface="Raleway" pitchFamily="2" charset="0"/>
              </a:rPr>
              <a:t> des places supplémentaires dans les services éducatifs à l’enfance de qualité</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Favoriser la continuité lors de l’entrée à l’école :</a:t>
            </a:r>
            <a:r>
              <a:rPr lang="fr-CA" sz="900" b="0" i="0">
                <a:solidFill>
                  <a:srgbClr val="000000"/>
                </a:solidFill>
                <a:effectLst/>
                <a:latin typeface="Raleway" pitchFamily="2" charset="0"/>
              </a:rPr>
              <a:t> un outil pour partager les connaissances sur l’enfant</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Favoriser la continuité lors de l’entrée à l’école :</a:t>
            </a:r>
            <a:r>
              <a:rPr lang="fr-CA" sz="900" b="0" i="0">
                <a:solidFill>
                  <a:srgbClr val="000000"/>
                </a:solidFill>
                <a:effectLst/>
                <a:latin typeface="Raleway" pitchFamily="2" charset="0"/>
              </a:rPr>
              <a:t> une éducatrice spécialisée pour les familles du programme SIPPE</a:t>
            </a:r>
            <a:endParaRPr lang="fr-CA" sz="900" i="0">
              <a:solidFill>
                <a:srgbClr val="000000"/>
              </a:solidFill>
              <a:effectLst/>
              <a:latin typeface="Raleway" pitchFamily="2" charset="0"/>
            </a:endParaRP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Des leviers pour les municipalités :</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qualité des logements pour diminuer l’instabilité résidentielle :</a:t>
            </a:r>
            <a:r>
              <a:rPr lang="fr-CA" sz="900" b="0" i="0">
                <a:solidFill>
                  <a:srgbClr val="000000"/>
                </a:solidFill>
                <a:effectLst/>
                <a:latin typeface="Raleway" pitchFamily="2" charset="0"/>
              </a:rPr>
              <a:t> des sanctions aux propriétaires qui ne respectent pas les règlements sur la salubrité</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Lutter contre l’embourgeoisement des quartiers</a:t>
            </a:r>
            <a:r>
              <a:rPr lang="fr-CA" sz="900" b="0" i="0">
                <a:solidFill>
                  <a:srgbClr val="000000"/>
                </a:solidFill>
                <a:effectLst/>
                <a:latin typeface="Raleway" pitchFamily="2" charset="0"/>
              </a:rPr>
              <a:t> pour diminuer l’instabilité résidentielle</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qualité des quartiers :</a:t>
            </a:r>
            <a:r>
              <a:rPr lang="fr-CA" sz="900" b="0" i="0">
                <a:solidFill>
                  <a:srgbClr val="000000"/>
                </a:solidFill>
                <a:effectLst/>
                <a:latin typeface="Raleway" pitchFamily="2" charset="0"/>
              </a:rPr>
              <a:t> des aménagements sécuritaires du territoire</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qualité des services de garde éducatifs</a:t>
            </a:r>
            <a:r>
              <a:rPr lang="fr-CA" sz="900" b="0" i="0">
                <a:solidFill>
                  <a:srgbClr val="000000"/>
                </a:solidFill>
                <a:effectLst/>
                <a:latin typeface="Raleway" pitchFamily="2" charset="0"/>
              </a:rPr>
              <a:t> à l’enfance sur le territoire</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qualité du soutien social :</a:t>
            </a:r>
            <a:r>
              <a:rPr lang="fr-CA" sz="900" b="0" i="0">
                <a:solidFill>
                  <a:srgbClr val="000000"/>
                </a:solidFill>
                <a:effectLst/>
                <a:latin typeface="Raleway" pitchFamily="2" charset="0"/>
              </a:rPr>
              <a:t> des activités pour renforcer la cohésion</a:t>
            </a:r>
          </a:p>
          <a:p>
            <a:pPr lvl="1" algn="just">
              <a:buClr>
                <a:srgbClr val="C00000"/>
              </a:buClr>
              <a:buFont typeface="Wingdings" panose="05000000000000000000" pitchFamily="2" charset="2"/>
              <a:buChar char="§"/>
            </a:pPr>
            <a:endParaRPr lang="fr-CA" sz="1000">
              <a:solidFill>
                <a:srgbClr val="000000"/>
              </a:solidFill>
              <a:latin typeface="Raleway" pitchFamily="2" charset="0"/>
            </a:endParaRPr>
          </a:p>
          <a:p>
            <a:pPr algn="just">
              <a:buClr>
                <a:srgbClr val="C00000"/>
              </a:buClr>
              <a:buFont typeface="Wingdings" panose="05000000000000000000" pitchFamily="2" charset="2"/>
              <a:buChar char="§"/>
            </a:pPr>
            <a:r>
              <a:rPr lang="fr-CA" sz="1400">
                <a:solidFill>
                  <a:srgbClr val="000000"/>
                </a:solidFill>
                <a:latin typeface="Raleway" pitchFamily="2" charset="0"/>
              </a:rPr>
              <a:t>Des leviers pour les communautés : </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qualité du soutien social :</a:t>
            </a:r>
            <a:r>
              <a:rPr lang="fr-CA" sz="900" b="0" i="0">
                <a:solidFill>
                  <a:srgbClr val="000000"/>
                </a:solidFill>
                <a:effectLst/>
                <a:latin typeface="Raleway" pitchFamily="2" charset="0"/>
              </a:rPr>
              <a:t> des organismes d’accueil pour les familles immigrantes</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Favoriser la stabilité dans les familles :</a:t>
            </a:r>
            <a:r>
              <a:rPr lang="fr-CA" sz="900" b="0" i="0">
                <a:solidFill>
                  <a:srgbClr val="000000"/>
                </a:solidFill>
                <a:effectLst/>
                <a:latin typeface="Raleway" pitchFamily="2" charset="0"/>
              </a:rPr>
              <a:t> des maisons d’hébergement en cas de séparation</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perception de sécurité du quartier :</a:t>
            </a:r>
            <a:r>
              <a:rPr lang="fr-CA" sz="900" b="0" i="0">
                <a:solidFill>
                  <a:srgbClr val="000000"/>
                </a:solidFill>
                <a:effectLst/>
                <a:latin typeface="Raleway" pitchFamily="2" charset="0"/>
              </a:rPr>
              <a:t> l’initiative Parents-Secours</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Améliorer la qualité en service de garde éducatif :</a:t>
            </a:r>
            <a:r>
              <a:rPr lang="fr-CA" sz="900" b="0" i="0">
                <a:solidFill>
                  <a:srgbClr val="000000"/>
                </a:solidFill>
                <a:effectLst/>
                <a:latin typeface="Raleway" pitchFamily="2" charset="0"/>
              </a:rPr>
              <a:t> des stages pour les futures éducatrices dans les haltes-garderies</a:t>
            </a:r>
          </a:p>
          <a:p>
            <a:pPr lvl="1" algn="just">
              <a:buClr>
                <a:srgbClr val="C00000"/>
              </a:buClr>
              <a:buFont typeface="Wingdings" panose="05000000000000000000" pitchFamily="2" charset="2"/>
              <a:buChar char="§"/>
            </a:pPr>
            <a:r>
              <a:rPr lang="fr-CA" sz="900" b="1" i="0">
                <a:solidFill>
                  <a:srgbClr val="000000"/>
                </a:solidFill>
                <a:effectLst/>
                <a:latin typeface="Raleway" pitchFamily="2" charset="0"/>
              </a:rPr>
              <a:t>Favoriser la continuité lors de l’entrée à l’école :</a:t>
            </a:r>
            <a:r>
              <a:rPr lang="fr-CA" sz="900" b="0" i="0">
                <a:solidFill>
                  <a:srgbClr val="000000"/>
                </a:solidFill>
                <a:effectLst/>
                <a:latin typeface="Raleway" pitchFamily="2" charset="0"/>
              </a:rPr>
              <a:t> un outil de communication entre les différents milieux</a:t>
            </a:r>
            <a:endParaRPr lang="fr-CA" sz="900">
              <a:latin typeface="Raleway" pitchFamily="2" charset="0"/>
            </a:endParaRPr>
          </a:p>
          <a:p>
            <a:pPr lvl="1" algn="just">
              <a:buClr>
                <a:srgbClr val="C00000"/>
              </a:buClr>
              <a:buFont typeface="Wingdings" panose="05000000000000000000" pitchFamily="2" charset="2"/>
              <a:buChar char="§"/>
            </a:pPr>
            <a:endParaRPr lang="fr-CA" sz="1000"/>
          </a:p>
          <a:p>
            <a:pPr lvl="1" algn="just">
              <a:buClr>
                <a:srgbClr val="C00000"/>
              </a:buClr>
              <a:buFont typeface="Wingdings" panose="05000000000000000000" pitchFamily="2" charset="2"/>
              <a:buChar char="§"/>
            </a:pPr>
            <a:endParaRPr lang="fr-CA" sz="10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10</a:t>
            </a:fld>
            <a:endParaRPr lang="fr-CA">
              <a:solidFill>
                <a:prstClr val="black">
                  <a:tint val="75000"/>
                </a:prstClr>
              </a:solidFill>
            </a:endParaRPr>
          </a:p>
        </p:txBody>
      </p:sp>
      <p:sp>
        <p:nvSpPr>
          <p:cNvPr id="8" name="Titre 1">
            <a:extLst>
              <a:ext uri="{FF2B5EF4-FFF2-40B4-BE49-F238E27FC236}">
                <a16:creationId xmlns:a16="http://schemas.microsoft.com/office/drawing/2014/main" id="{0D1889E7-01BC-4E91-AF32-91044E1FD7B8}"/>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6</a:t>
            </a:r>
          </a:p>
          <a:p>
            <a:pPr algn="ctr">
              <a:lnSpc>
                <a:spcPct val="170000"/>
              </a:lnSpc>
            </a:pPr>
            <a:r>
              <a:rPr lang="fr-CA" sz="2700" b="1">
                <a:solidFill>
                  <a:prstClr val="black"/>
                </a:solidFill>
                <a:latin typeface="Raleway" panose="020B0003030101060003" pitchFamily="34" charset="0"/>
              </a:rPr>
              <a:t>Il est possible d’agir : des exemples d’initiatives inspirantes</a:t>
            </a:r>
          </a:p>
        </p:txBody>
      </p:sp>
    </p:spTree>
    <p:extLst>
      <p:ext uri="{BB962C8B-B14F-4D97-AF65-F5344CB8AC3E}">
        <p14:creationId xmlns:p14="http://schemas.microsoft.com/office/powerpoint/2010/main" val="72691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2" y="992444"/>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a:p>
          <a:p>
            <a:pPr algn="just">
              <a:buClr>
                <a:srgbClr val="C00000"/>
              </a:buClr>
              <a:buFont typeface="Wingdings" panose="05000000000000000000" pitchFamily="2" charset="2"/>
              <a:buChar char="§"/>
            </a:pPr>
            <a:r>
              <a:rPr lang="fr-CA" sz="1400" b="0" i="0">
                <a:solidFill>
                  <a:srgbClr val="000000"/>
                </a:solidFill>
                <a:effectLst/>
                <a:latin typeface="Raleway" pitchFamily="2" charset="0"/>
              </a:rPr>
              <a:t>Plusieurs études ont démontré l’importance de l’implication parentale dans les milieux éducatifs. La collaboration avec les parents est d’ailleurs à la base du programme éducatif </a:t>
            </a:r>
            <a:r>
              <a:rPr lang="fr-CA" sz="1400" b="0" i="1">
                <a:solidFill>
                  <a:srgbClr val="000000"/>
                </a:solidFill>
                <a:effectLst/>
                <a:latin typeface="Raleway" pitchFamily="2" charset="0"/>
              </a:rPr>
              <a:t>Accueillir la petite enfance</a:t>
            </a:r>
            <a:r>
              <a:rPr lang="fr-CA" sz="1400" b="0" i="0">
                <a:solidFill>
                  <a:srgbClr val="000000"/>
                </a:solidFill>
                <a:effectLst/>
                <a:latin typeface="Raleway" pitchFamily="2" charset="0"/>
              </a:rPr>
              <a:t>.</a:t>
            </a:r>
            <a:endParaRPr lang="fr-CA" sz="1000" i="0">
              <a:solidFill>
                <a:srgbClr val="000000"/>
              </a:solidFill>
              <a:effectLst/>
              <a:latin typeface="Raleway" pitchFamily="2" charset="0"/>
            </a:endParaRP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La collaboration entre les réseaux éducatifs, scolaires, de la santé et des services sociaux</a:t>
            </a:r>
          </a:p>
          <a:p>
            <a:pPr lvl="1" algn="just">
              <a:buClr>
                <a:srgbClr val="C00000"/>
              </a:buClr>
              <a:buFont typeface="Wingdings" panose="05000000000000000000" pitchFamily="2" charset="2"/>
              <a:buChar char="§"/>
            </a:pPr>
            <a:r>
              <a:rPr lang="fr-CA" sz="1000" b="1" i="0">
                <a:solidFill>
                  <a:srgbClr val="000000"/>
                </a:solidFill>
                <a:effectLst/>
                <a:latin typeface="Raleway" pitchFamily="2" charset="0"/>
              </a:rPr>
              <a:t>Favoriser les interactions </a:t>
            </a:r>
            <a:r>
              <a:rPr lang="fr-CA" sz="1000" b="0" i="0">
                <a:solidFill>
                  <a:srgbClr val="000000"/>
                </a:solidFill>
                <a:effectLst/>
                <a:latin typeface="Raleway" pitchFamily="2" charset="0"/>
              </a:rPr>
              <a:t>en mettant en place différents moyens de communication (agenda, forum de discussion, etc.)</a:t>
            </a:r>
          </a:p>
          <a:p>
            <a:pPr lvl="1" algn="just">
              <a:buClr>
                <a:srgbClr val="C00000"/>
              </a:buClr>
              <a:buFont typeface="Wingdings" panose="05000000000000000000" pitchFamily="2" charset="2"/>
              <a:buChar char="§"/>
            </a:pPr>
            <a:r>
              <a:rPr lang="fr-CA" sz="1000" b="1" i="0">
                <a:solidFill>
                  <a:srgbClr val="000000"/>
                </a:solidFill>
                <a:effectLst/>
                <a:latin typeface="Raleway" pitchFamily="2" charset="0"/>
              </a:rPr>
              <a:t>Développer une approche cohérente </a:t>
            </a:r>
            <a:r>
              <a:rPr lang="fr-CA" sz="1000" b="0" i="0">
                <a:solidFill>
                  <a:srgbClr val="000000"/>
                </a:solidFill>
                <a:effectLst/>
                <a:latin typeface="Raleway" pitchFamily="2" charset="0"/>
              </a:rPr>
              <a:t>de la transition vers l’école</a:t>
            </a:r>
          </a:p>
          <a:p>
            <a:pPr lvl="1" algn="just">
              <a:buClr>
                <a:srgbClr val="C00000"/>
              </a:buClr>
              <a:buFont typeface="Wingdings" panose="05000000000000000000" pitchFamily="2" charset="2"/>
              <a:buChar char="§"/>
            </a:pPr>
            <a:r>
              <a:rPr lang="fr-CA" sz="1000" b="1" i="0">
                <a:solidFill>
                  <a:srgbClr val="000000"/>
                </a:solidFill>
                <a:effectLst/>
                <a:latin typeface="Raleway" pitchFamily="2" charset="0"/>
              </a:rPr>
              <a:t>Accompagner les parents </a:t>
            </a:r>
            <a:r>
              <a:rPr lang="fr-CA" sz="1000" b="0" i="0">
                <a:solidFill>
                  <a:srgbClr val="000000"/>
                </a:solidFill>
                <a:effectLst/>
                <a:latin typeface="Raleway" pitchFamily="2" charset="0"/>
              </a:rPr>
              <a:t>dans les démarches administratives, à commencer par l’inscription de leur enfant à l’école</a:t>
            </a:r>
          </a:p>
          <a:p>
            <a:pPr marL="457200" lvl="1" indent="0" algn="just">
              <a:buClr>
                <a:srgbClr val="C00000"/>
              </a:buClr>
              <a:buNone/>
            </a:pPr>
            <a:endParaRPr lang="fr-CA" sz="1000">
              <a:solidFill>
                <a:srgbClr val="000000"/>
              </a:solidFill>
              <a:latin typeface="Raleway" pitchFamily="2" charset="0"/>
            </a:endParaRPr>
          </a:p>
          <a:p>
            <a:pPr algn="just">
              <a:buClr>
                <a:srgbClr val="C00000"/>
              </a:buClr>
              <a:buFont typeface="Wingdings" panose="05000000000000000000" pitchFamily="2" charset="2"/>
              <a:buChar char="§"/>
            </a:pPr>
            <a:r>
              <a:rPr lang="fr-CA" sz="1400">
                <a:solidFill>
                  <a:srgbClr val="000000"/>
                </a:solidFill>
                <a:latin typeface="Raleway" pitchFamily="2" charset="0"/>
              </a:rPr>
              <a:t>La collaboration dans la communauté</a:t>
            </a:r>
          </a:p>
          <a:p>
            <a:pPr lvl="1" algn="just">
              <a:buClr>
                <a:srgbClr val="C00000"/>
              </a:buClr>
              <a:buFont typeface="Wingdings" panose="05000000000000000000" pitchFamily="2" charset="2"/>
              <a:buChar char="§"/>
            </a:pPr>
            <a:r>
              <a:rPr lang="fr-CA" sz="1000" i="0">
                <a:solidFill>
                  <a:srgbClr val="000000"/>
                </a:solidFill>
                <a:effectLst/>
                <a:latin typeface="Raleway" pitchFamily="2" charset="0"/>
              </a:rPr>
              <a:t>Au Québec, </a:t>
            </a:r>
            <a:r>
              <a:rPr lang="fr-CA" sz="1000" b="1" i="0">
                <a:solidFill>
                  <a:srgbClr val="000000"/>
                </a:solidFill>
                <a:effectLst/>
                <a:latin typeface="Raleway" pitchFamily="2" charset="0"/>
              </a:rPr>
              <a:t>89% des acteurs de la petite enfance </a:t>
            </a:r>
            <a:r>
              <a:rPr lang="fr-CA" sz="1000" i="0">
                <a:solidFill>
                  <a:srgbClr val="000000"/>
                </a:solidFill>
                <a:effectLst/>
                <a:latin typeface="Raleway" pitchFamily="2" charset="0"/>
              </a:rPr>
              <a:t>considèrent qu’il faut encourager </a:t>
            </a:r>
            <a:r>
              <a:rPr lang="fr-CA" sz="1000" b="1" i="0">
                <a:solidFill>
                  <a:srgbClr val="000000"/>
                </a:solidFill>
                <a:effectLst/>
                <a:latin typeface="Raleway" pitchFamily="2" charset="0"/>
              </a:rPr>
              <a:t>le dialogue et la collaboration entre les milieux </a:t>
            </a:r>
            <a:r>
              <a:rPr lang="fr-CA" sz="1000" i="0">
                <a:solidFill>
                  <a:srgbClr val="000000"/>
                </a:solidFill>
                <a:effectLst/>
                <a:latin typeface="Raleway" pitchFamily="2" charset="0"/>
              </a:rPr>
              <a:t>préscolaires, scolaires, communautaires, municipaux et le réseau de la santé et des services sociaux.</a:t>
            </a:r>
          </a:p>
          <a:p>
            <a:pPr lvl="1" algn="just">
              <a:buClr>
                <a:srgbClr val="C00000"/>
              </a:buClr>
              <a:buFont typeface="Wingdings" panose="05000000000000000000" pitchFamily="2" charset="2"/>
              <a:buChar char="§"/>
            </a:pPr>
            <a:r>
              <a:rPr lang="fr-CA" sz="1000" b="0" i="0">
                <a:solidFill>
                  <a:srgbClr val="000000"/>
                </a:solidFill>
                <a:effectLst/>
                <a:latin typeface="Raleway" pitchFamily="2" charset="0"/>
              </a:rPr>
              <a:t>En ce qui concerne la transition scolaire, la </a:t>
            </a:r>
            <a:r>
              <a:rPr lang="fr-CA" sz="1000" b="1" i="0">
                <a:solidFill>
                  <a:srgbClr val="000000"/>
                </a:solidFill>
                <a:effectLst/>
                <a:latin typeface="Raleway" pitchFamily="2" charset="0"/>
              </a:rPr>
              <a:t>promotion des activités offertes à cet effet dans la communauté </a:t>
            </a:r>
            <a:r>
              <a:rPr lang="fr-CA" sz="1000" b="0" i="0">
                <a:solidFill>
                  <a:srgbClr val="000000"/>
                </a:solidFill>
                <a:effectLst/>
                <a:latin typeface="Raleway" pitchFamily="2" charset="0"/>
              </a:rPr>
              <a:t>est un facteur favorisant leur succès. Par exemple, il est possible d’impliquer le personnel des endroits publics fréquentés par les parents, tels que dépanneurs, hôpitaux, bibliothèques, pharmacies ou magasins à grande surface, afin que ceux-ci diffusent les événements destinés aux familles.</a:t>
            </a:r>
            <a:endParaRPr lang="fr-CA" sz="1000" i="0">
              <a:solidFill>
                <a:srgbClr val="000000"/>
              </a:solidFill>
              <a:effectLst/>
              <a:latin typeface="Raleway" pitchFamily="2" charset="0"/>
            </a:endParaRPr>
          </a:p>
          <a:p>
            <a:pPr lvl="1" algn="just">
              <a:buClr>
                <a:srgbClr val="C00000"/>
              </a:buClr>
              <a:buFont typeface="Wingdings" panose="05000000000000000000" pitchFamily="2" charset="2"/>
              <a:buChar char="§"/>
            </a:pPr>
            <a:endParaRPr lang="fr-CA" sz="900">
              <a:latin typeface="Raleway" pitchFamily="2" charset="0"/>
            </a:endParaRPr>
          </a:p>
          <a:p>
            <a:pPr lvl="1" algn="just">
              <a:buClr>
                <a:srgbClr val="C00000"/>
              </a:buClr>
              <a:buFont typeface="Wingdings" panose="05000000000000000000" pitchFamily="2" charset="2"/>
              <a:buChar char="§"/>
            </a:pPr>
            <a:endParaRPr lang="fr-CA" sz="1000"/>
          </a:p>
          <a:p>
            <a:pPr lvl="1" algn="just">
              <a:buClr>
                <a:srgbClr val="C00000"/>
              </a:buClr>
              <a:buFont typeface="Wingdings" panose="05000000000000000000" pitchFamily="2" charset="2"/>
              <a:buChar char="§"/>
            </a:pPr>
            <a:endParaRPr lang="fr-CA" sz="10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11</a:t>
            </a:fld>
            <a:endParaRPr lang="fr-CA">
              <a:solidFill>
                <a:prstClr val="black">
                  <a:tint val="75000"/>
                </a:prstClr>
              </a:solidFill>
            </a:endParaRPr>
          </a:p>
        </p:txBody>
      </p:sp>
      <p:sp>
        <p:nvSpPr>
          <p:cNvPr id="8" name="Titre 1">
            <a:extLst>
              <a:ext uri="{FF2B5EF4-FFF2-40B4-BE49-F238E27FC236}">
                <a16:creationId xmlns:a16="http://schemas.microsoft.com/office/drawing/2014/main" id="{0D1889E7-01BC-4E91-AF32-91044E1FD7B8}"/>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7</a:t>
            </a:r>
          </a:p>
          <a:p>
            <a:pPr algn="ctr">
              <a:lnSpc>
                <a:spcPct val="170000"/>
              </a:lnSpc>
            </a:pPr>
            <a:r>
              <a:rPr lang="fr-CA" sz="2700" b="1">
                <a:solidFill>
                  <a:prstClr val="black"/>
                </a:solidFill>
                <a:latin typeface="Raleway" panose="020B0003030101060003" pitchFamily="34" charset="0"/>
              </a:rPr>
              <a:t>Améliorer la collaboration entre les milieux pour faire une différence</a:t>
            </a:r>
          </a:p>
        </p:txBody>
      </p:sp>
    </p:spTree>
    <p:extLst>
      <p:ext uri="{BB962C8B-B14F-4D97-AF65-F5344CB8AC3E}">
        <p14:creationId xmlns:p14="http://schemas.microsoft.com/office/powerpoint/2010/main" val="3217167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24589" y="1288126"/>
            <a:ext cx="8811907" cy="3515871"/>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a:solidFill>
                  <a:prstClr val="black"/>
                </a:solidFill>
              </a:rPr>
              <a:t>Exemple de publication </a:t>
            </a:r>
            <a:r>
              <a:rPr lang="fr-CA" sz="1500" b="1"/>
              <a:t>lancement (26 octobre 2021)</a:t>
            </a:r>
          </a:p>
          <a:p>
            <a:pPr marL="361950" lvl="1" indent="0" algn="just">
              <a:spcBef>
                <a:spcPts val="450"/>
              </a:spcBef>
              <a:buClr>
                <a:srgbClr val="D9232D"/>
              </a:buClr>
              <a:buSzPct val="100000"/>
              <a:buNone/>
            </a:pPr>
            <a:r>
              <a:rPr lang="fr-CA" sz="1400">
                <a:solidFill>
                  <a:prstClr val="black"/>
                </a:solidFill>
              </a:rPr>
              <a:t>Quelles sont les conditions les plus déterminantes pour favoriser le développement des tout-petits? Comment permettre à chaque enfant de profiter de tout ce que l'école a à lui offrir? </a:t>
            </a:r>
          </a:p>
          <a:p>
            <a:pPr marL="361950" lvl="1" indent="0">
              <a:spcBef>
                <a:spcPts val="450"/>
              </a:spcBef>
              <a:buClr>
                <a:srgbClr val="D9232D"/>
              </a:buClr>
              <a:buSzPct val="100000"/>
              <a:buNone/>
            </a:pPr>
            <a:r>
              <a:rPr lang="fr-CA" sz="1400">
                <a:solidFill>
                  <a:prstClr val="black"/>
                </a:solidFill>
              </a:rPr>
              <a:t>De grandes questions auxquelles répond le tout nouveau rapport thématique de l’@observatoiredestoutpetits, qui met en lumière l’importance de la qualité, de la stabilité et de la continuité des milieux de vie dans lesquels grandissent nos tout-petits : </a:t>
            </a:r>
            <a:r>
              <a:rPr lang="fr-CA" sz="1400">
                <a:solidFill>
                  <a:prstClr val="black"/>
                </a:solidFill>
                <a:hlinkClick r:id="rId7"/>
              </a:rPr>
              <a:t>https://bit.ly/3EdkSvc</a:t>
            </a:r>
            <a:r>
              <a:rPr lang="fr-CA" sz="1400">
                <a:solidFill>
                  <a:prstClr val="black"/>
                </a:solidFill>
              </a:rPr>
              <a:t> </a:t>
            </a:r>
          </a:p>
          <a:p>
            <a:pPr marL="361950" lvl="1" indent="0" algn="just">
              <a:spcBef>
                <a:spcPts val="450"/>
              </a:spcBef>
              <a:buClr>
                <a:srgbClr val="D9232D"/>
              </a:buClr>
              <a:buSzPct val="100000"/>
              <a:buNone/>
            </a:pPr>
            <a:endParaRPr lang="fr-CA" sz="1500">
              <a:solidFill>
                <a:srgbClr val="0070C0"/>
              </a:solidFill>
            </a:endParaRPr>
          </a:p>
          <a:p>
            <a:pPr algn="just">
              <a:spcBef>
                <a:spcPts val="450"/>
              </a:spcBef>
              <a:buClr>
                <a:srgbClr val="D9232D"/>
              </a:buClr>
              <a:buSzPct val="100000"/>
              <a:buFont typeface="Century Gothic" panose="020B0502020202020204" pitchFamily="34" charset="0"/>
              <a:buChar char="►"/>
            </a:pPr>
            <a:r>
              <a:rPr lang="fr-CA" sz="1500" b="1">
                <a:solidFill>
                  <a:prstClr val="black"/>
                </a:solidFill>
              </a:rPr>
              <a:t>Exemple de publication post-lancement</a:t>
            </a:r>
          </a:p>
          <a:p>
            <a:pPr marL="361950" lvl="1" indent="0" algn="just">
              <a:lnSpc>
                <a:spcPts val="1900"/>
              </a:lnSpc>
              <a:spcBef>
                <a:spcPts val="450"/>
              </a:spcBef>
              <a:buClr>
                <a:srgbClr val="D9232D"/>
              </a:buClr>
              <a:buSzPct val="100000"/>
              <a:buNone/>
            </a:pPr>
            <a:r>
              <a:rPr lang="fr-CA" sz="1400"/>
              <a:t>Pourquoi parler de la qualité, de la stabilité et de la continuité des environnements des tout-petits? Pour comprendre l’état de développement des enfants à la maternelle, il faut aussi examiner ce qui a marqué leur vie, de la grossesse de leur mère jusqu’à leur entrée à l’école. Retrouvez ici les faits saillants du dernier rapport </a:t>
            </a:r>
            <a:r>
              <a:rPr lang="fr-CA" sz="1400">
                <a:solidFill>
                  <a:prstClr val="black"/>
                </a:solidFill>
              </a:rPr>
              <a:t>de l’@observatoiredestoutpetits : </a:t>
            </a:r>
            <a:r>
              <a:rPr lang="fr-CA" sz="1400">
                <a:solidFill>
                  <a:prstClr val="black"/>
                </a:solidFill>
                <a:hlinkClick r:id="rId7"/>
              </a:rPr>
              <a:t>https://bit.ly/3EdkSvc</a:t>
            </a:r>
            <a:r>
              <a:rPr lang="fr-CA" sz="1400">
                <a:solidFill>
                  <a:prstClr val="black"/>
                </a:solidFill>
              </a:rPr>
              <a:t> </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12</a:t>
            </a:fld>
            <a:endParaRPr lang="fr-CA">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latin typeface="Raleway" panose="020B0003030101060003" pitchFamily="34" charset="0"/>
              </a:rPr>
              <a:t>Réseaux sociaux</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236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13786" y="699359"/>
            <a:ext cx="8716425" cy="4545057"/>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a:t>Exemple de texte</a:t>
            </a:r>
          </a:p>
          <a:p>
            <a:pPr marL="361950" indent="0">
              <a:spcBef>
                <a:spcPts val="450"/>
              </a:spcBef>
              <a:buClr>
                <a:srgbClr val="D9232D"/>
              </a:buClr>
              <a:buSzPct val="100000"/>
              <a:buNone/>
            </a:pPr>
            <a:r>
              <a:rPr lang="fr-CA" sz="1400" b="1" i="1" cap="small">
                <a:solidFill>
                  <a:srgbClr val="C00000"/>
                </a:solidFill>
              </a:rPr>
              <a:t>Comment favoriser le développement des tout-petits avant leur entrée à l’école?</a:t>
            </a:r>
            <a:endParaRPr lang="fr-CA" sz="1400">
              <a:solidFill>
                <a:srgbClr val="C00000"/>
              </a:solidFill>
            </a:endParaRPr>
          </a:p>
          <a:p>
            <a:pPr marL="361950" indent="0">
              <a:spcBef>
                <a:spcPts val="450"/>
              </a:spcBef>
              <a:buClr>
                <a:srgbClr val="D9232D"/>
              </a:buClr>
              <a:buSzPct val="100000"/>
              <a:buNone/>
            </a:pPr>
            <a:r>
              <a:rPr lang="fr-CA" sz="1400" i="1">
                <a:solidFill>
                  <a:srgbClr val="C00000"/>
                </a:solidFill>
              </a:rPr>
              <a:t>L’importance de la qualité, de la stabilité et de la continuité des environnements</a:t>
            </a:r>
            <a:endParaRPr lang="fr-CA" sz="700">
              <a:solidFill>
                <a:prstClr val="black"/>
              </a:solidFill>
            </a:endParaRPr>
          </a:p>
          <a:p>
            <a:pPr marL="447675" indent="0" algn="just">
              <a:spcBef>
                <a:spcPts val="0"/>
              </a:spcBef>
              <a:buClr>
                <a:srgbClr val="D9232D"/>
              </a:buClr>
              <a:buSzPct val="100000"/>
              <a:buNone/>
            </a:pPr>
            <a:endParaRPr lang="fr-CA" sz="500">
              <a:solidFill>
                <a:prstClr val="black"/>
              </a:solidFill>
            </a:endParaRPr>
          </a:p>
          <a:p>
            <a:pPr marL="0" indent="0" algn="just">
              <a:lnSpc>
                <a:spcPct val="115000"/>
              </a:lnSpc>
              <a:spcAft>
                <a:spcPts val="800"/>
              </a:spcAft>
              <a:buNone/>
            </a:pPr>
            <a:r>
              <a:rPr lang="fr-CA" sz="1200"/>
              <a:t>Pour comprendre l’état de développement des enfants à la maternelle, il nous faut examiner ce qui a marqué leur vie, de la grossesse de leur mère jusqu’à leur entrée à l’école. En plus des considérations biologiques, ce sont les expériences précoces vécues par l’enfant de même que le soutien et la stimulation qu’il a reçus dans ses différents milieux de vie qui influencent son développement. L’équipe de l’Observatoire a ainsi choisi mettre en lumière trois éléments clés qui jouent un rôle important dans le développement de l’enfant : la</a:t>
            </a:r>
            <a:r>
              <a:rPr lang="fr-CA" sz="1200" b="1"/>
              <a:t> qualité </a:t>
            </a:r>
            <a:r>
              <a:rPr lang="fr-CA" sz="1200"/>
              <a:t>et la </a:t>
            </a:r>
            <a:r>
              <a:rPr lang="fr-CA" sz="1200" b="1"/>
              <a:t>stabilité</a:t>
            </a:r>
            <a:r>
              <a:rPr lang="fr-CA" sz="1200"/>
              <a:t> des milieux dans lesquels se développent les tout-petits, ainsi que la </a:t>
            </a:r>
            <a:r>
              <a:rPr lang="fr-CA" sz="1200" b="1"/>
              <a:t>continuité</a:t>
            </a:r>
            <a:r>
              <a:rPr lang="fr-CA" sz="1200"/>
              <a:t> entre ceux-ci. </a:t>
            </a:r>
          </a:p>
          <a:p>
            <a:pPr marL="0" indent="0" algn="just">
              <a:lnSpc>
                <a:spcPct val="115000"/>
              </a:lnSpc>
              <a:spcAft>
                <a:spcPts val="800"/>
              </a:spcAft>
              <a:buNone/>
            </a:pPr>
            <a:r>
              <a:rPr lang="fr-CA" sz="1200">
                <a:solidFill>
                  <a:prstClr val="black"/>
                </a:solidFill>
              </a:rPr>
              <a:t>« </a:t>
            </a:r>
            <a:r>
              <a:rPr lang="fr-CA" sz="1200"/>
              <a:t>Ce rapport présente une foule de leviers d’action pour les gouvernements, les municipalités et les communautés pour influencer positivement la qualité des milieux de vie de l’enfant, qu’il s’agisse de son logement, de son quartier ou du service de garde éducatif qu’il fréquente. Vous y trouverez également des pistes pour favoriser la stabilité des milieux de vie des enfants, par exemple en diminuant les changements de milieux de garde, ou encore en soutenant la coopération entre les parents dans le contexte d’une séparation. Enfin, la question de la collaboration y est abordée, pour assurer une cohérence et une continuité des stratégies éducatives, entre autres </a:t>
            </a:r>
            <a:r>
              <a:rPr lang="fr-CA" sz="1200">
                <a:solidFill>
                  <a:prstClr val="black"/>
                </a:solidFill>
              </a:rPr>
              <a:t>», soutient Fannie Dagenais, directrice de l’Observatoire des tout-petits. </a:t>
            </a:r>
          </a:p>
          <a:p>
            <a:pPr marL="0" indent="0" algn="just">
              <a:lnSpc>
                <a:spcPct val="115000"/>
              </a:lnSpc>
              <a:spcAft>
                <a:spcPts val="800"/>
              </a:spcAft>
              <a:buNone/>
            </a:pPr>
            <a:r>
              <a:rPr lang="fr-CA" sz="1200" b="1">
                <a:solidFill>
                  <a:prstClr val="black"/>
                </a:solidFill>
              </a:rPr>
              <a:t>Pour consulter le rapport </a:t>
            </a:r>
            <a:r>
              <a:rPr lang="fr-CA" sz="1200">
                <a:solidFill>
                  <a:prstClr val="black"/>
                </a:solidFill>
              </a:rPr>
              <a:t>: </a:t>
            </a:r>
            <a:r>
              <a:rPr lang="fr-CA" sz="1200" b="0" i="0">
                <a:effectLst/>
                <a:latin typeface="Raleway" pitchFamily="2" charset="0"/>
                <a:hlinkClick r:id="rId7"/>
              </a:rPr>
              <a:t>tout-petits.org/publications/dossiers/favoriser-le-developpement-des-tout-petits/</a:t>
            </a:r>
            <a:endParaRPr lang="fr-CA" sz="1200">
              <a:latin typeface="Raleway" pitchFamily="2" charset="0"/>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13</a:t>
            </a:fld>
            <a:endParaRPr lang="fr-CA">
              <a:solidFill>
                <a:prstClr val="black">
                  <a:tint val="75000"/>
                </a:prstClr>
              </a:solidFill>
            </a:endParaRPr>
          </a:p>
        </p:txBody>
      </p:sp>
      <p:sp>
        <p:nvSpPr>
          <p:cNvPr id="6" name="Titre 1"/>
          <p:cNvSpPr txBox="1">
            <a:spLocks/>
          </p:cNvSpPr>
          <p:nvPr>
            <p:custDataLst>
              <p:tags r:id="rId3"/>
            </p:custDataLst>
          </p:nvPr>
        </p:nvSpPr>
        <p:spPr>
          <a:xfrm>
            <a:off x="-1" y="128064"/>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latin typeface="Raleway" panose="020B0003030101060003" pitchFamily="34" charset="0"/>
              </a:rPr>
              <a:t>Site Web ou infolettre</a:t>
            </a:r>
          </a:p>
        </p:txBody>
      </p:sp>
      <p:pic>
        <p:nvPicPr>
          <p:cNvPr id="8" name="Picture 2"/>
          <p:cNvPicPr>
            <a:picLocks noChangeAspect="1" noChangeArrowheads="1"/>
          </p:cNvPicPr>
          <p:nvPr>
            <p:custDataLst>
              <p:tags r:id="rId4"/>
            </p:custDataLst>
          </p:nvPr>
        </p:nvPicPr>
        <p:blipFill rotWithShape="1">
          <a:blip r:embed="rId8" cstate="print">
            <a:extLst>
              <a:ext uri="{28A0092B-C50C-407E-A947-70E740481C1C}">
                <a14:useLocalDpi xmlns:a14="http://schemas.microsoft.com/office/drawing/2010/main" val="0"/>
              </a:ext>
            </a:extLst>
          </a:blip>
          <a:srcRect b="20534"/>
          <a:stretch/>
        </p:blipFill>
        <p:spPr bwMode="auto">
          <a:xfrm>
            <a:off x="7812360" y="167045"/>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2" name="Objet 1"/>
          <p:cNvGraphicFramePr>
            <a:graphicFrameLocks noChangeAspect="1"/>
          </p:cNvGraphicFramePr>
          <p:nvPr>
            <p:custDataLst>
              <p:tags r:id="rId3"/>
            </p:custDataLst>
            <p:extLst>
              <p:ext uri="{D42A27DB-BD31-4B8C-83A1-F6EECF244321}">
                <p14:modId xmlns:p14="http://schemas.microsoft.com/office/powerpoint/2010/main" val="1555894966"/>
              </p:ext>
            </p:extLst>
          </p:nvPr>
        </p:nvGraphicFramePr>
        <p:xfrm>
          <a:off x="3573523" y="3795889"/>
          <a:ext cx="3833258" cy="936104"/>
        </p:xfrm>
        <a:graphic>
          <a:graphicData uri="http://schemas.openxmlformats.org/presentationml/2006/ole">
            <mc:AlternateContent xmlns:mc="http://schemas.openxmlformats.org/markup-compatibility/2006">
              <mc:Choice xmlns:v="urn:schemas-microsoft-com:vml" Requires="v">
                <p:oleObj spid="_x0000_s64513" name="Image" r:id="rId7" imgW="8063492" imgH="1968254" progId="">
                  <p:embed/>
                </p:oleObj>
              </mc:Choice>
              <mc:Fallback>
                <p:oleObj name="Image" r:id="rId7" imgW="8063492" imgH="1968254" progId="">
                  <p:embed/>
                  <p:pic>
                    <p:nvPicPr>
                      <p:cNvPr id="2" name="Objet 1"/>
                      <p:cNvPicPr>
                        <a:picLocks noChangeAspect="1" noChangeArrowheads="1"/>
                      </p:cNvPicPr>
                      <p:nvPr/>
                    </p:nvPicPr>
                    <p:blipFill>
                      <a:blip r:embed="rId8">
                        <a:lum bright="10000"/>
                        <a:extLst>
                          <a:ext uri="{28A0092B-C50C-407E-A947-70E740481C1C}">
                            <a14:useLocalDpi xmlns:a14="http://schemas.microsoft.com/office/drawing/2010/main" val="0"/>
                          </a:ext>
                        </a:extLst>
                      </a:blip>
                      <a:srcRect/>
                      <a:stretch>
                        <a:fillRect/>
                      </a:stretch>
                    </p:blipFill>
                    <p:spPr bwMode="auto">
                      <a:xfrm>
                        <a:off x="3573523" y="3795889"/>
                        <a:ext cx="3833258" cy="9361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0587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solidFill>
                  <a:prstClr val="black"/>
                </a:solidFill>
                <a:latin typeface="Raleway" panose="020B0003030101060003" pitchFamily="34" charset="0"/>
              </a:rPr>
              <a:t>Table des matières</a:t>
            </a:r>
          </a:p>
        </p:txBody>
      </p:sp>
      <p:cxnSp>
        <p:nvCxnSpPr>
          <p:cNvPr id="10" name="Straight Connector 4"/>
          <p:cNvCxnSpPr/>
          <p:nvPr>
            <p:custDataLst>
              <p:tags r:id="rId2"/>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custDataLst>
              <p:tags r:id="rId3"/>
            </p:custDataLst>
          </p:nvPr>
        </p:nvSpPr>
        <p:spPr>
          <a:xfrm>
            <a:off x="568587" y="1275606"/>
            <a:ext cx="7831733"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À propos de l’Observatoire des tout-petits</a:t>
            </a:r>
            <a:endParaRPr lang="fr-CA" sz="1700" b="1">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À propos du rapport thématique</a:t>
            </a: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Messages clés</a:t>
            </a: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Réseaux sociaux</a:t>
            </a: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Site Web ou infolettre</a:t>
            </a:r>
          </a:p>
          <a:p>
            <a:pPr marL="342551" indent="-342551">
              <a:lnSpc>
                <a:spcPct val="100000"/>
              </a:lnSpc>
              <a:spcBef>
                <a:spcPts val="450"/>
              </a:spcBef>
              <a:buClr>
                <a:srgbClr val="D9232D"/>
              </a:buClr>
              <a:buSzPct val="100000"/>
              <a:buFont typeface="+mj-lt"/>
              <a:buAutoNum type="arabicPeriod"/>
            </a:pPr>
            <a:endParaRPr lang="fr-CA" sz="170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a:solidFill>
                <a:prstClr val="black"/>
              </a:solidFill>
              <a:latin typeface="Raleway" panose="020B0003030101060003" pitchFamily="34" charset="0"/>
            </a:endParaRPr>
          </a:p>
        </p:txBody>
      </p:sp>
      <p:sp>
        <p:nvSpPr>
          <p:cNvPr id="2" name="Espace réservé du numéro de diapositive 1"/>
          <p:cNvSpPr>
            <a:spLocks noGrp="1"/>
          </p:cNvSpPr>
          <p:nvPr>
            <p:ph type="sldNum" sz="quarter" idx="12"/>
            <p:custDataLst>
              <p:tags r:id="rId4"/>
            </p:custDataLst>
          </p:nvPr>
        </p:nvSpPr>
        <p:spPr/>
        <p:txBody>
          <a:bodyPr/>
          <a:lstStyle/>
          <a:p>
            <a:fld id="{189DF131-12C1-4EAC-8253-9E1DD4322B24}" type="slidenum">
              <a:rPr lang="fr-CA" smtClean="0">
                <a:solidFill>
                  <a:prstClr val="black">
                    <a:tint val="75000"/>
                  </a:prstClr>
                </a:solidFill>
              </a:rPr>
              <a:pPr/>
              <a:t>2</a:t>
            </a:fld>
            <a:endParaRPr lang="fr-CA">
              <a:solidFill>
                <a:prstClr val="black">
                  <a:tint val="75000"/>
                </a:prstClr>
              </a:solidFill>
            </a:endParaRPr>
          </a:p>
        </p:txBody>
      </p:sp>
      <p:sp>
        <p:nvSpPr>
          <p:cNvPr id="6" name="Espace réservé du contenu 2"/>
          <p:cNvSpPr txBox="1">
            <a:spLocks/>
          </p:cNvSpPr>
          <p:nvPr>
            <p:custDataLst>
              <p:tags r:id="rId5"/>
            </p:custDataLst>
          </p:nvPr>
        </p:nvSpPr>
        <p:spPr>
          <a:xfrm>
            <a:off x="6625643" y="1275313"/>
            <a:ext cx="2338845"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p.3</a:t>
            </a:r>
            <a:endParaRPr lang="fr-CA" sz="1700" b="1">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p.4</a:t>
            </a: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p.5</a:t>
            </a: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p.9</a:t>
            </a: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p.12</a:t>
            </a:r>
          </a:p>
          <a:p>
            <a:pPr marL="0" indent="0">
              <a:lnSpc>
                <a:spcPct val="100000"/>
              </a:lnSpc>
              <a:spcBef>
                <a:spcPts val="450"/>
              </a:spcBef>
              <a:buClr>
                <a:srgbClr val="D9232D"/>
              </a:buClr>
              <a:buSzPct val="100000"/>
              <a:buNone/>
            </a:pPr>
            <a:endParaRPr lang="fr-CA" sz="1700">
              <a:solidFill>
                <a:srgbClr val="FF0000"/>
              </a:solidFill>
              <a:latin typeface="Raleway" panose="020B0003030101060003" pitchFamily="34" charset="0"/>
            </a:endParaRPr>
          </a:p>
          <a:p>
            <a:pPr marL="0" indent="0">
              <a:lnSpc>
                <a:spcPct val="100000"/>
              </a:lnSpc>
              <a:spcBef>
                <a:spcPts val="450"/>
              </a:spcBef>
              <a:buClr>
                <a:srgbClr val="D9232D"/>
              </a:buClr>
              <a:buSzPct val="100000"/>
              <a:buNone/>
            </a:pPr>
            <a:endParaRPr lang="fr-CA" sz="1400">
              <a:solidFill>
                <a:prstClr val="black"/>
              </a:solidFill>
              <a:latin typeface="Raleway" panose="020B0003030101060003" pitchFamily="34" charset="0"/>
            </a:endParaRPr>
          </a:p>
        </p:txBody>
      </p:sp>
    </p:spTree>
    <p:extLst>
      <p:ext uri="{BB962C8B-B14F-4D97-AF65-F5344CB8AC3E}">
        <p14:creationId xmlns:p14="http://schemas.microsoft.com/office/powerpoint/2010/main" val="429496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3" y="1320566"/>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a:solidFill>
                  <a:prstClr val="black"/>
                </a:solidFill>
              </a:rPr>
              <a:t>L’Observatoire des tout-petits, un projet de la Fondation Lucie et André Chagnon, a pour mission de communiquer l’état des connaissances afin d’éclairer la prise de décision en matière de petite enfance au Québec, afin que chaque tout-petit ait accès aux conditions qui assurent le développement de son plein potentiel, peu importe le milieu où il naît et grandit.</a:t>
            </a:r>
          </a:p>
          <a:p>
            <a:pPr algn="just">
              <a:lnSpc>
                <a:spcPts val="1900"/>
              </a:lnSpc>
              <a:spcBef>
                <a:spcPts val="450"/>
              </a:spcBef>
              <a:buClr>
                <a:srgbClr val="D9232D"/>
              </a:buClr>
              <a:buSzPct val="100000"/>
              <a:buFont typeface="Century Gothic" panose="020B0502020202020204" pitchFamily="34" charset="0"/>
              <a:buChar char="►"/>
            </a:pPr>
            <a:endParaRPr lang="fr-CA" sz="1400">
              <a:solidFill>
                <a:prstClr val="black"/>
              </a:solidFill>
            </a:endParaRPr>
          </a:p>
          <a:p>
            <a:pPr marL="0" indent="0" algn="ctr">
              <a:lnSpc>
                <a:spcPts val="1900"/>
              </a:lnSpc>
              <a:spcBef>
                <a:spcPts val="450"/>
              </a:spcBef>
              <a:buClr>
                <a:srgbClr val="D9232D"/>
              </a:buClr>
              <a:buSzPct val="100000"/>
              <a:buNone/>
            </a:pPr>
            <a:r>
              <a:rPr lang="fr-CA" sz="1600">
                <a:solidFill>
                  <a:prstClr val="black"/>
                </a:solidFill>
              </a:rPr>
              <a:t>MANDAT</a:t>
            </a:r>
            <a:endParaRPr lang="fr-CA" sz="150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3</a:t>
            </a:fld>
            <a:endParaRPr lang="fr-CA">
              <a:solidFill>
                <a:prstClr val="black">
                  <a:tint val="75000"/>
                </a:prstClr>
              </a:solidFill>
            </a:endParaRPr>
          </a:p>
        </p:txBody>
      </p:sp>
      <p:grpSp>
        <p:nvGrpSpPr>
          <p:cNvPr id="3" name="Groupe 2"/>
          <p:cNvGrpSpPr/>
          <p:nvPr>
            <p:custDataLst>
              <p:tags r:id="rId3"/>
            </p:custDataLst>
          </p:nvPr>
        </p:nvGrpSpPr>
        <p:grpSpPr>
          <a:xfrm>
            <a:off x="755576" y="3218272"/>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a:latin typeface="Raleway"/>
                </a:rPr>
                <a:t>Données</a:t>
              </a:r>
              <a:endParaRPr lang="en-US" sz="1400">
                <a:latin typeface="Raleway"/>
              </a:endParaRPr>
            </a:p>
          </p:txBody>
        </p:sp>
        <p:sp>
          <p:nvSpPr>
            <p:cNvPr id="31" name="Rectangle 30"/>
            <p:cNvSpPr/>
            <p:nvPr/>
          </p:nvSpPr>
          <p:spPr>
            <a:xfrm>
              <a:off x="2386880" y="3424571"/>
              <a:ext cx="1944216" cy="107661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a:latin typeface="Raleway"/>
                </a:rPr>
                <a:t>Analyse</a:t>
              </a:r>
              <a:br>
                <a:rPr lang="fr-CA" sz="1400">
                  <a:latin typeface="Raleway"/>
                </a:rPr>
              </a:br>
              <a:r>
                <a:rPr lang="fr-CA" sz="1400">
                  <a:latin typeface="Raleway"/>
                </a:rPr>
                <a:t>Sensibilisation</a:t>
              </a:r>
              <a:endParaRPr lang="en-US" sz="140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a:latin typeface="Raleway"/>
                </a:rPr>
                <a:t>Prises de décisions éclairées</a:t>
              </a:r>
              <a:endParaRPr lang="en-US" sz="1400">
                <a:latin typeface="Raleway"/>
              </a:endParaRPr>
            </a:p>
          </p:txBody>
        </p:sp>
        <p:pic>
          <p:nvPicPr>
            <p:cNvPr id="34" name="Picture 2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a:latin typeface="Raleway"/>
                </a:rPr>
                <a:t>VEILLER POUR ÉVEILLER</a:t>
              </a:r>
            </a:p>
          </p:txBody>
        </p:sp>
      </p:grpSp>
      <p:sp>
        <p:nvSpPr>
          <p:cNvPr id="39" name="Rectangle 38"/>
          <p:cNvSpPr/>
          <p:nvPr>
            <p:custDataLst>
              <p:tags r:id="rId4"/>
            </p:custDataLst>
          </p:nvPr>
        </p:nvSpPr>
        <p:spPr>
          <a:xfrm>
            <a:off x="3779912" y="3579862"/>
            <a:ext cx="264575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a:latin typeface="Raleway"/>
              </a:rPr>
              <a:t>Dialogue et avenues </a:t>
            </a:r>
          </a:p>
          <a:p>
            <a:pPr algn="ctr"/>
            <a:r>
              <a:rPr lang="fr-CA" sz="1400">
                <a:latin typeface="Raleway"/>
              </a:rPr>
              <a:t>de solution</a:t>
            </a:r>
            <a:endParaRPr lang="en-US" sz="1400">
              <a:latin typeface="Raleway"/>
            </a:endParaRPr>
          </a:p>
        </p:txBody>
      </p:sp>
      <p:sp>
        <p:nvSpPr>
          <p:cNvPr id="40" name="Titre 1"/>
          <p:cNvSpPr txBox="1">
            <a:spLocks/>
          </p:cNvSpPr>
          <p:nvPr>
            <p:custDataLst>
              <p:tags r:id="rId5"/>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solidFill>
                  <a:prstClr val="black"/>
                </a:solidFill>
                <a:latin typeface="Raleway" panose="020B0003030101060003" pitchFamily="34" charset="0"/>
              </a:rPr>
              <a:t>À propos de l’Observatoire des tout-petits</a:t>
            </a:r>
          </a:p>
        </p:txBody>
      </p:sp>
      <p:cxnSp>
        <p:nvCxnSpPr>
          <p:cNvPr id="41" name="Straight Connector 4"/>
          <p:cNvCxnSpPr/>
          <p:nvPr>
            <p:custDataLst>
              <p:tags r:id="rId6"/>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latin typeface="Raleway" panose="020B0003030101060003" pitchFamily="34" charset="0"/>
              </a:rPr>
              <a:t>À propos du rapport thématique</a:t>
            </a:r>
          </a:p>
        </p:txBody>
      </p:sp>
      <p:sp>
        <p:nvSpPr>
          <p:cNvPr id="11" name="Espace réservé du contenu 2"/>
          <p:cNvSpPr txBox="1">
            <a:spLocks/>
          </p:cNvSpPr>
          <p:nvPr>
            <p:custDataLst>
              <p:tags r:id="rId2"/>
            </p:custDataLst>
          </p:nvPr>
        </p:nvSpPr>
        <p:spPr>
          <a:xfrm>
            <a:off x="107504" y="1131590"/>
            <a:ext cx="8712968" cy="396044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spcBef>
                <a:spcPts val="450"/>
              </a:spcBef>
              <a:buClr>
                <a:srgbClr val="D9232D"/>
              </a:buClr>
              <a:buSzPct val="100000"/>
              <a:buNone/>
            </a:pPr>
            <a:r>
              <a:rPr lang="fr-CA" sz="1600" b="1" i="1" cap="small">
                <a:solidFill>
                  <a:srgbClr val="C00000"/>
                </a:solidFill>
              </a:rPr>
              <a:t>Comment favoriser le développement des tout-petits avant leur entrée à l’école?</a:t>
            </a:r>
            <a:endParaRPr lang="fr-CA" sz="1600">
              <a:solidFill>
                <a:srgbClr val="C00000"/>
              </a:solidFill>
            </a:endParaRPr>
          </a:p>
          <a:p>
            <a:pPr marL="361950" indent="0">
              <a:spcBef>
                <a:spcPts val="450"/>
              </a:spcBef>
              <a:buClr>
                <a:srgbClr val="D9232D"/>
              </a:buClr>
              <a:buSzPct val="100000"/>
              <a:buNone/>
            </a:pPr>
            <a:r>
              <a:rPr lang="fr-CA" sz="1600" i="1">
                <a:solidFill>
                  <a:srgbClr val="C00000"/>
                </a:solidFill>
              </a:rPr>
              <a:t>L’importance de la qualité, de la stabilité et de la continuité des environnements</a:t>
            </a:r>
            <a:endParaRPr lang="fr-CA" sz="800">
              <a:solidFill>
                <a:prstClr val="black"/>
              </a:solidFill>
            </a:endParaRPr>
          </a:p>
          <a:p>
            <a:pPr marL="361950" indent="0">
              <a:lnSpc>
                <a:spcPts val="1900"/>
              </a:lnSpc>
              <a:spcBef>
                <a:spcPts val="450"/>
              </a:spcBef>
              <a:buClr>
                <a:srgbClr val="D9232D"/>
              </a:buClr>
              <a:buSzPct val="100000"/>
              <a:buNone/>
            </a:pPr>
            <a:endParaRPr lang="fr-CA" sz="1300"/>
          </a:p>
          <a:p>
            <a:pPr marL="361950" indent="0">
              <a:lnSpc>
                <a:spcPts val="1900"/>
              </a:lnSpc>
              <a:spcBef>
                <a:spcPts val="450"/>
              </a:spcBef>
              <a:buClr>
                <a:srgbClr val="D9232D"/>
              </a:buClr>
              <a:buSzPct val="100000"/>
              <a:buNone/>
            </a:pPr>
            <a:r>
              <a:rPr lang="fr-CA" sz="1300"/>
              <a:t>Pour comprendre l’état de développement des enfants à la maternelle, il nous faut examiner ce qui a marqué leur vie, de la grossesse de leur mère jusqu’à leur entrée à l’école. En plus des considérations biologiques, ce sont les expériences précoces vécues par l’enfant de même que le soutien et la stimulation qu’il a reçus dans ses différents milieux de vie qui influencent son développement.</a:t>
            </a:r>
          </a:p>
          <a:p>
            <a:pPr marL="361950" indent="0">
              <a:lnSpc>
                <a:spcPts val="1900"/>
              </a:lnSpc>
              <a:spcBef>
                <a:spcPts val="450"/>
              </a:spcBef>
              <a:buClr>
                <a:srgbClr val="D9232D"/>
              </a:buClr>
              <a:buSzPct val="100000"/>
              <a:buNone/>
            </a:pPr>
            <a:r>
              <a:rPr lang="fr-CA" sz="1300"/>
              <a:t>En plus de mettre en lumière trois éléments clés qui jouent un rôle important dans le développement de l’enfant – </a:t>
            </a:r>
            <a:r>
              <a:rPr lang="fr-CA" sz="1300" b="1"/>
              <a:t>la qualité, la stabilité et la continuité </a:t>
            </a:r>
            <a:r>
              <a:rPr lang="fr-CA" sz="1300"/>
              <a:t>des environnements – le rapport thématique met aussi l’accent sur les aspects à améliorer et sur les leviers dont disposent les décideurs pour agir, notamment en misant sur la collaboration entre les adultes avec qui interagissent les tout-petits et qui prennent soin d’eux.</a:t>
            </a:r>
          </a:p>
        </p:txBody>
      </p:sp>
      <p:sp>
        <p:nvSpPr>
          <p:cNvPr id="2" name="Espace réservé du numéro de diapositive 1"/>
          <p:cNvSpPr>
            <a:spLocks noGrp="1"/>
          </p:cNvSpPr>
          <p:nvPr>
            <p:ph type="sldNum" sz="quarter" idx="12"/>
            <p:custDataLst>
              <p:tags r:id="rId3"/>
            </p:custDataLst>
          </p:nvPr>
        </p:nvSpPr>
        <p:spPr/>
        <p:txBody>
          <a:bodyPr/>
          <a:lstStyle/>
          <a:p>
            <a:fld id="{189DF131-12C1-4EAC-8253-9E1DD4322B24}" type="slidenum">
              <a:rPr lang="fr-CA" smtClean="0">
                <a:solidFill>
                  <a:prstClr val="black">
                    <a:tint val="75000"/>
                  </a:prstClr>
                </a:solidFill>
              </a:rPr>
              <a:pPr/>
              <a:t>4</a:t>
            </a:fld>
            <a:endParaRPr lang="fr-CA">
              <a:solidFill>
                <a:prstClr val="black">
                  <a:tint val="75000"/>
                </a:prstClr>
              </a:solidFill>
            </a:endParaRPr>
          </a:p>
        </p:txBody>
      </p:sp>
      <p:cxnSp>
        <p:nvCxnSpPr>
          <p:cNvPr id="8" name="Straight Connector 4"/>
          <p:cNvCxnSpPr/>
          <p:nvPr>
            <p:custDataLst>
              <p:tags r:id="rId4"/>
            </p:custDataLst>
          </p:nvPr>
        </p:nvCxnSpPr>
        <p:spPr>
          <a:xfrm>
            <a:off x="3736963" y="915566"/>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4" y="1174927"/>
            <a:ext cx="8784976"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500"/>
              <a:t>Le cerveau de l’enfant réagit énormément aux influences extérieures, qu’elles soient positives ou négatives. </a:t>
            </a: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Il possède également une très grande capacité d’adaptation si des occasion d’apprentissage et de développement lui sont offertes. </a:t>
            </a: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L’exposition d’un enfant à divers environnements influence donc son développement.</a:t>
            </a:r>
          </a:p>
          <a:p>
            <a:pPr algn="just">
              <a:buClr>
                <a:srgbClr val="C00000"/>
              </a:buClr>
              <a:buFont typeface="Wingdings" panose="05000000000000000000" pitchFamily="2" charset="2"/>
              <a:buChar char="§"/>
            </a:pPr>
            <a:endParaRPr lang="fr-CA" sz="15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5</a:t>
            </a:fld>
            <a:endParaRPr lang="fr-CA">
              <a:solidFill>
                <a:prstClr val="black">
                  <a:tint val="75000"/>
                </a:prstClr>
              </a:solidFill>
            </a:endParaRPr>
          </a:p>
        </p:txBody>
      </p:sp>
      <p:sp>
        <p:nvSpPr>
          <p:cNvPr id="6" name="Titre 1"/>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1</a:t>
            </a:r>
          </a:p>
          <a:p>
            <a:pPr algn="ctr">
              <a:lnSpc>
                <a:spcPct val="170000"/>
              </a:lnSpc>
            </a:pPr>
            <a:r>
              <a:rPr lang="fr-CA" sz="2700" b="1">
                <a:solidFill>
                  <a:prstClr val="black"/>
                </a:solidFill>
                <a:latin typeface="Raleway" panose="020B0003030101060003" pitchFamily="34" charset="0"/>
              </a:rPr>
              <a:t>Le rôle de l’environnement dans la vie d’un tout-petit</a:t>
            </a:r>
          </a:p>
        </p:txBody>
      </p: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4" y="1174927"/>
            <a:ext cx="8784976" cy="3866184"/>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500"/>
              <a:t>Au sein des environnements dans lesquels grandit un tout-petit, des facteurs de protection peuvent favoriser son développement : une relation affective significative avec une éducatrice en milieu de garde, l’accès à des infrastructures municipales de qualité, des relations stables et chaleureuses, etc.</a:t>
            </a: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Des répercussions négatives, appelées facteurs de risque, peuvent aussi influencer le développement des tout petits : parent ou donneur de soins peu sensible aux besoins de l’enfant, maltraitance ou négligence, stress parental élevé, etc. Plus l’enfant est exposé à un grand nombre de facteurs de risque, plus les répercussions négatives sur son développement peuvent être importantes. On parle alors d’un état de vulnérabilité dû à un cumul de facteurs de risque.</a:t>
            </a:r>
          </a:p>
          <a:p>
            <a:pPr algn="just">
              <a:buClr>
                <a:srgbClr val="C00000"/>
              </a:buClr>
              <a:buFont typeface="Wingdings" panose="05000000000000000000" pitchFamily="2" charset="2"/>
              <a:buChar char="§"/>
            </a:pPr>
            <a:endParaRPr lang="fr-CA" sz="1500"/>
          </a:p>
          <a:p>
            <a:pPr algn="just">
              <a:buClr>
                <a:srgbClr val="C00000"/>
              </a:buClr>
              <a:buFont typeface="Wingdings" panose="05000000000000000000" pitchFamily="2" charset="2"/>
              <a:buChar char="§"/>
            </a:pPr>
            <a:r>
              <a:rPr lang="fr-CA" sz="1500"/>
              <a:t>Au final, c’est le cumul à la fois des facteurs de risque et des facteurs de protection qui influence la trajectoire de développement des enfants.</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6</a:t>
            </a:fld>
            <a:endParaRPr lang="fr-CA">
              <a:solidFill>
                <a:prstClr val="black">
                  <a:tint val="75000"/>
                </a:prstClr>
              </a:solidFill>
            </a:endParaRPr>
          </a:p>
        </p:txBody>
      </p:sp>
      <p:sp>
        <p:nvSpPr>
          <p:cNvPr id="8" name="Titre 1">
            <a:extLst>
              <a:ext uri="{FF2B5EF4-FFF2-40B4-BE49-F238E27FC236}">
                <a16:creationId xmlns:a16="http://schemas.microsoft.com/office/drawing/2014/main" id="{71477F4A-F7B2-47F8-ADC4-5C2A10394342}"/>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2</a:t>
            </a:r>
          </a:p>
          <a:p>
            <a:pPr algn="ctr">
              <a:lnSpc>
                <a:spcPct val="170000"/>
              </a:lnSpc>
            </a:pPr>
            <a:r>
              <a:rPr lang="fr-CA" sz="2700" b="1">
                <a:solidFill>
                  <a:prstClr val="black"/>
                </a:solidFill>
                <a:latin typeface="Raleway" panose="020B0003030101060003" pitchFamily="34" charset="0"/>
              </a:rPr>
              <a:t>Quels sont les facteurs pouvant influencer le développement des tout-petits</a:t>
            </a:r>
          </a:p>
        </p:txBody>
      </p:sp>
    </p:spTree>
    <p:extLst>
      <p:ext uri="{BB962C8B-B14F-4D97-AF65-F5344CB8AC3E}">
        <p14:creationId xmlns:p14="http://schemas.microsoft.com/office/powerpoint/2010/main" val="2434387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48724"/>
            <a:ext cx="8784976" cy="1382834"/>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400" i="0">
                <a:solidFill>
                  <a:srgbClr val="000000"/>
                </a:solidFill>
                <a:effectLst/>
                <a:latin typeface="Raleway" pitchFamily="2" charset="0"/>
              </a:rPr>
              <a:t>Lorsqu’on parle de la qualité de l’environnement dans lequel vit un enfant, on s’intéresse d’abord à la sécurité affective et physique de ce milieu. </a:t>
            </a:r>
            <a:r>
              <a:rPr lang="fr-CA" sz="1400">
                <a:solidFill>
                  <a:srgbClr val="000000"/>
                </a:solidFill>
                <a:latin typeface="Raleway" pitchFamily="2" charset="0"/>
              </a:rPr>
              <a:t>I</a:t>
            </a:r>
            <a:r>
              <a:rPr lang="fr-CA" sz="1400" i="0">
                <a:solidFill>
                  <a:srgbClr val="000000"/>
                </a:solidFill>
                <a:effectLst/>
                <a:latin typeface="Raleway" pitchFamily="2" charset="0"/>
              </a:rPr>
              <a:t>l doit être chaleureux et être en mesure de répondre rapidement et adéquatement aux besoins de l’enfant. Ce dernier doit y être à l’abri des blessures, autant physiques que psychologiques, et pouvoir y évoluer en toute sécurité. La qualité d’un environnement est également associée à sa capacité à offrir une stimulation adaptée au stade de développement de l’enfant.</a:t>
            </a:r>
            <a:endParaRPr lang="fr-CA" sz="1400">
              <a:solidFill>
                <a:srgbClr val="000000"/>
              </a:solidFill>
              <a:latin typeface="Raleway" pitchFamily="2" charset="0"/>
            </a:endParaRPr>
          </a:p>
          <a:p>
            <a:pPr lvl="1" algn="just">
              <a:buClr>
                <a:srgbClr val="C00000"/>
              </a:buClr>
              <a:buFont typeface="Wingdings" panose="05000000000000000000" pitchFamily="2" charset="2"/>
              <a:buChar char="§"/>
            </a:pPr>
            <a:endParaRPr lang="fr-CA" sz="1100" i="0">
              <a:solidFill>
                <a:srgbClr val="000000"/>
              </a:solidFill>
              <a:effectLst/>
              <a:latin typeface="Raleway" pitchFamily="2" charset="0"/>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7</a:t>
            </a:fld>
            <a:endParaRPr lang="fr-CA">
              <a:solidFill>
                <a:prstClr val="black">
                  <a:tint val="75000"/>
                </a:prstClr>
              </a:solidFill>
            </a:endParaRPr>
          </a:p>
        </p:txBody>
      </p:sp>
      <p:sp>
        <p:nvSpPr>
          <p:cNvPr id="8" name="Titre 1">
            <a:extLst>
              <a:ext uri="{FF2B5EF4-FFF2-40B4-BE49-F238E27FC236}">
                <a16:creationId xmlns:a16="http://schemas.microsoft.com/office/drawing/2014/main" id="{C2B21A07-229B-4C27-AD74-BAA2997560D0}"/>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3</a:t>
            </a:r>
          </a:p>
          <a:p>
            <a:pPr algn="ctr">
              <a:lnSpc>
                <a:spcPct val="170000"/>
              </a:lnSpc>
            </a:pPr>
            <a:r>
              <a:rPr lang="fr-CA" sz="2700" b="1">
                <a:solidFill>
                  <a:prstClr val="black"/>
                </a:solidFill>
                <a:latin typeface="Raleway" panose="020B0003030101060003" pitchFamily="34" charset="0"/>
              </a:rPr>
              <a:t>L’importance de la qualité des environnements</a:t>
            </a:r>
          </a:p>
        </p:txBody>
      </p:sp>
      <p:sp>
        <p:nvSpPr>
          <p:cNvPr id="6" name="Espace réservé du contenu 2">
            <a:extLst>
              <a:ext uri="{FF2B5EF4-FFF2-40B4-BE49-F238E27FC236}">
                <a16:creationId xmlns:a16="http://schemas.microsoft.com/office/drawing/2014/main" id="{E0A72764-3DEC-4FC0-9FE9-95937A246D3A}"/>
              </a:ext>
            </a:extLst>
          </p:cNvPr>
          <p:cNvSpPr txBox="1">
            <a:spLocks/>
          </p:cNvSpPr>
          <p:nvPr>
            <p:custDataLst>
              <p:tags r:id="rId4"/>
            </p:custDataLst>
          </p:nvPr>
        </p:nvSpPr>
        <p:spPr>
          <a:xfrm>
            <a:off x="107504" y="2475568"/>
            <a:ext cx="8784976"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400"/>
              <a:t>Exemples où la qualité est associée au développement de l’enfant :</a:t>
            </a:r>
          </a:p>
          <a:p>
            <a:pPr lvl="1" algn="just">
              <a:buClr>
                <a:srgbClr val="C00000"/>
              </a:buClr>
              <a:buFont typeface="Wingdings" panose="05000000000000000000" pitchFamily="2" charset="2"/>
              <a:buChar char="§"/>
            </a:pPr>
            <a:r>
              <a:rPr lang="fr-CA" sz="1000"/>
              <a:t>Qualité du </a:t>
            </a:r>
            <a:r>
              <a:rPr lang="fr-CA" sz="1000" b="1"/>
              <a:t>logement</a:t>
            </a:r>
            <a:r>
              <a:rPr lang="fr-CA" sz="1000"/>
              <a:t> : des études indiquent que les enfants vivant dans des logements adéquats réussissent mieux à l’école que leurs pairs vivant dans des logements inadéquats.</a:t>
            </a:r>
          </a:p>
          <a:p>
            <a:pPr lvl="1" algn="just">
              <a:buClr>
                <a:srgbClr val="C00000"/>
              </a:buClr>
              <a:buFont typeface="Wingdings" panose="05000000000000000000" pitchFamily="2" charset="2"/>
              <a:buChar char="§"/>
            </a:pPr>
            <a:r>
              <a:rPr lang="fr-CA" sz="1000" b="1"/>
              <a:t>Revenu</a:t>
            </a:r>
            <a:r>
              <a:rPr lang="fr-CA" sz="1000"/>
              <a:t> et qualité de l’environnement familial : une étude réalisée en 2016 indiquait que le fait de vivre dans une grande pauvreté a un effet cumulatif sur le développement cognitif à 7 ans.</a:t>
            </a:r>
          </a:p>
          <a:p>
            <a:pPr lvl="1" algn="just">
              <a:buClr>
                <a:srgbClr val="C00000"/>
              </a:buClr>
              <a:buFont typeface="Wingdings" panose="05000000000000000000" pitchFamily="2" charset="2"/>
              <a:buChar char="§"/>
            </a:pPr>
            <a:r>
              <a:rPr lang="fr-CA" sz="1000"/>
              <a:t>Qualité du </a:t>
            </a:r>
            <a:r>
              <a:rPr lang="fr-CA" sz="1000" b="1"/>
              <a:t>soutien social </a:t>
            </a:r>
            <a:r>
              <a:rPr lang="fr-CA" sz="1000"/>
              <a:t>: </a:t>
            </a:r>
            <a:r>
              <a:rPr lang="fr-CA" sz="1000" b="0" i="0">
                <a:solidFill>
                  <a:srgbClr val="000000"/>
                </a:solidFill>
                <a:effectLst/>
                <a:latin typeface="Raleway" pitchFamily="2" charset="0"/>
              </a:rPr>
              <a:t>les enfants dont les parents bénéficient d’un plus fort soutien social par rapport aux autres seraient proportionnellement moins nombreux à être vulnérables dans au moins un domaine de développement que ceux dont les parents bénéficient d’un soutien plus faible.</a:t>
            </a:r>
            <a:endParaRPr lang="fr-CA" sz="1000"/>
          </a:p>
          <a:p>
            <a:pPr lvl="1" algn="just">
              <a:buClr>
                <a:srgbClr val="C00000"/>
              </a:buClr>
              <a:buFont typeface="Wingdings" panose="05000000000000000000" pitchFamily="2" charset="2"/>
              <a:buChar char="§"/>
            </a:pPr>
            <a:r>
              <a:rPr lang="fr-CA" sz="1000" b="0" i="0">
                <a:solidFill>
                  <a:srgbClr val="000000"/>
                </a:solidFill>
                <a:effectLst/>
                <a:latin typeface="Raleway" pitchFamily="2" charset="0"/>
              </a:rPr>
              <a:t>Les </a:t>
            </a:r>
            <a:r>
              <a:rPr lang="fr-CA" sz="1000" b="1" i="0">
                <a:solidFill>
                  <a:srgbClr val="000000"/>
                </a:solidFill>
                <a:effectLst/>
                <a:latin typeface="Raleway" pitchFamily="2" charset="0"/>
              </a:rPr>
              <a:t>conflits travail-famille-études </a:t>
            </a:r>
            <a:r>
              <a:rPr lang="fr-CA" sz="1000" b="0" i="0">
                <a:solidFill>
                  <a:srgbClr val="000000"/>
                </a:solidFill>
                <a:effectLst/>
                <a:latin typeface="Raleway" pitchFamily="2" charset="0"/>
              </a:rPr>
              <a:t>peuvent être une source importante de stress pour les parents. Ils sont alors plus susceptibles d’élever la voix ou de se mettre en colère quotidiennement, de perdre patience lorsque leur enfant leur demande de l’attention et de se sentir moins efficaces et moins satisfaits comme parents.</a:t>
            </a:r>
          </a:p>
          <a:p>
            <a:pPr lvl="1" algn="just">
              <a:buClr>
                <a:srgbClr val="C00000"/>
              </a:buClr>
              <a:buFont typeface="Wingdings" panose="05000000000000000000" pitchFamily="2" charset="2"/>
              <a:buChar char="§"/>
            </a:pPr>
            <a:r>
              <a:rPr lang="fr-CA" sz="1000"/>
              <a:t>La</a:t>
            </a:r>
            <a:r>
              <a:rPr lang="fr-CA" sz="1000" b="1"/>
              <a:t> qualité des services éducatifs </a:t>
            </a:r>
            <a:r>
              <a:rPr lang="fr-CA" sz="1000"/>
              <a:t>à la petite enfance et la </a:t>
            </a:r>
            <a:r>
              <a:rPr lang="fr-CA" sz="1000" b="1"/>
              <a:t>qualité des interactions </a:t>
            </a:r>
            <a:r>
              <a:rPr lang="fr-CA" sz="1000"/>
              <a:t>entre l’enfant et l’éducatrice ou l’enseignante </a:t>
            </a:r>
          </a:p>
          <a:p>
            <a:pPr lvl="1" algn="just">
              <a:buClr>
                <a:srgbClr val="C00000"/>
              </a:buClr>
              <a:buFont typeface="Wingdings" panose="05000000000000000000" pitchFamily="2" charset="2"/>
              <a:buChar char="§"/>
            </a:pPr>
            <a:r>
              <a:rPr lang="fr-CA" sz="1000"/>
              <a:t>D’autres facteurs, tels que la </a:t>
            </a:r>
            <a:r>
              <a:rPr lang="fr-CA" sz="1000" b="1"/>
              <a:t>perception de sécurité du quartier </a:t>
            </a:r>
            <a:r>
              <a:rPr lang="fr-CA" sz="1000"/>
              <a:t>et la </a:t>
            </a:r>
            <a:r>
              <a:rPr lang="fr-CA" sz="1000" b="1"/>
              <a:t>qualité des ressources dans la communauté</a:t>
            </a:r>
            <a:r>
              <a:rPr lang="fr-CA" sz="1000"/>
              <a:t>, viennent également influencer la qualité de l’environnement.</a:t>
            </a:r>
          </a:p>
          <a:p>
            <a:pPr lvl="1" algn="just">
              <a:buClr>
                <a:srgbClr val="C00000"/>
              </a:buClr>
              <a:buFont typeface="Wingdings" panose="05000000000000000000" pitchFamily="2" charset="2"/>
              <a:buChar char="§"/>
            </a:pPr>
            <a:endParaRPr lang="fr-CA" sz="1000"/>
          </a:p>
        </p:txBody>
      </p:sp>
    </p:spTree>
    <p:extLst>
      <p:ext uri="{BB962C8B-B14F-4D97-AF65-F5344CB8AC3E}">
        <p14:creationId xmlns:p14="http://schemas.microsoft.com/office/powerpoint/2010/main" val="2151455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59582"/>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a:p>
          <a:p>
            <a:pPr algn="just">
              <a:buClr>
                <a:srgbClr val="C00000"/>
              </a:buClr>
              <a:buFont typeface="Wingdings" panose="05000000000000000000" pitchFamily="2" charset="2"/>
              <a:buChar char="§"/>
            </a:pPr>
            <a:r>
              <a:rPr lang="fr-CA" sz="1500" i="0">
                <a:solidFill>
                  <a:srgbClr val="000000"/>
                </a:solidFill>
                <a:effectLst/>
                <a:latin typeface="Raleway" pitchFamily="2" charset="0"/>
              </a:rPr>
              <a:t>Lorsqu’on parle de stabilité d’un environnement, on fait référence à la constance et à la prévisibilité de l’environnement social, émotionnel et physique de l’enfant. Bien sûr, les changements font partie de la vie. Toutefois, ils peuvent être exigeants pour les tout-petits et les obliger à s’adapter rapidement, ce qui peut générer du stress et nécessiter une période d’adaptation.</a:t>
            </a:r>
          </a:p>
          <a:p>
            <a:pPr marL="0" indent="0" algn="just">
              <a:buClr>
                <a:srgbClr val="C00000"/>
              </a:buClr>
              <a:buNone/>
            </a:pPr>
            <a:endParaRPr lang="fr-CA" sz="1400"/>
          </a:p>
          <a:p>
            <a:pPr algn="just">
              <a:buClr>
                <a:srgbClr val="C00000"/>
              </a:buClr>
              <a:buFont typeface="Wingdings" panose="05000000000000000000" pitchFamily="2" charset="2"/>
              <a:buChar char="§"/>
            </a:pPr>
            <a:r>
              <a:rPr lang="fr-CA" sz="1500"/>
              <a:t>Exemples où l’instabilité peut nuire au développement d’un enfant :</a:t>
            </a:r>
          </a:p>
          <a:p>
            <a:pPr lvl="1" algn="just">
              <a:buClr>
                <a:srgbClr val="C00000"/>
              </a:buClr>
              <a:buFont typeface="Wingdings" panose="05000000000000000000" pitchFamily="2" charset="2"/>
              <a:buChar char="§"/>
            </a:pPr>
            <a:r>
              <a:rPr lang="fr-CA" sz="1000" b="1"/>
              <a:t>Déménagements </a:t>
            </a:r>
            <a:r>
              <a:rPr lang="fr-CA" sz="1000"/>
              <a:t>fréquents ou causés par une séparation ou une perte d’emploi, qui peuvent faire en sorte que les familles se retrouvent dans des logements de moindre qualité ou dans des voisinages moins favorisés en ressources ou en services publics.</a:t>
            </a:r>
          </a:p>
          <a:p>
            <a:pPr lvl="1" algn="just">
              <a:buClr>
                <a:srgbClr val="C00000"/>
              </a:buClr>
              <a:buFont typeface="Wingdings" panose="05000000000000000000" pitchFamily="2" charset="2"/>
              <a:buChar char="§"/>
            </a:pPr>
            <a:r>
              <a:rPr lang="fr-CA" sz="1000" b="1"/>
              <a:t>Changements de services éducatifs </a:t>
            </a:r>
            <a:r>
              <a:rPr lang="fr-CA" sz="1000"/>
              <a:t>fréquents</a:t>
            </a:r>
            <a:r>
              <a:rPr lang="fr-CA" sz="1000" b="1"/>
              <a:t> </a:t>
            </a:r>
            <a:r>
              <a:rPr lang="fr-CA" sz="1000"/>
              <a:t>: </a:t>
            </a:r>
            <a:r>
              <a:rPr lang="fr-CA" sz="1000">
                <a:solidFill>
                  <a:srgbClr val="000000"/>
                </a:solidFill>
                <a:latin typeface="Raleway" pitchFamily="2" charset="0"/>
              </a:rPr>
              <a:t>s</a:t>
            </a:r>
            <a:r>
              <a:rPr lang="fr-CA" sz="1000" b="0" i="0">
                <a:solidFill>
                  <a:srgbClr val="000000"/>
                </a:solidFill>
                <a:effectLst/>
                <a:latin typeface="Raleway" pitchFamily="2" charset="0"/>
              </a:rPr>
              <a:t>elon l’EQPPEM, la proportion d’enfants vulnérables dans au moins un domaine de développement est plus grande chez ceux qui ont fréquenté trois milieux de garde ou plus avant leur entrée à l’école que chez ceux ayant fréquenté un ou deux milieux.</a:t>
            </a:r>
            <a:endParaRPr lang="fr-CA" sz="1000"/>
          </a:p>
          <a:p>
            <a:pPr lvl="1" algn="just">
              <a:buClr>
                <a:srgbClr val="C00000"/>
              </a:buClr>
              <a:buFont typeface="Wingdings" panose="05000000000000000000" pitchFamily="2" charset="2"/>
              <a:buChar char="§"/>
            </a:pPr>
            <a:r>
              <a:rPr lang="fr-CA" sz="1000" b="1"/>
              <a:t>Rotation du personnel dans les services éducatifs à l’enfance  </a:t>
            </a:r>
            <a:r>
              <a:rPr lang="fr-CA" sz="1000"/>
              <a:t>: </a:t>
            </a:r>
            <a:r>
              <a:rPr lang="fr-CA" sz="1000" b="0" i="0">
                <a:solidFill>
                  <a:srgbClr val="000000"/>
                </a:solidFill>
                <a:effectLst/>
                <a:latin typeface="Raleway" pitchFamily="2" charset="0"/>
              </a:rPr>
              <a:t>Selon la recherche, le fait pour un enfant de changer régulièrement d’éducatrice lui permettrait plus difficilement d’établir des relations stables, chaleureuses et propices à des interactions stimulantes. </a:t>
            </a:r>
            <a:endParaRPr lang="fr-CA" sz="1000"/>
          </a:p>
          <a:p>
            <a:pPr lvl="1" algn="just">
              <a:buClr>
                <a:srgbClr val="C00000"/>
              </a:buClr>
              <a:buFont typeface="Wingdings" panose="05000000000000000000" pitchFamily="2" charset="2"/>
              <a:buChar char="§"/>
            </a:pPr>
            <a:r>
              <a:rPr lang="fr-CA" sz="1000"/>
              <a:t>D’autres facteurs, tels que l’</a:t>
            </a:r>
            <a:r>
              <a:rPr lang="fr-CA" sz="1000" b="1"/>
              <a:t>embourgeoisement</a:t>
            </a:r>
            <a:r>
              <a:rPr lang="fr-CA" sz="1000"/>
              <a:t> des quartiers et l’</a:t>
            </a:r>
            <a:r>
              <a:rPr lang="fr-CA" sz="1000" b="1"/>
              <a:t>immigration</a:t>
            </a:r>
            <a:r>
              <a:rPr lang="fr-CA" sz="1000"/>
              <a:t>, viennent également influencer la stabilité de l’environnement.</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8</a:t>
            </a:fld>
            <a:endParaRPr lang="fr-CA">
              <a:solidFill>
                <a:prstClr val="black">
                  <a:tint val="75000"/>
                </a:prstClr>
              </a:solidFill>
            </a:endParaRPr>
          </a:p>
        </p:txBody>
      </p:sp>
      <p:sp>
        <p:nvSpPr>
          <p:cNvPr id="8" name="Titre 1">
            <a:extLst>
              <a:ext uri="{FF2B5EF4-FFF2-40B4-BE49-F238E27FC236}">
                <a16:creationId xmlns:a16="http://schemas.microsoft.com/office/drawing/2014/main" id="{0D1889E7-01BC-4E91-AF32-91044E1FD7B8}"/>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4</a:t>
            </a:r>
          </a:p>
          <a:p>
            <a:pPr algn="ctr">
              <a:lnSpc>
                <a:spcPct val="170000"/>
              </a:lnSpc>
            </a:pPr>
            <a:r>
              <a:rPr lang="fr-CA" sz="2700" b="1">
                <a:solidFill>
                  <a:prstClr val="black"/>
                </a:solidFill>
                <a:latin typeface="Raleway" panose="020B0003030101060003" pitchFamily="34" charset="0"/>
              </a:rPr>
              <a:t>L’importance de la stabilité des environnements</a:t>
            </a:r>
          </a:p>
        </p:txBody>
      </p:sp>
    </p:spTree>
    <p:extLst>
      <p:ext uri="{BB962C8B-B14F-4D97-AF65-F5344CB8AC3E}">
        <p14:creationId xmlns:p14="http://schemas.microsoft.com/office/powerpoint/2010/main" val="3378035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59582"/>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a:p>
          <a:p>
            <a:pPr algn="just">
              <a:buClr>
                <a:srgbClr val="C00000"/>
              </a:buClr>
              <a:buFont typeface="Wingdings" panose="05000000000000000000" pitchFamily="2" charset="2"/>
              <a:buChar char="§"/>
            </a:pPr>
            <a:r>
              <a:rPr lang="fr-CA" sz="1500" i="0">
                <a:solidFill>
                  <a:srgbClr val="000000"/>
                </a:solidFill>
                <a:effectLst/>
                <a:latin typeface="Raleway" pitchFamily="2" charset="0"/>
              </a:rPr>
              <a:t>Pour maximiser les effets positifs des différents environnements sur l’enfant, il est important d’assurer une certaine continuité entre eux, notamment en ce qui concerne les routines, les pratiques disciplinaires et les attentes des adultes envers les enfants. Le manque de cohérence d’un milieu à l’autre a des effets négatifs sur le développement. Il pourrait expliquer certains problèmes de comportements chez l’enfant, de même que de moins bonnes habiletés sociales, langagières ou motrices.</a:t>
            </a: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Exemples où la continuité favorise le développement :</a:t>
            </a:r>
          </a:p>
          <a:p>
            <a:pPr lvl="1" algn="just">
              <a:buClr>
                <a:srgbClr val="C00000"/>
              </a:buClr>
              <a:buFont typeface="Wingdings" panose="05000000000000000000" pitchFamily="2" charset="2"/>
              <a:buChar char="§"/>
            </a:pPr>
            <a:r>
              <a:rPr lang="fr-CA" sz="1000"/>
              <a:t>Une </a:t>
            </a:r>
            <a:r>
              <a:rPr lang="fr-CA" sz="1000" b="1"/>
              <a:t>relation de qualité entre le parent et l’éducatrice </a:t>
            </a:r>
            <a:r>
              <a:rPr lang="fr-CA" sz="1000"/>
              <a:t>et une bonne communication favorisent la cohérence entre ce qui se passe au sein de la famille et dans le service de garde éducatif fréquenté par l’enfant.</a:t>
            </a:r>
          </a:p>
          <a:p>
            <a:pPr lvl="1" algn="just">
              <a:buClr>
                <a:srgbClr val="C00000"/>
              </a:buClr>
              <a:buFont typeface="Wingdings" panose="05000000000000000000" pitchFamily="2" charset="2"/>
              <a:buChar char="§"/>
            </a:pPr>
            <a:r>
              <a:rPr lang="fr-CA" sz="1000"/>
              <a:t>Un </a:t>
            </a:r>
            <a:r>
              <a:rPr lang="fr-CA" sz="1000" b="1"/>
              <a:t>partenariat entre les milieux de garde et le milieu scolaire</a:t>
            </a:r>
            <a:r>
              <a:rPr lang="fr-CA" sz="1000"/>
              <a:t>, par exemple avec la mise en place de pratiques favorisant la transition entre le milieu de garde et l’école.</a:t>
            </a:r>
          </a:p>
          <a:p>
            <a:pPr lvl="1" algn="just">
              <a:buClr>
                <a:srgbClr val="C00000"/>
              </a:buClr>
              <a:buFont typeface="Wingdings" panose="05000000000000000000" pitchFamily="2" charset="2"/>
              <a:buChar char="§"/>
            </a:pPr>
            <a:endParaRPr lang="fr-CA" sz="1000"/>
          </a:p>
          <a:p>
            <a:pPr lvl="1" algn="just">
              <a:buClr>
                <a:srgbClr val="C00000"/>
              </a:buClr>
              <a:buFont typeface="Wingdings" panose="05000000000000000000" pitchFamily="2" charset="2"/>
              <a:buChar char="§"/>
            </a:pPr>
            <a:endParaRPr lang="fr-CA" sz="10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9</a:t>
            </a:fld>
            <a:endParaRPr lang="fr-CA">
              <a:solidFill>
                <a:prstClr val="black">
                  <a:tint val="75000"/>
                </a:prstClr>
              </a:solidFill>
            </a:endParaRPr>
          </a:p>
        </p:txBody>
      </p:sp>
      <p:sp>
        <p:nvSpPr>
          <p:cNvPr id="8" name="Titre 1">
            <a:extLst>
              <a:ext uri="{FF2B5EF4-FFF2-40B4-BE49-F238E27FC236}">
                <a16:creationId xmlns:a16="http://schemas.microsoft.com/office/drawing/2014/main" id="{0D1889E7-01BC-4E91-AF32-91044E1FD7B8}"/>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 – 5</a:t>
            </a:r>
          </a:p>
          <a:p>
            <a:pPr algn="ctr">
              <a:lnSpc>
                <a:spcPct val="170000"/>
              </a:lnSpc>
            </a:pPr>
            <a:r>
              <a:rPr lang="fr-CA" sz="2700" b="1">
                <a:solidFill>
                  <a:prstClr val="black"/>
                </a:solidFill>
                <a:latin typeface="Raleway" panose="020B0003030101060003" pitchFamily="34" charset="0"/>
              </a:rPr>
              <a:t>L’importance de la continuité entre les environnements</a:t>
            </a:r>
          </a:p>
        </p:txBody>
      </p:sp>
    </p:spTree>
    <p:extLst>
      <p:ext uri="{BB962C8B-B14F-4D97-AF65-F5344CB8AC3E}">
        <p14:creationId xmlns:p14="http://schemas.microsoft.com/office/powerpoint/2010/main" val="2015732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B053D75B9CD48BB91172341B893DC" ma:contentTypeVersion="13" ma:contentTypeDescription="Crée un document." ma:contentTypeScope="" ma:versionID="1f9e4d0b580ab53251f87dbd700dffda">
  <xsd:schema xmlns:xsd="http://www.w3.org/2001/XMLSchema" xmlns:xs="http://www.w3.org/2001/XMLSchema" xmlns:p="http://schemas.microsoft.com/office/2006/metadata/properties" xmlns:ns2="68860a8d-0e9b-493f-aea6-62eb9cf977bf" xmlns:ns3="24d82145-67f8-4c5c-b5e2-e7750d4b66fc" targetNamespace="http://schemas.microsoft.com/office/2006/metadata/properties" ma:root="true" ma:fieldsID="bafca3108ae1f3033e45f19ad4009e91" ns2:_="" ns3:_="">
    <xsd:import namespace="68860a8d-0e9b-493f-aea6-62eb9cf977bf"/>
    <xsd:import namespace="24d82145-67f8-4c5c-b5e2-e7750d4b66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60a8d-0e9b-493f-aea6-62eb9cf97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d82145-67f8-4c5c-b5e2-e7750d4b66f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4d82145-67f8-4c5c-b5e2-e7750d4b66fc">
      <UserInfo>
        <DisplayName>Dagenais Fannie</DisplayName>
        <AccountId>28</AccountId>
        <AccountType/>
      </UserInfo>
    </SharedWithUsers>
  </documentManagement>
</p:properties>
</file>

<file path=customXml/itemProps1.xml><?xml version="1.0" encoding="utf-8"?>
<ds:datastoreItem xmlns:ds="http://schemas.openxmlformats.org/officeDocument/2006/customXml" ds:itemID="{3D9830B8-0474-4BC7-B470-2A5E21D695B5}"/>
</file>

<file path=customXml/itemProps2.xml><?xml version="1.0" encoding="utf-8"?>
<ds:datastoreItem xmlns:ds="http://schemas.openxmlformats.org/officeDocument/2006/customXml" ds:itemID="{F6551846-2776-4076-A349-BD19434A8BA2}">
  <ds:schemaRefs>
    <ds:schemaRef ds:uri="http://schemas.microsoft.com/sharepoint/v3/contenttype/forms"/>
  </ds:schemaRefs>
</ds:datastoreItem>
</file>

<file path=customXml/itemProps3.xml><?xml version="1.0" encoding="utf-8"?>
<ds:datastoreItem xmlns:ds="http://schemas.openxmlformats.org/officeDocument/2006/customXml" ds:itemID="{AE0D7EAF-6D2C-4F2C-BA28-757CB90425A8}">
  <ds:schemaRefs>
    <ds:schemaRef ds:uri="24d82145-67f8-4c5c-b5e2-e7750d4b66fc"/>
    <ds:schemaRef ds:uri="68860a8d-0e9b-493f-aea6-62eb9cf977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13</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1_Thème Office</vt:lpstr>
      <vt:lpstr>12_Thème Office</vt:lpstr>
      <vt:lpstr>15_Thème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revision>1</cp:revision>
  <dcterms:created xsi:type="dcterms:W3CDTF">2017-10-17T15:30:52Z</dcterms:created>
  <dcterms:modified xsi:type="dcterms:W3CDTF">2021-10-25T20:29:20Z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0x010100336B053D75B9CD48BB91172341B893DC</vt:lpwstr>
  </property>
</Properties>
</file>