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1476" r:id="rId5"/>
    <p:sldId id="1439" r:id="rId6"/>
    <p:sldId id="1430" r:id="rId7"/>
    <p:sldId id="1445" r:id="rId8"/>
    <p:sldId id="1477" r:id="rId9"/>
    <p:sldId id="1511" r:id="rId10"/>
    <p:sldId id="1478" r:id="rId11"/>
    <p:sldId id="1479" r:id="rId12"/>
    <p:sldId id="1485" r:id="rId13"/>
    <p:sldId id="1486" r:id="rId14"/>
    <p:sldId id="1487" r:id="rId15"/>
    <p:sldId id="1488" r:id="rId16"/>
    <p:sldId id="1483" r:id="rId17"/>
    <p:sldId id="1482" r:id="rId18"/>
    <p:sldId id="1449" r:id="rId19"/>
    <p:sldId id="1481" r:id="rId20"/>
    <p:sldId id="1480" r:id="rId21"/>
    <p:sldId id="1489" r:id="rId22"/>
    <p:sldId id="1490" r:id="rId23"/>
    <p:sldId id="1491" r:id="rId24"/>
    <p:sldId id="1492" r:id="rId25"/>
    <p:sldId id="1493" r:id="rId26"/>
    <p:sldId id="1494" r:id="rId27"/>
    <p:sldId id="1506" r:id="rId28"/>
    <p:sldId id="1507" r:id="rId29"/>
    <p:sldId id="1508" r:id="rId30"/>
    <p:sldId id="1502" r:id="rId31"/>
    <p:sldId id="1495" r:id="rId32"/>
    <p:sldId id="1496" r:id="rId33"/>
    <p:sldId id="1497" r:id="rId34"/>
    <p:sldId id="1500" r:id="rId35"/>
    <p:sldId id="1503" r:id="rId36"/>
    <p:sldId id="1505" r:id="rId37"/>
    <p:sldId id="1501" r:id="rId38"/>
    <p:sldId id="1504" r:id="rId39"/>
    <p:sldId id="1498" r:id="rId40"/>
    <p:sldId id="1499"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5302C-95E6-3EC6-163E-C32945F9F68E}" name="Annie St-Amant" initials="AS" userId="e45dc4506d690222" providerId="Windows Live"/>
  <p188:author id="{FE909DFC-C018-C130-D855-8BE7ACC09E1F}" name="Kim Gagnon" initials="KG" userId="S::k.gagnon@tout-petits.org::95a6f66d-61ae-49dd-911c-fb0d2c17e4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63"/>
    <a:srgbClr val="FD6A3F"/>
    <a:srgbClr val="FF7163"/>
    <a:srgbClr val="F3AD53"/>
    <a:srgbClr val="FF4343"/>
    <a:srgbClr val="FFAFAF"/>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1E7EAE-47EA-4B19-946F-C6F94E04899D}" vWet="4" dt="2023-11-21T13:57:45.657"/>
    <p1510:client id="{DCDEE041-64DB-4A72-BF23-0636D5B14C3E}" v="41" dt="2023-11-21T14:10:31.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agnon" userId="95a6f66d-61ae-49dd-911c-fb0d2c17e425" providerId="ADAL" clId="{DCDEE041-64DB-4A72-BF23-0636D5B14C3E}"/>
    <pc:docChg chg="modSld">
      <pc:chgData name="Kim Gagnon" userId="95a6f66d-61ae-49dd-911c-fb0d2c17e425" providerId="ADAL" clId="{DCDEE041-64DB-4A72-BF23-0636D5B14C3E}" dt="2023-11-21T14:10:31.548" v="38" actId="1076"/>
      <pc:docMkLst>
        <pc:docMk/>
      </pc:docMkLst>
      <pc:sldChg chg="modNotesTx">
        <pc:chgData name="Kim Gagnon" userId="95a6f66d-61ae-49dd-911c-fb0d2c17e425" providerId="ADAL" clId="{DCDEE041-64DB-4A72-BF23-0636D5B14C3E}" dt="2023-11-21T13:57:07.628" v="1" actId="20577"/>
        <pc:sldMkLst>
          <pc:docMk/>
          <pc:sldMk cId="2802794841" sldId="1430"/>
        </pc:sldMkLst>
      </pc:sldChg>
      <pc:sldChg chg="modNotesTx">
        <pc:chgData name="Kim Gagnon" userId="95a6f66d-61ae-49dd-911c-fb0d2c17e425" providerId="ADAL" clId="{DCDEE041-64DB-4A72-BF23-0636D5B14C3E}" dt="2023-11-21T13:56:59.585" v="0" actId="20577"/>
        <pc:sldMkLst>
          <pc:docMk/>
          <pc:sldMk cId="1853183644" sldId="1439"/>
        </pc:sldMkLst>
      </pc:sldChg>
      <pc:sldChg chg="modNotesTx">
        <pc:chgData name="Kim Gagnon" userId="95a6f66d-61ae-49dd-911c-fb0d2c17e425" providerId="ADAL" clId="{DCDEE041-64DB-4A72-BF23-0636D5B14C3E}" dt="2023-11-21T13:57:14.568" v="2" actId="20577"/>
        <pc:sldMkLst>
          <pc:docMk/>
          <pc:sldMk cId="1954018868" sldId="1445"/>
        </pc:sldMkLst>
      </pc:sldChg>
      <pc:sldChg chg="modNotesTx">
        <pc:chgData name="Kim Gagnon" userId="95a6f66d-61ae-49dd-911c-fb0d2c17e425" providerId="ADAL" clId="{DCDEE041-64DB-4A72-BF23-0636D5B14C3E}" dt="2023-11-21T13:57:34.160" v="5" actId="20577"/>
        <pc:sldMkLst>
          <pc:docMk/>
          <pc:sldMk cId="2257003781" sldId="1477"/>
        </pc:sldMkLst>
      </pc:sldChg>
      <pc:sldChg chg="modNotesTx">
        <pc:chgData name="Kim Gagnon" userId="95a6f66d-61ae-49dd-911c-fb0d2c17e425" providerId="ADAL" clId="{DCDEE041-64DB-4A72-BF23-0636D5B14C3E}" dt="2023-11-21T14:01:28.528" v="9" actId="20577"/>
        <pc:sldMkLst>
          <pc:docMk/>
          <pc:sldMk cId="1358599063" sldId="1482"/>
        </pc:sldMkLst>
      </pc:sldChg>
      <pc:sldChg chg="mod modShow">
        <pc:chgData name="Kim Gagnon" userId="95a6f66d-61ae-49dd-911c-fb0d2c17e425" providerId="ADAL" clId="{DCDEE041-64DB-4A72-BF23-0636D5B14C3E}" dt="2023-11-21T13:59:12.129" v="6" actId="729"/>
        <pc:sldMkLst>
          <pc:docMk/>
          <pc:sldMk cId="2878868931" sldId="1487"/>
        </pc:sldMkLst>
      </pc:sldChg>
      <pc:sldChg chg="mod modShow">
        <pc:chgData name="Kim Gagnon" userId="95a6f66d-61ae-49dd-911c-fb0d2c17e425" providerId="ADAL" clId="{DCDEE041-64DB-4A72-BF23-0636D5B14C3E}" dt="2023-11-21T13:59:14.204" v="7" actId="729"/>
        <pc:sldMkLst>
          <pc:docMk/>
          <pc:sldMk cId="900840507" sldId="1488"/>
        </pc:sldMkLst>
      </pc:sldChg>
      <pc:sldChg chg="mod modShow">
        <pc:chgData name="Kim Gagnon" userId="95a6f66d-61ae-49dd-911c-fb0d2c17e425" providerId="ADAL" clId="{DCDEE041-64DB-4A72-BF23-0636D5B14C3E}" dt="2023-11-21T14:01:55.521" v="10" actId="729"/>
        <pc:sldMkLst>
          <pc:docMk/>
          <pc:sldMk cId="1907503852" sldId="1490"/>
        </pc:sldMkLst>
      </pc:sldChg>
      <pc:sldChg chg="modNotesTx">
        <pc:chgData name="Kim Gagnon" userId="95a6f66d-61ae-49dd-911c-fb0d2c17e425" providerId="ADAL" clId="{DCDEE041-64DB-4A72-BF23-0636D5B14C3E}" dt="2023-11-21T14:05:07.608" v="15" actId="113"/>
        <pc:sldMkLst>
          <pc:docMk/>
          <pc:sldMk cId="4136262247" sldId="1500"/>
        </pc:sldMkLst>
      </pc:sldChg>
      <pc:sldChg chg="modNotesTx">
        <pc:chgData name="Kim Gagnon" userId="95a6f66d-61ae-49dd-911c-fb0d2c17e425" providerId="ADAL" clId="{DCDEE041-64DB-4A72-BF23-0636D5B14C3E}" dt="2023-11-21T14:04:15.076" v="13" actId="20577"/>
        <pc:sldMkLst>
          <pc:docMk/>
          <pc:sldMk cId="1534406310" sldId="1502"/>
        </pc:sldMkLst>
      </pc:sldChg>
      <pc:sldChg chg="modSp mod">
        <pc:chgData name="Kim Gagnon" userId="95a6f66d-61ae-49dd-911c-fb0d2c17e425" providerId="ADAL" clId="{DCDEE041-64DB-4A72-BF23-0636D5B14C3E}" dt="2023-11-21T14:10:31.548" v="38" actId="1076"/>
        <pc:sldMkLst>
          <pc:docMk/>
          <pc:sldMk cId="2747484993" sldId="1503"/>
        </pc:sldMkLst>
        <pc:spChg chg="mod">
          <ac:chgData name="Kim Gagnon" userId="95a6f66d-61ae-49dd-911c-fb0d2c17e425" providerId="ADAL" clId="{DCDEE041-64DB-4A72-BF23-0636D5B14C3E}" dt="2023-11-21T14:10:08.948" v="37" actId="14100"/>
          <ac:spMkLst>
            <pc:docMk/>
            <pc:sldMk cId="2747484993" sldId="1503"/>
            <ac:spMk id="10" creationId="{B93370CB-E914-84D7-9F42-654407A6CC4E}"/>
          </ac:spMkLst>
        </pc:spChg>
        <pc:spChg chg="mod">
          <ac:chgData name="Kim Gagnon" userId="95a6f66d-61ae-49dd-911c-fb0d2c17e425" providerId="ADAL" clId="{DCDEE041-64DB-4A72-BF23-0636D5B14C3E}" dt="2023-11-21T14:10:31.548" v="38" actId="1076"/>
          <ac:spMkLst>
            <pc:docMk/>
            <pc:sldMk cId="2747484993" sldId="1503"/>
            <ac:spMk id="11" creationId="{40042E51-7B3E-D8AB-13B0-47095DA8BA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E2BF8-CABA-4B1B-ADAE-AB41D1F63A5C}" type="datetimeFigureOut">
              <a:rPr lang="fr-CA" smtClean="0"/>
              <a:t>2023-11-21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BF9A1-2B58-449F-910A-5B48B7DF5E85}" type="slidenum">
              <a:rPr lang="fr-CA" smtClean="0"/>
              <a:t>‹#›</a:t>
            </a:fld>
            <a:endParaRPr lang="fr-CA"/>
          </a:p>
        </p:txBody>
      </p:sp>
    </p:spTree>
    <p:extLst>
      <p:ext uri="{BB962C8B-B14F-4D97-AF65-F5344CB8AC3E}">
        <p14:creationId xmlns:p14="http://schemas.microsoft.com/office/powerpoint/2010/main" val="392462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00">
                <a:solidFill>
                  <a:srgbClr val="000000"/>
                </a:solidFill>
                <a:effectLst/>
                <a:latin typeface="Calibri" panose="020F0502020204030204" pitchFamily="34" charset="0"/>
                <a:ea typeface="Calibri" panose="020F0502020204030204" pitchFamily="34" charset="0"/>
              </a:rPr>
              <a:t>Dans le cadre de la 8e édition de la Grande semaine des tout-petits, l’Observatoire des tout-petits souhaite voir où nous en sommes quant au respect des droits des tout-petits au Québec.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00">
                <a:solidFill>
                  <a:srgbClr val="000000"/>
                </a:solidFill>
                <a:effectLst/>
                <a:latin typeface="Calibri" panose="020F0502020204030204" pitchFamily="34" charset="0"/>
                <a:ea typeface="Calibri" panose="020F0502020204030204" pitchFamily="34" charset="0"/>
              </a:rPr>
              <a:t>Nous avons réuni des indicateurs liés à certains droits fondamentaux. Il en ressort que le respect de ces droits ne semble pas garanti pour l’ensemble des tout-petits au Québec.</a:t>
            </a: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a:t>
            </a:fld>
            <a:endParaRPr lang="fr-CA"/>
          </a:p>
        </p:txBody>
      </p:sp>
    </p:spTree>
    <p:extLst>
      <p:ext uri="{BB962C8B-B14F-4D97-AF65-F5344CB8AC3E}">
        <p14:creationId xmlns:p14="http://schemas.microsoft.com/office/powerpoint/2010/main" val="62391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Il n’y a pas de définition universelle pour l’expression «enfants ayant besoin de soutien particulier». Selon le contexte et les organisations, ces enfants présentent des caractéristiques variées.</a:t>
            </a:r>
          </a:p>
          <a:p>
            <a:endParaRPr lang="fr-CA"/>
          </a:p>
          <a:p>
            <a:r>
              <a:rPr lang="fr-CA"/>
              <a:t>Voici celle de l’Observatoire des tout-petits définie par le comité de révision du rapport sur les enfants ayant besoin de soutien particulier :</a:t>
            </a:r>
          </a:p>
          <a:p>
            <a:endParaRPr lang="fr-CA"/>
          </a:p>
          <a:p>
            <a:r>
              <a:rPr lang="fr-CA"/>
              <a:t>Les enfants ayant besoin de soutien particulier sont des enfants âgés de 0 à 5 ans : </a:t>
            </a:r>
          </a:p>
          <a:p>
            <a:pPr marL="171450" indent="-171450">
              <a:buFont typeface="Wingdings" panose="05000000000000000000" pitchFamily="2" charset="2"/>
              <a:buChar char="Ø"/>
            </a:pPr>
            <a:r>
              <a:rPr lang="fr-CA"/>
              <a:t>pour lesquels un soutien ou des interventions supplémentaires sont requis afin de s’assurer qu’ils atteignent leur plein potentiel </a:t>
            </a:r>
          </a:p>
          <a:p>
            <a:pPr marL="0" indent="0">
              <a:buFont typeface="Wingdings" panose="05000000000000000000" pitchFamily="2" charset="2"/>
              <a:buNone/>
            </a:pPr>
            <a:r>
              <a:rPr lang="fr-CA" b="1"/>
              <a:t>ET </a:t>
            </a:r>
          </a:p>
          <a:p>
            <a:pPr marL="171450" indent="-171450">
              <a:buFont typeface="Wingdings" panose="05000000000000000000" pitchFamily="2" charset="2"/>
              <a:buChar char="Ø"/>
            </a:pPr>
            <a:r>
              <a:rPr lang="fr-CA"/>
              <a:t>qui présentent une difficulté dans leur développement, diagnostiquée ou non, ou une incapacité pouvant entraîner une situation de handicap.</a:t>
            </a:r>
          </a:p>
          <a:p>
            <a:pPr marL="0" indent="0">
              <a:buFont typeface="Wingdings" panose="05000000000000000000" pitchFamily="2" charset="2"/>
              <a:buNone/>
            </a:pPr>
            <a:endParaRPr lang="fr-CA"/>
          </a:p>
          <a:p>
            <a:pPr marL="0" indent="0">
              <a:buFont typeface="Wingdings" panose="05000000000000000000" pitchFamily="2" charset="2"/>
              <a:buNone/>
            </a:pPr>
            <a:r>
              <a:rPr lang="fr-CA"/>
              <a:t>Exemples de conditions qui peuvent faire en sorte qu’un enfant peut avoir besoin de soutien particulier : </a:t>
            </a:r>
          </a:p>
          <a:p>
            <a:pPr marL="171450" indent="-171450">
              <a:buFont typeface="Wingdings" panose="05000000000000000000" pitchFamily="2" charset="2"/>
              <a:buChar char="Ø"/>
            </a:pPr>
            <a:r>
              <a:rPr lang="fr-CA"/>
              <a:t>Difficultés plus ou moins sévères de développement sur le plan intellectuel ou cognitif, de la motricité, du langage, de la socialisation, de la régulation des émotions, du comportement, etc. </a:t>
            </a:r>
          </a:p>
          <a:p>
            <a:pPr marL="171450" indent="-171450">
              <a:buFont typeface="Wingdings" panose="05000000000000000000" pitchFamily="2" charset="2"/>
              <a:buChar char="Ø"/>
            </a:pPr>
            <a:r>
              <a:rPr lang="fr-CA"/>
              <a:t>Déficiences auditives ou visuelles, paralysie cérébrale, trouble du spectre de l’autisme </a:t>
            </a:r>
          </a:p>
          <a:p>
            <a:pPr marL="171450" indent="-171450">
              <a:buFont typeface="Wingdings" panose="05000000000000000000" pitchFamily="2" charset="2"/>
              <a:buChar char="Ø"/>
            </a:pPr>
            <a:r>
              <a:rPr lang="fr-CA"/>
              <a:t>Problèmes de santé chroniques : fibrose kystique, problème cardiaque, etc.</a:t>
            </a:r>
          </a:p>
          <a:p>
            <a:endParaRPr lang="fr-CA"/>
          </a:p>
          <a:p>
            <a:r>
              <a:rPr lang="fr-CA" sz="1050"/>
              <a:t>Source: Observatoire des tout-petits. Tout-petits ayant besoin de soutien particulier : Comment favoriser leur plein potentiel ?, Montréal, Québec, Fondation Lucie et André Chagnon, 2023.</a:t>
            </a:r>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10</a:t>
            </a:fld>
            <a:endParaRPr lang="fr-CA"/>
          </a:p>
        </p:txBody>
      </p:sp>
    </p:spTree>
    <p:extLst>
      <p:ext uri="{BB962C8B-B14F-4D97-AF65-F5344CB8AC3E}">
        <p14:creationId xmlns:p14="http://schemas.microsoft.com/office/powerpoint/2010/main" val="428276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a:effectLst/>
                <a:latin typeface="Calibri" panose="020F0502020204030204" pitchFamily="34" charset="0"/>
                <a:ea typeface="Calibri" panose="020F0502020204030204" pitchFamily="34" charset="0"/>
                <a:cs typeface="Arial" panose="020B0604020202020204" pitchFamily="34" charset="0"/>
              </a:rPr>
              <a:t>Dans le réseau de l’enseignement préscolaire, un membre du personnel est considéré comme qualifié lorsqu’il détient un brevet d’enseignement délivré par le ministère de l’Éducation à la fin d’une formation d’enseignant dans un programme agréé. Sous certaines conditions, un permis probatoire ou une autorisation provisoire d’enseigner peuvent également être accordés.</a:t>
            </a:r>
          </a:p>
          <a:p>
            <a:r>
              <a:rPr lang="fr-CA" sz="1200">
                <a:effectLst/>
                <a:latin typeface="Calibri" panose="020F0502020204030204" pitchFamily="34" charset="0"/>
                <a:ea typeface="Calibri" panose="020F0502020204030204" pitchFamily="34" charset="0"/>
                <a:cs typeface="Arial" panose="020B0604020202020204" pitchFamily="34" charset="0"/>
              </a:rPr>
              <a:t>Le personnel suppléant remplace, pour une courte ou une longue durée, le personnel enseignant régulier ou à contrat qui est absent.</a:t>
            </a:r>
          </a:p>
          <a:p>
            <a:r>
              <a:rPr lang="fr-CA" sz="1200">
                <a:effectLst/>
                <a:latin typeface="Calibri" panose="020F0502020204030204" pitchFamily="34" charset="0"/>
                <a:ea typeface="Calibri" panose="020F0502020204030204" pitchFamily="34" charset="0"/>
                <a:cs typeface="Arial" panose="020B0604020202020204" pitchFamily="34" charset="0"/>
              </a:rPr>
              <a:t>Le personnel enseignant à la leçon dispose d’un contrat d’engagement qui détermine de façon précise l’enseignement à donner aux élèves, ainsi que le nombre d’heures et de périodes à réaliser.</a:t>
            </a:r>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11</a:t>
            </a:fld>
            <a:endParaRPr lang="fr-CA"/>
          </a:p>
        </p:txBody>
      </p:sp>
    </p:spTree>
    <p:extLst>
      <p:ext uri="{BB962C8B-B14F-4D97-AF65-F5344CB8AC3E}">
        <p14:creationId xmlns:p14="http://schemas.microsoft.com/office/powerpoint/2010/main" val="383742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00">
                <a:effectLst/>
                <a:latin typeface="Calibri" panose="020F0502020204030204" pitchFamily="34" charset="0"/>
                <a:ea typeface="Calibri" panose="020F0502020204030204" pitchFamily="34" charset="0"/>
                <a:cs typeface="Times New Roman" panose="02020603050405020304" pitchFamily="18" charset="0"/>
              </a:rPr>
              <a:t>Les parents recourent au secteur privé, car ils sont inquiets de la répercussion des délais sur le développement de leur enfant. Ce qui nous préoccupe derrière cette donnée, c’est que les familles qui n’ont pas les ressources financières pour recourir aux services privés font face à une double iniquité : non seulement elles n’ont pas accès à des services publics en temps opportun, mais elles n’ont pas les moyens de recourir aux services privés, qui sont la seule solution de rechange.</a:t>
            </a:r>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12</a:t>
            </a:fld>
            <a:endParaRPr lang="fr-CA"/>
          </a:p>
        </p:txBody>
      </p:sp>
    </p:spTree>
    <p:extLst>
      <p:ext uri="{BB962C8B-B14F-4D97-AF65-F5344CB8AC3E}">
        <p14:creationId xmlns:p14="http://schemas.microsoft.com/office/powerpoint/2010/main" val="393672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spcAft>
                <a:spcPts val="800"/>
              </a:spcAft>
              <a:buFont typeface="Symbol" panose="05050102010706020507" pitchFamily="18" charset="2"/>
              <a:buNone/>
            </a:pPr>
            <a:r>
              <a:rPr lang="fr-CA" sz="1800" b="1">
                <a:solidFill>
                  <a:srgbClr val="000000"/>
                </a:solidFill>
                <a:effectLst/>
                <a:latin typeface="Calibri" panose="020F0502020204030204" pitchFamily="34" charset="0"/>
              </a:rPr>
              <a:t>Exemples de critères de qualité reconnus scientifiquement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baseline="0">
                <a:solidFill>
                  <a:srgbClr val="444747"/>
                </a:solidFill>
                <a:latin typeface="Raleway" panose="020B0503030101060003" pitchFamily="34" charset="0"/>
              </a:rPr>
              <a:t>• Le ratio entre le nombre d’adultes et le nombre d’enfants (les chercheurs considèrent que les ratios de 1 adulte pour 17 enfants en maternelles 4 ans sont trop élevés. En services de garde éducatifs, les ratios sont de </a:t>
            </a:r>
            <a:r>
              <a:rPr lang="fr-CA" sz="1800" b="0" i="0" u="none" strike="noStrike" baseline="0">
                <a:solidFill>
                  <a:srgbClr val="444747"/>
                </a:solidFill>
                <a:latin typeface="HelveticaNeue-Medium"/>
              </a:rPr>
              <a:t>1:10 pour les enfants de 4 ans (et 1:5 pour les moins de 18 mois, 1:8 pour les enfants de 18 mois à 4 ans) </a:t>
            </a:r>
          </a:p>
          <a:p>
            <a:pPr algn="l"/>
            <a:r>
              <a:rPr lang="fr-CA" sz="1800" b="0" i="0" u="none" strike="noStrike" baseline="0">
                <a:solidFill>
                  <a:srgbClr val="444747"/>
                </a:solidFill>
                <a:latin typeface="Raleway" panose="020B0503030101060003" pitchFamily="34" charset="0"/>
              </a:rPr>
              <a:t>• La collaboration étroite avec les parents</a:t>
            </a:r>
          </a:p>
          <a:p>
            <a:pPr algn="l"/>
            <a:r>
              <a:rPr lang="fr-CA" sz="1800" b="0" i="0" u="none" strike="noStrike" baseline="0">
                <a:solidFill>
                  <a:srgbClr val="444747"/>
                </a:solidFill>
                <a:latin typeface="Raleway" panose="020B0503030101060003" pitchFamily="34" charset="0"/>
              </a:rPr>
              <a:t>• Une variété de livres</a:t>
            </a:r>
          </a:p>
          <a:p>
            <a:pPr algn="l"/>
            <a:r>
              <a:rPr lang="fr-CA" sz="1800" b="0" i="0" u="none" strike="noStrike" baseline="0">
                <a:solidFill>
                  <a:srgbClr val="444747"/>
                </a:solidFill>
                <a:latin typeface="Raleway" panose="020B0503030101060003" pitchFamily="34" charset="0"/>
              </a:rPr>
              <a:t>• Le matériel favorise le développement (langage, motricité fine, logique, etc.)</a:t>
            </a:r>
          </a:p>
          <a:p>
            <a:pPr algn="l"/>
            <a:r>
              <a:rPr lang="fr-CA" sz="1800" b="0" i="0" u="none" strike="noStrike" baseline="0">
                <a:solidFill>
                  <a:srgbClr val="444747"/>
                </a:solidFill>
                <a:latin typeface="Raleway" panose="020B0503030101060003" pitchFamily="34" charset="0"/>
              </a:rPr>
              <a:t>• Un horaire constant mais souple qui respecte le rythme des tout-petits</a:t>
            </a:r>
            <a:endParaRPr lang="fr-CA" sz="1800">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13</a:t>
            </a:fld>
            <a:endParaRPr lang="fr-CA"/>
          </a:p>
        </p:txBody>
      </p:sp>
    </p:spTree>
    <p:extLst>
      <p:ext uri="{BB962C8B-B14F-4D97-AF65-F5344CB8AC3E}">
        <p14:creationId xmlns:p14="http://schemas.microsoft.com/office/powerpoint/2010/main" val="234660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Font typeface="Symbol" panose="05050102010706020507" pitchFamily="18" charset="2"/>
              <a:buNone/>
            </a:pPr>
            <a:r>
              <a:rPr lang="fr-CA" sz="1200" b="1" kern="100">
                <a:solidFill>
                  <a:srgbClr val="000000"/>
                </a:solidFill>
                <a:effectLst/>
                <a:latin typeface="Calibri" panose="020F0502020204030204" pitchFamily="34" charset="0"/>
                <a:ea typeface="Calibri" panose="020F0502020204030204" pitchFamily="34" charset="0"/>
              </a:rPr>
              <a:t>Valorisation : </a:t>
            </a:r>
          </a:p>
          <a:p>
            <a:pPr marL="0" lvl="0" indent="0" algn="just">
              <a:lnSpc>
                <a:spcPct val="107000"/>
              </a:lnSpc>
              <a:buFont typeface="Symbol" panose="05050102010706020507" pitchFamily="18" charset="2"/>
              <a:buNone/>
            </a:pPr>
            <a:r>
              <a:rPr lang="fr-CA" sz="1200" kern="100">
                <a:solidFill>
                  <a:srgbClr val="000000"/>
                </a:solidFill>
                <a:effectLst/>
                <a:latin typeface="Calibri" panose="020F0502020204030204" pitchFamily="34" charset="0"/>
                <a:ea typeface="Calibri" panose="020F0502020204030204" pitchFamily="34" charset="0"/>
              </a:rPr>
              <a:t>Plusieurs études récentes suggèrent qu’agir sur la valorisation de la profession d’éducateurs est efficace pour s’attaquer au problème de rétention et d’attractivité du personnel. Parmi les moyens qu’on peut prendre pour y parvenir, la recherche pointe de </a:t>
            </a:r>
            <a:r>
              <a:rPr lang="fr-CA" sz="1200" b="1" kern="100">
                <a:solidFill>
                  <a:srgbClr val="000000"/>
                </a:solidFill>
                <a:effectLst/>
                <a:latin typeface="Calibri" panose="020F0502020204030204" pitchFamily="34" charset="0"/>
                <a:ea typeface="Calibri" panose="020F0502020204030204" pitchFamily="34" charset="0"/>
              </a:rPr>
              <a:t>meilleures conditions de travail</a:t>
            </a:r>
            <a:r>
              <a:rPr lang="fr-CA" sz="1200" kern="100">
                <a:solidFill>
                  <a:srgbClr val="000000"/>
                </a:solidFill>
                <a:effectLst/>
                <a:latin typeface="Calibri" panose="020F0502020204030204" pitchFamily="34" charset="0"/>
                <a:ea typeface="Calibri" panose="020F0502020204030204" pitchFamily="34" charset="0"/>
              </a:rPr>
              <a:t> pour favoriser l’attractivité ainsi que la rétention d’un personnel éducatif bien formé et capable d’offrir des services éducatifs de qualité. </a:t>
            </a:r>
          </a:p>
          <a:p>
            <a:pPr marL="342900" lvl="0" indent="-342900" algn="just">
              <a:lnSpc>
                <a:spcPct val="107000"/>
              </a:lnSpc>
              <a:buFont typeface="Symbol" panose="05050102010706020507" pitchFamily="18" charset="2"/>
              <a:buChar char=""/>
            </a:pPr>
            <a:endParaRPr lang="fr-CA" sz="1200" kern="100">
              <a:solidFill>
                <a:srgbClr val="000000"/>
              </a:solidFill>
              <a:effectLst/>
              <a:latin typeface="Calibri" panose="020F0502020204030204" pitchFamily="34" charset="0"/>
              <a:ea typeface="Calibri" panose="020F0502020204030204" pitchFamily="34" charset="0"/>
            </a:endParaRPr>
          </a:p>
          <a:p>
            <a:pPr algn="l"/>
            <a:r>
              <a:rPr lang="fr-CA" b="1"/>
              <a:t>Qu’est-ce qu’on entend par meilleures conditions de travail ? </a:t>
            </a:r>
            <a:r>
              <a:rPr lang="fr-CA" sz="1200" b="0" i="0" u="none" strike="noStrike" baseline="0">
                <a:solidFill>
                  <a:srgbClr val="444747"/>
                </a:solidFill>
                <a:latin typeface="Raleway" panose="020B0503030101060003" pitchFamily="34" charset="0"/>
              </a:rPr>
              <a:t>Selon les enquêtes Grandir en qualité, le score de l’établissement était plus</a:t>
            </a:r>
          </a:p>
          <a:p>
            <a:pPr algn="l"/>
            <a:r>
              <a:rPr lang="fr-CA" sz="1200" b="0" i="0" u="none" strike="noStrike" baseline="0">
                <a:solidFill>
                  <a:srgbClr val="444747"/>
                </a:solidFill>
                <a:latin typeface="Raleway" panose="020B0503030101060003" pitchFamily="34" charset="0"/>
              </a:rPr>
              <a:t>élevé si les éducatrices :</a:t>
            </a:r>
            <a:r>
              <a:rPr lang="fr-CA" b="1"/>
              <a:t> : </a:t>
            </a:r>
          </a:p>
          <a:p>
            <a:pPr algn="l"/>
            <a:r>
              <a:rPr lang="fr-CA" sz="1200" b="0" i="0" u="none" strike="noStrike" baseline="0">
                <a:solidFill>
                  <a:srgbClr val="444747"/>
                </a:solidFill>
                <a:latin typeface="Raleway" panose="020B0503030101060003" pitchFamily="34" charset="0"/>
              </a:rPr>
              <a:t>- avaient un salaire horaire plus élevé ;</a:t>
            </a:r>
          </a:p>
          <a:p>
            <a:pPr algn="l"/>
            <a:r>
              <a:rPr lang="fr-CA" sz="1200" b="0" i="0" u="none" strike="noStrike" baseline="0">
                <a:solidFill>
                  <a:srgbClr val="444747"/>
                </a:solidFill>
                <a:latin typeface="Raleway" panose="020B0503030101060003" pitchFamily="34" charset="0"/>
              </a:rPr>
              <a:t>- percevaient leur travail comme stimulant et rempli de défi ;</a:t>
            </a:r>
          </a:p>
          <a:p>
            <a:pPr algn="l"/>
            <a:r>
              <a:rPr lang="fr-CA" sz="1200" b="0" i="0" u="none" strike="noStrike" baseline="0">
                <a:solidFill>
                  <a:srgbClr val="444747"/>
                </a:solidFill>
                <a:latin typeface="Raleway" panose="020B0503030101060003" pitchFamily="34" charset="0"/>
              </a:rPr>
              <a:t>- disposaient de temps pour planifier leurs activités pédagogiques ;</a:t>
            </a:r>
          </a:p>
          <a:p>
            <a:pPr algn="l"/>
            <a:r>
              <a:rPr lang="fr-CA" sz="1200" b="0" i="0" u="none" strike="noStrike" baseline="0">
                <a:solidFill>
                  <a:srgbClr val="444747"/>
                </a:solidFill>
                <a:latin typeface="Raleway" panose="020B0503030101060003" pitchFamily="34" charset="0"/>
              </a:rPr>
              <a:t>- avaient une perception positive de leur travail ;</a:t>
            </a:r>
          </a:p>
          <a:p>
            <a:pPr algn="l"/>
            <a:r>
              <a:rPr lang="fr-CA" sz="1200" b="0" i="0" u="none" strike="noStrike" baseline="0">
                <a:solidFill>
                  <a:srgbClr val="444747"/>
                </a:solidFill>
                <a:latin typeface="Raleway" panose="020B0503030101060003" pitchFamily="34" charset="0"/>
              </a:rPr>
              <a:t>- étaient satisfaites de leurs relations avec la direction ;</a:t>
            </a:r>
          </a:p>
          <a:p>
            <a:pPr algn="l"/>
            <a:r>
              <a:rPr lang="fr-CA" sz="1200" b="0" i="0" u="none" strike="noStrike" baseline="0">
                <a:solidFill>
                  <a:srgbClr val="444747"/>
                </a:solidFill>
                <a:latin typeface="Raleway" panose="020B0503030101060003" pitchFamily="34" charset="0"/>
              </a:rPr>
              <a:t>- pouvaient discuter quotidiennement de pédagogie</a:t>
            </a:r>
          </a:p>
          <a:p>
            <a:pPr algn="l"/>
            <a:r>
              <a:rPr lang="fr-CA" sz="1200" b="0" i="0" u="none" strike="noStrike" baseline="0">
                <a:solidFill>
                  <a:srgbClr val="444747"/>
                </a:solidFill>
                <a:latin typeface="Raleway" panose="020B0503030101060003" pitchFamily="34" charset="0"/>
              </a:rPr>
              <a:t>entre elles.</a:t>
            </a:r>
            <a:endParaRPr lang="fr-CA" sz="1200" kern="100">
              <a:solidFill>
                <a:srgbClr val="000000"/>
              </a:solidFill>
              <a:effectLst/>
              <a:latin typeface="Calibri" panose="020F0502020204030204" pitchFamily="34" charset="0"/>
              <a:ea typeface="Calibri" panose="020F0502020204030204" pitchFamily="34" charset="0"/>
            </a:endParaRPr>
          </a:p>
          <a:p>
            <a:pPr marL="342900" lvl="0" indent="-342900" algn="just">
              <a:lnSpc>
                <a:spcPct val="107000"/>
              </a:lnSpc>
              <a:buFont typeface="Symbol" panose="05050102010706020507" pitchFamily="18" charset="2"/>
              <a:buChar char=""/>
            </a:pPr>
            <a:endParaRPr lang="fr-CA" sz="1200" b="1" kern="100">
              <a:solidFill>
                <a:srgbClr val="000000"/>
              </a:solidFill>
              <a:effectLst/>
              <a:latin typeface="Calibri" panose="020F0502020204030204" pitchFamily="34" charset="0"/>
              <a:ea typeface="Calibri" panose="020F0502020204030204" pitchFamily="34" charset="0"/>
            </a:endParaRPr>
          </a:p>
          <a:p>
            <a:pPr marL="0" lvl="0" indent="0" algn="just">
              <a:lnSpc>
                <a:spcPct val="107000"/>
              </a:lnSpc>
              <a:buFont typeface="Symbol" panose="05050102010706020507" pitchFamily="18" charset="2"/>
              <a:buNone/>
            </a:pPr>
            <a:r>
              <a:rPr lang="fr-CA" sz="1200" b="1" kern="100">
                <a:solidFill>
                  <a:srgbClr val="000000"/>
                </a:solidFill>
                <a:effectLst/>
                <a:latin typeface="Calibri" panose="020F0502020204030204" pitchFamily="34" charset="0"/>
                <a:ea typeface="Calibri" panose="020F0502020204030204" pitchFamily="34" charset="0"/>
              </a:rPr>
              <a:t>Soutien pédagogique :</a:t>
            </a:r>
          </a:p>
          <a:p>
            <a:pPr marL="342900" lvl="0" indent="-342900" algn="just">
              <a:lnSpc>
                <a:spcPct val="107000"/>
              </a:lnSpc>
              <a:spcAft>
                <a:spcPts val="800"/>
              </a:spcAft>
              <a:buFont typeface="Symbol" panose="05050102010706020507" pitchFamily="18" charset="2"/>
              <a:buChar char=""/>
            </a:pPr>
            <a:r>
              <a:rPr lang="fr-CA" sz="1200" kern="100">
                <a:solidFill>
                  <a:srgbClr val="000000"/>
                </a:solidFill>
                <a:effectLst/>
                <a:latin typeface="Calibri" panose="020F0502020204030204" pitchFamily="34" charset="0"/>
                <a:ea typeface="Calibri" panose="020F0502020204030204" pitchFamily="34" charset="0"/>
              </a:rPr>
              <a:t>On peut aussi leur offrir le soutien et l’accompagnement de personnes conseillères pédagogiques, un soutien qui favoriserait d’ailleurs l’inclusion des enfants qui ont besoin de soutien particulier. </a:t>
            </a:r>
            <a:endParaRPr lang="fr-CA"/>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14</a:t>
            </a:fld>
            <a:endParaRPr lang="fr-CA"/>
          </a:p>
        </p:txBody>
      </p:sp>
    </p:spTree>
    <p:extLst>
      <p:ext uri="{BB962C8B-B14F-4D97-AF65-F5344CB8AC3E}">
        <p14:creationId xmlns:p14="http://schemas.microsoft.com/office/powerpoint/2010/main" val="87029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16</a:t>
            </a:fld>
            <a:endParaRPr lang="fr-CA"/>
          </a:p>
        </p:txBody>
      </p:sp>
    </p:spTree>
    <p:extLst>
      <p:ext uri="{BB962C8B-B14F-4D97-AF65-F5344CB8AC3E}">
        <p14:creationId xmlns:p14="http://schemas.microsoft.com/office/powerpoint/2010/main" val="3988058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17</a:t>
            </a:fld>
            <a:endParaRPr lang="fr-CA"/>
          </a:p>
        </p:txBody>
      </p:sp>
    </p:spTree>
    <p:extLst>
      <p:ext uri="{BB962C8B-B14F-4D97-AF65-F5344CB8AC3E}">
        <p14:creationId xmlns:p14="http://schemas.microsoft.com/office/powerpoint/2010/main" val="367037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spcAft>
                <a:spcPts val="800"/>
              </a:spcAft>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Des programmes comme l’École de la vue sont de très bons exemples où les professionnels responsables des services de dépistage, ici des optométristes, se rendent directement où se trouvent les enfants, ici les écoles.</a:t>
            </a:r>
          </a:p>
          <a:p>
            <a:endParaRPr lang="fr-F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18</a:t>
            </a:fld>
            <a:endParaRPr lang="fr-CA"/>
          </a:p>
        </p:txBody>
      </p:sp>
    </p:spTree>
    <p:extLst>
      <p:ext uri="{BB962C8B-B14F-4D97-AF65-F5344CB8AC3E}">
        <p14:creationId xmlns:p14="http://schemas.microsoft.com/office/powerpoint/2010/main" val="376819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Le programme de dépistage précoce de la surdité chez les nouveau-nés n’est offert que dans environ un quart des 80 établissement (21) où des accouchements ont lieu au Québec.</a:t>
            </a:r>
          </a:p>
          <a:p>
            <a:pPr marL="342900" lvl="0" indent="-342900" algn="just">
              <a:lnSpc>
                <a:spcPct val="107000"/>
              </a:lnSpc>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Pourtant, le programme annoncé en 2009 dans le cadre de la politique de périnatalité avait été accueilli très favorablement. L’Assemblée nationale avait adopté une motion unanime en faveur du déploiement complet du programme d’ici la fin de l’année 2021. </a:t>
            </a:r>
          </a:p>
          <a:p>
            <a:pPr marL="342900" lvl="0" indent="-342900" algn="just">
              <a:lnSpc>
                <a:spcPct val="107000"/>
              </a:lnSpc>
              <a:spcAft>
                <a:spcPts val="800"/>
              </a:spcAft>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Ce Programme peut contribuer à prévenir certains retards de langage, ainsi que d’autres retards au niveau social.</a:t>
            </a:r>
          </a:p>
          <a:p>
            <a:endParaRPr lang="fr-F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19</a:t>
            </a:fld>
            <a:endParaRPr lang="fr-CA"/>
          </a:p>
        </p:txBody>
      </p:sp>
    </p:spTree>
    <p:extLst>
      <p:ext uri="{BB962C8B-B14F-4D97-AF65-F5344CB8AC3E}">
        <p14:creationId xmlns:p14="http://schemas.microsoft.com/office/powerpoint/2010/main" val="133889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Nous ne disposons pas d’informations sur les causes précises de cette hausse et les raisons derrière les problèmes d’accès aux services sont complexes.  </a:t>
            </a:r>
          </a:p>
          <a:p>
            <a:pPr marL="342900" lvl="0" indent="-342900" algn="just">
              <a:lnSpc>
                <a:spcPct val="107000"/>
              </a:lnSpc>
              <a:spcAft>
                <a:spcPts val="800"/>
              </a:spcAft>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Cela dit, de plus en plus de données soutiennent le fait que les soins de santé et les services sociaux en petite enfance devraient être offerts selon les besoins des tout-petits et de leur famille, et non en fonction d’un diagnostic ou de difficultés documentées par une évaluation formelle. Cette approche centrée sur les besoins a montré des effets positifs pour les jeunes enfants ayant une suspicion de trouble du spectre de l’autisme, par exemple.  </a:t>
            </a:r>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20</a:t>
            </a:fld>
            <a:endParaRPr lang="fr-CA"/>
          </a:p>
        </p:txBody>
      </p:sp>
    </p:spTree>
    <p:extLst>
      <p:ext uri="{BB962C8B-B14F-4D97-AF65-F5344CB8AC3E}">
        <p14:creationId xmlns:p14="http://schemas.microsoft.com/office/powerpoint/2010/main" val="176623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7B300A3-D5E4-4BD8-9A70-6653010B1CF3}" type="slidenum">
              <a:rPr lang="fr-CA" smtClean="0"/>
              <a:t>2</a:t>
            </a:fld>
            <a:endParaRPr lang="fr-CA"/>
          </a:p>
        </p:txBody>
      </p:sp>
    </p:spTree>
    <p:extLst>
      <p:ext uri="{BB962C8B-B14F-4D97-AF65-F5344CB8AC3E}">
        <p14:creationId xmlns:p14="http://schemas.microsoft.com/office/powerpoint/2010/main" val="338238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21</a:t>
            </a:fld>
            <a:endParaRPr lang="fr-CA"/>
          </a:p>
        </p:txBody>
      </p:sp>
    </p:spTree>
    <p:extLst>
      <p:ext uri="{BB962C8B-B14F-4D97-AF65-F5344CB8AC3E}">
        <p14:creationId xmlns:p14="http://schemas.microsoft.com/office/powerpoint/2010/main" val="360130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23</a:t>
            </a:fld>
            <a:endParaRPr lang="fr-CA"/>
          </a:p>
        </p:txBody>
      </p:sp>
    </p:spTree>
    <p:extLst>
      <p:ext uri="{BB962C8B-B14F-4D97-AF65-F5344CB8AC3E}">
        <p14:creationId xmlns:p14="http://schemas.microsoft.com/office/powerpoint/2010/main" val="4124359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24</a:t>
            </a:fld>
            <a:endParaRPr lang="fr-CA"/>
          </a:p>
        </p:txBody>
      </p:sp>
    </p:spTree>
    <p:extLst>
      <p:ext uri="{BB962C8B-B14F-4D97-AF65-F5344CB8AC3E}">
        <p14:creationId xmlns:p14="http://schemas.microsoft.com/office/powerpoint/2010/main" val="236661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a:effectLst/>
                <a:latin typeface="Calibri" panose="020F0502020204030204" pitchFamily="34" charset="0"/>
                <a:ea typeface="Calibri" panose="020F0502020204030204" pitchFamily="34" charset="0"/>
              </a:rPr>
              <a:t>En 2019-2020, </a:t>
            </a:r>
            <a:r>
              <a:rPr lang="fr-CA" sz="1800" b="1">
                <a:effectLst/>
                <a:latin typeface="Calibri" panose="020F0502020204030204" pitchFamily="34" charset="0"/>
                <a:ea typeface="Calibri" panose="020F0502020204030204" pitchFamily="34" charset="0"/>
              </a:rPr>
              <a:t>environ 8 %</a:t>
            </a:r>
            <a:r>
              <a:rPr lang="fr-CA" sz="1800">
                <a:effectLst/>
                <a:latin typeface="Calibri" panose="020F0502020204030204" pitchFamily="34" charset="0"/>
                <a:ea typeface="Calibri" panose="020F0502020204030204" pitchFamily="34" charset="0"/>
              </a:rPr>
              <a:t> des ménages avec enfants âgés de 0 à 5 ans étaient en </a:t>
            </a:r>
            <a:r>
              <a:rPr lang="fr-CA" sz="1800" b="1">
                <a:effectLst/>
                <a:latin typeface="Calibri" panose="020F0502020204030204" pitchFamily="34" charset="0"/>
                <a:ea typeface="Calibri" panose="020F0502020204030204" pitchFamily="34" charset="0"/>
              </a:rPr>
              <a:t>situation d’insécurité alimentaire</a:t>
            </a:r>
            <a:r>
              <a:rPr lang="fr-CA" sz="1800">
                <a:effectLst/>
                <a:latin typeface="Calibri" panose="020F0502020204030204" pitchFamily="34" charset="0"/>
                <a:ea typeface="Calibri" panose="020F0502020204030204" pitchFamily="34" charset="0"/>
              </a:rPr>
              <a:t> (modérée à grave). Environ 4 % des ménages avec enfants âgés de 0 à 5 ans étaient en </a:t>
            </a:r>
            <a:r>
              <a:rPr lang="fr-CA" sz="1800" b="1">
                <a:effectLst/>
                <a:latin typeface="Calibri" panose="020F0502020204030204" pitchFamily="34" charset="0"/>
                <a:ea typeface="Calibri" panose="020F0502020204030204" pitchFamily="34" charset="0"/>
              </a:rPr>
              <a:t>situation d’insécurité alimentaire marginale</a:t>
            </a:r>
            <a:r>
              <a:rPr lang="fr-CA" sz="1800">
                <a:effectLst/>
                <a:latin typeface="Calibri" panose="020F0502020204030204" pitchFamily="34" charset="0"/>
                <a:ea typeface="Calibri" panose="020F0502020204030204" pitchFamily="34" charset="0"/>
              </a:rPr>
              <a:t> [c’est-à-dire ces ménages présentent, ne serait-ce qu'une seule fois, des signes de crainte de manquer de nourriture ou d’avoir un choix limité d’aliments en raison d’un manque d’argent pour la nourriture (Statistique Canada, 2020)</a:t>
            </a:r>
            <a:r>
              <a:rPr lang="fr-CA" sz="1800" baseline="30000">
                <a:effectLst/>
                <a:latin typeface="Calibri" panose="020F0502020204030204" pitchFamily="34" charset="0"/>
                <a:ea typeface="Calibri" panose="020F0502020204030204" pitchFamily="34" charset="0"/>
              </a:rPr>
              <a:t>1</a:t>
            </a:r>
            <a:r>
              <a:rPr lang="fr-CA" sz="1800">
                <a:effectLst/>
                <a:latin typeface="Calibri" panose="020F0502020204030204" pitchFamily="34" charset="0"/>
                <a:ea typeface="Calibri" panose="020F0502020204030204" pitchFamily="34" charset="0"/>
              </a:rPr>
              <a:t>.] </a:t>
            </a:r>
          </a:p>
          <a:p>
            <a:r>
              <a:rPr lang="fr-CA" sz="1800">
                <a:effectLst/>
                <a:latin typeface="Calibri" panose="020F0502020204030204" pitchFamily="34" charset="0"/>
                <a:ea typeface="Calibri" panose="020F0502020204030204" pitchFamily="34" charset="0"/>
              </a:rPr>
              <a:t> </a:t>
            </a:r>
          </a:p>
          <a:p>
            <a:pPr marL="342900" lvl="0" indent="-342900">
              <a:buFont typeface="+mj-lt"/>
              <a:buAutoNum type="arabicPeriod"/>
            </a:pPr>
            <a:r>
              <a:rPr lang="fr-CA" sz="1800">
                <a:effectLst/>
                <a:latin typeface="Calibri" panose="020F0502020204030204" pitchFamily="34" charset="0"/>
                <a:ea typeface="Times New Roman" panose="02020603050405020304" pitchFamily="18" charset="0"/>
              </a:rPr>
              <a:t>STATISTIQUE CANADA (2020). L’insécurité alimentaire des ménages, 2017-2018, Feuillets d’information de la santé, Ottawa, Statistique Canada, 6 p. [En ligne]. www150.statcan.gc.ca/n1/pub/82-625-x/2020001/article/00001-fra.htm (Consulté le 14 avril 2021).</a:t>
            </a:r>
            <a:endParaRPr lang="fr-CA" sz="1800">
              <a:effectLst/>
              <a:latin typeface="Calibri" panose="020F0502020204030204" pitchFamily="34" charset="0"/>
              <a:ea typeface="Calibri" panose="020F0502020204030204" pitchFamily="34" charset="0"/>
            </a:endParaRPr>
          </a:p>
          <a:p>
            <a:r>
              <a:rPr lang="fr-CA" sz="1800">
                <a:effectLst/>
                <a:latin typeface="Calibri" panose="020F0502020204030204" pitchFamily="34" charset="0"/>
                <a:ea typeface="Calibri" panose="020F0502020204030204" pitchFamily="34" charset="0"/>
              </a:rPr>
              <a:t> </a:t>
            </a:r>
            <a:r>
              <a:rPr lang="fr-CA" sz="1800" b="1">
                <a:effectLst/>
                <a:latin typeface="Calibri" panose="020F0502020204030204" pitchFamily="34" charset="0"/>
                <a:ea typeface="Calibri" panose="020F0502020204030204" pitchFamily="34" charset="0"/>
              </a:rPr>
              <a:t> </a:t>
            </a:r>
            <a:endParaRPr lang="fr-CA" sz="1800">
              <a:effectLst/>
              <a:latin typeface="Calibri" panose="020F0502020204030204" pitchFamily="34" charset="0"/>
              <a:ea typeface="Calibri" panose="020F0502020204030204" pitchFamily="34" charset="0"/>
            </a:endParaRPr>
          </a:p>
          <a:p>
            <a:r>
              <a:rPr lang="fr-CA" sz="1800">
                <a:effectLst/>
                <a:latin typeface="Calibri" panose="020F0502020204030204" pitchFamily="34" charset="0"/>
                <a:ea typeface="Calibri" panose="020F0502020204030204" pitchFamily="34" charset="0"/>
              </a:rPr>
              <a:t>Les ménages sont en </a:t>
            </a:r>
            <a:r>
              <a:rPr lang="fr-CA" sz="1800" b="1">
                <a:effectLst/>
                <a:latin typeface="Calibri" panose="020F0502020204030204" pitchFamily="34" charset="0"/>
                <a:ea typeface="Calibri" panose="020F0502020204030204" pitchFamily="34" charset="0"/>
              </a:rPr>
              <a:t>situation d’insécurité alimentaire marginale</a:t>
            </a:r>
            <a:r>
              <a:rPr lang="fr-CA" sz="1800">
                <a:effectLst/>
                <a:latin typeface="Calibri" panose="020F0502020204030204" pitchFamily="34" charset="0"/>
                <a:ea typeface="Calibri" panose="020F0502020204030204" pitchFamily="34" charset="0"/>
              </a:rPr>
              <a:t> lorsqu’ils présentent, ne serait-ce qu'une seule fois, des signes de crainte de manquer de nourriture ou d’avoir un choix limité d’aliments en raison d’un manque d’argent pour la nourriture (Statistique Canada,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25</a:t>
            </a:fld>
            <a:endParaRPr lang="fr-CA"/>
          </a:p>
        </p:txBody>
      </p:sp>
    </p:spTree>
    <p:extLst>
      <p:ext uri="{BB962C8B-B14F-4D97-AF65-F5344CB8AC3E}">
        <p14:creationId xmlns:p14="http://schemas.microsoft.com/office/powerpoint/2010/main" val="1158506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a:solidFill>
                  <a:srgbClr val="373737"/>
                </a:solidFill>
                <a:effectLst/>
                <a:latin typeface="Montserrat" panose="00000500000000000000" pitchFamily="2" charset="0"/>
              </a:rPr>
              <a:t>Le panier de provisions nutritif et économique est un outil qui permet d'estimer le coût minimal d'une épicerie équilibrée couvrant les besoins nutritionnels de la population. </a:t>
            </a:r>
            <a:endParaRPr lang="fr-CA"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26</a:t>
            </a:fld>
            <a:endParaRPr lang="fr-CA"/>
          </a:p>
        </p:txBody>
      </p:sp>
    </p:spTree>
    <p:extLst>
      <p:ext uri="{BB962C8B-B14F-4D97-AF65-F5344CB8AC3E}">
        <p14:creationId xmlns:p14="http://schemas.microsoft.com/office/powerpoint/2010/main" val="1405464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27</a:t>
            </a:fld>
            <a:endParaRPr lang="fr-CA"/>
          </a:p>
        </p:txBody>
      </p:sp>
    </p:spTree>
    <p:extLst>
      <p:ext uri="{BB962C8B-B14F-4D97-AF65-F5344CB8AC3E}">
        <p14:creationId xmlns:p14="http://schemas.microsoft.com/office/powerpoint/2010/main" val="116650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trike="noStrike"/>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28</a:t>
            </a:fld>
            <a:endParaRPr lang="fr-CA"/>
          </a:p>
        </p:txBody>
      </p:sp>
    </p:spTree>
    <p:extLst>
      <p:ext uri="{BB962C8B-B14F-4D97-AF65-F5344CB8AC3E}">
        <p14:creationId xmlns:p14="http://schemas.microsoft.com/office/powerpoint/2010/main" val="1535189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trike="noStrike"/>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29</a:t>
            </a:fld>
            <a:endParaRPr lang="fr-CA"/>
          </a:p>
        </p:txBody>
      </p:sp>
    </p:spTree>
    <p:extLst>
      <p:ext uri="{BB962C8B-B14F-4D97-AF65-F5344CB8AC3E}">
        <p14:creationId xmlns:p14="http://schemas.microsoft.com/office/powerpoint/2010/main" val="199343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30</a:t>
            </a:fld>
            <a:endParaRPr lang="fr-CA"/>
          </a:p>
        </p:txBody>
      </p:sp>
    </p:spTree>
    <p:extLst>
      <p:ext uri="{BB962C8B-B14F-4D97-AF65-F5344CB8AC3E}">
        <p14:creationId xmlns:p14="http://schemas.microsoft.com/office/powerpoint/2010/main" val="3143879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lgn="just">
              <a:lnSpc>
                <a:spcPct val="107000"/>
              </a:lnSpc>
            </a:pPr>
            <a:r>
              <a:rPr lang="fr-CA" sz="1100" kern="100">
                <a:solidFill>
                  <a:srgbClr val="000000"/>
                </a:solidFill>
                <a:effectLst/>
                <a:latin typeface="Calibri" panose="020F0502020204030204" pitchFamily="34" charset="0"/>
                <a:ea typeface="Calibri" panose="020F0502020204030204" pitchFamily="34" charset="0"/>
              </a:rPr>
              <a:t>Le mandat de la Commission Viens a été d’enquêter et faire des recommandations afin de prévenir ou d’éliminer toute forme de violence de discrimination envers les Autochtones dans les services publics, dont les services de santé et les services sociaux et les services de protection de la jeunesse. La Commission a reçu plus de 1 000 témoignages de discrimination vécue par des personnes autochtones. </a:t>
            </a:r>
          </a:p>
          <a:p>
            <a:pPr marL="449580" algn="just">
              <a:lnSpc>
                <a:spcPct val="107000"/>
              </a:lnSpc>
            </a:pPr>
            <a:r>
              <a:rPr lang="fr-CA" sz="1200" b="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Globalement, comment se compare le respect des droits chez les tout-petits autochtones par rapport aux autres petits Québécois?</a:t>
            </a:r>
            <a:endParaRPr lang="fr-CA" sz="1100" b="0" kern="100">
              <a:solidFill>
                <a:srgbClr val="000000"/>
              </a:solidFill>
              <a:effectLst/>
              <a:latin typeface="Calibri" panose="020F0502020204030204" pitchFamily="34" charset="0"/>
              <a:ea typeface="Calibri" panose="020F0502020204030204" pitchFamily="34" charset="0"/>
            </a:endParaRPr>
          </a:p>
          <a:p>
            <a:pPr marL="457200" algn="just">
              <a:lnSpc>
                <a:spcPct val="107000"/>
              </a:lnSpc>
              <a:spcAft>
                <a:spcPts val="800"/>
              </a:spcAft>
            </a:pPr>
            <a:r>
              <a:rPr lang="fr-CA"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Nous ne disposons pas des données pour faire des comparaisons.</a:t>
            </a:r>
            <a:endParaRPr lang="fr-CA" sz="1100" kern="100">
              <a:solidFill>
                <a:srgbClr val="000000"/>
              </a:solidFill>
              <a:effectLst/>
              <a:latin typeface="Calibri" panose="020F0502020204030204" pitchFamily="34" charset="0"/>
              <a:ea typeface="Calibri" panose="020F0502020204030204" pitchFamily="34" charset="0"/>
            </a:endParaRPr>
          </a:p>
          <a:p>
            <a:pPr marL="457200" algn="just">
              <a:lnSpc>
                <a:spcPct val="107000"/>
              </a:lnSpc>
              <a:spcAft>
                <a:spcPts val="800"/>
              </a:spcAft>
            </a:pPr>
            <a:r>
              <a:rPr lang="fr-CA"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La Commissions Viens (Commission d’enquête sur les relations entre les Autochtones et certains services publics au Québec, 2019) a fait</a:t>
            </a:r>
            <a:r>
              <a:rPr lang="fr-CA" sz="1100" kern="100">
                <a:solidFill>
                  <a:srgbClr val="000000"/>
                </a:solidFill>
                <a:effectLst/>
                <a:latin typeface="Calibri" panose="020F0502020204030204" pitchFamily="34" charset="0"/>
                <a:ea typeface="Calibri" panose="020F0502020204030204" pitchFamily="34" charset="0"/>
              </a:rPr>
              <a:t> état de problèmes systémiques affectant le quotidien des Autochtones. Elle a émis des recommandations pour entreprendre un processus de réconciliation entre les Nations. La majorité des 30 appels à l’action de la CERP (26 sur 30) concernant la protection de la jeunesse n’a pas encore été entreprise, ou n’a pas donné de résultats satisfaisants, ce qui nous préoccupe particulièrement.</a:t>
            </a:r>
            <a:r>
              <a:rPr lang="fr-CA"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CA" sz="1100" kern="1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31</a:t>
            </a:fld>
            <a:endParaRPr lang="fr-CA"/>
          </a:p>
        </p:txBody>
      </p:sp>
    </p:spTree>
    <p:extLst>
      <p:ext uri="{BB962C8B-B14F-4D97-AF65-F5344CB8AC3E}">
        <p14:creationId xmlns:p14="http://schemas.microsoft.com/office/powerpoint/2010/main" val="90235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a:t>
            </a:fld>
            <a:endParaRPr lang="fr-CA"/>
          </a:p>
        </p:txBody>
      </p:sp>
    </p:spTree>
    <p:extLst>
      <p:ext uri="{BB962C8B-B14F-4D97-AF65-F5344CB8AC3E}">
        <p14:creationId xmlns:p14="http://schemas.microsoft.com/office/powerpoint/2010/main" val="3685816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Nos données ne nous permettent pas de nous prononcer sur la façon dont sont pris en charge les enfants par la protection de la jeunesse, mais elles nous permettent de rappeler l’importance d’agir en prévention sur les facteurs de risque de la maltraitance. </a:t>
            </a:r>
          </a:p>
          <a:p>
            <a:pPr marL="342900" lvl="0" indent="-342900" algn="just">
              <a:lnSpc>
                <a:spcPct val="107000"/>
              </a:lnSpc>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Les recherches ciblent cinq principaux facteurs de risque, dont les conditions de logement, la santé mentale des parents, le faible soutien social et la pauvreté. </a:t>
            </a:r>
          </a:p>
          <a:p>
            <a:pPr marL="342900" lvl="0" indent="-342900" algn="just">
              <a:lnSpc>
                <a:spcPct val="107000"/>
              </a:lnSpc>
              <a:spcAft>
                <a:spcPts val="800"/>
              </a:spcAft>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Les recherches ont démontré qu’aucun facteur n’est responsable à lui seul de la maltraitance. Plus le nombre de facteurs de risque auxquels l’enfant est exposé est grand, plus la pression augmente au sein de la famille, et plus le risque global de maltraitance augmente. </a:t>
            </a:r>
          </a:p>
          <a:p>
            <a:pPr marL="342900" lvl="0" indent="-342900" algn="just">
              <a:lnSpc>
                <a:spcPct val="107000"/>
              </a:lnSpc>
              <a:spcAft>
                <a:spcPts val="800"/>
              </a:spcAft>
              <a:buFont typeface="Symbol" panose="05050102010706020507" pitchFamily="18" charset="2"/>
              <a:buChar char=""/>
            </a:pPr>
            <a:endParaRPr lang="fr-CA" sz="1800" kern="100">
              <a:solidFill>
                <a:srgbClr val="000000"/>
              </a:solidFill>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Par « enfants pris en charge », on entend le nombre d’enfants pour qui on a statué, après avoir retenu un signalement et l’avoir évalué, que leur sécurité ou leur développement étaient compromis et qu’ils nécessitaient une prise en charge, que ce soit dans le cadre de mesures volontaires ou de mesures ordonnées par la Chambre de la jeunesse. (</a:t>
            </a:r>
            <a:r>
              <a:rPr lang="fr-CA" sz="18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Directeurs de la protection de la jeunesse (2023), Bilan annuel 2022-2023)</a:t>
            </a:r>
            <a:endParaRPr lang="fr-CA" sz="1800" kern="1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32</a:t>
            </a:fld>
            <a:endParaRPr lang="fr-CA"/>
          </a:p>
        </p:txBody>
      </p:sp>
    </p:spTree>
    <p:extLst>
      <p:ext uri="{BB962C8B-B14F-4D97-AF65-F5344CB8AC3E}">
        <p14:creationId xmlns:p14="http://schemas.microsoft.com/office/powerpoint/2010/main" val="1042915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effectLst/>
                <a:latin typeface="Calibri" panose="020F0502020204030204" pitchFamily="34" charset="0"/>
                <a:ea typeface="Calibri" panose="020F0502020204030204" pitchFamily="34" charset="0"/>
                <a:cs typeface="Arial" panose="020B0604020202020204" pitchFamily="34" charset="0"/>
              </a:rPr>
              <a:t>Le programme </a:t>
            </a:r>
            <a:r>
              <a:rPr lang="fr-CA" sz="1200" i="1">
                <a:effectLst/>
                <a:latin typeface="Calibri" panose="020F0502020204030204" pitchFamily="34" charset="0"/>
                <a:ea typeface="Calibri" panose="020F0502020204030204" pitchFamily="34" charset="0"/>
                <a:cs typeface="Arial" panose="020B0604020202020204" pitchFamily="34" charset="0"/>
              </a:rPr>
              <a:t>Jeunes en difficulté</a:t>
            </a:r>
            <a:r>
              <a:rPr lang="fr-CA" sz="1200">
                <a:effectLst/>
                <a:latin typeface="Calibri" panose="020F0502020204030204" pitchFamily="34" charset="0"/>
                <a:ea typeface="Calibri" panose="020F0502020204030204" pitchFamily="34" charset="0"/>
                <a:cs typeface="Arial" panose="020B0604020202020204" pitchFamily="34" charset="0"/>
              </a:rPr>
              <a:t> du Ministère de la Santé et des Services sociaux regroupe les services destinés aux jeunes présentant des problèmes d’ordre développemental ou comportemental, depuis la petite enfance jusqu’à l’âge adulte. Les situations les plus fréquentes sont liées à des difficultés familiales, à des problèmes de comportement, à des situations de négligence, d’abus ou de violence sous toutes ses formes.</a:t>
            </a:r>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33</a:t>
            </a:fld>
            <a:endParaRPr lang="fr-CA"/>
          </a:p>
        </p:txBody>
      </p:sp>
    </p:spTree>
    <p:extLst>
      <p:ext uri="{BB962C8B-B14F-4D97-AF65-F5344CB8AC3E}">
        <p14:creationId xmlns:p14="http://schemas.microsoft.com/office/powerpoint/2010/main" val="719380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CA" sz="1800" kern="100">
                <a:solidFill>
                  <a:srgbClr val="000000"/>
                </a:solidFill>
                <a:effectLst/>
                <a:latin typeface="Calibri" panose="020F0502020204030204" pitchFamily="34" charset="0"/>
                <a:ea typeface="Calibri" panose="020F0502020204030204" pitchFamily="34" charset="0"/>
              </a:rPr>
              <a:t>À titre d’exemple : </a:t>
            </a:r>
          </a:p>
          <a:p>
            <a:pPr algn="just">
              <a:lnSpc>
                <a:spcPct val="107000"/>
              </a:lnSpc>
              <a:spcAft>
                <a:spcPts val="800"/>
              </a:spcAft>
            </a:pPr>
            <a:r>
              <a:rPr lang="fr-CA" sz="1800" kern="100" err="1">
                <a:solidFill>
                  <a:srgbClr val="000000"/>
                </a:solidFill>
                <a:effectLst/>
                <a:latin typeface="Calibri" panose="020F0502020204030204" pitchFamily="34" charset="0"/>
                <a:ea typeface="Calibri" panose="020F0502020204030204" pitchFamily="34" charset="0"/>
              </a:rPr>
              <a:t>Fortierville</a:t>
            </a:r>
            <a:r>
              <a:rPr lang="fr-CA" sz="1800" kern="100">
                <a:solidFill>
                  <a:srgbClr val="000000"/>
                </a:solidFill>
                <a:effectLst/>
                <a:latin typeface="Calibri" panose="020F0502020204030204" pitchFamily="34" charset="0"/>
                <a:ea typeface="Calibri" panose="020F0502020204030204" pitchFamily="34" charset="0"/>
              </a:rPr>
              <a:t>, Centre-du-Québec</a:t>
            </a:r>
          </a:p>
          <a:p>
            <a:pPr algn="just">
              <a:lnSpc>
                <a:spcPct val="107000"/>
              </a:lnSpc>
              <a:spcAft>
                <a:spcPts val="800"/>
              </a:spcAft>
            </a:pPr>
            <a:r>
              <a:rPr lang="fr-CA" sz="1800" kern="100">
                <a:solidFill>
                  <a:srgbClr val="000000"/>
                </a:solidFill>
                <a:effectLst/>
                <a:latin typeface="Calibri" panose="020F0502020204030204" pitchFamily="34" charset="0"/>
                <a:ea typeface="Calibri" panose="020F0502020204030204" pitchFamily="34" charset="0"/>
              </a:rPr>
              <a:t>La Municipalité a adopté la Charte municipale pour la protection de l’enfant en collaboration avec la Fédération québécoise des municipalités et Espace MUNI. La Charte encourage les municipalités à créer un milieu de vie sécuritaire pour tous les enfants, à les écouter en leur offrant des occasions de s’exprimer en toute confiance ainsi que des lieux pour le faire, à poser des actions pour prévenir la maltraitance envers les enfants et à intégrer ces gestes dans le développement stratégique de leur municipalité.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34</a:t>
            </a:fld>
            <a:endParaRPr lang="fr-CA"/>
          </a:p>
        </p:txBody>
      </p:sp>
    </p:spTree>
    <p:extLst>
      <p:ext uri="{BB962C8B-B14F-4D97-AF65-F5344CB8AC3E}">
        <p14:creationId xmlns:p14="http://schemas.microsoft.com/office/powerpoint/2010/main" val="448462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a:lnSpc>
                <a:spcPct val="107000"/>
              </a:lnSpc>
            </a:pPr>
            <a:r>
              <a:rPr lang="fr-CA" sz="1800" kern="10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07000"/>
              </a:lnSpc>
            </a:pPr>
            <a:r>
              <a:rPr lang="fr-CA" sz="1800" kern="100">
                <a:effectLst/>
                <a:latin typeface="Calibri" panose="020F0502020204030204" pitchFamily="34" charset="0"/>
                <a:ea typeface="Calibri" panose="020F0502020204030204" pitchFamily="34" charset="0"/>
                <a:cs typeface="Times New Roman" panose="02020603050405020304" pitchFamily="18" charset="0"/>
              </a:rPr>
              <a:t>À titre d’exemple :</a:t>
            </a:r>
          </a:p>
          <a:p>
            <a:pPr marL="342900" lvl="0" indent="-342900">
              <a:lnSpc>
                <a:spcPct val="107000"/>
              </a:lnSpc>
              <a:buFont typeface="+mj-lt"/>
              <a:buAutoNum type="arabicPeriod"/>
            </a:pPr>
            <a:r>
              <a:rPr lang="fr-CA" sz="1800" kern="100">
                <a:effectLst/>
                <a:latin typeface="Calibri" panose="020F0502020204030204" pitchFamily="34" charset="0"/>
                <a:ea typeface="Calibri" panose="020F0502020204030204" pitchFamily="34" charset="0"/>
                <a:cs typeface="Times New Roman" panose="02020603050405020304" pitchFamily="18" charset="0"/>
              </a:rPr>
              <a:t>La Municipalité de </a:t>
            </a:r>
            <a:r>
              <a:rPr lang="fr-CA" sz="1800" kern="100" err="1">
                <a:effectLst/>
                <a:latin typeface="Calibri" panose="020F0502020204030204" pitchFamily="34" charset="0"/>
                <a:ea typeface="Calibri" panose="020F0502020204030204" pitchFamily="34" charset="0"/>
                <a:cs typeface="Times New Roman" panose="02020603050405020304" pitchFamily="18" charset="0"/>
              </a:rPr>
              <a:t>Fortierville</a:t>
            </a:r>
            <a:r>
              <a:rPr lang="fr-CA" sz="1800" kern="100">
                <a:effectLst/>
                <a:latin typeface="Calibri" panose="020F0502020204030204" pitchFamily="34" charset="0"/>
                <a:ea typeface="Calibri" panose="020F0502020204030204" pitchFamily="34" charset="0"/>
                <a:cs typeface="Times New Roman" panose="02020603050405020304" pitchFamily="18" charset="0"/>
              </a:rPr>
              <a:t> a adopté la Charte municipale pour la protection de l’enfant en collaboration avec la Fédération québécoise des municipalités et Espace MUNI. </a:t>
            </a:r>
          </a:p>
          <a:p>
            <a:pPr marL="457200">
              <a:lnSpc>
                <a:spcPct val="107000"/>
              </a:lnSpc>
              <a:spcAft>
                <a:spcPts val="800"/>
              </a:spcAft>
            </a:pPr>
            <a:r>
              <a:rPr lang="fr-CA" sz="1800" kern="100">
                <a:effectLst/>
                <a:latin typeface="Calibri" panose="020F0502020204030204" pitchFamily="34" charset="0"/>
                <a:ea typeface="Calibri" panose="020F0502020204030204" pitchFamily="34" charset="0"/>
                <a:cs typeface="Times New Roman" panose="02020603050405020304" pitchFamily="18" charset="0"/>
              </a:rPr>
              <a:t>« </a:t>
            </a:r>
            <a:r>
              <a:rPr lang="fr-CA" sz="1800" i="1" kern="100">
                <a:effectLst/>
                <a:latin typeface="Calibri" panose="020F0502020204030204" pitchFamily="34" charset="0"/>
                <a:ea typeface="Calibri" panose="020F0502020204030204" pitchFamily="34" charset="0"/>
                <a:cs typeface="Times New Roman" panose="02020603050405020304" pitchFamily="18" charset="0"/>
              </a:rPr>
              <a:t>La Charte encourage les municipalités à créer un milieu de vie sécuritaire pour tous les enfants, à les écouter en leur offrant des occasions de s’exprimer en toute confiance ainsi que des lieux pour le faire, à poser des actions pour prévenir la maltraitance envers les enfants et à intégrer ces gestes dans le développement stratégique de leur municipalité. Dorénavant, à </a:t>
            </a:r>
            <a:r>
              <a:rPr lang="fr-CA" sz="1800" i="1" kern="100" err="1">
                <a:effectLst/>
                <a:latin typeface="Calibri" panose="020F0502020204030204" pitchFamily="34" charset="0"/>
                <a:ea typeface="Calibri" panose="020F0502020204030204" pitchFamily="34" charset="0"/>
                <a:cs typeface="Times New Roman" panose="02020603050405020304" pitchFamily="18" charset="0"/>
              </a:rPr>
              <a:t>Fortierville</a:t>
            </a:r>
            <a:r>
              <a:rPr lang="fr-CA" sz="1800" i="1" kern="100">
                <a:effectLst/>
                <a:latin typeface="Calibri" panose="020F0502020204030204" pitchFamily="34" charset="0"/>
                <a:ea typeface="Calibri" panose="020F0502020204030204" pitchFamily="34" charset="0"/>
                <a:cs typeface="Times New Roman" panose="02020603050405020304" pitchFamily="18" charset="0"/>
              </a:rPr>
              <a:t>, nous célébrerons les retombées positives que génère cette charte dans la vie de nos enfants.</a:t>
            </a:r>
            <a:r>
              <a:rPr lang="fr-CA" sz="1800" kern="100">
                <a:effectLst/>
                <a:latin typeface="Calibri" panose="020F0502020204030204" pitchFamily="34" charset="0"/>
                <a:ea typeface="Calibri" panose="020F0502020204030204" pitchFamily="34" charset="0"/>
                <a:cs typeface="Times New Roman" panose="02020603050405020304" pitchFamily="18" charset="0"/>
              </a:rPr>
              <a:t> »</a:t>
            </a:r>
          </a:p>
          <a:p>
            <a:r>
              <a:rPr lang="fr-CA" sz="1800">
                <a:effectLst/>
                <a:latin typeface="Calibri" panose="020F0502020204030204" pitchFamily="34" charset="0"/>
                <a:ea typeface="Calibri" panose="020F0502020204030204" pitchFamily="34" charset="0"/>
                <a:cs typeface="Times New Roman" panose="02020603050405020304" pitchFamily="18" charset="0"/>
              </a:rPr>
              <a:t>– Julie Pressé, mairesse de </a:t>
            </a:r>
            <a:r>
              <a:rPr lang="fr-CA" sz="1800" err="1">
                <a:effectLst/>
                <a:latin typeface="Calibri" panose="020F0502020204030204" pitchFamily="34" charset="0"/>
                <a:ea typeface="Calibri" panose="020F0502020204030204" pitchFamily="34" charset="0"/>
                <a:cs typeface="Times New Roman" panose="02020603050405020304" pitchFamily="18" charset="0"/>
              </a:rPr>
              <a:t>Fortierville</a:t>
            </a:r>
            <a:r>
              <a:rPr lang="fr-CA" sz="1800">
                <a:effectLst/>
                <a:latin typeface="Calibri" panose="020F0502020204030204" pitchFamily="34" charset="0"/>
                <a:ea typeface="Calibri" panose="020F0502020204030204" pitchFamily="34" charset="0"/>
                <a:cs typeface="Times New Roman" panose="02020603050405020304" pitchFamily="18" charset="0"/>
              </a:rPr>
              <a:t>, Centre-du-Québec</a:t>
            </a:r>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35</a:t>
            </a:fld>
            <a:endParaRPr lang="fr-CA"/>
          </a:p>
        </p:txBody>
      </p:sp>
    </p:spTree>
    <p:extLst>
      <p:ext uri="{BB962C8B-B14F-4D97-AF65-F5344CB8AC3E}">
        <p14:creationId xmlns:p14="http://schemas.microsoft.com/office/powerpoint/2010/main" val="1025546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CA" sz="1800" kern="100">
                <a:solidFill>
                  <a:srgbClr val="000000"/>
                </a:solidFill>
                <a:effectLst/>
                <a:latin typeface="Calibri" panose="020F0502020204030204" pitchFamily="34" charset="0"/>
                <a:ea typeface="Calibri" panose="020F0502020204030204" pitchFamily="34" charset="0"/>
              </a:rPr>
              <a:t>Puisque tous les droits fondamentaux des enfants sont interdépendants et d’égale importance, c’est la somme des politiques publiques, cohérentes entre elles, qui est la plus susceptible d’offrir à nos tout-petits des environnements respectueux de leurs droits et favorisant leur plein potentiel. </a:t>
            </a:r>
          </a:p>
          <a:p>
            <a:pPr algn="just">
              <a:lnSpc>
                <a:spcPct val="107000"/>
              </a:lnSpc>
              <a:spcAft>
                <a:spcPts val="800"/>
              </a:spcAft>
            </a:pPr>
            <a:r>
              <a:rPr lang="fr-CA" sz="1800" kern="100">
                <a:solidFill>
                  <a:srgbClr val="000000"/>
                </a:solidFill>
                <a:effectLst/>
                <a:latin typeface="Calibri" panose="020F0502020204030204" pitchFamily="34" charset="0"/>
                <a:ea typeface="Calibri" panose="020F0502020204030204" pitchFamily="34" charset="0"/>
              </a:rPr>
              <a:t>Voici quelques pistes d’actions, évoquées dans la littérature scientifique :</a:t>
            </a:r>
          </a:p>
          <a:p>
            <a:pPr marL="342900" lvl="0" indent="-342900" algn="just">
              <a:lnSpc>
                <a:spcPct val="107000"/>
              </a:lnSpc>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Améliorer les conditions de vie et réduire le stress des familles, par exemple : soutien au logement, aide au revenu, subventions à l’achat de fruits, de légumes et de produits laitiers, mesures de conciliation travail-famille, soutien social.</a:t>
            </a:r>
          </a:p>
          <a:p>
            <a:pPr marL="342900" lvl="0" indent="-342900" algn="just">
              <a:lnSpc>
                <a:spcPct val="107000"/>
              </a:lnSpc>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Améliorer l’accès à des services de garde éducatifs de qualité chez les tout-petits et s'assurer du niveau de qualité des services offerts dans l'ensemble du réseau en misant notamment sur la formation du personnel éducateur.</a:t>
            </a:r>
          </a:p>
          <a:p>
            <a:pPr marL="342900" lvl="0" indent="-342900" algn="just">
              <a:lnSpc>
                <a:spcPct val="107000"/>
              </a:lnSpc>
              <a:spcAft>
                <a:spcPts val="800"/>
              </a:spcAft>
              <a:buFont typeface="Symbol" panose="05050102010706020507" pitchFamily="18" charset="2"/>
              <a:buChar char="·"/>
            </a:pPr>
            <a:r>
              <a:rPr lang="fr-CA" sz="1800" kern="100">
                <a:solidFill>
                  <a:srgbClr val="000000"/>
                </a:solidFill>
                <a:effectLst/>
                <a:latin typeface="Calibri" panose="020F0502020204030204" pitchFamily="34" charset="0"/>
                <a:ea typeface="Calibri" panose="020F0502020204030204" pitchFamily="34" charset="0"/>
              </a:rPr>
              <a:t>Réduire les barrières d’accès aux services de santé et services sociaux.</a:t>
            </a:r>
          </a:p>
          <a:p>
            <a:pPr algn="just">
              <a:lnSpc>
                <a:spcPct val="107000"/>
              </a:lnSpc>
              <a:spcAft>
                <a:spcPts val="800"/>
              </a:spcAft>
            </a:pPr>
            <a:r>
              <a:rPr lang="fr-CA" sz="1800" kern="100">
                <a:solidFill>
                  <a:srgbClr val="000000"/>
                </a:solidFill>
                <a:effectLst/>
                <a:latin typeface="Calibri" panose="020F0502020204030204" pitchFamily="34" charset="0"/>
                <a:ea typeface="Calibri" panose="020F0502020204030204" pitchFamily="34" charset="0"/>
              </a:rPr>
              <a:t>Et ce, particulièrement pour les familles les plus vulnérables (immigrantes, faible revenu, avec des enfants ayant besoin de soutien particulier).</a:t>
            </a:r>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36</a:t>
            </a:fld>
            <a:endParaRPr lang="fr-CA"/>
          </a:p>
        </p:txBody>
      </p:sp>
    </p:spTree>
    <p:extLst>
      <p:ext uri="{BB962C8B-B14F-4D97-AF65-F5344CB8AC3E}">
        <p14:creationId xmlns:p14="http://schemas.microsoft.com/office/powerpoint/2010/main" val="394255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37</a:t>
            </a:fld>
            <a:endParaRPr lang="fr-CA"/>
          </a:p>
        </p:txBody>
      </p:sp>
    </p:spTree>
    <p:extLst>
      <p:ext uri="{BB962C8B-B14F-4D97-AF65-F5344CB8AC3E}">
        <p14:creationId xmlns:p14="http://schemas.microsoft.com/office/powerpoint/2010/main" val="228154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3040" rtl="0" eaLnBrk="1" fontAlgn="auto" latinLnBrk="0" hangingPunct="1">
              <a:lnSpc>
                <a:spcPct val="100000"/>
              </a:lnSpc>
              <a:spcBef>
                <a:spcPts val="0"/>
              </a:spcBef>
              <a:spcAft>
                <a:spcPts val="0"/>
              </a:spcAft>
              <a:buClrTx/>
              <a:buSzTx/>
              <a:buFontTx/>
              <a:buNone/>
              <a:tabLst/>
              <a:defRPr/>
            </a:pPr>
            <a:endParaRPr lang="fr-CA"/>
          </a:p>
        </p:txBody>
      </p:sp>
      <p:sp>
        <p:nvSpPr>
          <p:cNvPr id="4" name="Espace réservé du numéro de diapositive 3"/>
          <p:cNvSpPr>
            <a:spLocks noGrp="1"/>
          </p:cNvSpPr>
          <p:nvPr>
            <p:ph type="sldNum" sz="quarter" idx="5"/>
          </p:nvPr>
        </p:nvSpPr>
        <p:spPr/>
        <p:txBody>
          <a:bodyPr/>
          <a:lstStyle/>
          <a:p>
            <a:fld id="{67B300A3-D5E4-4BD8-9A70-6653010B1CF3}" type="slidenum">
              <a:rPr lang="fr-CA" smtClean="0"/>
              <a:t>4</a:t>
            </a:fld>
            <a:endParaRPr lang="fr-CA"/>
          </a:p>
        </p:txBody>
      </p:sp>
    </p:spTree>
    <p:extLst>
      <p:ext uri="{BB962C8B-B14F-4D97-AF65-F5344CB8AC3E}">
        <p14:creationId xmlns:p14="http://schemas.microsoft.com/office/powerpoint/2010/main" val="292137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5</a:t>
            </a:fld>
            <a:endParaRPr lang="fr-CA"/>
          </a:p>
        </p:txBody>
      </p:sp>
    </p:spTree>
    <p:extLst>
      <p:ext uri="{BB962C8B-B14F-4D97-AF65-F5344CB8AC3E}">
        <p14:creationId xmlns:p14="http://schemas.microsoft.com/office/powerpoint/2010/main" val="272269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CA"/>
              <a:t>Les droits énoncés dans la Convention relative aux droits de l’enfant sont tous d’égale importance et ils sont interdépendants.</a:t>
            </a:r>
          </a:p>
          <a:p>
            <a:pPr marL="0" indent="0">
              <a:buNone/>
            </a:pPr>
            <a:r>
              <a:rPr lang="fr-CA"/>
              <a:t>Nous avons choisi d’illustrer 4 de ces droits fondamentaux pour les tout-petits du Québec : </a:t>
            </a:r>
          </a:p>
          <a:p>
            <a:r>
              <a:rPr lang="fr-CA"/>
              <a:t>à une éducation de qualité</a:t>
            </a:r>
          </a:p>
          <a:p>
            <a:r>
              <a:rPr lang="fr-CA"/>
              <a:t>aux meilleurs soins de santé possibles	</a:t>
            </a:r>
          </a:p>
          <a:p>
            <a:r>
              <a:rPr lang="fr-CA"/>
              <a:t>à de la nourriture, des vêtements et un endroit sûr où vivre	</a:t>
            </a:r>
          </a:p>
          <a:p>
            <a:r>
              <a:rPr lang="fr-CA"/>
              <a:t>à une famille aimante et d’être entouré d’une communauté bienveillante</a:t>
            </a:r>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6</a:t>
            </a:fld>
            <a:endParaRPr lang="fr-CA"/>
          </a:p>
        </p:txBody>
      </p:sp>
    </p:spTree>
    <p:extLst>
      <p:ext uri="{BB962C8B-B14F-4D97-AF65-F5344CB8AC3E}">
        <p14:creationId xmlns:p14="http://schemas.microsoft.com/office/powerpoint/2010/main" val="384328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7</a:t>
            </a:fld>
            <a:endParaRPr lang="fr-CA"/>
          </a:p>
        </p:txBody>
      </p:sp>
    </p:spTree>
    <p:extLst>
      <p:ext uri="{BB962C8B-B14F-4D97-AF65-F5344CB8AC3E}">
        <p14:creationId xmlns:p14="http://schemas.microsoft.com/office/powerpoint/2010/main" val="377784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6695" lvl="0">
              <a:lnSpc>
                <a:spcPct val="107000"/>
              </a:lnSpc>
              <a:spcAft>
                <a:spcPts val="800"/>
              </a:spcAft>
            </a:pPr>
            <a:r>
              <a:rPr lang="fr-CA" sz="2200">
                <a:solidFill>
                  <a:srgbClr val="000000"/>
                </a:solidFill>
                <a:effectLst/>
                <a:latin typeface="Calibri" panose="020F0502020204030204" pitchFamily="34" charset="0"/>
                <a:ea typeface="Calibri" panose="020F0502020204030204" pitchFamily="34" charset="0"/>
                <a:cs typeface="Arial" panose="020B0604020202020204" pitchFamily="34" charset="0"/>
              </a:rPr>
              <a:t>Info complémentaire sur la qualité:</a:t>
            </a:r>
          </a:p>
          <a:p>
            <a:pPr marL="226695" lvl="0">
              <a:lnSpc>
                <a:spcPct val="107000"/>
              </a:lnSpc>
              <a:spcAft>
                <a:spcPts val="800"/>
              </a:spcAft>
            </a:pPr>
            <a:r>
              <a:rPr lang="fr-CA" sz="2200" b="1">
                <a:solidFill>
                  <a:srgbClr val="000000"/>
                </a:solidFill>
                <a:effectLst/>
                <a:latin typeface="Calibri" panose="020F0502020204030204" pitchFamily="34" charset="0"/>
                <a:ea typeface="Calibri" panose="020F0502020204030204" pitchFamily="34" charset="0"/>
                <a:cs typeface="Arial" panose="020B0604020202020204" pitchFamily="34" charset="0"/>
              </a:rPr>
              <a:t>Avoir des interactions dites de qualité avec l’éducatrice ou l’enseignante </a:t>
            </a:r>
            <a:r>
              <a:rPr lang="fr-CA" sz="2200">
                <a:solidFill>
                  <a:srgbClr val="000000"/>
                </a:solidFill>
                <a:effectLst/>
                <a:latin typeface="Calibri" panose="020F0502020204030204" pitchFamily="34" charset="0"/>
                <a:ea typeface="Calibri" panose="020F0502020204030204" pitchFamily="34" charset="0"/>
                <a:cs typeface="Arial" panose="020B0604020202020204" pitchFamily="34" charset="0"/>
              </a:rPr>
              <a:t>sont importantes pour favoriser le développement cognitif, langagier et </a:t>
            </a:r>
            <a:r>
              <a:rPr lang="fr-CA" sz="2200" err="1">
                <a:solidFill>
                  <a:srgbClr val="000000"/>
                </a:solidFill>
                <a:effectLst/>
                <a:latin typeface="Calibri" panose="020F0502020204030204" pitchFamily="34" charset="0"/>
                <a:ea typeface="Calibri" panose="020F0502020204030204" pitchFamily="34" charset="0"/>
                <a:cs typeface="Arial" panose="020B0604020202020204" pitchFamily="34" charset="0"/>
              </a:rPr>
              <a:t>socioémotionnel</a:t>
            </a:r>
            <a:r>
              <a:rPr lang="fr-CA" sz="2200">
                <a:solidFill>
                  <a:srgbClr val="000000"/>
                </a:solidFill>
                <a:effectLst/>
                <a:latin typeface="Calibri" panose="020F0502020204030204" pitchFamily="34" charset="0"/>
                <a:ea typeface="Calibri" panose="020F0502020204030204" pitchFamily="34" charset="0"/>
                <a:cs typeface="Arial" panose="020B0604020202020204" pitchFamily="34" charset="0"/>
              </a:rPr>
              <a:t> des enfants. </a:t>
            </a:r>
          </a:p>
          <a:p>
            <a:pPr marL="226695" lvl="0">
              <a:lnSpc>
                <a:spcPct val="107000"/>
              </a:lnSpc>
              <a:spcAft>
                <a:spcPts val="800"/>
              </a:spcAft>
            </a:pPr>
            <a:r>
              <a:rPr lang="fr-CA" sz="2200">
                <a:solidFill>
                  <a:srgbClr val="000000"/>
                </a:solidFill>
                <a:effectLst/>
                <a:latin typeface="Calibri" panose="020F0502020204030204" pitchFamily="34" charset="0"/>
                <a:ea typeface="Calibri" panose="020F0502020204030204" pitchFamily="34" charset="0"/>
                <a:cs typeface="Arial" panose="020B0604020202020204" pitchFamily="34" charset="0"/>
              </a:rPr>
              <a:t>Ces interactions permettent:</a:t>
            </a:r>
          </a:p>
          <a:p>
            <a:pPr marL="683895" lvl="1">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de soutenir émotionnellement les enfants, </a:t>
            </a:r>
          </a:p>
          <a:p>
            <a:pPr marL="683895" lvl="1">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d’assurer un déroulement prévisible de la journée et </a:t>
            </a:r>
          </a:p>
          <a:p>
            <a:pPr marL="683895" lvl="1">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de soutenir les apprentissages. </a:t>
            </a:r>
          </a:p>
          <a:p>
            <a:pPr marL="226695">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Dans ces conditions, les enfants sont mieux disposés à apprendre. Ils ont aussi de meilleures habiletés langagières ou sociales et moins de problèmes de comportement.</a:t>
            </a:r>
          </a:p>
          <a:p>
            <a:pPr marL="226695">
              <a:lnSpc>
                <a:spcPct val="107000"/>
              </a:lnSpc>
              <a:spcAft>
                <a:spcPts val="800"/>
              </a:spcAft>
            </a:pPr>
            <a:endParaRPr lang="fr-CA"/>
          </a:p>
          <a:p>
            <a:pPr marL="0" indent="0">
              <a:lnSpc>
                <a:spcPct val="107000"/>
              </a:lnSpc>
              <a:buNone/>
            </a:pPr>
            <a:r>
              <a:rPr lang="fr-CA" sz="1200">
                <a:solidFill>
                  <a:srgbClr val="000000"/>
                </a:solidFill>
                <a:effectLst/>
                <a:latin typeface="Calibri" panose="020F0502020204030204" pitchFamily="34" charset="0"/>
                <a:ea typeface="Calibri" panose="020F0502020204030204" pitchFamily="34" charset="0"/>
                <a:cs typeface="Arial" panose="020B0604020202020204" pitchFamily="34" charset="0"/>
              </a:rPr>
              <a:t>Source : Observatoire des tout-petits (2021). </a:t>
            </a:r>
            <a:r>
              <a:rPr lang="fr-CA" sz="1200" i="1">
                <a:solidFill>
                  <a:srgbClr val="000000"/>
                </a:solidFill>
                <a:effectLst/>
                <a:latin typeface="Calibri" panose="020F0502020204030204" pitchFamily="34" charset="0"/>
                <a:ea typeface="Calibri" panose="020F0502020204030204" pitchFamily="34" charset="0"/>
                <a:cs typeface="Arial" panose="020B0604020202020204" pitchFamily="34" charset="0"/>
              </a:rPr>
              <a:t>Comment favoriser le développement des tout-petits avant leur entrée à l’école ? L’importance de la qualité, de la stabilité et de la continuité des environnements</a:t>
            </a:r>
            <a:r>
              <a:rPr lang="fr-CA" sz="120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CA" sz="120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fr-CA" sz="1200">
                <a:effectLst/>
                <a:latin typeface="Calibri" panose="020F0502020204030204" pitchFamily="34" charset="0"/>
                <a:ea typeface="Calibri" panose="020F0502020204030204" pitchFamily="34" charset="0"/>
                <a:cs typeface="Arial" panose="020B0604020202020204" pitchFamily="34" charset="0"/>
              </a:rPr>
              <a:t>Montréal, Québec, Fondation Lucie et André Chagnon.</a:t>
            </a:r>
            <a:endParaRPr lang="fr-CA" sz="1000"/>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8</a:t>
            </a:fld>
            <a:endParaRPr lang="fr-CA"/>
          </a:p>
        </p:txBody>
      </p:sp>
    </p:spTree>
    <p:extLst>
      <p:ext uri="{BB962C8B-B14F-4D97-AF65-F5344CB8AC3E}">
        <p14:creationId xmlns:p14="http://schemas.microsoft.com/office/powerpoint/2010/main" val="351629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a:effectLst/>
                <a:latin typeface="Calibri" panose="020F0502020204030204" pitchFamily="34" charset="0"/>
                <a:ea typeface="Calibri" panose="020F0502020204030204" pitchFamily="34" charset="0"/>
                <a:cs typeface="Arial" panose="020B0604020202020204" pitchFamily="34" charset="0"/>
              </a:rPr>
              <a:t>- Dans le réseau des SGÉE, un membre du personnel est considéré comme qualifié lorsqu’il possède un diplôme d'études collégiales en techniques d'éducation à l'enfance ou toute autre équivalence reconnue par le ministère de la Famille.</a:t>
            </a:r>
          </a:p>
          <a:p>
            <a:r>
              <a:rPr lang="fr-CA" sz="1200">
                <a:effectLst/>
                <a:latin typeface="Calibri" panose="020F0502020204030204" pitchFamily="34" charset="0"/>
                <a:ea typeface="Calibri" panose="020F0502020204030204" pitchFamily="34" charset="0"/>
                <a:cs typeface="Arial" panose="020B0604020202020204" pitchFamily="34" charset="0"/>
              </a:rPr>
              <a:t> </a:t>
            </a:r>
          </a:p>
          <a:p>
            <a:endParaRPr lang="fr-CA"/>
          </a:p>
        </p:txBody>
      </p:sp>
      <p:sp>
        <p:nvSpPr>
          <p:cNvPr id="4" name="Espace réservé du numéro de diapositive 3"/>
          <p:cNvSpPr>
            <a:spLocks noGrp="1"/>
          </p:cNvSpPr>
          <p:nvPr>
            <p:ph type="sldNum" sz="quarter" idx="5"/>
          </p:nvPr>
        </p:nvSpPr>
        <p:spPr/>
        <p:txBody>
          <a:bodyPr/>
          <a:lstStyle/>
          <a:p>
            <a:fld id="{CC8BF9A1-2B58-449F-910A-5B48B7DF5E85}" type="slidenum">
              <a:rPr lang="fr-CA" smtClean="0"/>
              <a:t>9</a:t>
            </a:fld>
            <a:endParaRPr lang="fr-CA"/>
          </a:p>
        </p:txBody>
      </p:sp>
    </p:spTree>
    <p:extLst>
      <p:ext uri="{BB962C8B-B14F-4D97-AF65-F5344CB8AC3E}">
        <p14:creationId xmlns:p14="http://schemas.microsoft.com/office/powerpoint/2010/main" val="213091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8FA38-761D-4307-4E94-6EE7DCD7F50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7D2A1B-4FF9-CEF4-ABEF-067332FDC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BF5CBD4-FFD6-4287-0391-F1F35859A316}"/>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EF5802C8-22EE-8C65-9B4B-E2E7CF40CA8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595D5CC-BE28-6759-F6B6-E2B300CEB2C7}"/>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249766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AA489-04BB-141B-8CF4-B08015167BA3}"/>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7C4108B-2E0F-7342-0A9D-1DBA7372FC9E}"/>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4" name="Espace réservé du pied de page 3">
            <a:extLst>
              <a:ext uri="{FF2B5EF4-FFF2-40B4-BE49-F238E27FC236}">
                <a16:creationId xmlns:a16="http://schemas.microsoft.com/office/drawing/2014/main" id="{30028791-4E01-B729-B7D3-4D42D57994C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7C0DDDFD-7D5D-4B7E-C927-D8140D08FA0E}"/>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369488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Vide">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8A5425-7447-1F2D-3B39-46EE2BCB1FF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3" name="Espace réservé du pied de page 2">
            <a:extLst>
              <a:ext uri="{FF2B5EF4-FFF2-40B4-BE49-F238E27FC236}">
                <a16:creationId xmlns:a16="http://schemas.microsoft.com/office/drawing/2014/main" id="{96F7FE6C-8DC3-C1CB-3F04-F5CD6996725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1E6BF3F-4BF0-E292-55A7-01D9E8F8A8B1}"/>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264768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Vide">
    <p:bg>
      <p:bgPr>
        <a:solidFill>
          <a:schemeClr val="accent2">
            <a:lumMod val="20000"/>
            <a:lumOff val="80000"/>
            <a:alpha val="30000"/>
          </a:schemeClr>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8A5425-7447-1F2D-3B39-46EE2BCB1FF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3" name="Espace réservé du pied de page 2">
            <a:extLst>
              <a:ext uri="{FF2B5EF4-FFF2-40B4-BE49-F238E27FC236}">
                <a16:creationId xmlns:a16="http://schemas.microsoft.com/office/drawing/2014/main" id="{96F7FE6C-8DC3-C1CB-3F04-F5CD6996725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1E6BF3F-4BF0-E292-55A7-01D9E8F8A8B1}"/>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99755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Vide">
    <p:bg>
      <p:bgPr>
        <a:solidFill>
          <a:schemeClr val="accent3">
            <a:lumMod val="60000"/>
            <a:lumOff val="40000"/>
            <a:alpha val="7000"/>
          </a:schemeClr>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8A5425-7447-1F2D-3B39-46EE2BCB1FF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3" name="Espace réservé du pied de page 2">
            <a:extLst>
              <a:ext uri="{FF2B5EF4-FFF2-40B4-BE49-F238E27FC236}">
                <a16:creationId xmlns:a16="http://schemas.microsoft.com/office/drawing/2014/main" id="{96F7FE6C-8DC3-C1CB-3F04-F5CD6996725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1E6BF3F-4BF0-E292-55A7-01D9E8F8A8B1}"/>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134365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Vide">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8A5425-7447-1F2D-3B39-46EE2BCB1FF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3" name="Espace réservé du pied de page 2">
            <a:extLst>
              <a:ext uri="{FF2B5EF4-FFF2-40B4-BE49-F238E27FC236}">
                <a16:creationId xmlns:a16="http://schemas.microsoft.com/office/drawing/2014/main" id="{96F7FE6C-8DC3-C1CB-3F04-F5CD6996725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1E6BF3F-4BF0-E292-55A7-01D9E8F8A8B1}"/>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151528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15DAC-98D8-521C-B61B-4192FA9ECF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7A6075B-3C3E-536E-DB68-849E487FD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A7D162B3-DC10-057D-33AB-13C0B379A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6EED21-6B46-B298-5491-264992A7E0FA}"/>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6" name="Espace réservé du pied de page 5">
            <a:extLst>
              <a:ext uri="{FF2B5EF4-FFF2-40B4-BE49-F238E27FC236}">
                <a16:creationId xmlns:a16="http://schemas.microsoft.com/office/drawing/2014/main" id="{D3D3FABF-DE2D-135C-B8D0-6793E37DA6D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EA84CB0-DE42-4789-5DF6-7D286CC9AA2E}"/>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144281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2E0CD-DA85-E8D5-CAC2-2979494BA1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513AD46-4DAE-B0C2-D809-53798A3BB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AD1B049-754C-CF44-7F27-DA22C8FCA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F2DD89-3F2F-53CA-17CC-83E6FEA0DD08}"/>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6" name="Espace réservé du pied de page 5">
            <a:extLst>
              <a:ext uri="{FF2B5EF4-FFF2-40B4-BE49-F238E27FC236}">
                <a16:creationId xmlns:a16="http://schemas.microsoft.com/office/drawing/2014/main" id="{76FA3F9A-B011-40DF-362C-5C9F2636E1E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CD25CF8-1C1A-E64B-8CF4-D10C5B31EB80}"/>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395992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8E58C-8E6E-7A92-4908-D55D59691E27}"/>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EE1FBEE-2843-CCBF-5FD4-9763CB5369A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3A1F5F7-07F3-DB71-01AC-63221270F82D}"/>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B230F9FF-3D95-7D6E-1BD3-989B569E1C4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822578F-0261-D113-3412-46371F20EB5C}"/>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3387807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67C7AE4-3017-212F-3E99-E8EE21F7170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604C100-E7BD-9CDA-D6DC-218CA99A7FB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9017395-F81E-F396-AF88-3F1E48008562}"/>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4BF2E53C-F50D-8126-1E86-EC3FE78B272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D20DF13-460B-C24E-50A9-2D51BAA1D796}"/>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29692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487DC-8DC2-CAEA-496F-6310E475A5A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A3E6C4A-DA4E-2655-C410-E1617C125C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C5AF132-0184-2A57-8FDB-FA6D02A3083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BA468AA8-0ACB-A337-20F7-B38420E6886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4F4854-93CB-26DC-F5B7-11252B89619F}"/>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5398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487DC-8DC2-CAEA-496F-6310E475A5A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A3E6C4A-DA4E-2655-C410-E1617C125C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C5AF132-0184-2A57-8FDB-FA6D02A3083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BA468AA8-0ACB-A337-20F7-B38420E6886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4F4854-93CB-26DC-F5B7-11252B89619F}"/>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27747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accent2">
            <a:lumMod val="20000"/>
            <a:lumOff val="80000"/>
            <a:alpha val="3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487DC-8DC2-CAEA-496F-6310E475A5A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A3E6C4A-DA4E-2655-C410-E1617C125C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C5AF132-0184-2A57-8FDB-FA6D02A3083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BA468AA8-0ACB-A337-20F7-B38420E6886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4F4854-93CB-26DC-F5B7-11252B89619F}"/>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50053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bg>
      <p:bgPr>
        <a:solidFill>
          <a:schemeClr val="accent3">
            <a:lumMod val="60000"/>
            <a:lumOff val="40000"/>
            <a:alpha val="7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487DC-8DC2-CAEA-496F-6310E475A5A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A3E6C4A-DA4E-2655-C410-E1617C125C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C5AF132-0184-2A57-8FDB-FA6D02A3083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BA468AA8-0ACB-A337-20F7-B38420E6886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4F4854-93CB-26DC-F5B7-11252B89619F}"/>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234998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re et contenu">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487DC-8DC2-CAEA-496F-6310E475A5A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A3E6C4A-DA4E-2655-C410-E1617C125C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C5AF132-0184-2A57-8FDB-FA6D02A3083B}"/>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BA468AA8-0ACB-A337-20F7-B38420E6886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B4F4854-93CB-26DC-F5B7-11252B89619F}"/>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188273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1E5C8-3D67-6AB2-314E-D320771E2B5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F23DC69D-6871-4E2B-1CF4-E59AB2CF4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DEBB389-B66D-E6C9-DDD2-08FFB6369239}"/>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84233610-3213-451B-4604-B1B27CF6501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156952C-841C-80A2-72BA-C243579EFFB5}"/>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314638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F0303-38E8-D4DF-BE58-70BAEC5D54E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7501C14-0CF5-D0E3-E384-B16921EB1E0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099EE3D-001F-B418-D2A8-2AF0BC9FF2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EBE2C3E-3240-A6BE-02E8-73B7139EA686}"/>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6" name="Espace réservé du pied de page 5">
            <a:extLst>
              <a:ext uri="{FF2B5EF4-FFF2-40B4-BE49-F238E27FC236}">
                <a16:creationId xmlns:a16="http://schemas.microsoft.com/office/drawing/2014/main" id="{A9E5366E-FE9F-010C-BD16-22E00E41153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E80E855-ACFB-1267-6268-F5398A544DFC}"/>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393601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2BF34-7815-F355-52A0-75FC0E5B33F3}"/>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5208DF3-3DC2-1427-36BC-5542120AE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A430A16-4B04-97A9-757A-3EEE5D14CF6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C91327A2-13C3-5A52-C604-F8F84BB9A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16EEF30-72B8-629D-C3C2-2C652BFC99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4F95C377-964A-9A03-55F3-FD7D0E82CF03}"/>
              </a:ext>
            </a:extLst>
          </p:cNvPr>
          <p:cNvSpPr>
            <a:spLocks noGrp="1"/>
          </p:cNvSpPr>
          <p:nvPr>
            <p:ph type="dt" sz="half" idx="10"/>
          </p:nvPr>
        </p:nvSpPr>
        <p:spPr/>
        <p:txBody>
          <a:bodyPr/>
          <a:lstStyle/>
          <a:p>
            <a:fld id="{4F31F2B7-E23A-4ABF-B0A9-695EEACE5C61}" type="datetimeFigureOut">
              <a:rPr lang="fr-CA" smtClean="0"/>
              <a:t>2023-11-21</a:t>
            </a:fld>
            <a:endParaRPr lang="fr-CA"/>
          </a:p>
        </p:txBody>
      </p:sp>
      <p:sp>
        <p:nvSpPr>
          <p:cNvPr id="8" name="Espace réservé du pied de page 7">
            <a:extLst>
              <a:ext uri="{FF2B5EF4-FFF2-40B4-BE49-F238E27FC236}">
                <a16:creationId xmlns:a16="http://schemas.microsoft.com/office/drawing/2014/main" id="{2C344DE3-7B04-CDE6-D2CE-22D70F5AE77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FA10EA8D-7072-7D5C-9038-57ECE882F79D}"/>
              </a:ext>
            </a:extLst>
          </p:cNvPr>
          <p:cNvSpPr>
            <a:spLocks noGrp="1"/>
          </p:cNvSpPr>
          <p:nvPr>
            <p:ph type="sldNum" sz="quarter" idx="12"/>
          </p:nvPr>
        </p:nvSpPr>
        <p:spPr/>
        <p:txBody>
          <a:bodyPr/>
          <a:lstStyle/>
          <a:p>
            <a:fld id="{ABEDE352-6257-46DC-B637-078CDBC37B58}" type="slidenum">
              <a:rPr lang="fr-CA" smtClean="0"/>
              <a:t>‹#›</a:t>
            </a:fld>
            <a:endParaRPr lang="fr-CA"/>
          </a:p>
        </p:txBody>
      </p:sp>
    </p:spTree>
    <p:extLst>
      <p:ext uri="{BB962C8B-B14F-4D97-AF65-F5344CB8AC3E}">
        <p14:creationId xmlns:p14="http://schemas.microsoft.com/office/powerpoint/2010/main" val="19908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C79CC24-69E6-0353-1C18-95BC053C0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E988942-CB44-1360-F2DA-D225C59A0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EB3E928-4D2C-347E-88C3-E8E39E5C4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1F2B7-E23A-4ABF-B0A9-695EEACE5C61}"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0F2EBF18-1B0B-A08D-C5D7-7B979CBA7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D2E3FDE1-A25C-7EB6-88BD-F8551B8E4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DE352-6257-46DC-B637-078CDBC37B58}" type="slidenum">
              <a:rPr lang="fr-CA" smtClean="0"/>
              <a:t>‹#›</a:t>
            </a:fld>
            <a:endParaRPr lang="fr-CA"/>
          </a:p>
        </p:txBody>
      </p:sp>
    </p:spTree>
    <p:extLst>
      <p:ext uri="{BB962C8B-B14F-4D97-AF65-F5344CB8AC3E}">
        <p14:creationId xmlns:p14="http://schemas.microsoft.com/office/powerpoint/2010/main" val="110075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6" r:id="rId5"/>
    <p:sldLayoutId id="2147483667" r:id="rId6"/>
    <p:sldLayoutId id="2147483651" r:id="rId7"/>
    <p:sldLayoutId id="2147483652" r:id="rId8"/>
    <p:sldLayoutId id="2147483653" r:id="rId9"/>
    <p:sldLayoutId id="2147483654" r:id="rId10"/>
    <p:sldLayoutId id="2147483660" r:id="rId11"/>
    <p:sldLayoutId id="2147483661" r:id="rId12"/>
    <p:sldLayoutId id="2147483662" r:id="rId13"/>
    <p:sldLayoutId id="2147483663"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0.png"/><Relationship Id="rId12" Type="http://schemas.openxmlformats.org/officeDocument/2006/relationships/hyperlink" Target="https://tout-petits.org/" TargetMode="External"/><Relationship Id="rId17" Type="http://schemas.openxmlformats.org/officeDocument/2006/relationships/image" Target="../media/image57.svg"/><Relationship Id="rId2" Type="http://schemas.openxmlformats.org/officeDocument/2006/relationships/notesSlide" Target="../notesSlides/notesSlide35.xml"/><Relationship Id="rId16" Type="http://schemas.openxmlformats.org/officeDocument/2006/relationships/image" Target="../media/image56.png"/><Relationship Id="rId1" Type="http://schemas.openxmlformats.org/officeDocument/2006/relationships/slideLayout" Target="../slideLayouts/slideLayout10.xml"/><Relationship Id="rId6" Type="http://schemas.openxmlformats.org/officeDocument/2006/relationships/hyperlink" Target="https://www.facebook.com/observatoiredestoutpetits" TargetMode="External"/><Relationship Id="rId11" Type="http://schemas.openxmlformats.org/officeDocument/2006/relationships/image" Target="../media/image53.svg"/><Relationship Id="rId5" Type="http://schemas.openxmlformats.org/officeDocument/2006/relationships/image" Target="../media/image6.png"/><Relationship Id="rId15" Type="http://schemas.openxmlformats.org/officeDocument/2006/relationships/hyperlink" Target="https://twitter.com/Tout_petits" TargetMode="External"/><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hyperlink" Target="https://www.linkedin.com/company/observatoire-des-tout-petits" TargetMode="External"/><Relationship Id="rId14" Type="http://schemas.openxmlformats.org/officeDocument/2006/relationships/image" Target="../media/image55.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D24B8C3-5982-A8D3-A3A7-0EF959949F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89070" y="5858539"/>
            <a:ext cx="2106930" cy="656431"/>
          </a:xfrm>
          <a:prstGeom prst="rect">
            <a:avLst/>
          </a:prstGeom>
        </p:spPr>
      </p:pic>
      <p:pic>
        <p:nvPicPr>
          <p:cNvPr id="12" name="Image 11">
            <a:extLst>
              <a:ext uri="{FF2B5EF4-FFF2-40B4-BE49-F238E27FC236}">
                <a16:creationId xmlns:a16="http://schemas.microsoft.com/office/drawing/2014/main" id="{84021D87-F688-6062-2B51-29E2FD94D3D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2804" y="5751521"/>
            <a:ext cx="1408086" cy="685015"/>
          </a:xfrm>
          <a:prstGeom prst="rect">
            <a:avLst/>
          </a:prstGeom>
        </p:spPr>
      </p:pic>
      <p:pic>
        <p:nvPicPr>
          <p:cNvPr id="14" name="Graphique 13">
            <a:extLst>
              <a:ext uri="{FF2B5EF4-FFF2-40B4-BE49-F238E27FC236}">
                <a16:creationId xmlns:a16="http://schemas.microsoft.com/office/drawing/2014/main" id="{BF672DB8-76DD-6A09-78BE-7A8C68EFE3E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72512" y="5751521"/>
            <a:ext cx="868627" cy="685015"/>
          </a:xfrm>
          <a:prstGeom prst="rect">
            <a:avLst/>
          </a:prstGeom>
        </p:spPr>
      </p:pic>
      <p:sp>
        <p:nvSpPr>
          <p:cNvPr id="15" name="ZoneTexte 14">
            <a:extLst>
              <a:ext uri="{FF2B5EF4-FFF2-40B4-BE49-F238E27FC236}">
                <a16:creationId xmlns:a16="http://schemas.microsoft.com/office/drawing/2014/main" id="{5C8DBDEE-6041-544A-97B3-43E97722E5CE}"/>
              </a:ext>
            </a:extLst>
          </p:cNvPr>
          <p:cNvSpPr txBox="1"/>
          <p:nvPr/>
        </p:nvSpPr>
        <p:spPr>
          <a:xfrm>
            <a:off x="652802" y="0"/>
            <a:ext cx="5359378" cy="5326380"/>
          </a:xfrm>
          <a:prstGeom prst="rect">
            <a:avLst/>
          </a:prstGeom>
          <a:solidFill>
            <a:schemeClr val="accent3"/>
          </a:solidFill>
        </p:spPr>
        <p:txBody>
          <a:bodyPr wrap="square" lIns="432000" tIns="0" rIns="360000" bIns="540000" rtlCol="0" anchor="b" anchorCtr="0">
            <a:noAutofit/>
          </a:bodyPr>
          <a:lstStyle/>
          <a:p>
            <a:pPr>
              <a:spcAft>
                <a:spcPts val="1800"/>
              </a:spcAft>
            </a:pPr>
            <a:r>
              <a:rPr lang="fr-CA" sz="3600" b="1">
                <a:solidFill>
                  <a:schemeClr val="bg1"/>
                </a:solidFill>
                <a:effectLst/>
                <a:latin typeface="Raleway ExtraBold" pitchFamily="2" charset="77"/>
                <a:ea typeface="Calibri" panose="020F0502020204030204" pitchFamily="34" charset="0"/>
                <a:cs typeface="Arial" panose="020B0604020202020204" pitchFamily="34" charset="0"/>
              </a:rPr>
              <a:t>Droits des tout-petits au Québec : </a:t>
            </a:r>
            <a:r>
              <a:rPr lang="fr-CA" sz="3600" b="1" spc="-100">
                <a:solidFill>
                  <a:schemeClr val="bg1"/>
                </a:solidFill>
                <a:effectLst/>
                <a:latin typeface="Raleway ExtraBold" pitchFamily="2" charset="77"/>
                <a:ea typeface="Calibri" panose="020F0502020204030204" pitchFamily="34" charset="0"/>
                <a:cs typeface="Arial" panose="020B0604020202020204" pitchFamily="34" charset="0"/>
              </a:rPr>
              <a:t>où en sommes-nous ?</a:t>
            </a:r>
          </a:p>
          <a:p>
            <a:pPr>
              <a:lnSpc>
                <a:spcPct val="110000"/>
              </a:lnSpc>
              <a:spcAft>
                <a:spcPts val="2400"/>
              </a:spcAft>
            </a:pPr>
            <a:r>
              <a:rPr lang="fr-CA" sz="2400" b="1">
                <a:solidFill>
                  <a:schemeClr val="accent3">
                    <a:lumMod val="20000"/>
                    <a:lumOff val="80000"/>
                  </a:schemeClr>
                </a:solidFill>
                <a:effectLst/>
                <a:latin typeface="Raleway" pitchFamily="2" charset="77"/>
                <a:ea typeface="Calibri" panose="020F0502020204030204" pitchFamily="34" charset="0"/>
                <a:cs typeface="Arial" panose="020B0604020202020204" pitchFamily="34" charset="0"/>
              </a:rPr>
              <a:t>Dévoilement d'indicateurs </a:t>
            </a:r>
            <a:br>
              <a:rPr lang="fr-CA" sz="2400" b="1">
                <a:solidFill>
                  <a:schemeClr val="accent3">
                    <a:lumMod val="20000"/>
                    <a:lumOff val="80000"/>
                  </a:schemeClr>
                </a:solidFill>
                <a:effectLst/>
                <a:latin typeface="Raleway" pitchFamily="2" charset="77"/>
                <a:ea typeface="Calibri" panose="020F0502020204030204" pitchFamily="34" charset="0"/>
                <a:cs typeface="Arial" panose="020B0604020202020204" pitchFamily="34" charset="0"/>
              </a:rPr>
            </a:br>
            <a:r>
              <a:rPr lang="fr-CA" sz="2400" b="1">
                <a:solidFill>
                  <a:schemeClr val="accent3">
                    <a:lumMod val="20000"/>
                    <a:lumOff val="80000"/>
                  </a:schemeClr>
                </a:solidFill>
                <a:effectLst/>
                <a:latin typeface="Raleway" pitchFamily="2" charset="77"/>
                <a:ea typeface="Calibri" panose="020F0502020204030204" pitchFamily="34" charset="0"/>
                <a:cs typeface="Arial" panose="020B0604020202020204" pitchFamily="34" charset="0"/>
              </a:rPr>
              <a:t>à l'échelle du Québec par l'Observatoire des tout-petits</a:t>
            </a:r>
          </a:p>
          <a:p>
            <a:pPr>
              <a:lnSpc>
                <a:spcPct val="120000"/>
              </a:lnSpc>
              <a:spcAft>
                <a:spcPts val="1800"/>
              </a:spcAft>
            </a:pPr>
            <a:r>
              <a:rPr lang="fr-CA" i="1">
                <a:solidFill>
                  <a:schemeClr val="accent3">
                    <a:lumMod val="20000"/>
                    <a:lumOff val="80000"/>
                  </a:schemeClr>
                </a:solidFill>
                <a:effectLst/>
                <a:latin typeface="Raleway" pitchFamily="2" charset="77"/>
                <a:ea typeface="Calibri" panose="020F0502020204030204" pitchFamily="34" charset="0"/>
                <a:cs typeface="Arial" panose="020B0604020202020204" pitchFamily="34" charset="0"/>
              </a:rPr>
              <a:t>16 novembre 2023</a:t>
            </a:r>
            <a:br>
              <a:rPr lang="fr-CA">
                <a:solidFill>
                  <a:schemeClr val="accent3">
                    <a:lumMod val="20000"/>
                    <a:lumOff val="80000"/>
                  </a:schemeClr>
                </a:solidFill>
                <a:effectLst/>
                <a:latin typeface="Raleway" pitchFamily="2" charset="77"/>
                <a:ea typeface="Calibri" panose="020F0502020204030204" pitchFamily="34" charset="0"/>
                <a:cs typeface="Arial" panose="020B0604020202020204" pitchFamily="34" charset="0"/>
              </a:rPr>
            </a:br>
            <a:r>
              <a:rPr lang="fr-CA" i="1">
                <a:solidFill>
                  <a:schemeClr val="accent3">
                    <a:lumMod val="20000"/>
                    <a:lumOff val="80000"/>
                  </a:schemeClr>
                </a:solidFill>
                <a:effectLst/>
                <a:latin typeface="Raleway" pitchFamily="2" charset="77"/>
                <a:ea typeface="Calibri" panose="020F0502020204030204" pitchFamily="34" charset="0"/>
                <a:cs typeface="Arial" panose="020B0604020202020204" pitchFamily="34" charset="0"/>
              </a:rPr>
              <a:t>Maison-Alcan</a:t>
            </a:r>
            <a:endParaRPr lang="fr-FR" sz="2400" i="1">
              <a:solidFill>
                <a:schemeClr val="accent3">
                  <a:lumMod val="20000"/>
                  <a:lumOff val="80000"/>
                </a:schemeClr>
              </a:solidFill>
            </a:endParaRPr>
          </a:p>
        </p:txBody>
      </p:sp>
      <p:pic>
        <p:nvPicPr>
          <p:cNvPr id="21" name="Image 20" descr="Une image contenant noir, obscurité, capture d’écran, noir et blanc&#10;&#10;Description générée automatiquement">
            <a:extLst>
              <a:ext uri="{FF2B5EF4-FFF2-40B4-BE49-F238E27FC236}">
                <a16:creationId xmlns:a16="http://schemas.microsoft.com/office/drawing/2014/main" id="{76BC9E94-77E0-713F-D2F2-1FDFA56EF1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74509" y="5869559"/>
            <a:ext cx="1464687" cy="565532"/>
          </a:xfrm>
          <a:prstGeom prst="rect">
            <a:avLst/>
          </a:prstGeom>
        </p:spPr>
      </p:pic>
    </p:spTree>
    <p:extLst>
      <p:ext uri="{BB962C8B-B14F-4D97-AF65-F5344CB8AC3E}">
        <p14:creationId xmlns:p14="http://schemas.microsoft.com/office/powerpoint/2010/main" val="291447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5077690" y="2046288"/>
            <a:ext cx="6172200" cy="1484312"/>
          </a:xfrm>
        </p:spPr>
        <p:txBody>
          <a:bodyPr lIns="0" tIns="0" rIns="0" bIns="0">
            <a:noAutofit/>
          </a:bodyPr>
          <a:lstStyle/>
          <a:p>
            <a:pPr marL="0" indent="0">
              <a:lnSpc>
                <a:spcPct val="114000"/>
              </a:lnSpc>
              <a:spcBef>
                <a:spcPts val="0"/>
              </a:spcBef>
              <a:spcAft>
                <a:spcPts val="1200"/>
              </a:spcAft>
              <a:buNone/>
            </a:pPr>
            <a:r>
              <a:rPr lang="fr-CA" sz="4000" b="1">
                <a:solidFill>
                  <a:schemeClr val="tx1">
                    <a:lumMod val="75000"/>
                    <a:lumOff val="25000"/>
                  </a:schemeClr>
                </a:solidFill>
                <a:latin typeface="Raleway ExtraBold" pitchFamily="2" charset="77"/>
                <a:cs typeface="Arial" panose="020B0604020202020204" pitchFamily="34" charset="0"/>
              </a:rPr>
              <a:t>83% </a:t>
            </a:r>
            <a:r>
              <a:rPr lang="fr-CA" sz="2400">
                <a:latin typeface="Raleway" pitchFamily="2" charset="0"/>
                <a:cs typeface="Arial" panose="020B0604020202020204" pitchFamily="34" charset="0"/>
              </a:rPr>
              <a:t>des enfants </a:t>
            </a:r>
            <a:r>
              <a:rPr lang="fr-CA" sz="2400" b="1">
                <a:solidFill>
                  <a:schemeClr val="accent1"/>
                </a:solidFill>
                <a:latin typeface="Raleway" pitchFamily="2" charset="0"/>
                <a:cs typeface="Arial" panose="020B0604020202020204" pitchFamily="34" charset="0"/>
              </a:rPr>
              <a:t>sans besoin de soutien particulier</a:t>
            </a:r>
            <a:r>
              <a:rPr lang="fr-CA" sz="2400">
                <a:latin typeface="Raleway" pitchFamily="2" charset="0"/>
                <a:cs typeface="Arial" panose="020B0604020202020204" pitchFamily="34" charset="0"/>
              </a:rPr>
              <a:t> inscrits sur La Place 0-5 avaient trouvé une place en 2019.</a:t>
            </a:r>
          </a:p>
          <a:p>
            <a:pPr marL="0" indent="0">
              <a:lnSpc>
                <a:spcPct val="114000"/>
              </a:lnSpc>
              <a:spcBef>
                <a:spcPts val="0"/>
              </a:spcBef>
              <a:spcAft>
                <a:spcPts val="1200"/>
              </a:spcAft>
              <a:buNone/>
            </a:pPr>
            <a:r>
              <a:rPr lang="fr-CA" sz="2400">
                <a:latin typeface="Raleway" pitchFamily="2" charset="0"/>
                <a:cs typeface="Arial" panose="020B0604020202020204" pitchFamily="34" charset="0"/>
              </a:rPr>
              <a:t>Comparativement à </a:t>
            </a:r>
            <a:r>
              <a:rPr lang="fr-CA" sz="4000" b="1">
                <a:solidFill>
                  <a:schemeClr val="tx1">
                    <a:lumMod val="75000"/>
                    <a:lumOff val="25000"/>
                  </a:schemeClr>
                </a:solidFill>
                <a:latin typeface="Raleway ExtraBold" pitchFamily="2" charset="77"/>
                <a:cs typeface="Arial" panose="020B0604020202020204" pitchFamily="34" charset="0"/>
              </a:rPr>
              <a:t>73% </a:t>
            </a:r>
            <a:r>
              <a:rPr lang="fr-CA" sz="2400">
                <a:latin typeface="Raleway" pitchFamily="2" charset="0"/>
                <a:cs typeface="Arial" panose="020B0604020202020204" pitchFamily="34" charset="0"/>
              </a:rPr>
              <a:t>lorsque les parents avaient indiqué que leur </a:t>
            </a:r>
            <a:r>
              <a:rPr lang="fr-CA" sz="2400" b="1">
                <a:solidFill>
                  <a:schemeClr val="accent1"/>
                </a:solidFill>
                <a:latin typeface="Raleway" pitchFamily="2" charset="0"/>
                <a:cs typeface="Arial" panose="020B0604020202020204" pitchFamily="34" charset="0"/>
              </a:rPr>
              <a:t>tout-petit avait besoin de soutien particulier</a:t>
            </a:r>
            <a:r>
              <a:rPr lang="fr-CA" sz="2400">
                <a:latin typeface="Raleway" pitchFamily="2" charset="0"/>
                <a:cs typeface="Arial" panose="020B0604020202020204" pitchFamily="34" charset="0"/>
              </a:rPr>
              <a:t>.</a:t>
            </a: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1"/>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625820" cy="553998"/>
          </a:xfrm>
          <a:prstGeom prst="rect">
            <a:avLst/>
          </a:prstGeom>
          <a:noFill/>
        </p:spPr>
        <p:txBody>
          <a:bodyPr wrap="square" lIns="0" tIns="0" rIns="0" bIns="0" rtlCol="0" anchor="b">
            <a:noAutofit/>
          </a:bodyPr>
          <a:lstStyle/>
          <a:p>
            <a:pPr>
              <a:lnSpc>
                <a:spcPct val="110000"/>
              </a:lnSpc>
            </a:pPr>
            <a:endPar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endParaRPr>
          </a:p>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Vérificateur général du Québec (2020), Accessibilité aux services de garde éducatifs à l'enfance.</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10</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15" name="Image 14">
            <a:extLst>
              <a:ext uri="{FF2B5EF4-FFF2-40B4-BE49-F238E27FC236}">
                <a16:creationId xmlns:a16="http://schemas.microsoft.com/office/drawing/2014/main" id="{F8285009-EE62-DFD2-8972-BC4F9402DE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908" y="1580122"/>
            <a:ext cx="3657600" cy="3657600"/>
          </a:xfrm>
          <a:prstGeom prst="rect">
            <a:avLst/>
          </a:prstGeom>
        </p:spPr>
      </p:pic>
      <p:sp>
        <p:nvSpPr>
          <p:cNvPr id="2" name="Titre 1">
            <a:extLst>
              <a:ext uri="{FF2B5EF4-FFF2-40B4-BE49-F238E27FC236}">
                <a16:creationId xmlns:a16="http://schemas.microsoft.com/office/drawing/2014/main" id="{B8FDFFE4-E008-7126-1906-BA7E31B57C88}"/>
              </a:ext>
            </a:extLst>
          </p:cNvPr>
          <p:cNvSpPr txBox="1">
            <a:spLocks/>
          </p:cNvSpPr>
          <p:nvPr/>
        </p:nvSpPr>
        <p:spPr>
          <a:xfrm>
            <a:off x="8430016" y="1"/>
            <a:ext cx="3761983" cy="513708"/>
          </a:xfrm>
          <a:prstGeom prst="rect">
            <a:avLst/>
          </a:prstGeom>
          <a:solidFill>
            <a:schemeClr val="accent1"/>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une éducation de qualité</a:t>
            </a:r>
          </a:p>
        </p:txBody>
      </p:sp>
    </p:spTree>
    <p:extLst>
      <p:ext uri="{BB962C8B-B14F-4D97-AF65-F5344CB8AC3E}">
        <p14:creationId xmlns:p14="http://schemas.microsoft.com/office/powerpoint/2010/main" val="336719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940513" y="2046288"/>
            <a:ext cx="6575425" cy="3867150"/>
          </a:xfrm>
        </p:spPr>
        <p:txBody>
          <a:bodyPr lIns="0" tIns="0" rIns="0" bIns="0">
            <a:noAutofit/>
          </a:bodyPr>
          <a:lstStyle/>
          <a:p>
            <a:pPr marL="0" indent="0">
              <a:lnSpc>
                <a:spcPts val="3200"/>
              </a:lnSpc>
              <a:spcBef>
                <a:spcPts val="0"/>
              </a:spcBef>
              <a:spcAft>
                <a:spcPts val="600"/>
              </a:spcAft>
              <a:buNone/>
            </a:pPr>
            <a:r>
              <a:rPr lang="fr-CA" sz="4400"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72,5 % </a:t>
            </a:r>
            <a:r>
              <a:rPr lang="fr-CA" sz="2400">
                <a:latin typeface="Raleway" pitchFamily="2" charset="0"/>
                <a:cs typeface="Arial" panose="020B0604020202020204" pitchFamily="34" charset="0"/>
              </a:rPr>
              <a:t>du personnel enseignant était </a:t>
            </a:r>
            <a:r>
              <a:rPr lang="fr-CA" sz="2400" b="1">
                <a:solidFill>
                  <a:schemeClr val="accent1"/>
                </a:solidFill>
                <a:latin typeface="Raleway" pitchFamily="2" charset="0"/>
                <a:cs typeface="Arial" panose="020B0604020202020204" pitchFamily="34" charset="0"/>
              </a:rPr>
              <a:t>légalement qualifié dans le réseau scolaire </a:t>
            </a:r>
            <a:r>
              <a:rPr lang="fr-CA" sz="2400">
                <a:latin typeface="Raleway" pitchFamily="2" charset="0"/>
                <a:cs typeface="Arial" panose="020B0604020202020204" pitchFamily="34" charset="0"/>
              </a:rPr>
              <a:t>en 2020-2021. </a:t>
            </a:r>
          </a:p>
          <a:p>
            <a:pPr marL="0" indent="0">
              <a:lnSpc>
                <a:spcPts val="2800"/>
              </a:lnSpc>
              <a:spcBef>
                <a:spcPts val="1800"/>
              </a:spcBef>
              <a:spcAft>
                <a:spcPts val="600"/>
              </a:spcAft>
              <a:buNone/>
            </a:pPr>
            <a:r>
              <a:rPr lang="fr-CA" sz="1800">
                <a:latin typeface="Raleway" pitchFamily="2" charset="0"/>
                <a:cs typeface="Arial" panose="020B0604020202020204" pitchFamily="34" charset="0"/>
              </a:rPr>
              <a:t>Cette proportion était de:</a:t>
            </a:r>
          </a:p>
          <a:p>
            <a:pPr>
              <a:lnSpc>
                <a:spcPts val="2800"/>
              </a:lnSpc>
              <a:spcBef>
                <a:spcPts val="0"/>
              </a:spcBef>
              <a:spcAft>
                <a:spcPts val="600"/>
              </a:spcAft>
              <a:buClr>
                <a:schemeClr val="accent1"/>
              </a:buClr>
              <a:buSzPct val="110000"/>
            </a:pPr>
            <a:r>
              <a:rPr lang="fr-CA" sz="1800">
                <a:latin typeface="Raleway" pitchFamily="2" charset="0"/>
                <a:cs typeface="Arial" panose="020B0604020202020204" pitchFamily="34" charset="0"/>
              </a:rPr>
              <a:t>99,0 % chez le personnel œuvrant à temps plein, </a:t>
            </a:r>
          </a:p>
          <a:p>
            <a:pPr>
              <a:lnSpc>
                <a:spcPts val="2800"/>
              </a:lnSpc>
              <a:spcBef>
                <a:spcPts val="0"/>
              </a:spcBef>
              <a:spcAft>
                <a:spcPts val="600"/>
              </a:spcAft>
              <a:buClr>
                <a:schemeClr val="accent1"/>
              </a:buClr>
              <a:buSzPct val="110000"/>
            </a:pPr>
            <a:r>
              <a:rPr lang="fr-CA" sz="1800">
                <a:latin typeface="Raleway" pitchFamily="2" charset="0"/>
                <a:cs typeface="Arial" panose="020B0604020202020204" pitchFamily="34" charset="0"/>
              </a:rPr>
              <a:t>79,3 % chez le personnel à temps partiel,</a:t>
            </a:r>
          </a:p>
          <a:p>
            <a:pPr>
              <a:lnSpc>
                <a:spcPts val="2800"/>
              </a:lnSpc>
              <a:spcBef>
                <a:spcPts val="0"/>
              </a:spcBef>
              <a:spcAft>
                <a:spcPts val="600"/>
              </a:spcAft>
              <a:buClr>
                <a:schemeClr val="accent1"/>
              </a:buClr>
              <a:buSzPct val="110000"/>
            </a:pPr>
            <a:r>
              <a:rPr lang="fr-CA" sz="1800">
                <a:latin typeface="Raleway" pitchFamily="2" charset="0"/>
                <a:cs typeface="Arial" panose="020B0604020202020204" pitchFamily="34" charset="0"/>
              </a:rPr>
              <a:t>23,7 % chez le personnel suppléant,</a:t>
            </a:r>
          </a:p>
          <a:p>
            <a:pPr>
              <a:lnSpc>
                <a:spcPts val="2800"/>
              </a:lnSpc>
              <a:spcBef>
                <a:spcPts val="0"/>
              </a:spcBef>
              <a:spcAft>
                <a:spcPts val="600"/>
              </a:spcAft>
              <a:buClr>
                <a:schemeClr val="accent1"/>
              </a:buClr>
              <a:buSzPct val="110000"/>
            </a:pPr>
            <a:r>
              <a:rPr lang="fr-CA" sz="1800">
                <a:latin typeface="Raleway" pitchFamily="2" charset="0"/>
                <a:cs typeface="Arial" panose="020B0604020202020204" pitchFamily="34" charset="0"/>
              </a:rPr>
              <a:t>59,7 % chez le personnel enseignant à la leçon.</a:t>
            </a: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1"/>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8732244" cy="553998"/>
          </a:xfrm>
          <a:prstGeom prst="rect">
            <a:avLst/>
          </a:prstGeom>
          <a:noFill/>
        </p:spPr>
        <p:txBody>
          <a:bodyPr wrap="square" lIns="0" tIns="0" rIns="0" bIns="0" rtlCol="0" anchor="b">
            <a:noAutofit/>
          </a:bodyPr>
          <a:lstStyle/>
          <a:p>
            <a:pPr>
              <a:lnSpc>
                <a:spcPct val="110000"/>
              </a:lnSpc>
            </a:pPr>
            <a:endPar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endParaRPr>
          </a:p>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Vérificateur général du Québec (2023), Personnel enseignant : recrutement, rétention et qualité de l’enseignement.</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11</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6" name="Graphique 5">
            <a:extLst>
              <a:ext uri="{FF2B5EF4-FFF2-40B4-BE49-F238E27FC236}">
                <a16:creationId xmlns:a16="http://schemas.microsoft.com/office/drawing/2014/main" id="{8CE99653-BCCA-0EE9-67CB-0FF4552CAE7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887015" y="2046288"/>
            <a:ext cx="2362875" cy="2362875"/>
          </a:xfrm>
          <a:prstGeom prst="rect">
            <a:avLst/>
          </a:prstGeom>
        </p:spPr>
      </p:pic>
      <p:sp>
        <p:nvSpPr>
          <p:cNvPr id="11" name="Titre 1">
            <a:extLst>
              <a:ext uri="{FF2B5EF4-FFF2-40B4-BE49-F238E27FC236}">
                <a16:creationId xmlns:a16="http://schemas.microsoft.com/office/drawing/2014/main" id="{0DD80E9F-D4D7-794E-2023-696C4C591562}"/>
              </a:ext>
            </a:extLst>
          </p:cNvPr>
          <p:cNvSpPr txBox="1">
            <a:spLocks/>
          </p:cNvSpPr>
          <p:nvPr/>
        </p:nvSpPr>
        <p:spPr>
          <a:xfrm>
            <a:off x="8430016" y="1"/>
            <a:ext cx="3761983" cy="513708"/>
          </a:xfrm>
          <a:prstGeom prst="rect">
            <a:avLst/>
          </a:prstGeom>
          <a:solidFill>
            <a:schemeClr val="accent1"/>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une éducation de qualité</a:t>
            </a:r>
          </a:p>
        </p:txBody>
      </p:sp>
    </p:spTree>
    <p:extLst>
      <p:ext uri="{BB962C8B-B14F-4D97-AF65-F5344CB8AC3E}">
        <p14:creationId xmlns:p14="http://schemas.microsoft.com/office/powerpoint/2010/main" val="287886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3921198" y="2047017"/>
            <a:ext cx="7328693" cy="3867150"/>
          </a:xfrm>
        </p:spPr>
        <p:txBody>
          <a:bodyPr lIns="0" tIns="0" rIns="0" bIns="0">
            <a:noAutofit/>
          </a:bodyPr>
          <a:lstStyle/>
          <a:p>
            <a:pPr marL="0" indent="0">
              <a:lnSpc>
                <a:spcPts val="3200"/>
              </a:lnSpc>
              <a:spcBef>
                <a:spcPts val="0"/>
              </a:spcBef>
              <a:spcAft>
                <a:spcPts val="600"/>
              </a:spcAft>
              <a:buNone/>
            </a:pPr>
            <a:r>
              <a:rPr lang="fr-CA" sz="4400" b="1">
                <a:solidFill>
                  <a:schemeClr val="tx1">
                    <a:lumMod val="75000"/>
                    <a:lumOff val="25000"/>
                  </a:schemeClr>
                </a:solidFill>
                <a:latin typeface="Raleway ExtraBold" pitchFamily="2" charset="77"/>
                <a:cs typeface="Arial" panose="020B0604020202020204" pitchFamily="34" charset="0"/>
              </a:rPr>
              <a:t>42 % </a:t>
            </a:r>
            <a:r>
              <a:rPr lang="fr-CA" sz="2400">
                <a:effectLst/>
                <a:latin typeface="Raleway" pitchFamily="2" charset="0"/>
                <a:ea typeface="Calibri" panose="020F0502020204030204" pitchFamily="34" charset="0"/>
                <a:cs typeface="Arial" panose="020B0604020202020204" pitchFamily="34" charset="0"/>
              </a:rPr>
              <a:t>des parents d’enfants en milieu scolaire </a:t>
            </a:r>
            <a:br>
              <a:rPr lang="fr-CA" sz="2400">
                <a:effectLst/>
                <a:latin typeface="Raleway" pitchFamily="2" charset="0"/>
                <a:ea typeface="Calibri" panose="020F0502020204030204" pitchFamily="34" charset="0"/>
                <a:cs typeface="Arial" panose="020B0604020202020204" pitchFamily="34" charset="0"/>
              </a:rPr>
            </a:br>
            <a:r>
              <a:rPr lang="fr-CA" sz="2400" b="1">
                <a:solidFill>
                  <a:schemeClr val="accent1"/>
                </a:solidFill>
                <a:latin typeface="Raleway" pitchFamily="2" charset="0"/>
                <a:cs typeface="Arial" panose="020B0604020202020204" pitchFamily="34" charset="0"/>
              </a:rPr>
              <a:t>ont dû avoir recours au privé </a:t>
            </a:r>
            <a:r>
              <a:rPr lang="fr-CA" sz="2400">
                <a:effectLst/>
                <a:latin typeface="Raleway" pitchFamily="2" charset="0"/>
                <a:ea typeface="Calibri" panose="020F0502020204030204" pitchFamily="34" charset="0"/>
                <a:cs typeface="Arial" panose="020B0604020202020204" pitchFamily="34" charset="0"/>
              </a:rPr>
              <a:t>pour avoir des services professionnels pour leur enfant présentant des difficultés d’adaptation ou d’apprentissage, soulignant ainsi le besoin d'améliorer l’accès </a:t>
            </a:r>
            <a:br>
              <a:rPr lang="fr-CA" sz="2400">
                <a:effectLst/>
                <a:latin typeface="Raleway" pitchFamily="2" charset="0"/>
                <a:ea typeface="Calibri" panose="020F0502020204030204" pitchFamily="34" charset="0"/>
                <a:cs typeface="Arial" panose="020B0604020202020204" pitchFamily="34" charset="0"/>
              </a:rPr>
            </a:br>
            <a:r>
              <a:rPr lang="fr-CA" sz="2400">
                <a:effectLst/>
                <a:latin typeface="Raleway" pitchFamily="2" charset="0"/>
                <a:ea typeface="Calibri" panose="020F0502020204030204" pitchFamily="34" charset="0"/>
                <a:cs typeface="Arial" panose="020B0604020202020204" pitchFamily="34" charset="0"/>
              </a:rPr>
              <a:t>aux services pour favoriser le développement </a:t>
            </a:r>
            <a:br>
              <a:rPr lang="fr-CA" sz="2400">
                <a:effectLst/>
                <a:latin typeface="Raleway" pitchFamily="2" charset="0"/>
                <a:ea typeface="Calibri" panose="020F0502020204030204" pitchFamily="34" charset="0"/>
                <a:cs typeface="Arial" panose="020B0604020202020204" pitchFamily="34" charset="0"/>
              </a:rPr>
            </a:br>
            <a:r>
              <a:rPr lang="fr-CA" sz="2400">
                <a:effectLst/>
                <a:latin typeface="Raleway" pitchFamily="2" charset="0"/>
                <a:ea typeface="Calibri" panose="020F0502020204030204" pitchFamily="34" charset="0"/>
                <a:cs typeface="Arial" panose="020B0604020202020204" pitchFamily="34" charset="0"/>
              </a:rPr>
              <a:t>des enfants.</a:t>
            </a:r>
          </a:p>
          <a:p>
            <a:pPr marL="0" indent="0">
              <a:lnSpc>
                <a:spcPts val="3200"/>
              </a:lnSpc>
              <a:spcBef>
                <a:spcPts val="0"/>
              </a:spcBef>
              <a:spcAft>
                <a:spcPts val="600"/>
              </a:spcAft>
              <a:buNone/>
            </a:pPr>
            <a:endParaRPr lang="fr-CA" sz="2400">
              <a:latin typeface="Raleway" pitchFamily="2" charset="0"/>
              <a:cs typeface="Arial" panose="020B0604020202020204" pitchFamily="34" charset="0"/>
            </a:endParaRP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1"/>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9271740" cy="553998"/>
          </a:xfrm>
          <a:prstGeom prst="rect">
            <a:avLst/>
          </a:prstGeom>
          <a:noFill/>
        </p:spPr>
        <p:txBody>
          <a:bodyPr wrap="square" lIns="0" tIns="0" rIns="0" bIns="0" rtlCol="0" anchor="b">
            <a:noAutofit/>
          </a:bodyPr>
          <a:lstStyle/>
          <a:p>
            <a:pPr>
              <a:lnSpc>
                <a:spcPct val="110000"/>
              </a:lnSpc>
            </a:pPr>
            <a:endPar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endParaRPr>
          </a:p>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a:t>
            </a:r>
            <a:r>
              <a:rPr lang="fr-CA" sz="1200">
                <a:solidFill>
                  <a:schemeClr val="tx1">
                    <a:lumMod val="75000"/>
                    <a:lumOff val="25000"/>
                  </a:schemeClr>
                </a:solidFill>
                <a:latin typeface="Raleway" pitchFamily="2" charset="77"/>
                <a:ea typeface="Calibri" panose="020F0502020204030204" pitchFamily="34" charset="0"/>
                <a:cs typeface="Arial" panose="020B0604020202020204" pitchFamily="34" charset="0"/>
              </a:rPr>
              <a:t> </a:t>
            </a: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Protecteur du citoyen (2022). L'élève avant tout – Pour des services éducatifs adaptés aux besoins des élèves en difficulté d’adaptation ou d’apprentissage.</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12</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2" name="Graphique 1">
            <a:extLst>
              <a:ext uri="{FF2B5EF4-FFF2-40B4-BE49-F238E27FC236}">
                <a16:creationId xmlns:a16="http://schemas.microsoft.com/office/drawing/2014/main" id="{80C5C1EA-6806-7571-B166-9DC28EF4C58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2108" y="2055769"/>
            <a:ext cx="2353393" cy="2353393"/>
          </a:xfrm>
          <a:prstGeom prst="rect">
            <a:avLst/>
          </a:prstGeom>
        </p:spPr>
      </p:pic>
      <p:sp>
        <p:nvSpPr>
          <p:cNvPr id="6" name="Titre 1">
            <a:extLst>
              <a:ext uri="{FF2B5EF4-FFF2-40B4-BE49-F238E27FC236}">
                <a16:creationId xmlns:a16="http://schemas.microsoft.com/office/drawing/2014/main" id="{4119834A-7C00-A258-A329-423EF22F65ED}"/>
              </a:ext>
            </a:extLst>
          </p:cNvPr>
          <p:cNvSpPr txBox="1">
            <a:spLocks/>
          </p:cNvSpPr>
          <p:nvPr/>
        </p:nvSpPr>
        <p:spPr>
          <a:xfrm>
            <a:off x="8430016" y="1"/>
            <a:ext cx="3761983" cy="513708"/>
          </a:xfrm>
          <a:prstGeom prst="rect">
            <a:avLst/>
          </a:prstGeom>
          <a:solidFill>
            <a:schemeClr val="accent1"/>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une éducation de qualité</a:t>
            </a:r>
          </a:p>
        </p:txBody>
      </p:sp>
    </p:spTree>
    <p:extLst>
      <p:ext uri="{BB962C8B-B14F-4D97-AF65-F5344CB8AC3E}">
        <p14:creationId xmlns:p14="http://schemas.microsoft.com/office/powerpoint/2010/main" val="90084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2130425"/>
            <a:ext cx="9393238" cy="4170363"/>
          </a:xfrm>
        </p:spPr>
        <p:txBody>
          <a:bodyPr>
            <a:noAutofit/>
          </a:bodyPr>
          <a:lstStyle/>
          <a:p>
            <a:pPr marL="482400" lvl="0" indent="-482400">
              <a:lnSpc>
                <a:spcPct val="107000"/>
              </a:lnSpc>
              <a:spcAft>
                <a:spcPts val="3600"/>
              </a:spcAft>
              <a:buClr>
                <a:schemeClr val="accent1"/>
              </a:buClr>
              <a:buSzPct val="100000"/>
              <a:buFont typeface="Système normal"/>
              <a:buChar char="●"/>
            </a:pPr>
            <a:r>
              <a:rPr lang="fr-CA" sz="2600" b="1">
                <a:solidFill>
                  <a:schemeClr val="accent1"/>
                </a:solidFill>
                <a:latin typeface="Raleway" pitchFamily="2" charset="0"/>
                <a:ea typeface="Calibri" panose="020F0502020204030204" pitchFamily="34" charset="0"/>
                <a:cs typeface="Arial" panose="020B0604020202020204" pitchFamily="34" charset="0"/>
              </a:rPr>
              <a:t>Améliorer l’accès </a:t>
            </a:r>
            <a:r>
              <a:rPr lang="fr-CA" sz="2600">
                <a:latin typeface="Raleway" pitchFamily="2" charset="0"/>
                <a:ea typeface="Calibri" panose="020F0502020204030204" pitchFamily="34" charset="0"/>
                <a:cs typeface="Arial" panose="020B0604020202020204" pitchFamily="34" charset="0"/>
              </a:rPr>
              <a:t>à des services de garde de qualité chez les </a:t>
            </a:r>
            <a:r>
              <a:rPr lang="fr-CA" sz="2600" b="1">
                <a:solidFill>
                  <a:schemeClr val="accent1"/>
                </a:solidFill>
                <a:latin typeface="Raleway" pitchFamily="2" charset="0"/>
                <a:cs typeface="Arial" panose="020B0604020202020204" pitchFamily="34" charset="0"/>
              </a:rPr>
              <a:t>tout-petits les plus vulnérables </a:t>
            </a:r>
          </a:p>
          <a:p>
            <a:pPr marL="482400" lvl="0" indent="-482400">
              <a:lnSpc>
                <a:spcPct val="107000"/>
              </a:lnSpc>
              <a:spcAft>
                <a:spcPts val="3600"/>
              </a:spcAft>
              <a:buClr>
                <a:schemeClr val="accent1"/>
              </a:buClr>
              <a:buSzPct val="100000"/>
              <a:buFont typeface="Système normal"/>
              <a:buChar char="●"/>
            </a:pPr>
            <a:r>
              <a:rPr lang="fr-CA" sz="2600">
                <a:latin typeface="Raleway" pitchFamily="2" charset="0"/>
                <a:ea typeface="Calibri" panose="020F0502020204030204" pitchFamily="34" charset="0"/>
                <a:cs typeface="Arial" panose="020B0604020202020204" pitchFamily="34" charset="0"/>
              </a:rPr>
              <a:t>S'assurer du niveau </a:t>
            </a:r>
            <a:r>
              <a:rPr lang="fr-CA" sz="2600" b="1">
                <a:solidFill>
                  <a:schemeClr val="accent1"/>
                </a:solidFill>
                <a:latin typeface="Raleway" pitchFamily="2" charset="0"/>
                <a:ea typeface="Calibri" panose="020F0502020204030204" pitchFamily="34" charset="0"/>
                <a:cs typeface="Arial" panose="020B0604020202020204" pitchFamily="34" charset="0"/>
              </a:rPr>
              <a:t>de qualité des services offerts </a:t>
            </a:r>
            <a:r>
              <a:rPr lang="fr-CA" sz="2600">
                <a:latin typeface="Raleway" pitchFamily="2" charset="0"/>
                <a:ea typeface="Calibri" panose="020F0502020204030204" pitchFamily="34" charset="0"/>
                <a:cs typeface="Arial" panose="020B0604020202020204" pitchFamily="34" charset="0"/>
              </a:rPr>
              <a:t>dans l'ensemble du réseau, en s'appuyant sur </a:t>
            </a:r>
            <a:r>
              <a:rPr lang="fr-CA" sz="2600" b="1">
                <a:solidFill>
                  <a:schemeClr val="accent1"/>
                </a:solidFill>
                <a:latin typeface="Raleway" pitchFamily="2" charset="0"/>
                <a:cs typeface="Arial" panose="020B0604020202020204" pitchFamily="34" charset="0"/>
              </a:rPr>
              <a:t>des critères de qualité reconnus scientifiquement</a:t>
            </a:r>
            <a:r>
              <a:rPr lang="fr-CA" sz="2600">
                <a:latin typeface="Raleway" pitchFamily="2" charset="0"/>
                <a:ea typeface="Calibri" panose="020F0502020204030204" pitchFamily="34" charset="0"/>
                <a:cs typeface="Arial" panose="020B0604020202020204" pitchFamily="34" charset="0"/>
              </a:rPr>
              <a:t>. </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1"/>
                </a:solidFill>
                <a:latin typeface="Raleway Black" pitchFamily="2" charset="0"/>
              </a:rPr>
              <a:t>Et maintenant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1">
                <a:alpha val="19773"/>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5">
            <a:extLst>
              <a:ext uri="{FF2B5EF4-FFF2-40B4-BE49-F238E27FC236}">
                <a16:creationId xmlns:a16="http://schemas.microsoft.com/office/drawing/2014/main" id="{3F57CD4A-C943-299F-F8CA-AF676125519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13</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2" name="Titre 1">
            <a:extLst>
              <a:ext uri="{FF2B5EF4-FFF2-40B4-BE49-F238E27FC236}">
                <a16:creationId xmlns:a16="http://schemas.microsoft.com/office/drawing/2014/main" id="{33FA7B74-0946-199D-2C5C-16C488A1425E}"/>
              </a:ext>
            </a:extLst>
          </p:cNvPr>
          <p:cNvSpPr txBox="1">
            <a:spLocks/>
          </p:cNvSpPr>
          <p:nvPr/>
        </p:nvSpPr>
        <p:spPr>
          <a:xfrm>
            <a:off x="8430016" y="1"/>
            <a:ext cx="3761983" cy="513708"/>
          </a:xfrm>
          <a:prstGeom prst="rect">
            <a:avLst/>
          </a:prstGeom>
          <a:solidFill>
            <a:schemeClr val="accent1"/>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une éducation de qualité</a:t>
            </a:r>
          </a:p>
        </p:txBody>
      </p:sp>
    </p:spTree>
    <p:extLst>
      <p:ext uri="{BB962C8B-B14F-4D97-AF65-F5344CB8AC3E}">
        <p14:creationId xmlns:p14="http://schemas.microsoft.com/office/powerpoint/2010/main" val="51242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869AA5-AFC2-A0C4-7C8C-FA70A2DE8500}"/>
              </a:ext>
            </a:extLst>
          </p:cNvPr>
          <p:cNvSpPr/>
          <p:nvPr/>
        </p:nvSpPr>
        <p:spPr>
          <a:xfrm>
            <a:off x="1541449" y="2799155"/>
            <a:ext cx="9708442" cy="1655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1862137"/>
            <a:ext cx="10558462" cy="4755831"/>
          </a:xfrm>
        </p:spPr>
        <p:txBody>
          <a:bodyPr>
            <a:noAutofit/>
          </a:bodyPr>
          <a:lstStyle/>
          <a:p>
            <a:pPr marL="482400" lvl="0" indent="-482400">
              <a:lnSpc>
                <a:spcPct val="107000"/>
              </a:lnSpc>
              <a:spcAft>
                <a:spcPts val="1800"/>
              </a:spcAft>
              <a:buClr>
                <a:schemeClr val="accent1"/>
              </a:buClr>
              <a:buSzPct val="100000"/>
              <a:buFont typeface="Système normal"/>
              <a:buChar char="●"/>
            </a:pPr>
            <a:r>
              <a:rPr lang="fr-CA" sz="2200">
                <a:latin typeface="Raleway" pitchFamily="2" charset="0"/>
                <a:ea typeface="Calibri" panose="020F0502020204030204" pitchFamily="34" charset="0"/>
                <a:cs typeface="Arial" panose="020B0604020202020204" pitchFamily="34" charset="0"/>
              </a:rPr>
              <a:t>Reconnaître </a:t>
            </a:r>
            <a:r>
              <a:rPr lang="fr-CA" sz="2200" b="1">
                <a:solidFill>
                  <a:schemeClr val="accent1"/>
                </a:solidFill>
                <a:latin typeface="Raleway" pitchFamily="2" charset="0"/>
                <a:cs typeface="Arial" panose="020B0604020202020204" pitchFamily="34" charset="0"/>
              </a:rPr>
              <a:t>l’importance de la formation du personnel </a:t>
            </a:r>
            <a:r>
              <a:rPr lang="fr-CA" sz="2200">
                <a:latin typeface="Raleway" pitchFamily="2" charset="0"/>
                <a:ea typeface="Calibri" panose="020F0502020204030204" pitchFamily="34" charset="0"/>
                <a:cs typeface="Arial" panose="020B0604020202020204" pitchFamily="34" charset="0"/>
              </a:rPr>
              <a:t>pour améliorer la qualité des services éducatifs </a:t>
            </a:r>
          </a:p>
          <a:p>
            <a:pPr marL="1020150" lvl="2" indent="-285750">
              <a:lnSpc>
                <a:spcPct val="100000"/>
              </a:lnSpc>
              <a:spcAft>
                <a:spcPts val="600"/>
              </a:spcAft>
              <a:buClr>
                <a:schemeClr val="accent1"/>
              </a:buClr>
              <a:buSzPct val="120000"/>
            </a:pPr>
            <a:r>
              <a:rPr lang="fr-CA" sz="1600">
                <a:effectLst/>
                <a:latin typeface="Raleway" pitchFamily="2" charset="0"/>
                <a:ea typeface="Calibri" panose="020F0502020204030204" pitchFamily="34" charset="0"/>
                <a:cs typeface="Arial" panose="020B0604020202020204" pitchFamily="34" charset="0"/>
              </a:rPr>
              <a:t>Une formation spécialisée en petite enfance permet au personnel éducatif d’offrir un environnement adapté et stimulant aux enfants (le DEC Techniques d’éducation à l’enfance constitue la base d’une formation adéquate) ;</a:t>
            </a:r>
          </a:p>
          <a:p>
            <a:pPr marL="963000" lvl="2">
              <a:lnSpc>
                <a:spcPct val="100000"/>
              </a:lnSpc>
              <a:spcAft>
                <a:spcPts val="1800"/>
              </a:spcAft>
              <a:buClr>
                <a:schemeClr val="accent1"/>
              </a:buClr>
              <a:buSzPct val="120000"/>
            </a:pPr>
            <a:r>
              <a:rPr lang="fr-CA" sz="1600">
                <a:effectLst/>
                <a:latin typeface="Raleway" pitchFamily="2" charset="0"/>
                <a:ea typeface="Calibri" panose="020F0502020204030204" pitchFamily="34" charset="0"/>
                <a:cs typeface="Arial" panose="020B0604020202020204" pitchFamily="34" charset="0"/>
              </a:rPr>
              <a:t>Participer à des activités de formation continue basée sur les meilleures pratiques serait associé </a:t>
            </a:r>
            <a:br>
              <a:rPr lang="fr-CA" sz="1600">
                <a:effectLst/>
                <a:latin typeface="Raleway" pitchFamily="2" charset="0"/>
                <a:ea typeface="Calibri" panose="020F0502020204030204" pitchFamily="34" charset="0"/>
                <a:cs typeface="Arial" panose="020B0604020202020204" pitchFamily="34" charset="0"/>
              </a:rPr>
            </a:br>
            <a:r>
              <a:rPr lang="fr-CA" sz="1600">
                <a:effectLst/>
                <a:latin typeface="Raleway" pitchFamily="2" charset="0"/>
                <a:ea typeface="Calibri" panose="020F0502020204030204" pitchFamily="34" charset="0"/>
                <a:cs typeface="Arial" panose="020B0604020202020204" pitchFamily="34" charset="0"/>
              </a:rPr>
              <a:t>à une offre de services éducatifs de plus grande qualité.</a:t>
            </a:r>
            <a:endParaRPr lang="fr-CA" sz="2200">
              <a:latin typeface="Raleway" pitchFamily="2" charset="0"/>
              <a:cs typeface="Arial" panose="020B0604020202020204" pitchFamily="34" charset="0"/>
            </a:endParaRPr>
          </a:p>
          <a:p>
            <a:pPr marL="482400" indent="-482400">
              <a:lnSpc>
                <a:spcPct val="107000"/>
              </a:lnSpc>
              <a:spcAft>
                <a:spcPts val="1800"/>
              </a:spcAft>
              <a:buClr>
                <a:schemeClr val="accent1"/>
              </a:buClr>
              <a:buSzPct val="100000"/>
              <a:buFont typeface="Système normal"/>
              <a:buChar char="●"/>
            </a:pPr>
            <a:r>
              <a:rPr lang="fr-CA" sz="2200">
                <a:latin typeface="Raleway" pitchFamily="2" charset="0"/>
                <a:cs typeface="Arial" panose="020B0604020202020204" pitchFamily="34" charset="0"/>
              </a:rPr>
              <a:t>Agir sur la </a:t>
            </a:r>
            <a:r>
              <a:rPr lang="fr-CA" sz="2200" b="1">
                <a:solidFill>
                  <a:schemeClr val="accent1"/>
                </a:solidFill>
                <a:latin typeface="Raleway" pitchFamily="2" charset="0"/>
                <a:cs typeface="Arial" panose="020B0604020202020204" pitchFamily="34" charset="0"/>
              </a:rPr>
              <a:t>valorisation de la profession </a:t>
            </a:r>
            <a:r>
              <a:rPr lang="fr-CA" sz="2200">
                <a:latin typeface="Raleway" pitchFamily="2" charset="0"/>
                <a:cs typeface="Arial" panose="020B0604020202020204" pitchFamily="34" charset="0"/>
              </a:rPr>
              <a:t>d’éducateurs et éducatrices</a:t>
            </a:r>
          </a:p>
          <a:p>
            <a:pPr marL="482400" indent="-482400">
              <a:lnSpc>
                <a:spcPct val="107000"/>
              </a:lnSpc>
              <a:spcAft>
                <a:spcPts val="1800"/>
              </a:spcAft>
              <a:buClr>
                <a:schemeClr val="accent1"/>
              </a:buClr>
              <a:buSzPct val="100000"/>
              <a:buFont typeface="Système normal"/>
              <a:buChar char="●"/>
            </a:pPr>
            <a:r>
              <a:rPr lang="fr-CA" sz="2200">
                <a:latin typeface="Raleway" pitchFamily="2" charset="0"/>
                <a:cs typeface="Arial" panose="020B0604020202020204" pitchFamily="34" charset="0"/>
              </a:rPr>
              <a:t>Offrir au personnel éducateur </a:t>
            </a:r>
            <a:r>
              <a:rPr lang="fr-CA" sz="2200" b="1">
                <a:solidFill>
                  <a:schemeClr val="accent1"/>
                </a:solidFill>
                <a:latin typeface="Raleway" pitchFamily="2" charset="0"/>
                <a:cs typeface="Arial" panose="020B0604020202020204" pitchFamily="34" charset="0"/>
              </a:rPr>
              <a:t>un soutien pédagogique </a:t>
            </a:r>
            <a:r>
              <a:rPr lang="fr-CA" sz="2200">
                <a:latin typeface="Raleway" pitchFamily="2" charset="0"/>
                <a:cs typeface="Arial" panose="020B0604020202020204" pitchFamily="34" charset="0"/>
              </a:rPr>
              <a:t>pour favoriser l’inclusion des enfants qui ont besoin de soutien particulier.</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1"/>
                </a:solidFill>
                <a:latin typeface="Raleway Black" pitchFamily="2" charset="0"/>
              </a:rPr>
              <a:t>Et maintenant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1">
                <a:alpha val="19773"/>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
            <a:extLst>
              <a:ext uri="{FF2B5EF4-FFF2-40B4-BE49-F238E27FC236}">
                <a16:creationId xmlns:a16="http://schemas.microsoft.com/office/drawing/2014/main" id="{DAB6DE1D-EA2F-2904-2383-BE1086F933BE}"/>
              </a:ext>
            </a:extLst>
          </p:cNvPr>
          <p:cNvCxnSpPr>
            <a:cxnSpLocks/>
          </p:cNvCxnSpPr>
          <p:nvPr/>
        </p:nvCxnSpPr>
        <p:spPr>
          <a:xfrm>
            <a:off x="1541449" y="2799155"/>
            <a:ext cx="0" cy="1655279"/>
          </a:xfrm>
          <a:prstGeom prst="line">
            <a:avLst/>
          </a:prstGeom>
          <a:ln w="57150" cap="flat">
            <a:solidFill>
              <a:schemeClr val="accent1">
                <a:alpha val="19996"/>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5">
            <a:extLst>
              <a:ext uri="{FF2B5EF4-FFF2-40B4-BE49-F238E27FC236}">
                <a16:creationId xmlns:a16="http://schemas.microsoft.com/office/drawing/2014/main" id="{3F57CD4A-C943-299F-F8CA-AF676125519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14</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2" name="Titre 1">
            <a:extLst>
              <a:ext uri="{FF2B5EF4-FFF2-40B4-BE49-F238E27FC236}">
                <a16:creationId xmlns:a16="http://schemas.microsoft.com/office/drawing/2014/main" id="{F62C4A62-BFA4-222E-A484-C5E0F25BBB25}"/>
              </a:ext>
            </a:extLst>
          </p:cNvPr>
          <p:cNvSpPr txBox="1">
            <a:spLocks/>
          </p:cNvSpPr>
          <p:nvPr/>
        </p:nvSpPr>
        <p:spPr>
          <a:xfrm>
            <a:off x="8430016" y="1"/>
            <a:ext cx="3761983" cy="513708"/>
          </a:xfrm>
          <a:prstGeom prst="rect">
            <a:avLst/>
          </a:prstGeom>
          <a:solidFill>
            <a:schemeClr val="accent1"/>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une éducation de qualité</a:t>
            </a:r>
          </a:p>
        </p:txBody>
      </p:sp>
    </p:spTree>
    <p:extLst>
      <p:ext uri="{BB962C8B-B14F-4D97-AF65-F5344CB8AC3E}">
        <p14:creationId xmlns:p14="http://schemas.microsoft.com/office/powerpoint/2010/main" val="135859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AEB37E-E2FF-91FE-85E7-95252701003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re 8">
            <a:extLst>
              <a:ext uri="{FF2B5EF4-FFF2-40B4-BE49-F238E27FC236}">
                <a16:creationId xmlns:a16="http://schemas.microsoft.com/office/drawing/2014/main" id="{81C1EDB8-69B6-9D6C-3FD4-8D00BFE44602}"/>
              </a:ext>
            </a:extLst>
          </p:cNvPr>
          <p:cNvSpPr>
            <a:spLocks noGrp="1"/>
          </p:cNvSpPr>
          <p:nvPr>
            <p:ph type="title"/>
          </p:nvPr>
        </p:nvSpPr>
        <p:spPr>
          <a:xfrm>
            <a:off x="801189" y="2766217"/>
            <a:ext cx="10337073" cy="1325563"/>
          </a:xfrm>
        </p:spPr>
        <p:txBody>
          <a:bodyPr>
            <a:noAutofit/>
          </a:bodyPr>
          <a:lstStyle/>
          <a:p>
            <a:pPr algn="ctr">
              <a:lnSpc>
                <a:spcPct val="100000"/>
              </a:lnSpc>
            </a:pPr>
            <a:r>
              <a:rPr lang="fr-CA" sz="3600" b="1">
                <a:solidFill>
                  <a:schemeClr val="bg1"/>
                </a:solidFill>
                <a:latin typeface="Raleway Black" pitchFamily="2" charset="0"/>
              </a:rPr>
              <a:t>Droit aux meilleurs</a:t>
            </a:r>
            <a:br>
              <a:rPr lang="fr-CA" sz="3600" b="1">
                <a:solidFill>
                  <a:schemeClr val="bg1"/>
                </a:solidFill>
                <a:latin typeface="Raleway Black" pitchFamily="2" charset="0"/>
              </a:rPr>
            </a:br>
            <a:r>
              <a:rPr lang="fr-CA" sz="3600" b="1">
                <a:solidFill>
                  <a:schemeClr val="bg1"/>
                </a:solidFill>
                <a:latin typeface="Raleway Black" pitchFamily="2" charset="0"/>
              </a:rPr>
              <a:t>soins de santé possible</a:t>
            </a:r>
            <a:endParaRPr lang="fr-FR" sz="3600"/>
          </a:p>
        </p:txBody>
      </p:sp>
      <p:pic>
        <p:nvPicPr>
          <p:cNvPr id="8" name="Image 7">
            <a:extLst>
              <a:ext uri="{FF2B5EF4-FFF2-40B4-BE49-F238E27FC236}">
                <a16:creationId xmlns:a16="http://schemas.microsoft.com/office/drawing/2014/main" id="{0539CCF9-BDAA-E4B7-1D73-ABA7C475156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881257" y="3830062"/>
            <a:ext cx="3953691" cy="2940699"/>
          </a:xfrm>
          <a:prstGeom prst="rect">
            <a:avLst/>
          </a:prstGeom>
        </p:spPr>
      </p:pic>
    </p:spTree>
    <p:extLst>
      <p:ext uri="{BB962C8B-B14F-4D97-AF65-F5344CB8AC3E}">
        <p14:creationId xmlns:p14="http://schemas.microsoft.com/office/powerpoint/2010/main" val="360165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29887"/>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869AA5-AFC2-A0C4-7C8C-FA70A2DE8500}"/>
              </a:ext>
            </a:extLst>
          </p:cNvPr>
          <p:cNvSpPr/>
          <p:nvPr/>
        </p:nvSpPr>
        <p:spPr>
          <a:xfrm>
            <a:off x="1584438" y="3912829"/>
            <a:ext cx="9665453" cy="10252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1862138"/>
            <a:ext cx="10777537" cy="4438650"/>
          </a:xfrm>
        </p:spPr>
        <p:txBody>
          <a:bodyPr>
            <a:noAutofit/>
          </a:bodyPr>
          <a:lstStyle/>
          <a:p>
            <a:pPr marL="480600" lvl="0" indent="-480600">
              <a:lnSpc>
                <a:spcPct val="110000"/>
              </a:lnSpc>
              <a:spcBef>
                <a:spcPts val="0"/>
              </a:spcBef>
              <a:spcAft>
                <a:spcPts val="600"/>
              </a:spcAft>
              <a:buSzPct val="150000"/>
              <a:buBlip>
                <a:blip r:embed="rId3">
                  <a:extLst>
                    <a:ext uri="{96DAC541-7B7A-43D3-8B79-37D633B846F1}">
                      <asvg:svgBlip xmlns:asvg="http://schemas.microsoft.com/office/drawing/2016/SVG/main" r:embed="rId4"/>
                    </a:ext>
                  </a:extLst>
                </a:blip>
              </a:buBlip>
            </a:pPr>
            <a:r>
              <a:rPr lang="fr-CA" sz="2000" b="1">
                <a:solidFill>
                  <a:schemeClr val="accent2">
                    <a:lumMod val="75000"/>
                  </a:schemeClr>
                </a:solidFill>
                <a:effectLst/>
                <a:latin typeface="Raleway" pitchFamily="2" charset="0"/>
                <a:ea typeface="Calibri" panose="020F0502020204030204" pitchFamily="34" charset="0"/>
                <a:cs typeface="Arial" panose="020B0604020202020204" pitchFamily="34" charset="0"/>
              </a:rPr>
              <a:t>L’accès à des soins </a:t>
            </a:r>
            <a:r>
              <a:rPr lang="fr-CA" sz="2000">
                <a:effectLst/>
                <a:latin typeface="Raleway" pitchFamily="2" charset="0"/>
                <a:ea typeface="Calibri" panose="020F0502020204030204" pitchFamily="34" charset="0"/>
                <a:cs typeface="Arial" panose="020B0604020202020204" pitchFamily="34" charset="0"/>
              </a:rPr>
              <a:t>de santé et à des services sociaux </a:t>
            </a:r>
            <a:r>
              <a:rPr lang="fr-CA" sz="2000" b="1">
                <a:solidFill>
                  <a:schemeClr val="accent2">
                    <a:lumMod val="75000"/>
                  </a:schemeClr>
                </a:solidFill>
                <a:effectLst/>
                <a:latin typeface="Raleway" pitchFamily="2" charset="0"/>
                <a:ea typeface="Calibri" panose="020F0502020204030204" pitchFamily="34" charset="0"/>
                <a:cs typeface="Arial" panose="020B0604020202020204" pitchFamily="34" charset="0"/>
              </a:rPr>
              <a:t>en temps opportun</a:t>
            </a:r>
            <a:r>
              <a:rPr lang="fr-CA" sz="2000">
                <a:solidFill>
                  <a:schemeClr val="accent2">
                    <a:lumMod val="75000"/>
                  </a:schemeClr>
                </a:solidFill>
                <a:effectLst/>
                <a:latin typeface="Raleway" pitchFamily="2" charset="0"/>
                <a:ea typeface="Calibri" panose="020F0502020204030204" pitchFamily="34" charset="0"/>
                <a:cs typeface="Arial" panose="020B0604020202020204" pitchFamily="34" charset="0"/>
              </a:rPr>
              <a:t> </a:t>
            </a:r>
            <a:r>
              <a:rPr lang="fr-CA" sz="2000">
                <a:effectLst/>
                <a:latin typeface="Raleway" pitchFamily="2" charset="0"/>
                <a:ea typeface="Calibri" panose="020F0502020204030204" pitchFamily="34" charset="0"/>
                <a:cs typeface="Arial" panose="020B0604020202020204" pitchFamily="34" charset="0"/>
              </a:rPr>
              <a:t>pour les jeunes enfants </a:t>
            </a:r>
            <a:r>
              <a:rPr lang="fr-CA" sz="2000" b="1">
                <a:solidFill>
                  <a:schemeClr val="accent2">
                    <a:lumMod val="75000"/>
                  </a:schemeClr>
                </a:solidFill>
                <a:effectLst/>
                <a:latin typeface="Raleway" pitchFamily="2" charset="0"/>
                <a:ea typeface="Calibri" panose="020F0502020204030204" pitchFamily="34" charset="0"/>
                <a:cs typeface="Arial" panose="020B0604020202020204" pitchFamily="34" charset="0"/>
              </a:rPr>
              <a:t>est crucial</a:t>
            </a:r>
            <a:r>
              <a:rPr lang="fr-CA" sz="2000">
                <a:effectLst/>
                <a:latin typeface="Raleway" pitchFamily="2" charset="0"/>
                <a:ea typeface="Calibri" panose="020F0502020204030204" pitchFamily="34" charset="0"/>
                <a:cs typeface="Arial" panose="020B0604020202020204" pitchFamily="34" charset="0"/>
              </a:rPr>
              <a:t>, car un accès inadéquat aux soins de santé est associé à plus de douleur, de complications et de détresse émotionnelle chez le tout-petit.</a:t>
            </a:r>
          </a:p>
          <a:p>
            <a:pPr marL="480600" lvl="0" indent="-480600">
              <a:lnSpc>
                <a:spcPct val="110000"/>
              </a:lnSpc>
              <a:spcAft>
                <a:spcPts val="1800"/>
              </a:spcAft>
              <a:buSzPct val="150000"/>
              <a:buBlip>
                <a:blip r:embed="rId3">
                  <a:extLst>
                    <a:ext uri="{96DAC541-7B7A-43D3-8B79-37D633B846F1}">
                      <asvg:svgBlip xmlns:asvg="http://schemas.microsoft.com/office/drawing/2016/SVG/main" r:embed="rId4"/>
                    </a:ext>
                  </a:extLst>
                </a:blip>
              </a:buBlip>
            </a:pPr>
            <a:r>
              <a:rPr lang="fr-CA" sz="2000">
                <a:effectLst/>
                <a:latin typeface="Raleway" pitchFamily="2" charset="0"/>
                <a:ea typeface="Calibri" panose="020F0502020204030204" pitchFamily="34" charset="0"/>
                <a:cs typeface="Arial" panose="020B0604020202020204" pitchFamily="34" charset="0"/>
              </a:rPr>
              <a:t>Des </a:t>
            </a:r>
            <a:r>
              <a:rPr lang="fr-CA" sz="2000" b="1">
                <a:solidFill>
                  <a:schemeClr val="accent2">
                    <a:lumMod val="75000"/>
                  </a:schemeClr>
                </a:solidFill>
                <a:effectLst/>
                <a:latin typeface="Raleway" pitchFamily="2" charset="0"/>
                <a:ea typeface="Calibri" panose="020F0502020204030204" pitchFamily="34" charset="0"/>
                <a:cs typeface="Arial" panose="020B0604020202020204" pitchFamily="34" charset="0"/>
              </a:rPr>
              <a:t>interventions précoces de qualité </a:t>
            </a:r>
            <a:r>
              <a:rPr lang="fr-CA" sz="2000">
                <a:effectLst/>
                <a:latin typeface="Raleway" pitchFamily="2" charset="0"/>
                <a:ea typeface="Calibri" panose="020F0502020204030204" pitchFamily="34" charset="0"/>
                <a:cs typeface="Arial" panose="020B0604020202020204" pitchFamily="34" charset="0"/>
              </a:rPr>
              <a:t>peuvent influencer de façon significative la vie des enfants avec des difficultés de développement.</a:t>
            </a:r>
          </a:p>
          <a:p>
            <a:pPr lvl="2">
              <a:lnSpc>
                <a:spcPct val="110000"/>
              </a:lnSpc>
              <a:buClr>
                <a:schemeClr val="accent2"/>
              </a:buClr>
              <a:buSzPct val="120000"/>
            </a:pPr>
            <a:r>
              <a:rPr lang="fr-CA" sz="1800">
                <a:effectLst/>
                <a:latin typeface="Raleway" pitchFamily="2" charset="0"/>
                <a:ea typeface="Calibri" panose="020F0502020204030204" pitchFamily="34" charset="0"/>
                <a:cs typeface="Arial" panose="020B0604020202020204" pitchFamily="34" charset="0"/>
              </a:rPr>
              <a:t>En prévenant l’apparition de difficultés plus importantes</a:t>
            </a:r>
          </a:p>
          <a:p>
            <a:pPr lvl="2">
              <a:lnSpc>
                <a:spcPct val="107000"/>
              </a:lnSpc>
              <a:spcAft>
                <a:spcPts val="1800"/>
              </a:spcAft>
              <a:buClr>
                <a:schemeClr val="accent2"/>
              </a:buClr>
              <a:buSzPct val="120000"/>
            </a:pPr>
            <a:r>
              <a:rPr lang="fr-CA" sz="1800">
                <a:effectLst/>
                <a:latin typeface="Raleway" pitchFamily="2" charset="0"/>
                <a:ea typeface="Calibri" panose="020F0502020204030204" pitchFamily="34" charset="0"/>
                <a:cs typeface="Arial" panose="020B0604020202020204" pitchFamily="34" charset="0"/>
              </a:rPr>
              <a:t>En favorisant le développement et l’adaptation du tout-petit. </a:t>
            </a:r>
          </a:p>
          <a:p>
            <a:pPr marL="480600" indent="-480600">
              <a:lnSpc>
                <a:spcPct val="110000"/>
              </a:lnSpc>
              <a:spcBef>
                <a:spcPts val="1200"/>
              </a:spcBef>
              <a:spcAft>
                <a:spcPts val="600"/>
              </a:spcAft>
              <a:buSzPct val="150000"/>
              <a:buBlip>
                <a:blip r:embed="rId3">
                  <a:extLst>
                    <a:ext uri="{96DAC541-7B7A-43D3-8B79-37D633B846F1}">
                      <asvg:svgBlip xmlns:asvg="http://schemas.microsoft.com/office/drawing/2016/SVG/main" r:embed="rId4"/>
                    </a:ext>
                  </a:extLst>
                </a:blip>
              </a:buBlip>
            </a:pPr>
            <a:r>
              <a:rPr lang="fr-CA" sz="2000" b="1">
                <a:solidFill>
                  <a:schemeClr val="accent2">
                    <a:lumMod val="75000"/>
                  </a:schemeClr>
                </a:solidFill>
                <a:latin typeface="Raleway" pitchFamily="2" charset="0"/>
                <a:cs typeface="Arial" panose="020B0604020202020204" pitchFamily="34" charset="0"/>
              </a:rPr>
              <a:t>Ne pas avoir accès </a:t>
            </a:r>
            <a:r>
              <a:rPr lang="fr-CA" sz="2000">
                <a:latin typeface="Raleway" pitchFamily="2" charset="0"/>
                <a:cs typeface="Arial" panose="020B0604020202020204" pitchFamily="34" charset="0"/>
              </a:rPr>
              <a:t>aux services qui permettent d’agir tôt </a:t>
            </a:r>
            <a:r>
              <a:rPr lang="fr-CA" sz="2000" b="1">
                <a:solidFill>
                  <a:schemeClr val="accent2">
                    <a:lumMod val="75000"/>
                  </a:schemeClr>
                </a:solidFill>
                <a:latin typeface="Raleway" pitchFamily="2" charset="0"/>
                <a:cs typeface="Arial" panose="020B0604020202020204" pitchFamily="34" charset="0"/>
              </a:rPr>
              <a:t>peut amplifier les difficultés </a:t>
            </a:r>
            <a:r>
              <a:rPr lang="fr-CA" sz="2000">
                <a:latin typeface="Raleway" pitchFamily="2" charset="0"/>
                <a:cs typeface="Arial" panose="020B0604020202020204" pitchFamily="34" charset="0"/>
              </a:rPr>
              <a:t>en entraînant des conséquences dans le développement social et scolaire.</a:t>
            </a:r>
          </a:p>
        </p:txBody>
      </p:sp>
      <p:sp>
        <p:nvSpPr>
          <p:cNvPr id="8" name="Titre 1">
            <a:extLst>
              <a:ext uri="{FF2B5EF4-FFF2-40B4-BE49-F238E27FC236}">
                <a16:creationId xmlns:a16="http://schemas.microsoft.com/office/drawing/2014/main" id="{DCECA4BC-0E42-0A93-7CA3-0BA638227BD3}"/>
              </a:ext>
            </a:extLst>
          </p:cNvPr>
          <p:cNvSpPr>
            <a:spLocks noGrp="1"/>
          </p:cNvSpPr>
          <p:nvPr>
            <p:ph type="title" idx="4294967295"/>
          </p:nvPr>
        </p:nvSpPr>
        <p:spPr>
          <a:xfrm>
            <a:off x="7415408" y="0"/>
            <a:ext cx="4776592" cy="514350"/>
          </a:xfrm>
          <a:solidFill>
            <a:schemeClr val="accent2"/>
          </a:solidFill>
        </p:spPr>
        <p:txBody>
          <a:bodyPr lIns="0" rIns="288000">
            <a:noAutofit/>
          </a:bodyPr>
          <a:lstStyle/>
          <a:p>
            <a:pPr algn="r"/>
            <a:r>
              <a:rPr lang="fr-CA" sz="1600" b="1">
                <a:solidFill>
                  <a:schemeClr val="bg1"/>
                </a:solidFill>
                <a:latin typeface="Raleway ExtraBold" pitchFamily="2" charset="77"/>
              </a:rPr>
              <a:t>Droit aux meilleurs soins de santé possible</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2">
                    <a:lumMod val="75000"/>
                  </a:schemeClr>
                </a:solidFill>
                <a:latin typeface="Raleway Black" pitchFamily="2" charset="0"/>
              </a:rPr>
              <a:t>Pourquoi ce droit est-il important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2">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
            <a:extLst>
              <a:ext uri="{FF2B5EF4-FFF2-40B4-BE49-F238E27FC236}">
                <a16:creationId xmlns:a16="http://schemas.microsoft.com/office/drawing/2014/main" id="{DAB6DE1D-EA2F-2904-2383-BE1086F933BE}"/>
              </a:ext>
            </a:extLst>
          </p:cNvPr>
          <p:cNvCxnSpPr>
            <a:cxnSpLocks/>
          </p:cNvCxnSpPr>
          <p:nvPr/>
        </p:nvCxnSpPr>
        <p:spPr>
          <a:xfrm>
            <a:off x="1550152" y="3912829"/>
            <a:ext cx="0" cy="1025216"/>
          </a:xfrm>
          <a:prstGeom prst="line">
            <a:avLst/>
          </a:prstGeom>
          <a:ln w="57150" cap="flat">
            <a:solidFill>
              <a:schemeClr val="accent2">
                <a:alpha val="2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1B914CFC-7659-1B4E-53D8-30E0926949F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16</a:t>
            </a:fld>
            <a:endParaRPr lang="fr-CA" sz="1100" b="1">
              <a:solidFill>
                <a:schemeClr val="tx1">
                  <a:lumMod val="75000"/>
                  <a:lumOff val="25000"/>
                </a:schemeClr>
              </a:solidFill>
              <a:latin typeface="Raleway" pitchFamily="2" charset="77"/>
              <a:cs typeface="Arial" panose="020B0604020202020204" pitchFamily="34" charset="0"/>
            </a:endParaRPr>
          </a:p>
        </p:txBody>
      </p:sp>
    </p:spTree>
    <p:extLst>
      <p:ext uri="{BB962C8B-B14F-4D97-AF65-F5344CB8AC3E}">
        <p14:creationId xmlns:p14="http://schemas.microsoft.com/office/powerpoint/2010/main" val="34968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892067" y="1973263"/>
            <a:ext cx="5843588" cy="3267075"/>
          </a:xfrm>
        </p:spPr>
        <p:txBody>
          <a:bodyPr lIns="0" tIns="0" rIns="0" bIns="0">
            <a:noAutofit/>
          </a:bodyPr>
          <a:lstStyle/>
          <a:p>
            <a:pPr marL="0" lvl="0" indent="0">
              <a:lnSpc>
                <a:spcPts val="3800"/>
              </a:lnSpc>
              <a:spcBef>
                <a:spcPts val="0"/>
              </a:spcBef>
              <a:spcAft>
                <a:spcPts val="1200"/>
              </a:spcAft>
              <a:buNone/>
            </a:pPr>
            <a:r>
              <a:rPr lang="fr-CA" sz="4000" b="1">
                <a:solidFill>
                  <a:schemeClr val="tx1">
                    <a:lumMod val="75000"/>
                    <a:lumOff val="25000"/>
                  </a:schemeClr>
                </a:solidFill>
                <a:effectLst/>
                <a:latin typeface="Raleway ExtraBold" pitchFamily="2" charset="77"/>
                <a:ea typeface="Calibri" panose="020F0502020204030204" pitchFamily="34" charset="0"/>
                <a:cs typeface="Arial" panose="020B0604020202020204" pitchFamily="34" charset="0"/>
              </a:rPr>
              <a:t>27,7 % </a:t>
            </a:r>
            <a:r>
              <a:rPr lang="fr-CA">
                <a:effectLst/>
                <a:latin typeface="Raleway" pitchFamily="2" charset="0"/>
                <a:ea typeface="Calibri" panose="020F0502020204030204" pitchFamily="34" charset="0"/>
                <a:cs typeface="Arial" panose="020B0604020202020204" pitchFamily="34" charset="0"/>
              </a:rPr>
              <a:t>des enfants âgés de </a:t>
            </a:r>
            <a:br>
              <a:rPr lang="fr-CA">
                <a:effectLst/>
                <a:latin typeface="Raleway" pitchFamily="2" charset="0"/>
                <a:ea typeface="Calibri" panose="020F0502020204030204" pitchFamily="34" charset="0"/>
                <a:cs typeface="Arial" panose="020B0604020202020204" pitchFamily="34" charset="0"/>
              </a:rPr>
            </a:br>
            <a:r>
              <a:rPr lang="fr-CA">
                <a:effectLst/>
                <a:latin typeface="Raleway" pitchFamily="2" charset="0"/>
                <a:ea typeface="Calibri" panose="020F0502020204030204" pitchFamily="34" charset="0"/>
                <a:cs typeface="Arial" panose="020B0604020202020204" pitchFamily="34" charset="0"/>
              </a:rPr>
              <a:t>0 à 5 ans </a:t>
            </a:r>
            <a:r>
              <a:rPr lang="fr-CA" b="1">
                <a:solidFill>
                  <a:schemeClr val="accent2">
                    <a:lumMod val="75000"/>
                  </a:schemeClr>
                </a:solidFill>
                <a:effectLst/>
                <a:latin typeface="Raleway" pitchFamily="2" charset="0"/>
                <a:ea typeface="Calibri" panose="020F0502020204030204" pitchFamily="34" charset="0"/>
                <a:cs typeface="Arial" panose="020B0604020202020204" pitchFamily="34" charset="0"/>
              </a:rPr>
              <a:t>ont consulté un dentiste</a:t>
            </a:r>
            <a:r>
              <a:rPr lang="fr-CA">
                <a:solidFill>
                  <a:schemeClr val="accent2">
                    <a:lumMod val="75000"/>
                  </a:schemeClr>
                </a:solidFill>
                <a:effectLst/>
                <a:latin typeface="Raleway" pitchFamily="2" charset="0"/>
                <a:ea typeface="Calibri" panose="020F0502020204030204" pitchFamily="34" charset="0"/>
                <a:cs typeface="Arial" panose="020B0604020202020204" pitchFamily="34" charset="0"/>
              </a:rPr>
              <a:t> </a:t>
            </a:r>
            <a:r>
              <a:rPr lang="fr-CA">
                <a:effectLst/>
                <a:latin typeface="Raleway" pitchFamily="2" charset="0"/>
                <a:ea typeface="Calibri" panose="020F0502020204030204" pitchFamily="34" charset="0"/>
                <a:cs typeface="Arial" panose="020B0604020202020204" pitchFamily="34" charset="0"/>
              </a:rPr>
              <a:t>pour un examen dans le cadre </a:t>
            </a:r>
            <a:br>
              <a:rPr lang="fr-CA">
                <a:effectLst/>
                <a:latin typeface="Raleway" pitchFamily="2" charset="0"/>
                <a:ea typeface="Calibri" panose="020F0502020204030204" pitchFamily="34" charset="0"/>
                <a:cs typeface="Arial" panose="020B0604020202020204" pitchFamily="34" charset="0"/>
              </a:rPr>
            </a:br>
            <a:r>
              <a:rPr lang="fr-CA">
                <a:effectLst/>
                <a:latin typeface="Raleway" pitchFamily="2" charset="0"/>
                <a:ea typeface="Calibri" panose="020F0502020204030204" pitchFamily="34" charset="0"/>
                <a:cs typeface="Arial" panose="020B0604020202020204" pitchFamily="34" charset="0"/>
              </a:rPr>
              <a:t>du programme de soins </a:t>
            </a:r>
            <a:br>
              <a:rPr lang="fr-CA">
                <a:effectLst/>
                <a:latin typeface="Raleway" pitchFamily="2" charset="0"/>
                <a:ea typeface="Calibri" panose="020F0502020204030204" pitchFamily="34" charset="0"/>
                <a:cs typeface="Arial" panose="020B0604020202020204" pitchFamily="34" charset="0"/>
              </a:rPr>
            </a:br>
            <a:r>
              <a:rPr lang="fr-CA">
                <a:effectLst/>
                <a:latin typeface="Raleway" pitchFamily="2" charset="0"/>
                <a:ea typeface="Calibri" panose="020F0502020204030204" pitchFamily="34" charset="0"/>
                <a:cs typeface="Arial" panose="020B0604020202020204" pitchFamily="34" charset="0"/>
              </a:rPr>
              <a:t>dentaires de la RAMQ </a:t>
            </a:r>
            <a:br>
              <a:rPr lang="fr-CA">
                <a:effectLst/>
                <a:latin typeface="Raleway" pitchFamily="2" charset="0"/>
                <a:ea typeface="Calibri" panose="020F0502020204030204" pitchFamily="34" charset="0"/>
                <a:cs typeface="Arial" panose="020B0604020202020204" pitchFamily="34" charset="0"/>
              </a:rPr>
            </a:br>
            <a:r>
              <a:rPr lang="fr-CA">
                <a:effectLst/>
                <a:latin typeface="Raleway" pitchFamily="2" charset="0"/>
                <a:ea typeface="Calibri" panose="020F0502020204030204" pitchFamily="34" charset="0"/>
                <a:cs typeface="Arial" panose="020B0604020202020204" pitchFamily="34" charset="0"/>
              </a:rPr>
              <a:t>en 2022.</a:t>
            </a:r>
            <a:endParaRPr lang="fr-CA" sz="2600">
              <a:effectLst/>
              <a:latin typeface="Raleway" pitchFamily="2" charset="0"/>
              <a:ea typeface="Calibri" panose="020F0502020204030204" pitchFamily="34" charset="0"/>
              <a:cs typeface="Arial" panose="020B0604020202020204" pitchFamily="34" charset="0"/>
            </a:endParaRP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2">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2">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528561"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Régie de l'assurance-maladie du Québec, Direction de l'analyse et de la gestion de l'information, Fichier des services rémunérés à l'acte 2022.</a:t>
            </a:r>
          </a:p>
        </p:txBody>
      </p:sp>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7493514" y="1973094"/>
            <a:ext cx="3756377" cy="23819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spcBef>
                <a:spcPts val="0"/>
              </a:spcBef>
              <a:spcAft>
                <a:spcPts val="1200"/>
              </a:spcAft>
              <a:buFont typeface="Arial" panose="020B0604020202020204" pitchFamily="34" charset="0"/>
              <a:buNone/>
            </a:pPr>
            <a:r>
              <a:rPr lang="fr-CA" sz="2600" b="1">
                <a:solidFill>
                  <a:schemeClr val="accent2">
                    <a:lumMod val="75000"/>
                  </a:schemeClr>
                </a:solidFill>
                <a:latin typeface="Raleway" pitchFamily="2" charset="0"/>
                <a:ea typeface="Calibri" panose="020F0502020204030204" pitchFamily="34" charset="0"/>
                <a:cs typeface="Arial" panose="020B0604020202020204" pitchFamily="34" charset="0"/>
              </a:rPr>
              <a:t>Ce taux est plus bas que ceux de 2016 et de 2006 </a:t>
            </a:r>
            <a:r>
              <a:rPr lang="fr-CA" sz="2600">
                <a:latin typeface="Raleway" pitchFamily="2" charset="0"/>
                <a:ea typeface="Calibri" panose="020F0502020204030204" pitchFamily="34" charset="0"/>
                <a:cs typeface="Arial" panose="020B0604020202020204" pitchFamily="34" charset="0"/>
              </a:rPr>
              <a:t>(respectivement 30,6 % et 28,3 % des enfants de 0 à 5 ans).</a:t>
            </a:r>
          </a:p>
        </p:txBody>
      </p:sp>
      <p:cxnSp>
        <p:nvCxnSpPr>
          <p:cNvPr id="11" name="Straight Connector 1">
            <a:extLst>
              <a:ext uri="{FF2B5EF4-FFF2-40B4-BE49-F238E27FC236}">
                <a16:creationId xmlns:a16="http://schemas.microsoft.com/office/drawing/2014/main" id="{0A7C1F25-B792-A175-CBAA-18D0D8D2EB18}"/>
              </a:ext>
            </a:extLst>
          </p:cNvPr>
          <p:cNvCxnSpPr>
            <a:cxnSpLocks/>
          </p:cNvCxnSpPr>
          <p:nvPr/>
        </p:nvCxnSpPr>
        <p:spPr>
          <a:xfrm flipV="1">
            <a:off x="7114584" y="2063184"/>
            <a:ext cx="0" cy="2728272"/>
          </a:xfrm>
          <a:prstGeom prst="line">
            <a:avLst/>
          </a:prstGeom>
          <a:ln w="57150" cap="rnd">
            <a:solidFill>
              <a:schemeClr val="accent2">
                <a:alpha val="20000"/>
              </a:schemeClr>
            </a:solidFill>
          </a:ln>
        </p:spPr>
        <p:style>
          <a:lnRef idx="1">
            <a:schemeClr val="accent1"/>
          </a:lnRef>
          <a:fillRef idx="0">
            <a:schemeClr val="accent1"/>
          </a:fillRef>
          <a:effectRef idx="0">
            <a:schemeClr val="accent1"/>
          </a:effectRef>
          <a:fontRef idx="minor">
            <a:schemeClr val="tx1"/>
          </a:fontRef>
        </p:style>
      </p:cxnSp>
      <p:pic>
        <p:nvPicPr>
          <p:cNvPr id="14" name="Graphique 13">
            <a:extLst>
              <a:ext uri="{FF2B5EF4-FFF2-40B4-BE49-F238E27FC236}">
                <a16:creationId xmlns:a16="http://schemas.microsoft.com/office/drawing/2014/main" id="{B8538D6A-EA4A-244F-9BC4-C1CDE046A0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28045" y="3412502"/>
            <a:ext cx="2686540" cy="2686540"/>
          </a:xfrm>
          <a:prstGeom prst="rect">
            <a:avLst/>
          </a:prstGeom>
        </p:spPr>
      </p:pic>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17</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6" name="Titre 1">
            <a:extLst>
              <a:ext uri="{FF2B5EF4-FFF2-40B4-BE49-F238E27FC236}">
                <a16:creationId xmlns:a16="http://schemas.microsoft.com/office/drawing/2014/main" id="{FE4BAB67-DDAB-15FC-759D-2DDE8E9DB4DA}"/>
              </a:ext>
            </a:extLst>
          </p:cNvPr>
          <p:cNvSpPr txBox="1">
            <a:spLocks/>
          </p:cNvSpPr>
          <p:nvPr/>
        </p:nvSpPr>
        <p:spPr>
          <a:xfrm>
            <a:off x="7415408" y="0"/>
            <a:ext cx="4776592" cy="514350"/>
          </a:xfrm>
          <a:prstGeom prst="rect">
            <a:avLst/>
          </a:prstGeom>
          <a:solidFill>
            <a:schemeClr val="accent2"/>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aux meilleurs soins de santé possible</a:t>
            </a:r>
          </a:p>
        </p:txBody>
      </p:sp>
    </p:spTree>
    <p:extLst>
      <p:ext uri="{BB962C8B-B14F-4D97-AF65-F5344CB8AC3E}">
        <p14:creationId xmlns:p14="http://schemas.microsoft.com/office/powerpoint/2010/main" val="214213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0049"/>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942108" y="1973263"/>
            <a:ext cx="10244138" cy="1236662"/>
          </a:xfrm>
        </p:spPr>
        <p:txBody>
          <a:bodyPr lIns="0" tIns="0" rIns="0" bIns="0">
            <a:noAutofit/>
          </a:bodyPr>
          <a:lstStyle/>
          <a:p>
            <a:pPr marL="0" indent="0">
              <a:lnSpc>
                <a:spcPts val="3200"/>
              </a:lnSpc>
              <a:spcBef>
                <a:spcPts val="0"/>
              </a:spcBef>
              <a:spcAft>
                <a:spcPts val="1200"/>
              </a:spcAft>
              <a:buNone/>
            </a:pPr>
            <a:r>
              <a:rPr lang="fr-CA" sz="2400">
                <a:effectLst/>
                <a:latin typeface="Raleway" pitchFamily="2" charset="0"/>
                <a:ea typeface="Calibri" panose="020F0502020204030204" pitchFamily="34" charset="0"/>
                <a:cs typeface="Arial" panose="020B0604020202020204" pitchFamily="34" charset="0"/>
              </a:rPr>
              <a:t>Au Québec, </a:t>
            </a:r>
            <a:r>
              <a:rPr lang="fr-CA" sz="4000" b="1">
                <a:solidFill>
                  <a:schemeClr val="tx1">
                    <a:lumMod val="75000"/>
                    <a:lumOff val="25000"/>
                  </a:schemeClr>
                </a:solidFill>
                <a:effectLst/>
                <a:latin typeface="Raleway ExtraBold" pitchFamily="2" charset="77"/>
                <a:ea typeface="Calibri" panose="020F0502020204030204" pitchFamily="34" charset="0"/>
                <a:cs typeface="Arial" panose="020B0604020202020204" pitchFamily="34" charset="0"/>
              </a:rPr>
              <a:t>85 %</a:t>
            </a:r>
            <a:r>
              <a:rPr lang="fr-CA" sz="3200" b="1">
                <a:solidFill>
                  <a:schemeClr val="tx1">
                    <a:lumMod val="75000"/>
                    <a:lumOff val="25000"/>
                  </a:schemeClr>
                </a:solidFill>
                <a:effectLst/>
                <a:latin typeface="Raleway ExtraBold" pitchFamily="2" charset="77"/>
                <a:ea typeface="Calibri" panose="020F0502020204030204" pitchFamily="34" charset="0"/>
                <a:cs typeface="Arial" panose="020B0604020202020204" pitchFamily="34" charset="0"/>
              </a:rPr>
              <a:t> </a:t>
            </a:r>
            <a:r>
              <a:rPr lang="fr-CA" sz="2400" b="1">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des écoles </a:t>
            </a:r>
            <a:r>
              <a:rPr lang="fr-CA" sz="2400">
                <a:effectLst/>
                <a:latin typeface="Raleway" pitchFamily="2" charset="0"/>
                <a:ea typeface="Calibri" panose="020F0502020204030204" pitchFamily="34" charset="0"/>
                <a:cs typeface="Arial" panose="020B0604020202020204" pitchFamily="34" charset="0"/>
              </a:rPr>
              <a:t>offrant la formation préscolaire sont inscrites au programme </a:t>
            </a:r>
            <a:r>
              <a:rPr lang="fr-CA" sz="2400" i="1">
                <a:effectLst/>
                <a:latin typeface="Raleway" pitchFamily="2" charset="0"/>
                <a:ea typeface="Calibri" panose="020F0502020204030204" pitchFamily="34" charset="0"/>
                <a:cs typeface="Arial" panose="020B0604020202020204" pitchFamily="34" charset="0"/>
              </a:rPr>
              <a:t>École de la vue</a:t>
            </a:r>
            <a:r>
              <a:rPr lang="fr-CA" sz="2400">
                <a:effectLst/>
                <a:latin typeface="Raleway" pitchFamily="2" charset="0"/>
                <a:ea typeface="Calibri" panose="020F0502020204030204" pitchFamily="34" charset="0"/>
                <a:cs typeface="Arial" panose="020B0604020202020204" pitchFamily="34" charset="0"/>
              </a:rPr>
              <a:t>, un programme de dépistage des troubles de la vue lancé en 2019.</a:t>
            </a: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2">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2">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9911820"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Ordre des optométristes du Québec (2023), Statistiques des 4 premières années du programme École de la vue. </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18</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7" name="Graphique 6">
            <a:extLst>
              <a:ext uri="{FF2B5EF4-FFF2-40B4-BE49-F238E27FC236}">
                <a16:creationId xmlns:a16="http://schemas.microsoft.com/office/drawing/2014/main" id="{C6A694C4-143D-C4FC-BCDC-91ABAA7BA0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02243" y="3291930"/>
            <a:ext cx="2722868" cy="2722868"/>
          </a:xfrm>
          <a:prstGeom prst="rect">
            <a:avLst/>
          </a:prstGeom>
        </p:spPr>
      </p:pic>
      <p:sp>
        <p:nvSpPr>
          <p:cNvPr id="9" name="Espace réservé du contenu 2">
            <a:extLst>
              <a:ext uri="{FF2B5EF4-FFF2-40B4-BE49-F238E27FC236}">
                <a16:creationId xmlns:a16="http://schemas.microsoft.com/office/drawing/2014/main" id="{58186C50-33FA-7E40-276A-274243862263}"/>
              </a:ext>
            </a:extLst>
          </p:cNvPr>
          <p:cNvSpPr txBox="1">
            <a:spLocks/>
          </p:cNvSpPr>
          <p:nvPr/>
        </p:nvSpPr>
        <p:spPr>
          <a:xfrm>
            <a:off x="3806945" y="3511384"/>
            <a:ext cx="7378932" cy="211290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spcAft>
                <a:spcPts val="1800"/>
              </a:spcAft>
              <a:buFont typeface="Arial" panose="020B0604020202020204" pitchFamily="34" charset="0"/>
              <a:buNone/>
            </a:pPr>
            <a:r>
              <a:rPr lang="fr-CA" sz="2200">
                <a:latin typeface="Raleway" pitchFamily="2" charset="0"/>
                <a:ea typeface="Calibri" panose="020F0502020204030204" pitchFamily="34" charset="0"/>
                <a:cs typeface="Arial" panose="020B0604020202020204" pitchFamily="34" charset="0"/>
              </a:rPr>
              <a:t>Dans ces écoles, </a:t>
            </a:r>
            <a:r>
              <a:rPr lang="fr-CA" sz="3200" b="1">
                <a:solidFill>
                  <a:schemeClr val="accent2">
                    <a:lumMod val="75000"/>
                  </a:schemeClr>
                </a:solidFill>
                <a:latin typeface="Raleway ExtraBold" pitchFamily="2" charset="77"/>
                <a:cs typeface="Arial" panose="020B0604020202020204" pitchFamily="34" charset="0"/>
              </a:rPr>
              <a:t>75 %</a:t>
            </a:r>
            <a:r>
              <a:rPr lang="fr-CA" sz="2200">
                <a:solidFill>
                  <a:schemeClr val="accent2">
                    <a:lumMod val="75000"/>
                  </a:schemeClr>
                </a:solidFill>
                <a:latin typeface="Raleway" pitchFamily="2" charset="0"/>
                <a:ea typeface="Calibri" panose="020F0502020204030204" pitchFamily="34" charset="0"/>
                <a:cs typeface="Arial" panose="020B0604020202020204" pitchFamily="34" charset="0"/>
              </a:rPr>
              <a:t> </a:t>
            </a:r>
            <a:r>
              <a:rPr lang="fr-CA" sz="2200" b="1">
                <a:solidFill>
                  <a:schemeClr val="accent2">
                    <a:lumMod val="75000"/>
                  </a:schemeClr>
                </a:solidFill>
                <a:latin typeface="Raleway" pitchFamily="2" charset="77"/>
                <a:cs typeface="Arial" panose="020B0604020202020204" pitchFamily="34" charset="0"/>
              </a:rPr>
              <a:t>des enfants </a:t>
            </a:r>
            <a:r>
              <a:rPr lang="fr-CA" sz="2200">
                <a:latin typeface="Raleway" pitchFamily="2" charset="0"/>
                <a:ea typeface="Calibri" panose="020F0502020204030204" pitchFamily="34" charset="0"/>
                <a:cs typeface="Arial" panose="020B0604020202020204" pitchFamily="34" charset="0"/>
              </a:rPr>
              <a:t>sont dépistés en moyenne chaque année.</a:t>
            </a:r>
          </a:p>
          <a:p>
            <a:pPr marL="0" indent="0">
              <a:lnSpc>
                <a:spcPts val="3000"/>
              </a:lnSpc>
              <a:spcBef>
                <a:spcPts val="0"/>
              </a:spcBef>
              <a:spcAft>
                <a:spcPts val="1800"/>
              </a:spcAft>
              <a:buFont typeface="Arial" panose="020B0604020202020204" pitchFamily="34" charset="0"/>
              <a:buNone/>
            </a:pPr>
            <a:r>
              <a:rPr lang="fr-CA" sz="2200">
                <a:latin typeface="Raleway" pitchFamily="2" charset="0"/>
                <a:cs typeface="Arial" panose="020B0604020202020204" pitchFamily="34" charset="0"/>
              </a:rPr>
              <a:t>De ce nombre, </a:t>
            </a:r>
            <a:r>
              <a:rPr lang="fr-CA" sz="3200" b="1">
                <a:solidFill>
                  <a:schemeClr val="accent2">
                    <a:lumMod val="75000"/>
                  </a:schemeClr>
                </a:solidFill>
                <a:latin typeface="Raleway ExtraBold" pitchFamily="2" charset="77"/>
                <a:cs typeface="Arial" panose="020B0604020202020204" pitchFamily="34" charset="0"/>
              </a:rPr>
              <a:t>45 %</a:t>
            </a:r>
            <a:r>
              <a:rPr lang="fr-CA" sz="2200">
                <a:solidFill>
                  <a:schemeClr val="accent2">
                    <a:lumMod val="75000"/>
                  </a:schemeClr>
                </a:solidFill>
                <a:latin typeface="Raleway" pitchFamily="2" charset="0"/>
                <a:cs typeface="Arial" panose="020B0604020202020204" pitchFamily="34" charset="0"/>
              </a:rPr>
              <a:t> </a:t>
            </a:r>
            <a:r>
              <a:rPr lang="fr-CA" sz="2200" b="1">
                <a:solidFill>
                  <a:schemeClr val="accent2">
                    <a:lumMod val="75000"/>
                  </a:schemeClr>
                </a:solidFill>
                <a:latin typeface="Raleway" pitchFamily="2" charset="77"/>
                <a:cs typeface="Arial" panose="020B0604020202020204" pitchFamily="34" charset="0"/>
              </a:rPr>
              <a:t>n'avaient jamais consulté un optométriste</a:t>
            </a:r>
            <a:r>
              <a:rPr lang="fr-CA" sz="2200">
                <a:latin typeface="Raleway" pitchFamily="2" charset="0"/>
                <a:cs typeface="Arial" panose="020B0604020202020204" pitchFamily="34" charset="0"/>
              </a:rPr>
              <a:t> et 35 % ont été référés pour un examen plus approfondi.</a:t>
            </a:r>
          </a:p>
        </p:txBody>
      </p:sp>
      <p:sp>
        <p:nvSpPr>
          <p:cNvPr id="6" name="Titre 1">
            <a:extLst>
              <a:ext uri="{FF2B5EF4-FFF2-40B4-BE49-F238E27FC236}">
                <a16:creationId xmlns:a16="http://schemas.microsoft.com/office/drawing/2014/main" id="{63B93E86-CB62-D982-7FE4-29B83B0752DB}"/>
              </a:ext>
            </a:extLst>
          </p:cNvPr>
          <p:cNvSpPr txBox="1">
            <a:spLocks/>
          </p:cNvSpPr>
          <p:nvPr/>
        </p:nvSpPr>
        <p:spPr>
          <a:xfrm>
            <a:off x="7415408" y="0"/>
            <a:ext cx="4776592" cy="514350"/>
          </a:xfrm>
          <a:prstGeom prst="rect">
            <a:avLst/>
          </a:prstGeom>
          <a:solidFill>
            <a:schemeClr val="accent2"/>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aux meilleurs soins de santé possible</a:t>
            </a:r>
          </a:p>
        </p:txBody>
      </p:sp>
    </p:spTree>
    <p:extLst>
      <p:ext uri="{BB962C8B-B14F-4D97-AF65-F5344CB8AC3E}">
        <p14:creationId xmlns:p14="http://schemas.microsoft.com/office/powerpoint/2010/main" val="58660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3806945" y="1973263"/>
            <a:ext cx="7331075" cy="2873375"/>
          </a:xfrm>
        </p:spPr>
        <p:txBody>
          <a:bodyPr lIns="0" tIns="0" rIns="0" bIns="0">
            <a:noAutofit/>
          </a:bodyPr>
          <a:lstStyle/>
          <a:p>
            <a:pPr marL="0" lvl="0" indent="0">
              <a:lnSpc>
                <a:spcPts val="3800"/>
              </a:lnSpc>
              <a:spcBef>
                <a:spcPts val="0"/>
              </a:spcBef>
              <a:spcAft>
                <a:spcPts val="2400"/>
              </a:spcAft>
              <a:buNone/>
            </a:pPr>
            <a:r>
              <a:rPr lang="fr-CA">
                <a:effectLst/>
                <a:latin typeface="Raleway" pitchFamily="2" charset="0"/>
                <a:ea typeface="Calibri" panose="020F0502020204030204" pitchFamily="34" charset="0"/>
                <a:cs typeface="Arial" panose="020B0604020202020204" pitchFamily="34" charset="0"/>
              </a:rPr>
              <a:t>Au Québec, </a:t>
            </a:r>
            <a:r>
              <a:rPr lang="fr-CA" sz="4000" b="1">
                <a:solidFill>
                  <a:schemeClr val="tx1">
                    <a:lumMod val="75000"/>
                    <a:lumOff val="25000"/>
                  </a:schemeClr>
                </a:solidFill>
                <a:effectLst/>
                <a:latin typeface="Raleway ExtraBold" pitchFamily="2" charset="77"/>
                <a:ea typeface="Calibri" panose="020F0502020204030204" pitchFamily="34" charset="0"/>
                <a:cs typeface="Arial" panose="020B0604020202020204" pitchFamily="34" charset="0"/>
              </a:rPr>
              <a:t>54 % </a:t>
            </a:r>
            <a:r>
              <a:rPr lang="fr-CA">
                <a:effectLst/>
                <a:latin typeface="Raleway" pitchFamily="2" charset="0"/>
                <a:ea typeface="Calibri" panose="020F0502020204030204" pitchFamily="34" charset="0"/>
                <a:cs typeface="Arial" panose="020B0604020202020204" pitchFamily="34" charset="0"/>
              </a:rPr>
              <a:t>des nouveau-nés ont pu bénéficier d’un </a:t>
            </a:r>
            <a:r>
              <a:rPr lang="fr-CA" b="1">
                <a:solidFill>
                  <a:schemeClr val="accent2">
                    <a:lumMod val="75000"/>
                  </a:schemeClr>
                </a:solidFill>
                <a:effectLst/>
                <a:latin typeface="Raleway" pitchFamily="2" charset="0"/>
                <a:ea typeface="Calibri" panose="020F0502020204030204" pitchFamily="34" charset="0"/>
                <a:cs typeface="Arial" panose="020B0604020202020204" pitchFamily="34" charset="0"/>
              </a:rPr>
              <a:t>dépistage de la surdité</a:t>
            </a:r>
            <a:r>
              <a:rPr lang="fr-CA">
                <a:effectLst/>
                <a:latin typeface="Raleway" pitchFamily="2" charset="0"/>
                <a:ea typeface="Calibri" panose="020F0502020204030204" pitchFamily="34" charset="0"/>
                <a:cs typeface="Arial" panose="020B0604020202020204" pitchFamily="34" charset="0"/>
              </a:rPr>
              <a:t> à la naissance en 2023.</a:t>
            </a:r>
          </a:p>
          <a:p>
            <a:pPr marL="0" lvl="0" indent="0">
              <a:lnSpc>
                <a:spcPts val="3200"/>
              </a:lnSpc>
              <a:spcBef>
                <a:spcPts val="0"/>
              </a:spcBef>
              <a:spcAft>
                <a:spcPts val="1200"/>
              </a:spcAft>
              <a:buNone/>
            </a:pPr>
            <a:r>
              <a:rPr lang="fr-CA" sz="2400">
                <a:effectLst/>
                <a:latin typeface="Raleway" pitchFamily="2" charset="0"/>
                <a:ea typeface="Calibri" panose="020F0502020204030204" pitchFamily="34" charset="0"/>
                <a:cs typeface="Arial" panose="020B0604020202020204" pitchFamily="34" charset="0"/>
              </a:rPr>
              <a:t>À titre comparatif, ce pourcentage s’élève à 97 % en Colombie-Britannique et à 94 % en Ontario.</a:t>
            </a: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2">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2">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9911820"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Association du Québec pour enfants avec problèmes auditifs (2023).</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19</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10" name="Graphique 9">
            <a:extLst>
              <a:ext uri="{FF2B5EF4-FFF2-40B4-BE49-F238E27FC236}">
                <a16:creationId xmlns:a16="http://schemas.microsoft.com/office/drawing/2014/main" id="{2D5637D9-0CFD-8B8E-1847-31740C760F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5754" y="1879260"/>
            <a:ext cx="2667854" cy="2667854"/>
          </a:xfrm>
          <a:prstGeom prst="rect">
            <a:avLst/>
          </a:prstGeom>
        </p:spPr>
      </p:pic>
      <p:sp>
        <p:nvSpPr>
          <p:cNvPr id="6" name="Titre 1">
            <a:extLst>
              <a:ext uri="{FF2B5EF4-FFF2-40B4-BE49-F238E27FC236}">
                <a16:creationId xmlns:a16="http://schemas.microsoft.com/office/drawing/2014/main" id="{2993F895-787E-0725-1698-66E36DD5EEE5}"/>
              </a:ext>
            </a:extLst>
          </p:cNvPr>
          <p:cNvSpPr txBox="1">
            <a:spLocks/>
          </p:cNvSpPr>
          <p:nvPr/>
        </p:nvSpPr>
        <p:spPr>
          <a:xfrm>
            <a:off x="7415408" y="0"/>
            <a:ext cx="4776592" cy="514350"/>
          </a:xfrm>
          <a:prstGeom prst="rect">
            <a:avLst/>
          </a:prstGeom>
          <a:solidFill>
            <a:schemeClr val="accent2"/>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aux meilleurs soins de santé possible</a:t>
            </a:r>
          </a:p>
        </p:txBody>
      </p:sp>
    </p:spTree>
    <p:extLst>
      <p:ext uri="{BB962C8B-B14F-4D97-AF65-F5344CB8AC3E}">
        <p14:creationId xmlns:p14="http://schemas.microsoft.com/office/powerpoint/2010/main" val="190750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AE373-19AC-D64B-BC69-BF25BD13332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085710" y="-8877"/>
            <a:ext cx="8106290" cy="6866877"/>
          </a:xfrm>
          <a:prstGeom prst="rect">
            <a:avLst/>
          </a:prstGeom>
        </p:spPr>
      </p:pic>
      <p:sp>
        <p:nvSpPr>
          <p:cNvPr id="5" name="TextBox 4">
            <a:extLst>
              <a:ext uri="{FF2B5EF4-FFF2-40B4-BE49-F238E27FC236}">
                <a16:creationId xmlns:a16="http://schemas.microsoft.com/office/drawing/2014/main" id="{F63198DE-EF5A-E845-BA2F-37B675C20511}"/>
              </a:ext>
            </a:extLst>
          </p:cNvPr>
          <p:cNvSpPr txBox="1"/>
          <p:nvPr/>
        </p:nvSpPr>
        <p:spPr>
          <a:xfrm>
            <a:off x="1618646" y="6391837"/>
            <a:ext cx="43885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a:ln>
                  <a:noFill/>
                </a:ln>
                <a:solidFill>
                  <a:prstClr val="black"/>
                </a:solidFill>
                <a:effectLst/>
                <a:uLnTx/>
                <a:uFillTx/>
                <a:latin typeface="Raleway" panose="020B0503030101060003" pitchFamily="34" charset="77"/>
                <a:ea typeface="+mn-ea"/>
                <a:cs typeface="Raavi" panose="020B0604020202020204" pitchFamily="34" charset="0"/>
              </a:rPr>
              <a:t>© Fondation Lucie et André Chagnon</a:t>
            </a:r>
          </a:p>
        </p:txBody>
      </p:sp>
      <p:grpSp>
        <p:nvGrpSpPr>
          <p:cNvPr id="6" name="Group 5">
            <a:extLst>
              <a:ext uri="{FF2B5EF4-FFF2-40B4-BE49-F238E27FC236}">
                <a16:creationId xmlns:a16="http://schemas.microsoft.com/office/drawing/2014/main" id="{1C23CE73-D272-0D41-89C9-5DCD2785C1A1}"/>
              </a:ext>
            </a:extLst>
          </p:cNvPr>
          <p:cNvGrpSpPr/>
          <p:nvPr/>
        </p:nvGrpSpPr>
        <p:grpSpPr>
          <a:xfrm>
            <a:off x="0" y="0"/>
            <a:ext cx="5140171" cy="6866877"/>
            <a:chOff x="-953084" y="86626"/>
            <a:chExt cx="6196147" cy="6866877"/>
          </a:xfrm>
          <a:solidFill>
            <a:schemeClr val="accent3"/>
          </a:solidFill>
        </p:grpSpPr>
        <p:sp>
          <p:nvSpPr>
            <p:cNvPr id="7" name="Rectangle 6">
              <a:extLst>
                <a:ext uri="{FF2B5EF4-FFF2-40B4-BE49-F238E27FC236}">
                  <a16:creationId xmlns:a16="http://schemas.microsoft.com/office/drawing/2014/main" id="{3FEA3386-ABB3-404D-9427-A96453882546}"/>
                </a:ext>
              </a:extLst>
            </p:cNvPr>
            <p:cNvSpPr/>
            <p:nvPr/>
          </p:nvSpPr>
          <p:spPr>
            <a:xfrm>
              <a:off x="-953084" y="86626"/>
              <a:ext cx="5784727" cy="68668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riangle 7">
              <a:extLst>
                <a:ext uri="{FF2B5EF4-FFF2-40B4-BE49-F238E27FC236}">
                  <a16:creationId xmlns:a16="http://schemas.microsoft.com/office/drawing/2014/main" id="{BD4F747C-CCCB-1D40-9F4E-46474AAAC25F}"/>
                </a:ext>
              </a:extLst>
            </p:cNvPr>
            <p:cNvSpPr/>
            <p:nvPr/>
          </p:nvSpPr>
          <p:spPr>
            <a:xfrm rot="5400000">
              <a:off x="4480731" y="3199601"/>
              <a:ext cx="1038526" cy="486138"/>
            </a:xfrm>
            <a:prstGeom prst="triangle">
              <a:avLst>
                <a:gd name="adj" fmla="val 51094"/>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243DCD5A-A70C-D542-B497-506B54A8FF2A}"/>
              </a:ext>
            </a:extLst>
          </p:cNvPr>
          <p:cNvSpPr txBox="1"/>
          <p:nvPr/>
        </p:nvSpPr>
        <p:spPr>
          <a:xfrm>
            <a:off x="1" y="2733109"/>
            <a:ext cx="4798866" cy="1245869"/>
          </a:xfrm>
          <a:prstGeom prst="rect">
            <a:avLst/>
          </a:prstGeom>
          <a:noFill/>
        </p:spPr>
        <p:txBody>
          <a:bodyPr wrap="square" lIns="540000" rIns="540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a:ln>
                  <a:noFill/>
                </a:ln>
                <a:solidFill>
                  <a:prstClr val="white"/>
                </a:solidFill>
                <a:effectLst/>
                <a:uLnTx/>
                <a:uFillTx/>
                <a:latin typeface="Raleway ExtraBold" panose="020B0003030101060003" pitchFamily="34" charset="0"/>
                <a:ea typeface="+mn-ea"/>
                <a:cs typeface="+mn-cs"/>
              </a:rPr>
              <a:t>Qui sommes-nous ?</a:t>
            </a:r>
          </a:p>
        </p:txBody>
      </p:sp>
    </p:spTree>
    <p:extLst>
      <p:ext uri="{BB962C8B-B14F-4D97-AF65-F5344CB8AC3E}">
        <p14:creationId xmlns:p14="http://schemas.microsoft.com/office/powerpoint/2010/main" val="185318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942107" y="2046288"/>
            <a:ext cx="9482138" cy="3867150"/>
          </a:xfrm>
        </p:spPr>
        <p:txBody>
          <a:bodyPr lIns="0" tIns="0" rIns="0" bIns="0">
            <a:noAutofit/>
          </a:bodyPr>
          <a:lstStyle/>
          <a:p>
            <a:pPr marL="0" indent="0">
              <a:lnSpc>
                <a:spcPts val="3200"/>
              </a:lnSpc>
              <a:spcBef>
                <a:spcPts val="0"/>
              </a:spcBef>
              <a:spcAft>
                <a:spcPts val="600"/>
              </a:spcAft>
              <a:buNone/>
            </a:pPr>
            <a:r>
              <a:rPr lang="fr-CA" sz="2400">
                <a:latin typeface="Raleway" pitchFamily="2" charset="0"/>
                <a:cs typeface="Arial" panose="020B0604020202020204" pitchFamily="34" charset="0"/>
              </a:rPr>
              <a:t>Au Québec, </a:t>
            </a:r>
            <a:r>
              <a:rPr lang="fr-CA" sz="4400" b="1">
                <a:solidFill>
                  <a:schemeClr val="tx1">
                    <a:lumMod val="75000"/>
                    <a:lumOff val="25000"/>
                  </a:schemeClr>
                </a:solidFill>
                <a:latin typeface="Raleway ExtraBold" pitchFamily="2" charset="77"/>
                <a:cs typeface="Arial" panose="020B0604020202020204" pitchFamily="34" charset="0"/>
              </a:rPr>
              <a:t>21,3 % </a:t>
            </a:r>
            <a:r>
              <a:rPr lang="fr-CA" sz="2400">
                <a:effectLst/>
                <a:latin typeface="Raleway" pitchFamily="2" charset="0"/>
                <a:ea typeface="Calibri" panose="020F0502020204030204" pitchFamily="34" charset="0"/>
                <a:cs typeface="Arial" panose="020B0604020202020204" pitchFamily="34" charset="0"/>
              </a:rPr>
              <a:t>des jeunes enfants présentant un retard significatif de développement </a:t>
            </a:r>
            <a:r>
              <a:rPr lang="fr-CA" sz="2400" b="1">
                <a:solidFill>
                  <a:schemeClr val="accent2">
                    <a:lumMod val="75000"/>
                  </a:schemeClr>
                </a:solidFill>
                <a:effectLst/>
                <a:latin typeface="Raleway" pitchFamily="2" charset="0"/>
                <a:ea typeface="Calibri" panose="020F0502020204030204" pitchFamily="34" charset="0"/>
                <a:cs typeface="Arial" panose="020B0604020202020204" pitchFamily="34" charset="0"/>
              </a:rPr>
              <a:t>n’avaient pas bénéficié de services des programmes en déficience physique ou en déficience intellectuelle et trouble du spectre de l’autisme dans les délais prescrits </a:t>
            </a:r>
            <a:r>
              <a:rPr lang="fr-CA" sz="2400">
                <a:effectLst/>
                <a:latin typeface="Raleway" pitchFamily="2" charset="0"/>
                <a:ea typeface="Calibri" panose="020F0502020204030204" pitchFamily="34" charset="0"/>
                <a:cs typeface="Arial" panose="020B0604020202020204" pitchFamily="34" charset="0"/>
              </a:rPr>
              <a:t>en 2020-2021, une hausse de 1,3 point de pourcentage par rapport à 2019-2020. Le ministère de la Santé et des Services sociaux visait plutôt à réduire cette proportion à 14 % en 2020-2021.</a:t>
            </a:r>
          </a:p>
          <a:p>
            <a:pPr marL="0" indent="0">
              <a:lnSpc>
                <a:spcPts val="3200"/>
              </a:lnSpc>
              <a:spcBef>
                <a:spcPts val="0"/>
              </a:spcBef>
              <a:spcAft>
                <a:spcPts val="600"/>
              </a:spcAft>
              <a:buNone/>
            </a:pPr>
            <a:endParaRPr lang="fr-CA" sz="2400">
              <a:latin typeface="Raleway" pitchFamily="2" charset="0"/>
              <a:cs typeface="Arial" panose="020B0604020202020204" pitchFamily="34" charset="0"/>
            </a:endParaRP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2">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2">
                <a:alpha val="2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7" y="5912666"/>
            <a:ext cx="9804659"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ministère de la Santé et des Services sociaux, Rapport annuel de gestion 2020-2021 et Rapport annuel de gestion 2019-2020.</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20</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6" name="Titre 1">
            <a:extLst>
              <a:ext uri="{FF2B5EF4-FFF2-40B4-BE49-F238E27FC236}">
                <a16:creationId xmlns:a16="http://schemas.microsoft.com/office/drawing/2014/main" id="{1CD1A401-8330-3268-9E68-76A414191B74}"/>
              </a:ext>
            </a:extLst>
          </p:cNvPr>
          <p:cNvSpPr txBox="1">
            <a:spLocks/>
          </p:cNvSpPr>
          <p:nvPr/>
        </p:nvSpPr>
        <p:spPr>
          <a:xfrm>
            <a:off x="7415408" y="0"/>
            <a:ext cx="4776592" cy="514350"/>
          </a:xfrm>
          <a:prstGeom prst="rect">
            <a:avLst/>
          </a:prstGeom>
          <a:solidFill>
            <a:schemeClr val="accent2"/>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aux meilleurs soins de santé possible</a:t>
            </a:r>
          </a:p>
        </p:txBody>
      </p:sp>
    </p:spTree>
    <p:extLst>
      <p:ext uri="{BB962C8B-B14F-4D97-AF65-F5344CB8AC3E}">
        <p14:creationId xmlns:p14="http://schemas.microsoft.com/office/powerpoint/2010/main" val="1875973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1862138"/>
            <a:ext cx="10558462" cy="4438650"/>
          </a:xfrm>
        </p:spPr>
        <p:txBody>
          <a:bodyPr>
            <a:noAutofit/>
          </a:bodyPr>
          <a:lstStyle/>
          <a:p>
            <a:pPr marL="482400" indent="-482400">
              <a:lnSpc>
                <a:spcPct val="107000"/>
              </a:lnSpc>
              <a:spcAft>
                <a:spcPts val="1800"/>
              </a:spcAft>
              <a:buClr>
                <a:schemeClr val="accent2"/>
              </a:buClr>
              <a:buSzPct val="100000"/>
              <a:buFont typeface="Système normal"/>
              <a:buChar char="●"/>
            </a:pPr>
            <a:r>
              <a:rPr lang="fr-CA" sz="2200">
                <a:latin typeface="Raleway" pitchFamily="2" charset="0"/>
                <a:cs typeface="Arial" panose="020B0604020202020204" pitchFamily="34" charset="0"/>
              </a:rPr>
              <a:t>Une étude menée auprès d’éducatrices en CPE a montré qu’un service </a:t>
            </a:r>
            <a:r>
              <a:rPr lang="fr-CA" sz="2200" b="1">
                <a:solidFill>
                  <a:schemeClr val="accent2">
                    <a:lumMod val="75000"/>
                  </a:schemeClr>
                </a:solidFill>
                <a:latin typeface="Raleway" pitchFamily="2" charset="0"/>
                <a:cs typeface="Arial" panose="020B0604020202020204" pitchFamily="34" charset="0"/>
              </a:rPr>
              <a:t>d’accompagnement par une ergothérapeute </a:t>
            </a:r>
            <a:r>
              <a:rPr lang="fr-CA" sz="2200">
                <a:latin typeface="Raleway" pitchFamily="2" charset="0"/>
                <a:cs typeface="Arial" panose="020B0604020202020204" pitchFamily="34" charset="0"/>
              </a:rPr>
              <a:t>leur a permis d’être plus outillées pour dépister des enfants ayant des besoins particuliers et intervenir auprès d’eux. Ainsi, les enfants peuvent </a:t>
            </a:r>
            <a:r>
              <a:rPr lang="fr-CA" sz="2200" b="1">
                <a:solidFill>
                  <a:schemeClr val="accent2">
                    <a:lumMod val="75000"/>
                  </a:schemeClr>
                </a:solidFill>
                <a:latin typeface="Raleway" pitchFamily="2" charset="0"/>
                <a:cs typeface="Arial" panose="020B0604020202020204" pitchFamily="34" charset="0"/>
              </a:rPr>
              <a:t>être plus rapidement dirigés vers les services appropriés. </a:t>
            </a:r>
          </a:p>
          <a:p>
            <a:pPr marL="482400" indent="-482400">
              <a:lnSpc>
                <a:spcPct val="107000"/>
              </a:lnSpc>
              <a:spcAft>
                <a:spcPts val="1800"/>
              </a:spcAft>
              <a:buClr>
                <a:schemeClr val="accent2"/>
              </a:buClr>
              <a:buSzPct val="100000"/>
              <a:buFont typeface="Système normal"/>
              <a:buChar char="●"/>
            </a:pPr>
            <a:r>
              <a:rPr lang="fr-CA" sz="2200">
                <a:latin typeface="Raleway" pitchFamily="2" charset="0"/>
                <a:cs typeface="Arial" panose="020B0604020202020204" pitchFamily="34" charset="0"/>
              </a:rPr>
              <a:t>Un rapport du comité-conseil Agir pour que chaque tout-petit développe son plein potentiel propose des solutions pour </a:t>
            </a:r>
            <a:r>
              <a:rPr lang="fr-CA" sz="2200" b="1">
                <a:solidFill>
                  <a:schemeClr val="accent2">
                    <a:lumMod val="75000"/>
                  </a:schemeClr>
                </a:solidFill>
                <a:latin typeface="Raleway" pitchFamily="2" charset="0"/>
                <a:cs typeface="Arial" panose="020B0604020202020204" pitchFamily="34" charset="0"/>
              </a:rPr>
              <a:t>réduire les barrières d’accès </a:t>
            </a:r>
            <a:r>
              <a:rPr lang="fr-CA" sz="2200">
                <a:latin typeface="Raleway" pitchFamily="2" charset="0"/>
                <a:cs typeface="Arial" panose="020B0604020202020204" pitchFamily="34" charset="0"/>
              </a:rPr>
              <a:t>aux familles désavantagées, telles que : s’assurer que toutes les familles </a:t>
            </a:r>
            <a:r>
              <a:rPr lang="fr-CA" sz="2200" b="1">
                <a:solidFill>
                  <a:schemeClr val="accent2">
                    <a:lumMod val="75000"/>
                  </a:schemeClr>
                </a:solidFill>
                <a:latin typeface="Raleway" pitchFamily="2" charset="0"/>
                <a:cs typeface="Arial" panose="020B0604020202020204" pitchFamily="34" charset="0"/>
              </a:rPr>
              <a:t>reçoivent les informations </a:t>
            </a:r>
            <a:r>
              <a:rPr lang="fr-CA" sz="2200">
                <a:latin typeface="Raleway" pitchFamily="2" charset="0"/>
                <a:cs typeface="Arial" panose="020B0604020202020204" pitchFamily="34" charset="0"/>
              </a:rPr>
              <a:t>concernant les services, </a:t>
            </a:r>
            <a:r>
              <a:rPr lang="fr-CA" sz="2200" b="1">
                <a:solidFill>
                  <a:schemeClr val="accent2">
                    <a:lumMod val="75000"/>
                  </a:schemeClr>
                </a:solidFill>
                <a:latin typeface="Raleway" pitchFamily="2" charset="0"/>
                <a:cs typeface="Arial" panose="020B0604020202020204" pitchFamily="34" charset="0"/>
              </a:rPr>
              <a:t>prévoir des interprètes </a:t>
            </a:r>
            <a:r>
              <a:rPr lang="fr-CA" sz="2200">
                <a:latin typeface="Raleway" pitchFamily="2" charset="0"/>
                <a:cs typeface="Arial" panose="020B0604020202020204" pitchFamily="34" charset="0"/>
              </a:rPr>
              <a:t>ou du temps pour </a:t>
            </a:r>
            <a:r>
              <a:rPr lang="fr-CA" sz="2200" b="1">
                <a:solidFill>
                  <a:schemeClr val="accent2">
                    <a:lumMod val="75000"/>
                  </a:schemeClr>
                </a:solidFill>
                <a:latin typeface="Raleway" pitchFamily="2" charset="0"/>
                <a:cs typeface="Arial" panose="020B0604020202020204" pitchFamily="34" charset="0"/>
              </a:rPr>
              <a:t>créer des liens de confiance</a:t>
            </a:r>
            <a:r>
              <a:rPr lang="fr-CA" sz="2200">
                <a:latin typeface="Raleway" pitchFamily="2" charset="0"/>
                <a:cs typeface="Arial" panose="020B0604020202020204" pitchFamily="34" charset="0"/>
              </a:rPr>
              <a:t>, ou encore </a:t>
            </a:r>
            <a:r>
              <a:rPr lang="fr-CA" sz="2200" b="1">
                <a:solidFill>
                  <a:schemeClr val="accent2">
                    <a:lumMod val="75000"/>
                  </a:schemeClr>
                </a:solidFill>
                <a:latin typeface="Raleway" pitchFamily="2" charset="0"/>
                <a:cs typeface="Arial" panose="020B0604020202020204" pitchFamily="34" charset="0"/>
              </a:rPr>
              <a:t>former les intervenants</a:t>
            </a:r>
            <a:r>
              <a:rPr lang="fr-CA" sz="2200">
                <a:latin typeface="Raleway" pitchFamily="2" charset="0"/>
                <a:cs typeface="Arial" panose="020B0604020202020204" pitchFamily="34" charset="0"/>
              </a:rPr>
              <a:t> pour réduire les attitudes négatives envers les familles.</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2">
                    <a:lumMod val="75000"/>
                  </a:schemeClr>
                </a:solidFill>
                <a:latin typeface="Raleway Black" pitchFamily="2" charset="0"/>
              </a:rPr>
              <a:t>Et maintenant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2">
                <a:alpha val="19773"/>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5">
            <a:extLst>
              <a:ext uri="{FF2B5EF4-FFF2-40B4-BE49-F238E27FC236}">
                <a16:creationId xmlns:a16="http://schemas.microsoft.com/office/drawing/2014/main" id="{3F57CD4A-C943-299F-F8CA-AF676125519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21</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2" name="Titre 1">
            <a:extLst>
              <a:ext uri="{FF2B5EF4-FFF2-40B4-BE49-F238E27FC236}">
                <a16:creationId xmlns:a16="http://schemas.microsoft.com/office/drawing/2014/main" id="{0099604E-F3AF-4A61-00D4-F308F6E56028}"/>
              </a:ext>
            </a:extLst>
          </p:cNvPr>
          <p:cNvSpPr txBox="1">
            <a:spLocks/>
          </p:cNvSpPr>
          <p:nvPr/>
        </p:nvSpPr>
        <p:spPr>
          <a:xfrm>
            <a:off x="7415408" y="0"/>
            <a:ext cx="4776592" cy="514350"/>
          </a:xfrm>
          <a:prstGeom prst="rect">
            <a:avLst/>
          </a:prstGeom>
          <a:solidFill>
            <a:schemeClr val="accent2"/>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aux meilleurs soins de santé possible</a:t>
            </a:r>
          </a:p>
        </p:txBody>
      </p:sp>
    </p:spTree>
    <p:extLst>
      <p:ext uri="{BB962C8B-B14F-4D97-AF65-F5344CB8AC3E}">
        <p14:creationId xmlns:p14="http://schemas.microsoft.com/office/powerpoint/2010/main" val="90694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AEB37E-E2FF-91FE-85E7-9525270100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Titre 8">
            <a:extLst>
              <a:ext uri="{FF2B5EF4-FFF2-40B4-BE49-F238E27FC236}">
                <a16:creationId xmlns:a16="http://schemas.microsoft.com/office/drawing/2014/main" id="{81C1EDB8-69B6-9D6C-3FD4-8D00BFE44602}"/>
              </a:ext>
            </a:extLst>
          </p:cNvPr>
          <p:cNvSpPr>
            <a:spLocks noGrp="1"/>
          </p:cNvSpPr>
          <p:nvPr>
            <p:ph type="title"/>
          </p:nvPr>
        </p:nvSpPr>
        <p:spPr>
          <a:xfrm>
            <a:off x="1421875" y="2766218"/>
            <a:ext cx="9348250" cy="1325563"/>
          </a:xfrm>
        </p:spPr>
        <p:txBody>
          <a:bodyPr>
            <a:noAutofit/>
          </a:bodyPr>
          <a:lstStyle/>
          <a:p>
            <a:pPr algn="ctr">
              <a:lnSpc>
                <a:spcPct val="100000"/>
              </a:lnSpc>
            </a:pPr>
            <a:r>
              <a:rPr lang="fr-CA" sz="3600" b="1">
                <a:solidFill>
                  <a:schemeClr val="bg1"/>
                </a:solidFill>
                <a:latin typeface="Raleway Black" pitchFamily="2" charset="0"/>
              </a:rPr>
              <a:t>Droit à de la nourriture, des vêtements et un endroit sûr où vivre</a:t>
            </a:r>
            <a:endParaRPr lang="fr-FR" sz="3600"/>
          </a:p>
        </p:txBody>
      </p:sp>
      <p:pic>
        <p:nvPicPr>
          <p:cNvPr id="6" name="Image 5">
            <a:extLst>
              <a:ext uri="{FF2B5EF4-FFF2-40B4-BE49-F238E27FC236}">
                <a16:creationId xmlns:a16="http://schemas.microsoft.com/office/drawing/2014/main" id="{ED9FE436-128E-7B6B-B48B-D4A1FDE2255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889965" y="4134711"/>
            <a:ext cx="3945370" cy="2508069"/>
          </a:xfrm>
          <a:prstGeom prst="rect">
            <a:avLst/>
          </a:prstGeom>
        </p:spPr>
      </p:pic>
    </p:spTree>
    <p:extLst>
      <p:ext uri="{BB962C8B-B14F-4D97-AF65-F5344CB8AC3E}">
        <p14:creationId xmlns:p14="http://schemas.microsoft.com/office/powerpoint/2010/main" val="392031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7294"/>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1862138"/>
            <a:ext cx="10777537" cy="4438650"/>
          </a:xfrm>
        </p:spPr>
        <p:txBody>
          <a:bodyPr>
            <a:noAutofit/>
          </a:bodyPr>
          <a:lstStyle/>
          <a:p>
            <a:pPr marL="482400" lvl="0" indent="-482400">
              <a:lnSpc>
                <a:spcPct val="107000"/>
              </a:lnSpc>
              <a:spcBef>
                <a:spcPts val="0"/>
              </a:spcBef>
              <a:spcAft>
                <a:spcPts val="1800"/>
              </a:spcAft>
              <a:buSzPct val="150000"/>
              <a:buBlip>
                <a:blip r:embed="rId3">
                  <a:extLst>
                    <a:ext uri="{96DAC541-7B7A-43D3-8B79-37D633B846F1}">
                      <asvg:svgBlip xmlns:asvg="http://schemas.microsoft.com/office/drawing/2016/SVG/main" r:embed="rId4"/>
                    </a:ext>
                  </a:extLst>
                </a:blip>
              </a:buBlip>
            </a:pPr>
            <a:r>
              <a:rPr lang="fr-CA" sz="2200">
                <a:effectLst/>
                <a:latin typeface="Raleway" pitchFamily="2" charset="0"/>
                <a:ea typeface="Calibri" panose="020F0502020204030204" pitchFamily="34" charset="0"/>
                <a:cs typeface="Arial" panose="020B0604020202020204" pitchFamily="34" charset="0"/>
              </a:rPr>
              <a:t>Les enfants qui grandissent dans des </a:t>
            </a:r>
            <a:r>
              <a:rPr lang="fr-CA" sz="2200" b="1">
                <a:solidFill>
                  <a:schemeClr val="accent3"/>
                </a:solidFill>
                <a:effectLst/>
                <a:latin typeface="Raleway" pitchFamily="2" charset="0"/>
                <a:ea typeface="Calibri" panose="020F0502020204030204" pitchFamily="34" charset="0"/>
                <a:cs typeface="Arial" panose="020B0604020202020204" pitchFamily="34" charset="0"/>
              </a:rPr>
              <a:t>ménages à faible revenu sont plus susceptibles d’être vulnérables</a:t>
            </a:r>
            <a:r>
              <a:rPr lang="fr-CA" sz="2200">
                <a:effectLst/>
                <a:latin typeface="Raleway" pitchFamily="2" charset="0"/>
                <a:ea typeface="Calibri" panose="020F0502020204030204" pitchFamily="34" charset="0"/>
                <a:cs typeface="Arial" panose="020B0604020202020204" pitchFamily="34" charset="0"/>
              </a:rPr>
              <a:t> lors de leur entrée à l’école et d’avoir un rendement scolaire plus faible en moyenne en première année.</a:t>
            </a:r>
          </a:p>
          <a:p>
            <a:pPr marL="482400" lvl="0" indent="-482400">
              <a:lnSpc>
                <a:spcPct val="107000"/>
              </a:lnSpc>
              <a:spcBef>
                <a:spcPts val="0"/>
              </a:spcBef>
              <a:spcAft>
                <a:spcPts val="1800"/>
              </a:spcAft>
              <a:buSzPct val="150000"/>
              <a:buBlip>
                <a:blip r:embed="rId3">
                  <a:extLst>
                    <a:ext uri="{96DAC541-7B7A-43D3-8B79-37D633B846F1}">
                      <asvg:svgBlip xmlns:asvg="http://schemas.microsoft.com/office/drawing/2016/SVG/main" r:embed="rId4"/>
                    </a:ext>
                  </a:extLst>
                </a:blip>
              </a:buBlip>
            </a:pPr>
            <a:r>
              <a:rPr lang="fr-CA" sz="2200">
                <a:effectLst/>
                <a:latin typeface="Raleway" pitchFamily="2" charset="0"/>
                <a:ea typeface="Calibri" panose="020F0502020204030204" pitchFamily="34" charset="0"/>
                <a:cs typeface="Arial" panose="020B0604020202020204" pitchFamily="34" charset="0"/>
              </a:rPr>
              <a:t>Les enfants qui souffrent </a:t>
            </a:r>
            <a:r>
              <a:rPr lang="fr-CA" sz="2200" b="1">
                <a:solidFill>
                  <a:schemeClr val="accent3"/>
                </a:solidFill>
                <a:effectLst/>
                <a:latin typeface="Raleway" pitchFamily="2" charset="0"/>
                <a:ea typeface="Calibri" panose="020F0502020204030204" pitchFamily="34" charset="0"/>
                <a:cs typeface="Arial" panose="020B0604020202020204" pitchFamily="34" charset="0"/>
              </a:rPr>
              <a:t>d’insécurité alimentaire sont plus à risque de présenter des retards</a:t>
            </a:r>
            <a:r>
              <a:rPr lang="fr-CA" sz="2200">
                <a:effectLst/>
                <a:latin typeface="Raleway" pitchFamily="2" charset="0"/>
                <a:ea typeface="Calibri" panose="020F0502020204030204" pitchFamily="34" charset="0"/>
                <a:cs typeface="Arial" panose="020B0604020202020204" pitchFamily="34" charset="0"/>
              </a:rPr>
              <a:t> en ce qui a trait à leur développement cognitif, moteur et neurophysiologique. </a:t>
            </a:r>
          </a:p>
          <a:p>
            <a:pPr marL="482400" lvl="0" indent="-482400">
              <a:lnSpc>
                <a:spcPct val="107000"/>
              </a:lnSpc>
              <a:spcBef>
                <a:spcPts val="0"/>
              </a:spcBef>
              <a:spcAft>
                <a:spcPts val="1800"/>
              </a:spcAft>
              <a:buSzPct val="150000"/>
              <a:buBlip>
                <a:blip r:embed="rId3">
                  <a:extLst>
                    <a:ext uri="{96DAC541-7B7A-43D3-8B79-37D633B846F1}">
                      <asvg:svgBlip xmlns:asvg="http://schemas.microsoft.com/office/drawing/2016/SVG/main" r:embed="rId4"/>
                    </a:ext>
                  </a:extLst>
                </a:blip>
              </a:buBlip>
            </a:pPr>
            <a:r>
              <a:rPr lang="fr-CA" sz="2200">
                <a:effectLst/>
                <a:latin typeface="Raleway" pitchFamily="2" charset="0"/>
                <a:ea typeface="Calibri" panose="020F0502020204030204" pitchFamily="34" charset="0"/>
                <a:cs typeface="Arial" panose="020B0604020202020204" pitchFamily="34" charset="0"/>
              </a:rPr>
              <a:t>Un tout-petit qui vit dans un </a:t>
            </a:r>
            <a:r>
              <a:rPr lang="fr-CA" sz="2200" b="1">
                <a:solidFill>
                  <a:schemeClr val="accent3"/>
                </a:solidFill>
                <a:effectLst/>
                <a:latin typeface="Raleway" pitchFamily="2" charset="0"/>
                <a:ea typeface="Calibri" panose="020F0502020204030204" pitchFamily="34" charset="0"/>
                <a:cs typeface="Arial" panose="020B0604020202020204" pitchFamily="34" charset="0"/>
              </a:rPr>
              <a:t>logement inadéquat est plus susceptible de connaître des troubles cognitifs, langagiers ou socioaffectifs</a:t>
            </a:r>
            <a:r>
              <a:rPr lang="fr-CA" sz="2200">
                <a:effectLst/>
                <a:latin typeface="Raleway" pitchFamily="2" charset="0"/>
                <a:ea typeface="Calibri" panose="020F0502020204030204" pitchFamily="34" charset="0"/>
                <a:cs typeface="Arial" panose="020B0604020202020204" pitchFamily="34" charset="0"/>
              </a:rPr>
              <a:t>. Les enfants qui vivent dans un logement inadéquat réussissent moins bien à l’école que ceux qui vivent dans un logement adéquat et sont plus à risque de subir de la </a:t>
            </a:r>
            <a:r>
              <a:rPr lang="fr-CA" sz="2200" b="1">
                <a:solidFill>
                  <a:schemeClr val="accent3"/>
                </a:solidFill>
                <a:latin typeface="Raleway" pitchFamily="2" charset="0"/>
                <a:cs typeface="Arial" panose="020B0604020202020204" pitchFamily="34" charset="0"/>
              </a:rPr>
              <a:t>maltraitance</a:t>
            </a:r>
            <a:r>
              <a:rPr lang="fr-CA" sz="2200">
                <a:effectLst/>
                <a:latin typeface="Raleway" pitchFamily="2" charset="0"/>
                <a:ea typeface="Calibri" panose="020F0502020204030204" pitchFamily="34" charset="0"/>
                <a:cs typeface="Arial" panose="020B0604020202020204" pitchFamily="34" charset="0"/>
              </a:rPr>
              <a:t>.</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3"/>
                </a:solidFill>
                <a:latin typeface="Raleway Black" pitchFamily="2" charset="0"/>
              </a:rPr>
              <a:t>Pourquoi ce droit est-il important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3">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1B914CFC-7659-1B4E-53D8-30E0926949F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23</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5" name="Titre 1">
            <a:extLst>
              <a:ext uri="{FF2B5EF4-FFF2-40B4-BE49-F238E27FC236}">
                <a16:creationId xmlns:a16="http://schemas.microsoft.com/office/drawing/2014/main" id="{7633649D-4EFB-24D4-5607-DA3BE3E0AA0C}"/>
              </a:ext>
            </a:extLst>
          </p:cNvPr>
          <p:cNvSpPr txBox="1">
            <a:spLocks/>
          </p:cNvSpPr>
          <p:nvPr/>
        </p:nvSpPr>
        <p:spPr>
          <a:xfrm>
            <a:off x="5311036" y="0"/>
            <a:ext cx="6880964" cy="514350"/>
          </a:xfrm>
          <a:prstGeom prst="rect">
            <a:avLst/>
          </a:prstGeom>
          <a:solidFill>
            <a:schemeClr val="accent3">
              <a:alpha val="85065"/>
            </a:schemeClr>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de la nourriture, des vêtements et un endroit sûr où vivre</a:t>
            </a:r>
          </a:p>
        </p:txBody>
      </p:sp>
    </p:spTree>
    <p:extLst>
      <p:ext uri="{BB962C8B-B14F-4D97-AF65-F5344CB8AC3E}">
        <p14:creationId xmlns:p14="http://schemas.microsoft.com/office/powerpoint/2010/main" val="98346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3"/>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3">
                <a:lumMod val="40000"/>
                <a:lumOff val="60000"/>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528561"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Institut de la statistique du Québec, Enquête québécoise sur la parentalité 2022.</a:t>
            </a:r>
          </a:p>
        </p:txBody>
      </p:sp>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2331719" y="1988086"/>
            <a:ext cx="7528561" cy="289487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00"/>
              </a:lnSpc>
              <a:spcBef>
                <a:spcPts val="0"/>
              </a:spcBef>
              <a:spcAft>
                <a:spcPts val="1200"/>
              </a:spcAft>
              <a:buNone/>
            </a:pPr>
            <a:r>
              <a:rPr lang="fr-CA" sz="4000" b="1">
                <a:solidFill>
                  <a:schemeClr val="tx1">
                    <a:lumMod val="75000"/>
                    <a:lumOff val="25000"/>
                  </a:schemeClr>
                </a:solidFill>
                <a:latin typeface="Raleway ExtraBold" pitchFamily="2" charset="77"/>
                <a:cs typeface="Arial" panose="020B0604020202020204" pitchFamily="34" charset="0"/>
              </a:rPr>
              <a:t>25 % </a:t>
            </a:r>
            <a:r>
              <a:rPr lang="fr-CA" sz="2600">
                <a:effectLst/>
                <a:latin typeface="Raleway" pitchFamily="2" charset="0"/>
                <a:ea typeface="Calibri" panose="020F0502020204030204" pitchFamily="34" charset="0"/>
                <a:cs typeface="Arial" panose="020B0604020202020204" pitchFamily="34" charset="0"/>
              </a:rPr>
              <a:t>des parents d’enfants âgés de 0 à 5 ans percevaient leurs </a:t>
            </a:r>
            <a:r>
              <a:rPr lang="fr-CA" sz="2600" b="1">
                <a:solidFill>
                  <a:schemeClr val="accent3"/>
                </a:solidFill>
                <a:effectLst/>
                <a:latin typeface="Raleway" pitchFamily="2" charset="0"/>
                <a:ea typeface="Calibri" panose="020F0502020204030204" pitchFamily="34" charset="0"/>
                <a:cs typeface="Arial" panose="020B0604020202020204" pitchFamily="34" charset="0"/>
              </a:rPr>
              <a:t>revenus comme insuffisants ou très insuffisants </a:t>
            </a:r>
            <a:r>
              <a:rPr lang="fr-CA" sz="2600">
                <a:effectLst/>
                <a:latin typeface="Raleway" pitchFamily="2" charset="0"/>
                <a:ea typeface="Calibri" panose="020F0502020204030204" pitchFamily="34" charset="0"/>
                <a:cs typeface="Arial" panose="020B0604020202020204" pitchFamily="34" charset="0"/>
              </a:rPr>
              <a:t>pour répondre aux besoins de base de leur famille en 2022, soit le logement, l’alimentation, et l’habillement.</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24</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11" name="Graphique 10">
            <a:extLst>
              <a:ext uri="{FF2B5EF4-FFF2-40B4-BE49-F238E27FC236}">
                <a16:creationId xmlns:a16="http://schemas.microsoft.com/office/drawing/2014/main" id="{D0CDEB16-C309-D352-1D03-6BBF1BDE612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9345" y="4076537"/>
            <a:ext cx="2302648" cy="1744976"/>
          </a:xfrm>
          <a:prstGeom prst="rect">
            <a:avLst/>
          </a:prstGeom>
        </p:spPr>
      </p:pic>
      <p:sp>
        <p:nvSpPr>
          <p:cNvPr id="3" name="Titre 1">
            <a:extLst>
              <a:ext uri="{FF2B5EF4-FFF2-40B4-BE49-F238E27FC236}">
                <a16:creationId xmlns:a16="http://schemas.microsoft.com/office/drawing/2014/main" id="{5F8A6EDB-A0A1-1A61-5F7F-BFF6AFE2B80F}"/>
              </a:ext>
            </a:extLst>
          </p:cNvPr>
          <p:cNvSpPr txBox="1">
            <a:spLocks/>
          </p:cNvSpPr>
          <p:nvPr/>
        </p:nvSpPr>
        <p:spPr>
          <a:xfrm>
            <a:off x="5311036" y="0"/>
            <a:ext cx="6880964" cy="514350"/>
          </a:xfrm>
          <a:prstGeom prst="rect">
            <a:avLst/>
          </a:prstGeom>
          <a:solidFill>
            <a:schemeClr val="accent3">
              <a:alpha val="85065"/>
            </a:schemeClr>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de la nourriture, des vêtements et un endroit sûr où vivre</a:t>
            </a:r>
          </a:p>
        </p:txBody>
      </p:sp>
    </p:spTree>
    <p:extLst>
      <p:ext uri="{BB962C8B-B14F-4D97-AF65-F5344CB8AC3E}">
        <p14:creationId xmlns:p14="http://schemas.microsoft.com/office/powerpoint/2010/main" val="352666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3"/>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3">
                <a:lumMod val="40000"/>
                <a:lumOff val="60000"/>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10307782"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Statistique Canada, Enquête sur la santé dans les collectivités canadiennes 2019-2020, adaptée par l’Institut de la statistique du Québec</a:t>
            </a:r>
          </a:p>
          <a:p>
            <a:pPr>
              <a:lnSpc>
                <a:spcPct val="110000"/>
              </a:lnSpc>
            </a:pPr>
            <a:r>
              <a:rPr lang="fr-CA" sz="1200">
                <a:solidFill>
                  <a:schemeClr val="tx1">
                    <a:lumMod val="75000"/>
                    <a:lumOff val="25000"/>
                  </a:schemeClr>
                </a:solidFill>
                <a:latin typeface="Raleway" pitchFamily="2" charset="77"/>
                <a:ea typeface="Calibri" panose="020F0502020204030204" pitchFamily="34" charset="0"/>
                <a:cs typeface="Arial" panose="020B0604020202020204" pitchFamily="34" charset="0"/>
              </a:rPr>
              <a:t>* Incluant les enfants 0 à 5 ans en situation d’insécurité alimentaire (modérée à grave) et en situation d’insécurité alimentaire marginale </a:t>
            </a:r>
            <a:endPar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endParaRPr>
          </a:p>
        </p:txBody>
      </p:sp>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4540827" y="1988086"/>
            <a:ext cx="6089073" cy="289487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00"/>
              </a:lnSpc>
              <a:spcBef>
                <a:spcPts val="0"/>
              </a:spcBef>
              <a:spcAft>
                <a:spcPts val="1200"/>
              </a:spcAft>
              <a:buNone/>
            </a:pPr>
            <a:r>
              <a:rPr lang="fr-CA" sz="2600">
                <a:latin typeface="Raleway" pitchFamily="2" charset="0"/>
                <a:cs typeface="Arial" panose="020B0604020202020204" pitchFamily="34" charset="0"/>
              </a:rPr>
              <a:t>Près de </a:t>
            </a:r>
            <a:r>
              <a:rPr lang="fr-CA" sz="4000" b="1">
                <a:solidFill>
                  <a:schemeClr val="tx1">
                    <a:lumMod val="75000"/>
                    <a:lumOff val="25000"/>
                  </a:schemeClr>
                </a:solidFill>
                <a:latin typeface="Raleway ExtraBold" pitchFamily="2" charset="77"/>
                <a:cs typeface="Arial" panose="020B0604020202020204" pitchFamily="34" charset="0"/>
              </a:rPr>
              <a:t>12 % </a:t>
            </a:r>
            <a:r>
              <a:rPr lang="fr-CA" sz="2600">
                <a:effectLst/>
                <a:latin typeface="Raleway" pitchFamily="2" charset="0"/>
                <a:ea typeface="Calibri" panose="020F0502020204030204" pitchFamily="34" charset="0"/>
                <a:cs typeface="Arial" panose="020B0604020202020204" pitchFamily="34" charset="0"/>
              </a:rPr>
              <a:t>des ménages avec enfants âgés de 0 à 5 ans se trouvaient en </a:t>
            </a:r>
            <a:r>
              <a:rPr lang="fr-CA" sz="2600" b="1">
                <a:solidFill>
                  <a:schemeClr val="accent3"/>
                </a:solidFill>
                <a:effectLst/>
                <a:latin typeface="Raleway" pitchFamily="2" charset="0"/>
                <a:ea typeface="Calibri" panose="020F0502020204030204" pitchFamily="34" charset="0"/>
                <a:cs typeface="Arial" panose="020B0604020202020204" pitchFamily="34" charset="0"/>
              </a:rPr>
              <a:t>situation d’insécurité alimentaire*</a:t>
            </a:r>
            <a:r>
              <a:rPr lang="fr-CA" sz="2600">
                <a:effectLst/>
                <a:latin typeface="Raleway" pitchFamily="2" charset="0"/>
                <a:ea typeface="Calibri" panose="020F0502020204030204" pitchFamily="34" charset="0"/>
                <a:cs typeface="Arial" panose="020B0604020202020204" pitchFamily="34" charset="0"/>
              </a:rPr>
              <a:t> en 2019-2020.</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25</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15" name="Graphique 14">
            <a:extLst>
              <a:ext uri="{FF2B5EF4-FFF2-40B4-BE49-F238E27FC236}">
                <a16:creationId xmlns:a16="http://schemas.microsoft.com/office/drawing/2014/main" id="{FB77C799-2EDF-C815-A993-A5B02B6B1A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2109" y="1988087"/>
            <a:ext cx="2858806" cy="2858806"/>
          </a:xfrm>
          <a:prstGeom prst="rect">
            <a:avLst/>
          </a:prstGeom>
        </p:spPr>
      </p:pic>
      <p:sp>
        <p:nvSpPr>
          <p:cNvPr id="3" name="Titre 1">
            <a:extLst>
              <a:ext uri="{FF2B5EF4-FFF2-40B4-BE49-F238E27FC236}">
                <a16:creationId xmlns:a16="http://schemas.microsoft.com/office/drawing/2014/main" id="{5B42B5DA-BB09-8D9B-0F0B-011332D41B3E}"/>
              </a:ext>
            </a:extLst>
          </p:cNvPr>
          <p:cNvSpPr txBox="1">
            <a:spLocks/>
          </p:cNvSpPr>
          <p:nvPr/>
        </p:nvSpPr>
        <p:spPr>
          <a:xfrm>
            <a:off x="5311036" y="0"/>
            <a:ext cx="6880964" cy="514350"/>
          </a:xfrm>
          <a:prstGeom prst="rect">
            <a:avLst/>
          </a:prstGeom>
          <a:solidFill>
            <a:schemeClr val="accent3">
              <a:alpha val="85065"/>
            </a:schemeClr>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de la nourriture, des vêtements et un endroit sûr où vivre</a:t>
            </a:r>
          </a:p>
        </p:txBody>
      </p:sp>
    </p:spTree>
    <p:extLst>
      <p:ext uri="{BB962C8B-B14F-4D97-AF65-F5344CB8AC3E}">
        <p14:creationId xmlns:p14="http://schemas.microsoft.com/office/powerpoint/2010/main" val="25859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3"/>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3">
                <a:lumMod val="40000"/>
                <a:lumOff val="60000"/>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10487892" cy="553998"/>
          </a:xfrm>
          <a:prstGeom prst="rect">
            <a:avLst/>
          </a:prstGeom>
          <a:noFill/>
        </p:spPr>
        <p:txBody>
          <a:bodyPr wrap="square" lIns="0" tIns="0" rIns="0" bIns="0" rtlCol="0" anchor="b">
            <a:noAutofit/>
          </a:bodyPr>
          <a:lstStyle/>
          <a:p>
            <a:pPr>
              <a:lnSpc>
                <a:spcPct val="110000"/>
              </a:lnSpc>
              <a:spcAft>
                <a:spcPts val="1200"/>
              </a:spcAft>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Alima Centre de nutrition sociale périnatale, Rapport 2022-2023 sur le coût du Panier à provisions nutritif et économique, Montréal.</a:t>
            </a:r>
          </a:p>
          <a:p>
            <a:pPr>
              <a:lnSpc>
                <a:spcPct val="110000"/>
              </a:lnSpc>
              <a:spcAft>
                <a:spcPts val="1200"/>
              </a:spcAft>
            </a:pPr>
            <a:r>
              <a:rPr lang="fr-CA" sz="11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*Le coût du PPNE est présenté pour une famille type composée d’un homme (31-50 ans), d’une femme (31-50 ans), d’un garçon (14-18 ans) et d’une fille (9-13 ans).</a:t>
            </a:r>
          </a:p>
        </p:txBody>
      </p:sp>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942108" y="1911931"/>
            <a:ext cx="9490365" cy="384941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60"/>
              </a:lnSpc>
              <a:spcBef>
                <a:spcPts val="0"/>
              </a:spcBef>
              <a:spcAft>
                <a:spcPts val="1800"/>
              </a:spcAft>
              <a:buNone/>
            </a:pPr>
            <a:r>
              <a:rPr lang="fr-CA" sz="2400">
                <a:latin typeface="Raleway" pitchFamily="2" charset="0"/>
                <a:cs typeface="Arial" panose="020B0604020202020204" pitchFamily="34" charset="0"/>
              </a:rPr>
              <a:t>Au cours des deux dernières années, le </a:t>
            </a:r>
            <a:r>
              <a:rPr lang="fr-CA" sz="2400" b="1">
                <a:solidFill>
                  <a:schemeClr val="accent3"/>
                </a:solidFill>
                <a:latin typeface="Raleway" pitchFamily="2" charset="0"/>
                <a:cs typeface="Arial" panose="020B0604020202020204" pitchFamily="34" charset="0"/>
              </a:rPr>
              <a:t>prix des aliments </a:t>
            </a:r>
            <a:r>
              <a:rPr lang="fr-CA" sz="2400">
                <a:latin typeface="Raleway" pitchFamily="2" charset="0"/>
                <a:cs typeface="Arial" panose="020B0604020202020204" pitchFamily="34" charset="0"/>
              </a:rPr>
              <a:t>du panier à provisions nutritif et économique </a:t>
            </a:r>
            <a:r>
              <a:rPr lang="fr-CA" sz="2400" b="1">
                <a:solidFill>
                  <a:schemeClr val="accent3"/>
                </a:solidFill>
                <a:latin typeface="Raleway" pitchFamily="2" charset="0"/>
                <a:cs typeface="Arial" panose="020B0604020202020204" pitchFamily="34" charset="0"/>
              </a:rPr>
              <a:t>n’a cessé d’augmenter.</a:t>
            </a:r>
          </a:p>
          <a:p>
            <a:pPr marL="0" indent="0">
              <a:lnSpc>
                <a:spcPts val="3360"/>
              </a:lnSpc>
              <a:spcBef>
                <a:spcPts val="0"/>
              </a:spcBef>
              <a:spcAft>
                <a:spcPts val="1800"/>
              </a:spcAft>
              <a:buNone/>
            </a:pPr>
            <a:r>
              <a:rPr lang="fr-CA" sz="2400">
                <a:latin typeface="Raleway" pitchFamily="2" charset="0"/>
                <a:cs typeface="Arial" panose="020B0604020202020204" pitchFamily="34" charset="0"/>
              </a:rPr>
              <a:t>Entre octobre 2021 et juillet 2023, le coût du panier à provisions d’une famille type* a augmenté de </a:t>
            </a:r>
            <a:r>
              <a:rPr lang="fr-CA" b="1">
                <a:solidFill>
                  <a:schemeClr val="tx1">
                    <a:lumMod val="75000"/>
                    <a:lumOff val="25000"/>
                  </a:schemeClr>
                </a:solidFill>
                <a:latin typeface="Raleway ExtraBold" pitchFamily="2" charset="77"/>
                <a:cs typeface="Arial" panose="020B0604020202020204" pitchFamily="34" charset="0"/>
              </a:rPr>
              <a:t>25 %</a:t>
            </a:r>
            <a:r>
              <a:rPr lang="fr-CA" sz="2400">
                <a:solidFill>
                  <a:schemeClr val="tx1">
                    <a:lumMod val="75000"/>
                    <a:lumOff val="25000"/>
                  </a:schemeClr>
                </a:solidFill>
                <a:latin typeface="Raleway" pitchFamily="2" charset="0"/>
                <a:cs typeface="Arial" panose="020B0604020202020204" pitchFamily="34" charset="0"/>
              </a:rPr>
              <a:t> </a:t>
            </a:r>
            <a:r>
              <a:rPr lang="fr-CA" sz="2400">
                <a:latin typeface="Raleway" pitchFamily="2" charset="0"/>
                <a:cs typeface="Arial" panose="020B0604020202020204" pitchFamily="34" charset="0"/>
              </a:rPr>
              <a:t>à Montréal. Cette augmentation équivaut à un </a:t>
            </a:r>
            <a:r>
              <a:rPr lang="fr-CA" sz="2400" b="1">
                <a:solidFill>
                  <a:schemeClr val="accent3"/>
                </a:solidFill>
                <a:latin typeface="Raleway" pitchFamily="2" charset="0"/>
                <a:cs typeface="Arial" panose="020B0604020202020204" pitchFamily="34" charset="0"/>
              </a:rPr>
              <a:t>coût supplémentaire de </a:t>
            </a:r>
            <a:br>
              <a:rPr lang="fr-CA" sz="2400" b="1">
                <a:solidFill>
                  <a:schemeClr val="accent3"/>
                </a:solidFill>
                <a:latin typeface="Raleway" pitchFamily="2" charset="0"/>
                <a:cs typeface="Arial" panose="020B0604020202020204" pitchFamily="34" charset="0"/>
              </a:rPr>
            </a:br>
            <a:r>
              <a:rPr lang="fr-CA" sz="2400" b="1">
                <a:solidFill>
                  <a:schemeClr val="tx1">
                    <a:lumMod val="75000"/>
                    <a:lumOff val="25000"/>
                  </a:schemeClr>
                </a:solidFill>
                <a:latin typeface="Raleway ExtraBold" pitchFamily="2" charset="77"/>
                <a:cs typeface="Arial" panose="020B0604020202020204" pitchFamily="34" charset="0"/>
              </a:rPr>
              <a:t>2 850 $ </a:t>
            </a:r>
            <a:r>
              <a:rPr lang="fr-CA" sz="2400" b="1">
                <a:solidFill>
                  <a:schemeClr val="accent3"/>
                </a:solidFill>
                <a:latin typeface="Raleway" pitchFamily="2" charset="0"/>
                <a:cs typeface="Arial" panose="020B0604020202020204" pitchFamily="34" charset="0"/>
              </a:rPr>
              <a:t>par année </a:t>
            </a:r>
            <a:r>
              <a:rPr lang="fr-CA" sz="2400">
                <a:latin typeface="Raleway" pitchFamily="2" charset="0"/>
                <a:cs typeface="Arial" panose="020B0604020202020204" pitchFamily="34" charset="0"/>
              </a:rPr>
              <a:t>pour les mêmes produits alimentaires.</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26</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6" name="Graphique 5">
            <a:extLst>
              <a:ext uri="{FF2B5EF4-FFF2-40B4-BE49-F238E27FC236}">
                <a16:creationId xmlns:a16="http://schemas.microsoft.com/office/drawing/2014/main" id="{B52ECD68-15C4-4C74-1908-2F0A59189A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69532" y="3186784"/>
            <a:ext cx="2725882" cy="2725882"/>
          </a:xfrm>
          <a:prstGeom prst="rect">
            <a:avLst/>
          </a:prstGeom>
        </p:spPr>
      </p:pic>
      <p:sp>
        <p:nvSpPr>
          <p:cNvPr id="3" name="Titre 1">
            <a:extLst>
              <a:ext uri="{FF2B5EF4-FFF2-40B4-BE49-F238E27FC236}">
                <a16:creationId xmlns:a16="http://schemas.microsoft.com/office/drawing/2014/main" id="{931B6EF3-2831-3A53-093C-C17A0FA3FF7A}"/>
              </a:ext>
            </a:extLst>
          </p:cNvPr>
          <p:cNvSpPr txBox="1">
            <a:spLocks/>
          </p:cNvSpPr>
          <p:nvPr/>
        </p:nvSpPr>
        <p:spPr>
          <a:xfrm>
            <a:off x="5311036" y="0"/>
            <a:ext cx="6880964" cy="514350"/>
          </a:xfrm>
          <a:prstGeom prst="rect">
            <a:avLst/>
          </a:prstGeom>
          <a:solidFill>
            <a:schemeClr val="accent3">
              <a:alpha val="85065"/>
            </a:schemeClr>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de la nourriture, des vêtements et un endroit sûr où vivre</a:t>
            </a:r>
          </a:p>
        </p:txBody>
      </p:sp>
    </p:spTree>
    <p:extLst>
      <p:ext uri="{BB962C8B-B14F-4D97-AF65-F5344CB8AC3E}">
        <p14:creationId xmlns:p14="http://schemas.microsoft.com/office/powerpoint/2010/main" val="4888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023A6D-4610-FDCA-C3A7-6885DCD27572}"/>
              </a:ext>
            </a:extLst>
          </p:cNvPr>
          <p:cNvSpPr/>
          <p:nvPr/>
        </p:nvSpPr>
        <p:spPr>
          <a:xfrm>
            <a:off x="1584438" y="2880258"/>
            <a:ext cx="9665453" cy="8805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Connector 18">
            <a:extLst>
              <a:ext uri="{FF2B5EF4-FFF2-40B4-BE49-F238E27FC236}">
                <a16:creationId xmlns:a16="http://schemas.microsoft.com/office/drawing/2014/main" id="{51928804-7B64-F26F-C472-F2974FCEDA44}"/>
              </a:ext>
            </a:extLst>
          </p:cNvPr>
          <p:cNvCxnSpPr>
            <a:cxnSpLocks/>
          </p:cNvCxnSpPr>
          <p:nvPr/>
        </p:nvCxnSpPr>
        <p:spPr>
          <a:xfrm>
            <a:off x="1550152" y="2880258"/>
            <a:ext cx="0" cy="880533"/>
          </a:xfrm>
          <a:prstGeom prst="line">
            <a:avLst/>
          </a:prstGeom>
          <a:ln w="57150" cap="flat">
            <a:solidFill>
              <a:schemeClr val="accent3">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1862138"/>
            <a:ext cx="10558462" cy="4438650"/>
          </a:xfrm>
        </p:spPr>
        <p:txBody>
          <a:bodyPr>
            <a:noAutofit/>
          </a:bodyPr>
          <a:lstStyle/>
          <a:p>
            <a:pPr marL="482400" indent="-482400">
              <a:lnSpc>
                <a:spcPct val="107000"/>
              </a:lnSpc>
              <a:spcAft>
                <a:spcPts val="1800"/>
              </a:spcAft>
              <a:buClr>
                <a:schemeClr val="accent3"/>
              </a:buClr>
              <a:buSzPct val="100000"/>
              <a:buFont typeface="Système normal"/>
              <a:buChar char="●"/>
            </a:pPr>
            <a:r>
              <a:rPr lang="fr-CA" sz="2400">
                <a:latin typeface="Raleway" pitchFamily="2" charset="0"/>
                <a:cs typeface="Arial" panose="020B0604020202020204" pitchFamily="34" charset="0"/>
              </a:rPr>
              <a:t>Des </a:t>
            </a:r>
            <a:r>
              <a:rPr lang="fr-CA" sz="2400" b="1">
                <a:solidFill>
                  <a:schemeClr val="accent3"/>
                </a:solidFill>
                <a:latin typeface="Raleway" pitchFamily="2" charset="0"/>
                <a:cs typeface="Arial" panose="020B0604020202020204" pitchFamily="34" charset="0"/>
              </a:rPr>
              <a:t>politiques de soutien financier aux familles à faible revenu </a:t>
            </a:r>
            <a:r>
              <a:rPr lang="fr-CA" sz="2400">
                <a:latin typeface="Raleway" pitchFamily="2" charset="0"/>
                <a:cs typeface="Arial" panose="020B0604020202020204" pitchFamily="34" charset="0"/>
              </a:rPr>
              <a:t>afin de contrer la précarité économique des ménages</a:t>
            </a:r>
          </a:p>
          <a:p>
            <a:pPr lvl="2">
              <a:lnSpc>
                <a:spcPct val="110000"/>
              </a:lnSpc>
              <a:buClr>
                <a:schemeClr val="accent3"/>
              </a:buClr>
              <a:buSzPct val="120000"/>
            </a:pPr>
            <a:r>
              <a:rPr lang="fr-CA" sz="1800">
                <a:latin typeface="Raleway" pitchFamily="2" charset="0"/>
                <a:cs typeface="Arial" panose="020B0604020202020204" pitchFamily="34" charset="0"/>
              </a:rPr>
              <a:t>Salaire minimum, prestations d'aide sociale ou de chômage, allocation familiale</a:t>
            </a:r>
          </a:p>
          <a:p>
            <a:pPr lvl="2">
              <a:lnSpc>
                <a:spcPct val="110000"/>
              </a:lnSpc>
              <a:spcAft>
                <a:spcPts val="1800"/>
              </a:spcAft>
              <a:buClr>
                <a:schemeClr val="accent3"/>
              </a:buClr>
              <a:buSzPct val="120000"/>
            </a:pPr>
            <a:r>
              <a:rPr lang="fr-CA" sz="1800">
                <a:latin typeface="Raleway" pitchFamily="2" charset="0"/>
                <a:cs typeface="Arial" panose="020B0604020202020204" pitchFamily="34" charset="0"/>
              </a:rPr>
              <a:t>Politiques touchant l’employabilité comme l’éducation et le décrochage scolaire</a:t>
            </a:r>
          </a:p>
          <a:p>
            <a:pPr marL="482400" indent="-482400">
              <a:lnSpc>
                <a:spcPct val="107000"/>
              </a:lnSpc>
              <a:spcAft>
                <a:spcPts val="1200"/>
              </a:spcAft>
              <a:buClr>
                <a:schemeClr val="accent3"/>
              </a:buClr>
              <a:buSzPct val="100000"/>
              <a:buFont typeface="Système normal"/>
              <a:buChar char="●"/>
            </a:pPr>
            <a:r>
              <a:rPr lang="fr-CA" sz="2200">
                <a:latin typeface="Raleway" pitchFamily="2" charset="0"/>
                <a:cs typeface="Arial" panose="020B0604020202020204" pitchFamily="34" charset="0"/>
              </a:rPr>
              <a:t>Faciliter </a:t>
            </a:r>
            <a:r>
              <a:rPr lang="fr-CA" sz="2200" b="1">
                <a:solidFill>
                  <a:schemeClr val="accent3"/>
                </a:solidFill>
                <a:latin typeface="Raleway" pitchFamily="2" charset="0"/>
                <a:cs typeface="Arial" panose="020B0604020202020204" pitchFamily="34" charset="0"/>
              </a:rPr>
              <a:t>l’accès à un logement abordable </a:t>
            </a:r>
            <a:r>
              <a:rPr lang="fr-CA" sz="2200">
                <a:latin typeface="Raleway" pitchFamily="2" charset="0"/>
                <a:cs typeface="Arial" panose="020B0604020202020204" pitchFamily="34" charset="0"/>
              </a:rPr>
              <a:t>: diminuer les dépenses dites incompressibles, permet aux familles de consacrer une partie plus importante de leurs revenus à l’alimentation. </a:t>
            </a:r>
          </a:p>
          <a:p>
            <a:pPr marL="482400" indent="-482400">
              <a:lnSpc>
                <a:spcPct val="107000"/>
              </a:lnSpc>
              <a:spcAft>
                <a:spcPts val="1800"/>
              </a:spcAft>
              <a:buClr>
                <a:schemeClr val="accent3"/>
              </a:buClr>
              <a:buSzPct val="100000"/>
              <a:buFont typeface="Système normal"/>
              <a:buChar char="●"/>
            </a:pPr>
            <a:r>
              <a:rPr lang="fr-CA" sz="2200">
                <a:latin typeface="Raleway" pitchFamily="2" charset="0"/>
                <a:cs typeface="Arial" panose="020B0604020202020204" pitchFamily="34" charset="0"/>
              </a:rPr>
              <a:t>Des politiques afin de </a:t>
            </a:r>
            <a:r>
              <a:rPr lang="fr-CA" sz="2200" b="1">
                <a:solidFill>
                  <a:schemeClr val="accent3"/>
                </a:solidFill>
                <a:latin typeface="Raleway" pitchFamily="2" charset="0"/>
                <a:cs typeface="Arial" panose="020B0604020202020204" pitchFamily="34" charset="0"/>
              </a:rPr>
              <a:t>subventionner l’achat </a:t>
            </a:r>
            <a:r>
              <a:rPr lang="fr-CA" sz="2200">
                <a:latin typeface="Raleway" pitchFamily="2" charset="0"/>
                <a:cs typeface="Arial" panose="020B0604020202020204" pitchFamily="34" charset="0"/>
              </a:rPr>
              <a:t>de fruits et de légumes, de produits laitiers, rendant ainsi les aliments plus accessibles dans les épiceries à un prix bas et fixe.</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3"/>
                </a:solidFill>
                <a:latin typeface="Raleway Black" pitchFamily="2" charset="0"/>
              </a:rPr>
              <a:t>Et maintenant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3">
                <a:lumMod val="40000"/>
                <a:lumOff val="60000"/>
                <a:alpha val="19773"/>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5">
            <a:extLst>
              <a:ext uri="{FF2B5EF4-FFF2-40B4-BE49-F238E27FC236}">
                <a16:creationId xmlns:a16="http://schemas.microsoft.com/office/drawing/2014/main" id="{3F57CD4A-C943-299F-F8CA-AF676125519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27</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5" name="Titre 1">
            <a:extLst>
              <a:ext uri="{FF2B5EF4-FFF2-40B4-BE49-F238E27FC236}">
                <a16:creationId xmlns:a16="http://schemas.microsoft.com/office/drawing/2014/main" id="{EA55043C-F60C-9E06-DDE6-CBEDE7594F91}"/>
              </a:ext>
            </a:extLst>
          </p:cNvPr>
          <p:cNvSpPr txBox="1">
            <a:spLocks/>
          </p:cNvSpPr>
          <p:nvPr/>
        </p:nvSpPr>
        <p:spPr>
          <a:xfrm>
            <a:off x="5311036" y="0"/>
            <a:ext cx="6880964" cy="514350"/>
          </a:xfrm>
          <a:prstGeom prst="rect">
            <a:avLst/>
          </a:prstGeom>
          <a:solidFill>
            <a:schemeClr val="accent3">
              <a:alpha val="85065"/>
            </a:schemeClr>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de la nourriture, des vêtements et un endroit sûr où vivre</a:t>
            </a:r>
          </a:p>
        </p:txBody>
      </p:sp>
    </p:spTree>
    <p:extLst>
      <p:ext uri="{BB962C8B-B14F-4D97-AF65-F5344CB8AC3E}">
        <p14:creationId xmlns:p14="http://schemas.microsoft.com/office/powerpoint/2010/main" val="153440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AEB37E-E2FF-91FE-85E7-95252701003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itre 8">
            <a:extLst>
              <a:ext uri="{FF2B5EF4-FFF2-40B4-BE49-F238E27FC236}">
                <a16:creationId xmlns:a16="http://schemas.microsoft.com/office/drawing/2014/main" id="{81C1EDB8-69B6-9D6C-3FD4-8D00BFE44602}"/>
              </a:ext>
            </a:extLst>
          </p:cNvPr>
          <p:cNvSpPr>
            <a:spLocks noGrp="1"/>
          </p:cNvSpPr>
          <p:nvPr>
            <p:ph type="title"/>
          </p:nvPr>
        </p:nvSpPr>
        <p:spPr>
          <a:xfrm>
            <a:off x="1096510" y="2766218"/>
            <a:ext cx="9998981" cy="1325563"/>
          </a:xfrm>
        </p:spPr>
        <p:txBody>
          <a:bodyPr>
            <a:noAutofit/>
          </a:bodyPr>
          <a:lstStyle/>
          <a:p>
            <a:pPr algn="ctr">
              <a:lnSpc>
                <a:spcPct val="100000"/>
              </a:lnSpc>
            </a:pPr>
            <a:r>
              <a:rPr lang="fr-CA" sz="3600" b="1">
                <a:solidFill>
                  <a:schemeClr val="bg1"/>
                </a:solidFill>
                <a:latin typeface="Raleway Black" pitchFamily="2" charset="0"/>
              </a:rPr>
              <a:t>Droit d’avoir une famille aimante et d’être entouré d’une communauté bienveillante</a:t>
            </a:r>
            <a:endParaRPr lang="fr-FR" sz="3600">
              <a:solidFill>
                <a:schemeClr val="bg1"/>
              </a:solidFill>
            </a:endParaRPr>
          </a:p>
        </p:txBody>
      </p:sp>
      <p:pic>
        <p:nvPicPr>
          <p:cNvPr id="8" name="Image 7">
            <a:extLst>
              <a:ext uri="{FF2B5EF4-FFF2-40B4-BE49-F238E27FC236}">
                <a16:creationId xmlns:a16="http://schemas.microsoft.com/office/drawing/2014/main" id="{63789E08-1C40-9EF3-B29A-D4F9E6EF0DD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rot="19898386">
            <a:off x="8720050" y="4242008"/>
            <a:ext cx="3070582" cy="2465764"/>
          </a:xfrm>
          <a:prstGeom prst="rect">
            <a:avLst/>
          </a:prstGeom>
        </p:spPr>
      </p:pic>
      <p:pic>
        <p:nvPicPr>
          <p:cNvPr id="10" name="Image 9">
            <a:extLst>
              <a:ext uri="{FF2B5EF4-FFF2-40B4-BE49-F238E27FC236}">
                <a16:creationId xmlns:a16="http://schemas.microsoft.com/office/drawing/2014/main" id="{C487B59F-41CF-0C2A-22E4-20720169F025}"/>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rot="21119040">
            <a:off x="7558842" y="4355807"/>
            <a:ext cx="1382725" cy="1210819"/>
          </a:xfrm>
          <a:prstGeom prst="rect">
            <a:avLst/>
          </a:prstGeom>
        </p:spPr>
      </p:pic>
    </p:spTree>
    <p:extLst>
      <p:ext uri="{BB962C8B-B14F-4D97-AF65-F5344CB8AC3E}">
        <p14:creationId xmlns:p14="http://schemas.microsoft.com/office/powerpoint/2010/main" val="2911089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10" y="1881979"/>
            <a:ext cx="10307782" cy="4438650"/>
          </a:xfrm>
        </p:spPr>
        <p:txBody>
          <a:bodyPr>
            <a:noAutofit/>
          </a:bodyPr>
          <a:lstStyle/>
          <a:p>
            <a:pPr marL="482400" lvl="0" indent="-482400">
              <a:lnSpc>
                <a:spcPct val="107000"/>
              </a:lnSpc>
              <a:spcBef>
                <a:spcPts val="0"/>
              </a:spcBef>
              <a:spcAft>
                <a:spcPts val="1800"/>
              </a:spcAft>
              <a:buSzPct val="150000"/>
              <a:buBlip>
                <a:blip r:embed="rId3">
                  <a:extLst>
                    <a:ext uri="{96DAC541-7B7A-43D3-8B79-37D633B846F1}">
                      <asvg:svgBlip xmlns:asvg="http://schemas.microsoft.com/office/drawing/2016/SVG/main" r:embed="rId4"/>
                    </a:ext>
                  </a:extLst>
                </a:blip>
              </a:buBlip>
            </a:pPr>
            <a:r>
              <a:rPr lang="fr-CA" sz="2100">
                <a:effectLst/>
                <a:latin typeface="Raleway" pitchFamily="2" charset="0"/>
                <a:ea typeface="Calibri" panose="020F0502020204030204" pitchFamily="34" charset="0"/>
                <a:cs typeface="Arial" panose="020B0604020202020204" pitchFamily="34" charset="0"/>
              </a:rPr>
              <a:t>Le milieu familial a une influence déterminante sur le développement des tout-petits puisque </a:t>
            </a:r>
            <a:r>
              <a:rPr lang="fr-CA" sz="2100" b="1">
                <a:solidFill>
                  <a:schemeClr val="accent5">
                    <a:lumMod val="75000"/>
                  </a:schemeClr>
                </a:solidFill>
                <a:effectLst/>
                <a:latin typeface="Raleway" pitchFamily="2" charset="0"/>
                <a:ea typeface="Calibri" panose="020F0502020204030204" pitchFamily="34" charset="0"/>
                <a:cs typeface="Arial" panose="020B0604020202020204" pitchFamily="34" charset="0"/>
              </a:rPr>
              <a:t>la famille est la première et principale source de stimulation </a:t>
            </a:r>
            <a:r>
              <a:rPr lang="fr-CA" sz="2100">
                <a:effectLst/>
                <a:latin typeface="Raleway" pitchFamily="2" charset="0"/>
                <a:ea typeface="Calibri" panose="020F0502020204030204" pitchFamily="34" charset="0"/>
                <a:cs typeface="Arial" panose="020B0604020202020204" pitchFamily="34" charset="0"/>
              </a:rPr>
              <a:t>à laquelle est exposé l’enfant.</a:t>
            </a:r>
          </a:p>
          <a:p>
            <a:pPr marL="482400" lvl="0" indent="-482400">
              <a:lnSpc>
                <a:spcPct val="107000"/>
              </a:lnSpc>
              <a:spcBef>
                <a:spcPts val="0"/>
              </a:spcBef>
              <a:spcAft>
                <a:spcPts val="1800"/>
              </a:spcAft>
              <a:buSzPct val="150000"/>
              <a:buBlip>
                <a:blip r:embed="rId3">
                  <a:extLst>
                    <a:ext uri="{96DAC541-7B7A-43D3-8B79-37D633B846F1}">
                      <asvg:svgBlip xmlns:asvg="http://schemas.microsoft.com/office/drawing/2016/SVG/main" r:embed="rId4"/>
                    </a:ext>
                  </a:extLst>
                </a:blip>
              </a:buBlip>
            </a:pPr>
            <a:r>
              <a:rPr lang="fr-CA" sz="2100">
                <a:effectLst/>
                <a:latin typeface="Raleway" pitchFamily="2" charset="0"/>
                <a:ea typeface="Calibri" panose="020F0502020204030204" pitchFamily="34" charset="0"/>
                <a:cs typeface="Arial" panose="020B0604020202020204" pitchFamily="34" charset="0"/>
              </a:rPr>
              <a:t>Le </a:t>
            </a:r>
            <a:r>
              <a:rPr lang="fr-CA" sz="2100" b="1">
                <a:solidFill>
                  <a:schemeClr val="accent5">
                    <a:lumMod val="75000"/>
                  </a:schemeClr>
                </a:solidFill>
                <a:effectLst/>
                <a:latin typeface="Raleway" pitchFamily="2" charset="0"/>
                <a:ea typeface="Calibri" panose="020F0502020204030204" pitchFamily="34" charset="0"/>
                <a:cs typeface="Arial" panose="020B0604020202020204" pitchFamily="34" charset="0"/>
              </a:rPr>
              <a:t>soutien social pourrait diminuer le risque que l’enfant développe de l’anxiété, une dépression ou des problèmes de comportement</a:t>
            </a:r>
            <a:r>
              <a:rPr lang="fr-CA" sz="2100">
                <a:effectLst/>
                <a:latin typeface="Raleway" pitchFamily="2" charset="0"/>
                <a:ea typeface="Calibri" panose="020F0502020204030204" pitchFamily="34" charset="0"/>
                <a:cs typeface="Arial" panose="020B0604020202020204" pitchFamily="34" charset="0"/>
              </a:rPr>
              <a:t>. La présence du réseau de soutien permet de </a:t>
            </a:r>
            <a:r>
              <a:rPr lang="fr-CA" sz="2100" b="1">
                <a:solidFill>
                  <a:schemeClr val="accent5">
                    <a:lumMod val="75000"/>
                  </a:schemeClr>
                </a:solidFill>
                <a:effectLst/>
                <a:latin typeface="Raleway" pitchFamily="2" charset="0"/>
                <a:ea typeface="Calibri" panose="020F0502020204030204" pitchFamily="34" charset="0"/>
                <a:cs typeface="Arial" panose="020B0604020202020204" pitchFamily="34" charset="0"/>
              </a:rPr>
              <a:t>réduire le stress parental </a:t>
            </a:r>
            <a:r>
              <a:rPr lang="fr-CA" sz="2100">
                <a:effectLst/>
                <a:latin typeface="Raleway" pitchFamily="2" charset="0"/>
                <a:ea typeface="Calibri" panose="020F0502020204030204" pitchFamily="34" charset="0"/>
                <a:cs typeface="Arial" panose="020B0604020202020204" pitchFamily="34" charset="0"/>
              </a:rPr>
              <a:t>et, par le fait même, de diminuer l’utilisation de pratiques parentales inadéquates. </a:t>
            </a:r>
          </a:p>
          <a:p>
            <a:pPr marL="482400" lvl="0" indent="-482400">
              <a:lnSpc>
                <a:spcPct val="107000"/>
              </a:lnSpc>
              <a:spcBef>
                <a:spcPts val="0"/>
              </a:spcBef>
              <a:spcAft>
                <a:spcPts val="1800"/>
              </a:spcAft>
              <a:buSzPct val="150000"/>
              <a:buBlip>
                <a:blip r:embed="rId3">
                  <a:extLst>
                    <a:ext uri="{96DAC541-7B7A-43D3-8B79-37D633B846F1}">
                      <asvg:svgBlip xmlns:asvg="http://schemas.microsoft.com/office/drawing/2016/SVG/main" r:embed="rId4"/>
                    </a:ext>
                  </a:extLst>
                </a:blip>
              </a:buBlip>
            </a:pPr>
            <a:r>
              <a:rPr lang="fr-CA" sz="2100">
                <a:effectLst/>
                <a:latin typeface="Raleway" pitchFamily="2" charset="0"/>
                <a:ea typeface="Calibri" panose="020F0502020204030204" pitchFamily="34" charset="0"/>
                <a:cs typeface="Arial" panose="020B0604020202020204" pitchFamily="34" charset="0"/>
              </a:rPr>
              <a:t>La maltraitance envers les enfants peut avoir de nombreuses </a:t>
            </a:r>
            <a:r>
              <a:rPr lang="fr-CA" sz="2100" b="1">
                <a:solidFill>
                  <a:schemeClr val="accent5">
                    <a:lumMod val="75000"/>
                  </a:schemeClr>
                </a:solidFill>
                <a:effectLst/>
                <a:latin typeface="Raleway" pitchFamily="2" charset="0"/>
                <a:ea typeface="Calibri" panose="020F0502020204030204" pitchFamily="34" charset="0"/>
                <a:cs typeface="Arial" panose="020B0604020202020204" pitchFamily="34" charset="0"/>
              </a:rPr>
              <a:t>conséquences à court et à long termes sur leur développement</a:t>
            </a:r>
            <a:r>
              <a:rPr lang="fr-CA" sz="2100">
                <a:effectLst/>
                <a:latin typeface="Raleway" pitchFamily="2" charset="0"/>
                <a:ea typeface="Calibri" panose="020F0502020204030204" pitchFamily="34" charset="0"/>
                <a:cs typeface="Arial" panose="020B0604020202020204" pitchFamily="34" charset="0"/>
              </a:rPr>
              <a:t>. Ces conséquences sont d’autant plus importantes lorsque les mauvais traitements surviennent tôt dans la vie de l’enfant, qu’elles sont fréquentes, sévères et cumulatives.</a:t>
            </a:r>
          </a:p>
        </p:txBody>
      </p:sp>
      <p:sp>
        <p:nvSpPr>
          <p:cNvPr id="8" name="Titre 1">
            <a:extLst>
              <a:ext uri="{FF2B5EF4-FFF2-40B4-BE49-F238E27FC236}">
                <a16:creationId xmlns:a16="http://schemas.microsoft.com/office/drawing/2014/main" id="{DCECA4BC-0E42-0A93-7CA3-0BA638227BD3}"/>
              </a:ext>
            </a:extLst>
          </p:cNvPr>
          <p:cNvSpPr>
            <a:spLocks noGrp="1"/>
          </p:cNvSpPr>
          <p:nvPr>
            <p:ph type="title" idx="4294967295"/>
          </p:nvPr>
        </p:nvSpPr>
        <p:spPr>
          <a:xfrm>
            <a:off x="4346532" y="3057"/>
            <a:ext cx="7845468" cy="514350"/>
          </a:xfrm>
          <a:solidFill>
            <a:schemeClr val="accent5"/>
          </a:solidFill>
        </p:spPr>
        <p:txBody>
          <a:bodyPr lIns="0" tIns="46800" rIns="288000">
            <a:noAutofit/>
          </a:bodyPr>
          <a:lstStyle/>
          <a:p>
            <a:pPr algn="r"/>
            <a:r>
              <a:rPr lang="fr-CA" sz="1400" b="1">
                <a:solidFill>
                  <a:schemeClr val="bg1"/>
                </a:solidFill>
                <a:latin typeface="Raleway ExtraBold" pitchFamily="2" charset="77"/>
              </a:rPr>
              <a:t>Droit d’avoir une famille aimante et d’être entouré d’une communauté bienveillante</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5">
                    <a:lumMod val="75000"/>
                  </a:schemeClr>
                </a:solidFill>
                <a:latin typeface="Raleway Black" pitchFamily="2" charset="0"/>
              </a:rPr>
              <a:t>Pourquoi ce droit est-il important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1B914CFC-7659-1B4E-53D8-30E0926949F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29</a:t>
            </a:fld>
            <a:endParaRPr lang="fr-CA" sz="1100" b="1">
              <a:solidFill>
                <a:schemeClr val="tx1">
                  <a:lumMod val="75000"/>
                  <a:lumOff val="25000"/>
                </a:schemeClr>
              </a:solidFill>
              <a:latin typeface="Raleway" pitchFamily="2" charset="77"/>
              <a:cs typeface="Arial" panose="020B0604020202020204" pitchFamily="34" charset="0"/>
            </a:endParaRPr>
          </a:p>
        </p:txBody>
      </p:sp>
    </p:spTree>
    <p:extLst>
      <p:ext uri="{BB962C8B-B14F-4D97-AF65-F5344CB8AC3E}">
        <p14:creationId xmlns:p14="http://schemas.microsoft.com/office/powerpoint/2010/main" val="34077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 name="Rectangle : coins arrondis 50">
            <a:extLst>
              <a:ext uri="{FF2B5EF4-FFF2-40B4-BE49-F238E27FC236}">
                <a16:creationId xmlns:a16="http://schemas.microsoft.com/office/drawing/2014/main" id="{1A72F1F8-E8B4-4735-8E8C-A9652DCE0CA0}"/>
              </a:ext>
            </a:extLst>
          </p:cNvPr>
          <p:cNvSpPr/>
          <p:nvPr/>
        </p:nvSpPr>
        <p:spPr>
          <a:xfrm>
            <a:off x="259051" y="240030"/>
            <a:ext cx="11673898" cy="6377940"/>
          </a:xfrm>
          <a:prstGeom prst="roundRect">
            <a:avLst>
              <a:gd name="adj" fmla="val 128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ZoneTexte 42">
            <a:extLst>
              <a:ext uri="{FF2B5EF4-FFF2-40B4-BE49-F238E27FC236}">
                <a16:creationId xmlns:a16="http://schemas.microsoft.com/office/drawing/2014/main" id="{EF50F4A3-668E-4F61-9823-F10395DDAC6C}"/>
              </a:ext>
            </a:extLst>
          </p:cNvPr>
          <p:cNvSpPr txBox="1"/>
          <p:nvPr/>
        </p:nvSpPr>
        <p:spPr>
          <a:xfrm>
            <a:off x="259051" y="1505589"/>
            <a:ext cx="11673897" cy="3846822"/>
          </a:xfrm>
          <a:prstGeom prst="rect">
            <a:avLst/>
          </a:prstGeom>
          <a:noFill/>
        </p:spPr>
        <p:txBody>
          <a:bodyPr wrap="square" lIns="288000" rIns="288000" rtlCol="0" anchor="ctr" anchorCtr="0">
            <a:spAutoFit/>
          </a:bodyPr>
          <a:lstStyle/>
          <a:p>
            <a:pPr algn="ctr">
              <a:lnSpc>
                <a:spcPct val="107000"/>
              </a:lnSpc>
            </a:pPr>
            <a:r>
              <a:rPr lang="fr-CA" sz="3200">
                <a:latin typeface="Raleway" panose="020B0503030101060003" pitchFamily="34" charset="0"/>
              </a:rPr>
              <a:t>L’Observatoire des tout-petits, un projet de la </a:t>
            </a:r>
            <a:br>
              <a:rPr lang="fr-CA" sz="3200">
                <a:latin typeface="Raleway" panose="020B0503030101060003" pitchFamily="34" charset="0"/>
              </a:rPr>
            </a:br>
            <a:r>
              <a:rPr lang="fr-CA" sz="3200">
                <a:latin typeface="Raleway" panose="020B0503030101060003" pitchFamily="34" charset="0"/>
              </a:rPr>
              <a:t>Fondation Lucie et André Chagnon, a pour mission</a:t>
            </a:r>
            <a:br>
              <a:rPr lang="fr-CA" sz="3200">
                <a:latin typeface="Raleway" panose="020B0503030101060003" pitchFamily="34" charset="0"/>
              </a:rPr>
            </a:br>
            <a:r>
              <a:rPr lang="fr-CA" sz="3200" b="1">
                <a:solidFill>
                  <a:schemeClr val="accent2">
                    <a:lumMod val="75000"/>
                  </a:schemeClr>
                </a:solidFill>
                <a:latin typeface="Raleway" panose="020B0503030101060003" pitchFamily="34" charset="0"/>
              </a:rPr>
              <a:t>de communiquer l’état des connaissances</a:t>
            </a:r>
            <a:r>
              <a:rPr lang="fr-CA" sz="3200">
                <a:solidFill>
                  <a:schemeClr val="accent2">
                    <a:lumMod val="75000"/>
                  </a:schemeClr>
                </a:solidFill>
                <a:latin typeface="Raleway" panose="020B0503030101060003" pitchFamily="34" charset="0"/>
              </a:rPr>
              <a:t> </a:t>
            </a:r>
          </a:p>
          <a:p>
            <a:pPr algn="ctr">
              <a:lnSpc>
                <a:spcPct val="107000"/>
              </a:lnSpc>
            </a:pPr>
            <a:r>
              <a:rPr lang="fr-CA" sz="3200">
                <a:latin typeface="Raleway" panose="020B0503030101060003" pitchFamily="34" charset="0"/>
              </a:rPr>
              <a:t>afin </a:t>
            </a:r>
            <a:r>
              <a:rPr lang="fr-CA" sz="3200" b="1">
                <a:solidFill>
                  <a:schemeClr val="accent2">
                    <a:lumMod val="75000"/>
                  </a:schemeClr>
                </a:solidFill>
                <a:latin typeface="Raleway" panose="020B0503030101060003" pitchFamily="34" charset="0"/>
              </a:rPr>
              <a:t>d’éclairer la prise de décision</a:t>
            </a:r>
            <a:r>
              <a:rPr lang="fr-CA" sz="3200">
                <a:solidFill>
                  <a:schemeClr val="accent2">
                    <a:lumMod val="75000"/>
                  </a:schemeClr>
                </a:solidFill>
                <a:latin typeface="Raleway" panose="020B0503030101060003" pitchFamily="34" charset="0"/>
              </a:rPr>
              <a:t> </a:t>
            </a:r>
            <a:r>
              <a:rPr lang="fr-CA" sz="3200">
                <a:latin typeface="Raleway" panose="020B0503030101060003" pitchFamily="34" charset="0"/>
              </a:rPr>
              <a:t>en matière de petite enfance au Québec, afin que </a:t>
            </a:r>
            <a:r>
              <a:rPr lang="fr-CA" sz="3200" b="1">
                <a:solidFill>
                  <a:schemeClr val="accent2">
                    <a:lumMod val="75000"/>
                  </a:schemeClr>
                </a:solidFill>
                <a:latin typeface="Raleway" panose="020B0503030101060003" pitchFamily="34" charset="0"/>
              </a:rPr>
              <a:t>chaque tout-petit </a:t>
            </a:r>
            <a:r>
              <a:rPr lang="fr-CA" sz="3200">
                <a:latin typeface="Raleway" panose="020B0503030101060003" pitchFamily="34" charset="0"/>
              </a:rPr>
              <a:t>ait accès aux </a:t>
            </a:r>
            <a:r>
              <a:rPr lang="fr-CA" sz="3200" b="1">
                <a:solidFill>
                  <a:schemeClr val="accent2">
                    <a:lumMod val="75000"/>
                  </a:schemeClr>
                </a:solidFill>
                <a:latin typeface="Raleway" panose="020B0503030101060003" pitchFamily="34" charset="0"/>
              </a:rPr>
              <a:t>conditions</a:t>
            </a:r>
            <a:r>
              <a:rPr lang="fr-CA" sz="3200">
                <a:latin typeface="Raleway" panose="020B0503030101060003" pitchFamily="34" charset="0"/>
              </a:rPr>
              <a:t> qui assurent le développement de son </a:t>
            </a:r>
            <a:r>
              <a:rPr lang="fr-CA" sz="3200" b="1">
                <a:solidFill>
                  <a:schemeClr val="accent2">
                    <a:lumMod val="75000"/>
                  </a:schemeClr>
                </a:solidFill>
                <a:latin typeface="Raleway" panose="020B0503030101060003" pitchFamily="34" charset="0"/>
              </a:rPr>
              <a:t>plein potentiel</a:t>
            </a:r>
            <a:r>
              <a:rPr lang="fr-CA" sz="3200">
                <a:solidFill>
                  <a:schemeClr val="accent2">
                    <a:lumMod val="75000"/>
                  </a:schemeClr>
                </a:solidFill>
                <a:latin typeface="Raleway" panose="020B0503030101060003" pitchFamily="34" charset="0"/>
              </a:rPr>
              <a:t>, </a:t>
            </a:r>
            <a:r>
              <a:rPr lang="fr-CA" sz="3200" b="1">
                <a:solidFill>
                  <a:schemeClr val="accent2">
                    <a:lumMod val="75000"/>
                  </a:schemeClr>
                </a:solidFill>
                <a:latin typeface="Raleway" panose="020B0503030101060003" pitchFamily="34" charset="0"/>
              </a:rPr>
              <a:t>peu importe </a:t>
            </a:r>
            <a:r>
              <a:rPr lang="fr-CA" sz="3200">
                <a:latin typeface="Raleway" panose="020B0503030101060003" pitchFamily="34" charset="0"/>
              </a:rPr>
              <a:t>le milieu où il naît et grandit.</a:t>
            </a:r>
          </a:p>
        </p:txBody>
      </p:sp>
      <p:sp>
        <p:nvSpPr>
          <p:cNvPr id="3" name="Espace réservé du numéro de diapositive 5">
            <a:extLst>
              <a:ext uri="{FF2B5EF4-FFF2-40B4-BE49-F238E27FC236}">
                <a16:creationId xmlns:a16="http://schemas.microsoft.com/office/drawing/2014/main" id="{60BD1E51-8A80-0614-884B-A580D6789023}"/>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a:t>
            </a:fld>
            <a:endParaRPr lang="fr-CA" sz="1100" b="1">
              <a:solidFill>
                <a:schemeClr val="tx1">
                  <a:lumMod val="75000"/>
                  <a:lumOff val="25000"/>
                </a:schemeClr>
              </a:solidFill>
              <a:latin typeface="Raleway" pitchFamily="2" charset="77"/>
              <a:cs typeface="Arial" panose="020B0604020202020204" pitchFamily="34" charset="0"/>
            </a:endParaRPr>
          </a:p>
        </p:txBody>
      </p:sp>
    </p:spTree>
    <p:extLst>
      <p:ext uri="{BB962C8B-B14F-4D97-AF65-F5344CB8AC3E}">
        <p14:creationId xmlns:p14="http://schemas.microsoft.com/office/powerpoint/2010/main" val="280279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5">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5">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528561"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Institut de la statistique du Québec, Enquête québécoise sur la parentalité 2022.</a:t>
            </a:r>
          </a:p>
        </p:txBody>
      </p:sp>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3721332" y="2798938"/>
            <a:ext cx="7470054" cy="23819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spcBef>
                <a:spcPts val="0"/>
              </a:spcBef>
              <a:spcAft>
                <a:spcPts val="1200"/>
              </a:spcAft>
              <a:buNone/>
            </a:pPr>
            <a:r>
              <a:rPr lang="fr-CA">
                <a:latin typeface="Raleway" pitchFamily="2" charset="0"/>
                <a:cs typeface="Arial" panose="020B0604020202020204" pitchFamily="34" charset="0"/>
              </a:rPr>
              <a:t>Près du quart </a:t>
            </a:r>
            <a:r>
              <a:rPr lang="fr-CA" sz="4000">
                <a:solidFill>
                  <a:schemeClr val="tx1">
                    <a:lumMod val="75000"/>
                    <a:lumOff val="25000"/>
                  </a:schemeClr>
                </a:solidFill>
                <a:latin typeface="Raleway" pitchFamily="2" charset="77"/>
                <a:cs typeface="Arial" panose="020B0604020202020204" pitchFamily="34" charset="0"/>
              </a:rPr>
              <a:t>(</a:t>
            </a:r>
            <a:r>
              <a:rPr lang="fr-CA" sz="4000" b="1">
                <a:solidFill>
                  <a:schemeClr val="tx1">
                    <a:lumMod val="75000"/>
                    <a:lumOff val="25000"/>
                  </a:schemeClr>
                </a:solidFill>
                <a:latin typeface="Raleway ExtraBold" pitchFamily="2" charset="77"/>
                <a:cs typeface="Arial" panose="020B0604020202020204" pitchFamily="34" charset="0"/>
              </a:rPr>
              <a:t>23 %</a:t>
            </a:r>
            <a:r>
              <a:rPr lang="fr-CA" sz="4000">
                <a:solidFill>
                  <a:schemeClr val="tx1">
                    <a:lumMod val="75000"/>
                    <a:lumOff val="25000"/>
                  </a:schemeClr>
                </a:solidFill>
                <a:latin typeface="Raleway" pitchFamily="2" charset="77"/>
                <a:cs typeface="Arial" panose="020B0604020202020204" pitchFamily="34" charset="0"/>
              </a:rPr>
              <a:t>)</a:t>
            </a:r>
            <a:r>
              <a:rPr lang="fr-CA" sz="4000" b="1">
                <a:solidFill>
                  <a:schemeClr val="tx1">
                    <a:lumMod val="75000"/>
                    <a:lumOff val="25000"/>
                  </a:schemeClr>
                </a:solidFill>
                <a:latin typeface="Raleway ExtraBold" pitchFamily="2" charset="77"/>
                <a:cs typeface="Arial" panose="020B0604020202020204" pitchFamily="34" charset="0"/>
              </a:rPr>
              <a:t> </a:t>
            </a:r>
            <a:r>
              <a:rPr lang="fr-CA">
                <a:latin typeface="Raleway" pitchFamily="2" charset="0"/>
                <a:cs typeface="Arial" panose="020B0604020202020204" pitchFamily="34" charset="0"/>
              </a:rPr>
              <a:t>des parents vivant avec au moins un enfant âgé de 0 à 5 ans ne se sentent </a:t>
            </a:r>
            <a:r>
              <a:rPr lang="fr-CA" b="1">
                <a:solidFill>
                  <a:schemeClr val="accent5">
                    <a:lumMod val="75000"/>
                  </a:schemeClr>
                </a:solidFill>
                <a:latin typeface="Raleway" pitchFamily="2" charset="0"/>
                <a:cs typeface="Arial" panose="020B0604020202020204" pitchFamily="34" charset="0"/>
              </a:rPr>
              <a:t>jamais ou rarement soutenus par leur entourage </a:t>
            </a:r>
            <a:r>
              <a:rPr lang="fr-CA">
                <a:latin typeface="Raleway" pitchFamily="2" charset="0"/>
                <a:cs typeface="Arial" panose="020B0604020202020204" pitchFamily="34" charset="0"/>
              </a:rPr>
              <a:t>dans les moments difficiles.</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30</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13" name="Image 12">
            <a:extLst>
              <a:ext uri="{FF2B5EF4-FFF2-40B4-BE49-F238E27FC236}">
                <a16:creationId xmlns:a16="http://schemas.microsoft.com/office/drawing/2014/main" id="{892F90E6-6A78-6098-0F77-9BA4F3CE8B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8016" y="2394007"/>
            <a:ext cx="2722868" cy="2722868"/>
          </a:xfrm>
          <a:prstGeom prst="rect">
            <a:avLst/>
          </a:prstGeom>
        </p:spPr>
      </p:pic>
      <p:sp>
        <p:nvSpPr>
          <p:cNvPr id="2" name="Titre 1">
            <a:extLst>
              <a:ext uri="{FF2B5EF4-FFF2-40B4-BE49-F238E27FC236}">
                <a16:creationId xmlns:a16="http://schemas.microsoft.com/office/drawing/2014/main" id="{FC8E9AC0-24BC-BAA5-0347-F1797581335B}"/>
              </a:ext>
            </a:extLst>
          </p:cNvPr>
          <p:cNvSpPr txBox="1">
            <a:spLocks/>
          </p:cNvSpPr>
          <p:nvPr/>
        </p:nvSpPr>
        <p:spPr>
          <a:xfrm>
            <a:off x="4346532" y="3057"/>
            <a:ext cx="7845468" cy="514350"/>
          </a:xfrm>
          <a:prstGeom prst="rect">
            <a:avLst/>
          </a:prstGeom>
          <a:solidFill>
            <a:schemeClr val="accent5"/>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400" b="1">
                <a:solidFill>
                  <a:schemeClr val="bg1"/>
                </a:solidFill>
                <a:latin typeface="Raleway ExtraBold" pitchFamily="2" charset="77"/>
              </a:rPr>
              <a:t>Droit d’avoir une famille aimante et d’être entouré d’une communauté bienveillante</a:t>
            </a:r>
          </a:p>
        </p:txBody>
      </p:sp>
    </p:spTree>
    <p:extLst>
      <p:ext uri="{BB962C8B-B14F-4D97-AF65-F5344CB8AC3E}">
        <p14:creationId xmlns:p14="http://schemas.microsoft.com/office/powerpoint/2010/main" val="123704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5">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6153635" cy="0"/>
          </a:xfrm>
          <a:prstGeom prst="line">
            <a:avLst/>
          </a:prstGeom>
          <a:ln w="57150" cap="rnd">
            <a:solidFill>
              <a:schemeClr val="accent5">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528561"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Protecteur du citoyen (2023). Premier rapport de suivi de la Commission Viens  </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31</a:t>
            </a:fld>
            <a:endParaRPr lang="fr-CA" sz="1100" b="1">
              <a:solidFill>
                <a:schemeClr val="tx1">
                  <a:lumMod val="75000"/>
                  <a:lumOff val="25000"/>
                </a:schemeClr>
              </a:solidFill>
              <a:latin typeface="Raleway" pitchFamily="2" charset="77"/>
              <a:cs typeface="Arial" panose="020B0604020202020204" pitchFamily="34" charset="0"/>
            </a:endParaRPr>
          </a:p>
        </p:txBody>
      </p:sp>
      <p:pic>
        <p:nvPicPr>
          <p:cNvPr id="3" name="Graphique 2">
            <a:extLst>
              <a:ext uri="{FF2B5EF4-FFF2-40B4-BE49-F238E27FC236}">
                <a16:creationId xmlns:a16="http://schemas.microsoft.com/office/drawing/2014/main" id="{312D93A7-4646-B610-AC3F-D4A0A7CAEF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71025" y="710056"/>
            <a:ext cx="4791840" cy="5360871"/>
          </a:xfrm>
          <a:prstGeom prst="rect">
            <a:avLst/>
          </a:prstGeom>
        </p:spPr>
      </p:pic>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1821978" y="2504356"/>
            <a:ext cx="7898093" cy="23819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fr-CA" sz="2600" b="1">
                <a:solidFill>
                  <a:schemeClr val="accent5">
                    <a:lumMod val="75000"/>
                  </a:schemeClr>
                </a:solidFill>
                <a:effectLst/>
                <a:latin typeface="Raleway" pitchFamily="2" charset="0"/>
                <a:ea typeface="Calibri" panose="020F0502020204030204" pitchFamily="34" charset="0"/>
                <a:cs typeface="Arial" panose="020B0604020202020204" pitchFamily="34" charset="0"/>
              </a:rPr>
              <a:t>La mise en œuvre de la majorité des 30 appels </a:t>
            </a:r>
            <a:br>
              <a:rPr lang="fr-CA" sz="2600" b="1">
                <a:effectLst/>
                <a:latin typeface="Raleway" pitchFamily="2" charset="0"/>
                <a:ea typeface="Calibri" panose="020F0502020204030204" pitchFamily="34" charset="0"/>
                <a:cs typeface="Arial" panose="020B0604020202020204" pitchFamily="34" charset="0"/>
              </a:rPr>
            </a:br>
            <a:r>
              <a:rPr lang="fr-CA" sz="2600">
                <a:effectLst/>
                <a:latin typeface="Raleway" pitchFamily="2" charset="0"/>
                <a:ea typeface="Calibri" panose="020F0502020204030204" pitchFamily="34" charset="0"/>
                <a:cs typeface="Arial" panose="020B0604020202020204" pitchFamily="34" charset="0"/>
              </a:rPr>
              <a:t>à l’action de la Commission d’enquête sur les relations entre les Autochtones et certains services publics au Québec (CERP) concernant la protection de la jeunesse </a:t>
            </a:r>
            <a:r>
              <a:rPr lang="fr-CA" sz="2600" b="1">
                <a:solidFill>
                  <a:schemeClr val="accent5">
                    <a:lumMod val="75000"/>
                  </a:schemeClr>
                </a:solidFill>
                <a:effectLst/>
                <a:latin typeface="Raleway" pitchFamily="2" charset="0"/>
                <a:ea typeface="Calibri" panose="020F0502020204030204" pitchFamily="34" charset="0"/>
                <a:cs typeface="Arial" panose="020B0604020202020204" pitchFamily="34" charset="0"/>
              </a:rPr>
              <a:t>n’a pas encore été entreprise, ou n’a pas donné de résultats satisfaisants.</a:t>
            </a:r>
            <a:endParaRPr lang="fr-CA" sz="2600">
              <a:solidFill>
                <a:schemeClr val="accent5">
                  <a:lumMod val="75000"/>
                </a:schemeClr>
              </a:solidFill>
              <a:latin typeface="Raleway" pitchFamily="2" charset="0"/>
              <a:cs typeface="Arial" panose="020B0604020202020204" pitchFamily="34" charset="0"/>
            </a:endParaRPr>
          </a:p>
        </p:txBody>
      </p:sp>
      <p:cxnSp>
        <p:nvCxnSpPr>
          <p:cNvPr id="15" name="Straight Connector 18">
            <a:extLst>
              <a:ext uri="{FF2B5EF4-FFF2-40B4-BE49-F238E27FC236}">
                <a16:creationId xmlns:a16="http://schemas.microsoft.com/office/drawing/2014/main" id="{F6FF8B7C-953D-ED80-C53F-3D216B98D816}"/>
              </a:ext>
            </a:extLst>
          </p:cNvPr>
          <p:cNvCxnSpPr>
            <a:cxnSpLocks/>
          </p:cNvCxnSpPr>
          <p:nvPr/>
        </p:nvCxnSpPr>
        <p:spPr>
          <a:xfrm>
            <a:off x="9171432" y="1580122"/>
            <a:ext cx="2078459" cy="0"/>
          </a:xfrm>
          <a:prstGeom prst="line">
            <a:avLst/>
          </a:prstGeom>
          <a:ln w="57150" cap="rnd">
            <a:solidFill>
              <a:schemeClr val="accent5">
                <a:alpha val="19773"/>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67C231FF-A97B-99E8-C379-38B4C3740CF2}"/>
              </a:ext>
            </a:extLst>
          </p:cNvPr>
          <p:cNvSpPr txBox="1">
            <a:spLocks/>
          </p:cNvSpPr>
          <p:nvPr/>
        </p:nvSpPr>
        <p:spPr>
          <a:xfrm>
            <a:off x="4346532" y="3057"/>
            <a:ext cx="7845468" cy="514350"/>
          </a:xfrm>
          <a:prstGeom prst="rect">
            <a:avLst/>
          </a:prstGeom>
          <a:solidFill>
            <a:schemeClr val="accent5"/>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400" b="1">
                <a:solidFill>
                  <a:schemeClr val="bg1"/>
                </a:solidFill>
                <a:latin typeface="Raleway ExtraBold" pitchFamily="2" charset="77"/>
              </a:rPr>
              <a:t>Droit d’avoir une famille aimante et d’être entouré d’une communauté bienveillante</a:t>
            </a:r>
          </a:p>
        </p:txBody>
      </p:sp>
    </p:spTree>
    <p:extLst>
      <p:ext uri="{BB962C8B-B14F-4D97-AF65-F5344CB8AC3E}">
        <p14:creationId xmlns:p14="http://schemas.microsoft.com/office/powerpoint/2010/main" val="413626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5">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5">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528561"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Directeurs de la protection de la jeunesse (2023), Bilan annuel 2022-2023.</a:t>
            </a:r>
          </a:p>
        </p:txBody>
      </p:sp>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942107" y="2208688"/>
            <a:ext cx="4354719" cy="2009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spcBef>
                <a:spcPts val="0"/>
              </a:spcBef>
              <a:spcAft>
                <a:spcPts val="1200"/>
              </a:spcAft>
              <a:buNone/>
            </a:pPr>
            <a:r>
              <a:rPr lang="fr-CA" sz="4000" b="1">
                <a:latin typeface="Raleway ExtraBold" pitchFamily="2" charset="77"/>
                <a:cs typeface="Arial" panose="020B0604020202020204" pitchFamily="34" charset="0"/>
              </a:rPr>
              <a:t>42 821 </a:t>
            </a:r>
          </a:p>
          <a:p>
            <a:pPr marL="0" indent="0">
              <a:lnSpc>
                <a:spcPts val="3800"/>
              </a:lnSpc>
              <a:spcBef>
                <a:spcPts val="0"/>
              </a:spcBef>
              <a:spcAft>
                <a:spcPts val="1200"/>
              </a:spcAft>
              <a:buNone/>
            </a:pPr>
            <a:r>
              <a:rPr lang="fr-CA">
                <a:latin typeface="Raleway" pitchFamily="2" charset="0"/>
                <a:cs typeface="Arial" panose="020B0604020202020204" pitchFamily="34" charset="0"/>
              </a:rPr>
              <a:t>enfants de 0 à 17 ans ont été </a:t>
            </a:r>
            <a:r>
              <a:rPr lang="fr-CA" b="1">
                <a:solidFill>
                  <a:schemeClr val="accent5">
                    <a:lumMod val="75000"/>
                  </a:schemeClr>
                </a:solidFill>
                <a:latin typeface="Raleway" pitchFamily="2" charset="0"/>
                <a:cs typeface="Arial" panose="020B0604020202020204" pitchFamily="34" charset="0"/>
              </a:rPr>
              <a:t>pris en charge en protection de la jeunesse </a:t>
            </a:r>
            <a:r>
              <a:rPr lang="fr-CA">
                <a:latin typeface="Raleway" pitchFamily="2" charset="0"/>
                <a:cs typeface="Arial" panose="020B0604020202020204" pitchFamily="34" charset="0"/>
              </a:rPr>
              <a:t>en 2022-2023.</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32</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11" name="Espace réservé du contenu 2">
            <a:extLst>
              <a:ext uri="{FF2B5EF4-FFF2-40B4-BE49-F238E27FC236}">
                <a16:creationId xmlns:a16="http://schemas.microsoft.com/office/drawing/2014/main" id="{40042E51-7B3E-D8AB-13B0-47095DA8BA10}"/>
              </a:ext>
            </a:extLst>
          </p:cNvPr>
          <p:cNvSpPr txBox="1">
            <a:spLocks/>
          </p:cNvSpPr>
          <p:nvPr/>
        </p:nvSpPr>
        <p:spPr>
          <a:xfrm>
            <a:off x="6285640" y="2393395"/>
            <a:ext cx="4964251" cy="2009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fr-CA" sz="2400">
                <a:effectLst/>
                <a:latin typeface="Raleway" pitchFamily="2" charset="0"/>
                <a:ea typeface="Calibri" panose="020F0502020204030204" pitchFamily="34" charset="0"/>
                <a:cs typeface="Arial" panose="020B0604020202020204" pitchFamily="34" charset="0"/>
              </a:rPr>
              <a:t>Il s’agit d’une augmentation de </a:t>
            </a:r>
            <a:br>
              <a:rPr lang="fr-CA" sz="2400">
                <a:effectLst/>
                <a:latin typeface="Raleway" pitchFamily="2" charset="0"/>
                <a:ea typeface="Calibri" panose="020F0502020204030204" pitchFamily="34" charset="0"/>
                <a:cs typeface="Arial" panose="020B0604020202020204" pitchFamily="34" charset="0"/>
              </a:rPr>
            </a:br>
            <a:r>
              <a:rPr lang="fr-CA" sz="2400">
                <a:effectLst/>
                <a:latin typeface="Raleway" pitchFamily="2" charset="0"/>
                <a:ea typeface="Calibri" panose="020F0502020204030204" pitchFamily="34" charset="0"/>
                <a:cs typeface="Arial" panose="020B0604020202020204" pitchFamily="34" charset="0"/>
              </a:rPr>
              <a:t>0,6 point de pourcentage en </a:t>
            </a:r>
            <a:br>
              <a:rPr lang="fr-CA" sz="2400">
                <a:effectLst/>
                <a:latin typeface="Raleway" pitchFamily="2" charset="0"/>
                <a:ea typeface="Calibri" panose="020F0502020204030204" pitchFamily="34" charset="0"/>
                <a:cs typeface="Arial" panose="020B0604020202020204" pitchFamily="34" charset="0"/>
              </a:rPr>
            </a:br>
            <a:r>
              <a:rPr lang="fr-CA" sz="2400">
                <a:effectLst/>
                <a:latin typeface="Raleway" pitchFamily="2" charset="0"/>
                <a:ea typeface="Calibri" panose="020F0502020204030204" pitchFamily="34" charset="0"/>
                <a:cs typeface="Arial" panose="020B0604020202020204" pitchFamily="34" charset="0"/>
              </a:rPr>
              <a:t>20 ans, le nombre d’enfants pris en charge par rapport à la population étant passé de 2,04 à 2,64 %.</a:t>
            </a:r>
          </a:p>
        </p:txBody>
      </p:sp>
      <p:cxnSp>
        <p:nvCxnSpPr>
          <p:cNvPr id="12" name="Straight Connector 1">
            <a:extLst>
              <a:ext uri="{FF2B5EF4-FFF2-40B4-BE49-F238E27FC236}">
                <a16:creationId xmlns:a16="http://schemas.microsoft.com/office/drawing/2014/main" id="{3F5D5770-9946-0712-2208-CF24FC2B0949}"/>
              </a:ext>
            </a:extLst>
          </p:cNvPr>
          <p:cNvCxnSpPr>
            <a:cxnSpLocks/>
          </p:cNvCxnSpPr>
          <p:nvPr/>
        </p:nvCxnSpPr>
        <p:spPr>
          <a:xfrm flipV="1">
            <a:off x="5544201" y="2063184"/>
            <a:ext cx="0" cy="2339851"/>
          </a:xfrm>
          <a:prstGeom prst="line">
            <a:avLst/>
          </a:prstGeom>
          <a:ln w="57150" cap="rnd">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22E6C015-59A6-A0E6-CF0F-C6B9AE59F777}"/>
              </a:ext>
            </a:extLst>
          </p:cNvPr>
          <p:cNvSpPr txBox="1">
            <a:spLocks/>
          </p:cNvSpPr>
          <p:nvPr/>
        </p:nvSpPr>
        <p:spPr>
          <a:xfrm>
            <a:off x="4346532" y="3057"/>
            <a:ext cx="7845468" cy="514350"/>
          </a:xfrm>
          <a:prstGeom prst="rect">
            <a:avLst/>
          </a:prstGeom>
          <a:solidFill>
            <a:schemeClr val="accent5"/>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400" b="1">
                <a:solidFill>
                  <a:schemeClr val="bg1"/>
                </a:solidFill>
                <a:latin typeface="Raleway ExtraBold" pitchFamily="2" charset="77"/>
              </a:rPr>
              <a:t>Droit d’avoir une famille aimante et d’être entouré d’une communauté bienveillante</a:t>
            </a:r>
          </a:p>
        </p:txBody>
      </p:sp>
    </p:spTree>
    <p:extLst>
      <p:ext uri="{BB962C8B-B14F-4D97-AF65-F5344CB8AC3E}">
        <p14:creationId xmlns:p14="http://schemas.microsoft.com/office/powerpoint/2010/main" val="2747484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5">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5">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528561"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Protecteur du citoyen (2023). Secteur jeunes en difficulté, données non publiées.</a:t>
            </a: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33</a:t>
            </a:fld>
            <a:endParaRPr lang="fr-CA" sz="1100" b="1">
              <a:solidFill>
                <a:schemeClr val="tx1">
                  <a:lumMod val="75000"/>
                  <a:lumOff val="25000"/>
                </a:schemeClr>
              </a:solidFill>
              <a:latin typeface="Raleway" pitchFamily="2" charset="77"/>
              <a:cs typeface="Arial" panose="020B0604020202020204" pitchFamily="34" charset="0"/>
            </a:endParaRPr>
          </a:p>
        </p:txBody>
      </p:sp>
      <p:cxnSp>
        <p:nvCxnSpPr>
          <p:cNvPr id="12" name="Straight Connector 1">
            <a:extLst>
              <a:ext uri="{FF2B5EF4-FFF2-40B4-BE49-F238E27FC236}">
                <a16:creationId xmlns:a16="http://schemas.microsoft.com/office/drawing/2014/main" id="{3F5D5770-9946-0712-2208-CF24FC2B0949}"/>
              </a:ext>
            </a:extLst>
          </p:cNvPr>
          <p:cNvCxnSpPr>
            <a:cxnSpLocks/>
          </p:cNvCxnSpPr>
          <p:nvPr/>
        </p:nvCxnSpPr>
        <p:spPr>
          <a:xfrm flipV="1">
            <a:off x="6076123" y="2049517"/>
            <a:ext cx="0" cy="3019440"/>
          </a:xfrm>
          <a:prstGeom prst="line">
            <a:avLst/>
          </a:prstGeom>
          <a:ln w="57150" cap="rnd">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u contenu 2">
            <a:extLst>
              <a:ext uri="{FF2B5EF4-FFF2-40B4-BE49-F238E27FC236}">
                <a16:creationId xmlns:a16="http://schemas.microsoft.com/office/drawing/2014/main" id="{439B4E43-81C7-392D-E5F5-6F0F3DA4DCF1}"/>
              </a:ext>
            </a:extLst>
          </p:cNvPr>
          <p:cNvSpPr txBox="1">
            <a:spLocks/>
          </p:cNvSpPr>
          <p:nvPr/>
        </p:nvSpPr>
        <p:spPr>
          <a:xfrm>
            <a:off x="942108" y="1973262"/>
            <a:ext cx="4590653" cy="338371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spcBef>
                <a:spcPts val="0"/>
              </a:spcBef>
              <a:spcAft>
                <a:spcPts val="1200"/>
              </a:spcAft>
              <a:buFont typeface="Arial" panose="020B0604020202020204" pitchFamily="34" charset="0"/>
              <a:buNone/>
            </a:pPr>
            <a:r>
              <a:rPr lang="fr-CA">
                <a:latin typeface="Raleway" pitchFamily="2" charset="0"/>
                <a:ea typeface="Calibri" panose="020F0502020204030204" pitchFamily="34" charset="0"/>
                <a:cs typeface="Arial" panose="020B0604020202020204" pitchFamily="34" charset="0"/>
              </a:rPr>
              <a:t>Au Québec, </a:t>
            </a:r>
            <a:r>
              <a:rPr lang="fr-CA" sz="4000"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493</a:t>
            </a:r>
            <a:r>
              <a:rPr lang="fr-CA"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 </a:t>
            </a:r>
            <a:r>
              <a:rPr lang="fr-CA">
                <a:effectLst/>
                <a:latin typeface="Raleway" pitchFamily="2" charset="0"/>
                <a:ea typeface="Calibri" panose="020F0502020204030204" pitchFamily="34" charset="0"/>
                <a:cs typeface="Arial" panose="020B0604020202020204" pitchFamily="34" charset="0"/>
              </a:rPr>
              <a:t>motifs </a:t>
            </a:r>
            <a:br>
              <a:rPr lang="fr-CA">
                <a:effectLst/>
                <a:latin typeface="Raleway" pitchFamily="2" charset="0"/>
                <a:ea typeface="Calibri" panose="020F0502020204030204" pitchFamily="34" charset="0"/>
                <a:cs typeface="Arial" panose="020B0604020202020204" pitchFamily="34" charset="0"/>
              </a:rPr>
            </a:br>
            <a:r>
              <a:rPr lang="fr-CA">
                <a:effectLst/>
                <a:latin typeface="Raleway" pitchFamily="2" charset="0"/>
                <a:ea typeface="Calibri" panose="020F0502020204030204" pitchFamily="34" charset="0"/>
                <a:cs typeface="Arial" panose="020B0604020202020204" pitchFamily="34" charset="0"/>
              </a:rPr>
              <a:t>de plaintes et signalements en lien avec le programme Jeunes en difficulté ont été reçus par le Protecteur </a:t>
            </a:r>
            <a:br>
              <a:rPr lang="fr-CA">
                <a:effectLst/>
                <a:latin typeface="Raleway" pitchFamily="2" charset="0"/>
                <a:ea typeface="Calibri" panose="020F0502020204030204" pitchFamily="34" charset="0"/>
                <a:cs typeface="Arial" panose="020B0604020202020204" pitchFamily="34" charset="0"/>
              </a:rPr>
            </a:br>
            <a:r>
              <a:rPr lang="fr-CA">
                <a:effectLst/>
                <a:latin typeface="Raleway" pitchFamily="2" charset="0"/>
                <a:ea typeface="Calibri" panose="020F0502020204030204" pitchFamily="34" charset="0"/>
                <a:cs typeface="Arial" panose="020B0604020202020204" pitchFamily="34" charset="0"/>
              </a:rPr>
              <a:t>du citoyen en 2022-2023</a:t>
            </a:r>
            <a:r>
              <a:rPr lang="fr-CA">
                <a:latin typeface="Raleway" pitchFamily="2" charset="0"/>
                <a:ea typeface="Calibri" panose="020F0502020204030204" pitchFamily="34" charset="0"/>
                <a:cs typeface="Arial" panose="020B0604020202020204" pitchFamily="34" charset="0"/>
              </a:rPr>
              <a:t>.</a:t>
            </a:r>
            <a:endParaRPr lang="fr-CA" sz="2400">
              <a:latin typeface="Raleway" pitchFamily="2" charset="0"/>
              <a:ea typeface="Calibri" panose="020F0502020204030204" pitchFamily="34" charset="0"/>
              <a:cs typeface="Arial" panose="020B0604020202020204" pitchFamily="34" charset="0"/>
            </a:endParaRPr>
          </a:p>
        </p:txBody>
      </p:sp>
      <p:sp>
        <p:nvSpPr>
          <p:cNvPr id="9" name="Espace réservé du contenu 2">
            <a:extLst>
              <a:ext uri="{FF2B5EF4-FFF2-40B4-BE49-F238E27FC236}">
                <a16:creationId xmlns:a16="http://schemas.microsoft.com/office/drawing/2014/main" id="{21B6C0ED-D82D-DD10-D125-D0FB0D01AE7B}"/>
              </a:ext>
            </a:extLst>
          </p:cNvPr>
          <p:cNvSpPr txBox="1">
            <a:spLocks/>
          </p:cNvSpPr>
          <p:nvPr/>
        </p:nvSpPr>
        <p:spPr>
          <a:xfrm>
            <a:off x="6723238" y="1988086"/>
            <a:ext cx="4526653" cy="211290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spcAft>
                <a:spcPts val="1800"/>
              </a:spcAft>
              <a:buFont typeface="Arial" panose="020B0604020202020204" pitchFamily="34" charset="0"/>
              <a:buNone/>
            </a:pPr>
            <a:r>
              <a:rPr lang="fr-CA" sz="2400">
                <a:effectLst/>
                <a:latin typeface="Raleway" pitchFamily="2" charset="0"/>
                <a:ea typeface="Calibri" panose="020F0502020204030204" pitchFamily="34" charset="0"/>
                <a:cs typeface="Arial" panose="020B0604020202020204" pitchFamily="34" charset="0"/>
              </a:rPr>
              <a:t>Il s’agit </a:t>
            </a:r>
            <a:r>
              <a:rPr lang="fr-CA" sz="2400" b="1">
                <a:solidFill>
                  <a:schemeClr val="accent5">
                    <a:lumMod val="75000"/>
                  </a:schemeClr>
                </a:solidFill>
                <a:effectLst/>
                <a:latin typeface="Raleway" pitchFamily="2" charset="0"/>
                <a:ea typeface="Calibri" panose="020F0502020204030204" pitchFamily="34" charset="0"/>
                <a:cs typeface="Arial" panose="020B0604020202020204" pitchFamily="34" charset="0"/>
              </a:rPr>
              <a:t>d’une hausse</a:t>
            </a:r>
            <a:r>
              <a:rPr lang="fr-CA" sz="2400">
                <a:solidFill>
                  <a:schemeClr val="accent5">
                    <a:lumMod val="75000"/>
                  </a:schemeClr>
                </a:solidFill>
                <a:effectLst/>
                <a:latin typeface="Raleway" pitchFamily="2" charset="0"/>
                <a:ea typeface="Calibri" panose="020F0502020204030204" pitchFamily="34" charset="0"/>
                <a:cs typeface="Arial" panose="020B0604020202020204" pitchFamily="34" charset="0"/>
              </a:rPr>
              <a:t> </a:t>
            </a:r>
            <a:r>
              <a:rPr lang="fr-CA" sz="2400">
                <a:effectLst/>
                <a:latin typeface="Raleway" pitchFamily="2" charset="0"/>
                <a:ea typeface="Calibri" panose="020F0502020204030204" pitchFamily="34" charset="0"/>
                <a:cs typeface="Arial" panose="020B0604020202020204" pitchFamily="34" charset="0"/>
              </a:rPr>
              <a:t>de</a:t>
            </a:r>
            <a:r>
              <a:rPr lang="fr-CA" sz="2400">
                <a:latin typeface="Raleway" pitchFamily="2" charset="0"/>
                <a:ea typeface="Calibri" panose="020F0502020204030204" pitchFamily="34" charset="0"/>
                <a:cs typeface="Arial" panose="020B0604020202020204" pitchFamily="34" charset="0"/>
              </a:rPr>
              <a:t> </a:t>
            </a:r>
            <a:r>
              <a:rPr lang="fr-CA" sz="3200" b="1">
                <a:solidFill>
                  <a:schemeClr val="accent5">
                    <a:lumMod val="75000"/>
                  </a:schemeClr>
                </a:solidFill>
                <a:latin typeface="Raleway ExtraBold" pitchFamily="2" charset="77"/>
                <a:cs typeface="Arial" panose="020B0604020202020204" pitchFamily="34" charset="0"/>
              </a:rPr>
              <a:t>74 %</a:t>
            </a:r>
            <a:r>
              <a:rPr lang="fr-CA" sz="3200">
                <a:solidFill>
                  <a:schemeClr val="accent2">
                    <a:lumMod val="75000"/>
                  </a:schemeClr>
                </a:solidFill>
                <a:latin typeface="Raleway" pitchFamily="2" charset="0"/>
                <a:ea typeface="Calibri" panose="020F0502020204030204" pitchFamily="34" charset="0"/>
                <a:cs typeface="Arial" panose="020B0604020202020204" pitchFamily="34" charset="0"/>
              </a:rPr>
              <a:t> </a:t>
            </a:r>
            <a:r>
              <a:rPr lang="fr-CA" sz="2400">
                <a:effectLst/>
                <a:latin typeface="Raleway" pitchFamily="2" charset="0"/>
                <a:ea typeface="Calibri" panose="020F0502020204030204" pitchFamily="34" charset="0"/>
                <a:cs typeface="Arial" panose="020B0604020202020204" pitchFamily="34" charset="0"/>
              </a:rPr>
              <a:t>par rapport à 2019-2020.</a:t>
            </a:r>
          </a:p>
          <a:p>
            <a:pPr marL="0" indent="0">
              <a:lnSpc>
                <a:spcPts val="3000"/>
              </a:lnSpc>
              <a:spcBef>
                <a:spcPts val="0"/>
              </a:spcBef>
              <a:spcAft>
                <a:spcPts val="1800"/>
              </a:spcAft>
              <a:buNone/>
            </a:pPr>
            <a:r>
              <a:rPr lang="fr-CA" sz="2400">
                <a:latin typeface="Raleway" pitchFamily="2" charset="0"/>
                <a:cs typeface="Arial" panose="020B0604020202020204" pitchFamily="34" charset="0"/>
              </a:rPr>
              <a:t>De ce nombre, </a:t>
            </a:r>
            <a:r>
              <a:rPr lang="fr-CA" sz="3200" b="1">
                <a:solidFill>
                  <a:schemeClr val="accent5">
                    <a:lumMod val="75000"/>
                  </a:schemeClr>
                </a:solidFill>
                <a:latin typeface="Raleway ExtraBold" pitchFamily="2" charset="77"/>
                <a:cs typeface="Arial" panose="020B0604020202020204" pitchFamily="34" charset="0"/>
              </a:rPr>
              <a:t>61</a:t>
            </a:r>
            <a:r>
              <a:rPr lang="fr-CA" sz="2400">
                <a:solidFill>
                  <a:schemeClr val="accent5">
                    <a:lumMod val="75000"/>
                  </a:schemeClr>
                </a:solidFill>
                <a:latin typeface="Raleway" pitchFamily="2" charset="0"/>
                <a:cs typeface="Arial" panose="020B0604020202020204" pitchFamily="34" charset="0"/>
              </a:rPr>
              <a:t> </a:t>
            </a:r>
            <a:r>
              <a:rPr lang="fr-CA" sz="2400" b="1">
                <a:solidFill>
                  <a:schemeClr val="accent5">
                    <a:lumMod val="75000"/>
                  </a:schemeClr>
                </a:solidFill>
                <a:effectLst/>
                <a:latin typeface="Raleway" pitchFamily="2" charset="0"/>
                <a:ea typeface="Calibri" panose="020F0502020204030204" pitchFamily="34" charset="0"/>
                <a:cs typeface="Arial" panose="020B0604020202020204" pitchFamily="34" charset="0"/>
              </a:rPr>
              <a:t>motifs ont été jugés fondés </a:t>
            </a:r>
            <a:r>
              <a:rPr lang="fr-CA" sz="2400">
                <a:effectLst/>
                <a:latin typeface="Raleway" pitchFamily="2" charset="0"/>
                <a:ea typeface="Calibri" panose="020F0502020204030204" pitchFamily="34" charset="0"/>
                <a:cs typeface="Arial" panose="020B0604020202020204" pitchFamily="34" charset="0"/>
              </a:rPr>
              <a:t>en 2022-2023, contre 54 en 2019-2020.</a:t>
            </a:r>
          </a:p>
          <a:p>
            <a:pPr marL="0" indent="0">
              <a:lnSpc>
                <a:spcPts val="3000"/>
              </a:lnSpc>
              <a:spcBef>
                <a:spcPts val="0"/>
              </a:spcBef>
              <a:spcAft>
                <a:spcPts val="1800"/>
              </a:spcAft>
              <a:buFont typeface="Arial" panose="020B0604020202020204" pitchFamily="34" charset="0"/>
              <a:buNone/>
            </a:pPr>
            <a:endParaRPr lang="fr-CA" sz="2200">
              <a:latin typeface="Raleway" pitchFamily="2" charset="0"/>
              <a:cs typeface="Arial" panose="020B0604020202020204" pitchFamily="34" charset="0"/>
            </a:endParaRPr>
          </a:p>
        </p:txBody>
      </p:sp>
      <p:sp>
        <p:nvSpPr>
          <p:cNvPr id="2" name="Titre 1">
            <a:extLst>
              <a:ext uri="{FF2B5EF4-FFF2-40B4-BE49-F238E27FC236}">
                <a16:creationId xmlns:a16="http://schemas.microsoft.com/office/drawing/2014/main" id="{F3154AD1-B7D2-507E-17EE-04A8B7564DD3}"/>
              </a:ext>
            </a:extLst>
          </p:cNvPr>
          <p:cNvSpPr txBox="1">
            <a:spLocks/>
          </p:cNvSpPr>
          <p:nvPr/>
        </p:nvSpPr>
        <p:spPr>
          <a:xfrm>
            <a:off x="4346532" y="3057"/>
            <a:ext cx="7845468" cy="514350"/>
          </a:xfrm>
          <a:prstGeom prst="rect">
            <a:avLst/>
          </a:prstGeom>
          <a:solidFill>
            <a:schemeClr val="accent5"/>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400" b="1">
                <a:solidFill>
                  <a:schemeClr val="bg1"/>
                </a:solidFill>
                <a:latin typeface="Raleway ExtraBold" pitchFamily="2" charset="77"/>
              </a:rPr>
              <a:t>Droit d’avoir une famille aimante et d’être entouré d’une communauté bienveillante</a:t>
            </a:r>
          </a:p>
        </p:txBody>
      </p:sp>
    </p:spTree>
    <p:extLst>
      <p:ext uri="{BB962C8B-B14F-4D97-AF65-F5344CB8AC3E}">
        <p14:creationId xmlns:p14="http://schemas.microsoft.com/office/powerpoint/2010/main" val="2163460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5">
                    <a:lumMod val="75000"/>
                  </a:schemeClr>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5">
                <a:alpha val="19773"/>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8" y="5912666"/>
            <a:ext cx="7528561"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Espace Muni (2023).</a:t>
            </a:r>
          </a:p>
        </p:txBody>
      </p:sp>
      <p:sp>
        <p:nvSpPr>
          <p:cNvPr id="10" name="Espace réservé du contenu 2">
            <a:extLst>
              <a:ext uri="{FF2B5EF4-FFF2-40B4-BE49-F238E27FC236}">
                <a16:creationId xmlns:a16="http://schemas.microsoft.com/office/drawing/2014/main" id="{B93370CB-E914-84D7-9F42-654407A6CC4E}"/>
              </a:ext>
            </a:extLst>
          </p:cNvPr>
          <p:cNvSpPr txBox="1">
            <a:spLocks/>
          </p:cNvSpPr>
          <p:nvPr/>
        </p:nvSpPr>
        <p:spPr>
          <a:xfrm>
            <a:off x="942108" y="1934098"/>
            <a:ext cx="10249278" cy="2009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fr-CA" sz="2400">
                <a:effectLst/>
                <a:latin typeface="Raleway" pitchFamily="2" charset="0"/>
                <a:ea typeface="Calibri" panose="020F0502020204030204" pitchFamily="34" charset="0"/>
                <a:cs typeface="Arial" panose="020B0604020202020204" pitchFamily="34" charset="0"/>
              </a:rPr>
              <a:t>En 2023, </a:t>
            </a:r>
            <a:r>
              <a:rPr lang="fr-CA" sz="2400" b="1">
                <a:solidFill>
                  <a:schemeClr val="accent5">
                    <a:lumMod val="75000"/>
                  </a:schemeClr>
                </a:solidFill>
                <a:effectLst/>
                <a:latin typeface="Raleway" pitchFamily="2" charset="0"/>
                <a:ea typeface="Calibri" panose="020F0502020204030204" pitchFamily="34" charset="0"/>
                <a:cs typeface="Arial" panose="020B0604020202020204" pitchFamily="34" charset="0"/>
              </a:rPr>
              <a:t>plus de 300 000 enfants </a:t>
            </a:r>
            <a:r>
              <a:rPr lang="fr-CA" sz="2400">
                <a:effectLst/>
                <a:latin typeface="Raleway" pitchFamily="2" charset="0"/>
                <a:ea typeface="Calibri" panose="020F0502020204030204" pitchFamily="34" charset="0"/>
                <a:cs typeface="Arial" panose="020B0604020202020204" pitchFamily="34" charset="0"/>
              </a:rPr>
              <a:t>habitent une municipalité reconnue </a:t>
            </a:r>
            <a:r>
              <a:rPr lang="fr-CA" sz="2400" b="1">
                <a:solidFill>
                  <a:schemeClr val="accent5">
                    <a:lumMod val="75000"/>
                  </a:schemeClr>
                </a:solidFill>
                <a:effectLst/>
                <a:latin typeface="Raleway" pitchFamily="2" charset="0"/>
                <a:ea typeface="Calibri" panose="020F0502020204030204" pitchFamily="34" charset="0"/>
                <a:cs typeface="Arial" panose="020B0604020202020204" pitchFamily="34" charset="0"/>
              </a:rPr>
              <a:t>Municipalités amies des enfants</a:t>
            </a:r>
            <a:r>
              <a:rPr lang="fr-CA" sz="2400">
                <a:solidFill>
                  <a:schemeClr val="accent5">
                    <a:lumMod val="75000"/>
                  </a:schemeClr>
                </a:solidFill>
                <a:effectLst/>
                <a:latin typeface="Raleway" pitchFamily="2" charset="0"/>
                <a:ea typeface="Calibri" panose="020F0502020204030204" pitchFamily="34" charset="0"/>
                <a:cs typeface="Arial" panose="020B0604020202020204" pitchFamily="34" charset="0"/>
              </a:rPr>
              <a:t> </a:t>
            </a:r>
            <a:r>
              <a:rPr lang="fr-CA" sz="2400">
                <a:effectLst/>
                <a:latin typeface="Raleway" pitchFamily="2" charset="0"/>
                <a:ea typeface="Calibri" panose="020F0502020204030204" pitchFamily="34" charset="0"/>
                <a:cs typeface="Arial" panose="020B0604020202020204" pitchFamily="34" charset="0"/>
              </a:rPr>
              <a:t>(MAE) s’étant </a:t>
            </a:r>
            <a:r>
              <a:rPr lang="fr-CA" sz="2400" b="1">
                <a:solidFill>
                  <a:schemeClr val="accent5">
                    <a:lumMod val="75000"/>
                  </a:schemeClr>
                </a:solidFill>
                <a:effectLst/>
                <a:latin typeface="Raleway" pitchFamily="2" charset="0"/>
                <a:ea typeface="Calibri" panose="020F0502020204030204" pitchFamily="34" charset="0"/>
                <a:cs typeface="Arial" panose="020B0604020202020204" pitchFamily="34" charset="0"/>
              </a:rPr>
              <a:t>engagé à respecter les droits de l’enfant </a:t>
            </a:r>
            <a:r>
              <a:rPr lang="fr-CA" sz="2400">
                <a:effectLst/>
                <a:latin typeface="Raleway" pitchFamily="2" charset="0"/>
                <a:ea typeface="Calibri" panose="020F0502020204030204" pitchFamily="34" charset="0"/>
                <a:cs typeface="Arial" panose="020B0604020202020204" pitchFamily="34" charset="0"/>
              </a:rPr>
              <a:t>et dans laquelle leurs opinions, </a:t>
            </a:r>
            <a:r>
              <a:rPr lang="fr-CA" sz="2400" b="1">
                <a:solidFill>
                  <a:schemeClr val="accent5">
                    <a:lumMod val="75000"/>
                  </a:schemeClr>
                </a:solidFill>
                <a:effectLst/>
                <a:latin typeface="Raleway" pitchFamily="2" charset="0"/>
                <a:ea typeface="Calibri" panose="020F0502020204030204" pitchFamily="34" charset="0"/>
                <a:cs typeface="Arial" panose="020B0604020202020204" pitchFamily="34" charset="0"/>
              </a:rPr>
              <a:t>leurs besoins et leurs priorités font partie intégrante des décisions,</a:t>
            </a:r>
            <a:r>
              <a:rPr lang="fr-CA" sz="2400">
                <a:solidFill>
                  <a:schemeClr val="accent5">
                    <a:lumMod val="75000"/>
                  </a:schemeClr>
                </a:solidFill>
                <a:effectLst/>
                <a:latin typeface="Raleway" pitchFamily="2" charset="0"/>
                <a:ea typeface="Calibri" panose="020F0502020204030204" pitchFamily="34" charset="0"/>
                <a:cs typeface="Arial" panose="020B0604020202020204" pitchFamily="34" charset="0"/>
              </a:rPr>
              <a:t> </a:t>
            </a:r>
            <a:r>
              <a:rPr lang="fr-CA" sz="2400">
                <a:effectLst/>
                <a:latin typeface="Raleway" pitchFamily="2" charset="0"/>
                <a:ea typeface="Calibri" panose="020F0502020204030204" pitchFamily="34" charset="0"/>
                <a:cs typeface="Arial" panose="020B0604020202020204" pitchFamily="34" charset="0"/>
              </a:rPr>
              <a:t>des politiques et des services publics.</a:t>
            </a:r>
            <a:endParaRPr lang="fr-CA" sz="2400">
              <a:latin typeface="Raleway" pitchFamily="2" charset="0"/>
              <a:cs typeface="Arial" panose="020B0604020202020204" pitchFamily="34" charset="0"/>
            </a:endParaRPr>
          </a:p>
        </p:txBody>
      </p: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34</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2" name="Espace réservé du contenu 2">
            <a:extLst>
              <a:ext uri="{FF2B5EF4-FFF2-40B4-BE49-F238E27FC236}">
                <a16:creationId xmlns:a16="http://schemas.microsoft.com/office/drawing/2014/main" id="{EE5B68AC-2B2B-5546-5199-D42E0649A44E}"/>
              </a:ext>
            </a:extLst>
          </p:cNvPr>
          <p:cNvSpPr txBox="1">
            <a:spLocks/>
          </p:cNvSpPr>
          <p:nvPr/>
        </p:nvSpPr>
        <p:spPr>
          <a:xfrm>
            <a:off x="1455124" y="4634310"/>
            <a:ext cx="2698819" cy="1458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400"/>
              </a:lnSpc>
              <a:spcBef>
                <a:spcPts val="0"/>
              </a:spcBef>
              <a:spcAft>
                <a:spcPts val="1200"/>
              </a:spcAft>
              <a:buFont typeface="Arial" panose="020B0604020202020204" pitchFamily="34" charset="0"/>
              <a:buNone/>
            </a:pPr>
            <a:r>
              <a:rPr lang="fr-CA" sz="4400"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85</a:t>
            </a:r>
          </a:p>
          <a:p>
            <a:pPr marL="0" indent="0" algn="ctr">
              <a:lnSpc>
                <a:spcPts val="2400"/>
              </a:lnSpc>
              <a:spcBef>
                <a:spcPts val="0"/>
              </a:spcBef>
              <a:spcAft>
                <a:spcPts val="1200"/>
              </a:spcAft>
              <a:buFont typeface="Arial" panose="020B0604020202020204" pitchFamily="34" charset="0"/>
              <a:buNone/>
            </a:pPr>
            <a:r>
              <a:rPr lang="fr-CA" sz="2000">
                <a:effectLst/>
                <a:latin typeface="Raleway" pitchFamily="2" charset="0"/>
                <a:ea typeface="Calibri" panose="020F0502020204030204" pitchFamily="34" charset="0"/>
                <a:cs typeface="Arial" panose="020B0604020202020204" pitchFamily="34" charset="0"/>
              </a:rPr>
              <a:t>municipalités</a:t>
            </a:r>
            <a:endParaRPr lang="fr-CA" sz="2000">
              <a:latin typeface="Raleway" pitchFamily="2" charset="0"/>
              <a:ea typeface="Calibri" panose="020F050202020403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E8325656-2541-5EEE-EF04-6DCFCD65DCB2}"/>
              </a:ext>
            </a:extLst>
          </p:cNvPr>
          <p:cNvSpPr txBox="1">
            <a:spLocks/>
          </p:cNvSpPr>
          <p:nvPr/>
        </p:nvSpPr>
        <p:spPr>
          <a:xfrm>
            <a:off x="4751537" y="4634310"/>
            <a:ext cx="2698819" cy="1458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400"/>
              </a:lnSpc>
              <a:spcBef>
                <a:spcPts val="0"/>
              </a:spcBef>
              <a:spcAft>
                <a:spcPts val="1200"/>
              </a:spcAft>
              <a:buFont typeface="Arial" panose="020B0604020202020204" pitchFamily="34" charset="0"/>
              <a:buNone/>
            </a:pPr>
            <a:r>
              <a:rPr lang="fr-CA" sz="4400"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8</a:t>
            </a:r>
            <a:endParaRPr lang="fr-CA" sz="4400" b="1">
              <a:solidFill>
                <a:schemeClr val="tx1">
                  <a:lumMod val="75000"/>
                  <a:lumOff val="25000"/>
                </a:schemeClr>
              </a:solidFill>
              <a:latin typeface="Raleway" pitchFamily="2" charset="0"/>
              <a:ea typeface="Calibri" panose="020F0502020204030204" pitchFamily="34" charset="0"/>
              <a:cs typeface="Arial" panose="020B0604020202020204" pitchFamily="34" charset="0"/>
            </a:endParaRPr>
          </a:p>
          <a:p>
            <a:pPr marL="0" indent="0" algn="ctr">
              <a:lnSpc>
                <a:spcPts val="2400"/>
              </a:lnSpc>
              <a:spcBef>
                <a:spcPts val="0"/>
              </a:spcBef>
              <a:spcAft>
                <a:spcPts val="1200"/>
              </a:spcAft>
              <a:buFont typeface="Arial" panose="020B0604020202020204" pitchFamily="34" charset="0"/>
              <a:buNone/>
            </a:pPr>
            <a:r>
              <a:rPr lang="fr-CA" sz="2000">
                <a:effectLst/>
                <a:latin typeface="Raleway" pitchFamily="2" charset="0"/>
                <a:ea typeface="Calibri" panose="020F0502020204030204" pitchFamily="34" charset="0"/>
                <a:cs typeface="Arial" panose="020B0604020202020204" pitchFamily="34" charset="0"/>
              </a:rPr>
              <a:t>arrondissements </a:t>
            </a:r>
            <a:br>
              <a:rPr lang="fr-CA" sz="2000">
                <a:effectLst/>
                <a:latin typeface="Raleway" pitchFamily="2" charset="0"/>
                <a:ea typeface="Calibri" panose="020F0502020204030204" pitchFamily="34" charset="0"/>
                <a:cs typeface="Arial" panose="020B0604020202020204" pitchFamily="34" charset="0"/>
              </a:rPr>
            </a:br>
            <a:r>
              <a:rPr lang="fr-CA" sz="2000">
                <a:effectLst/>
                <a:latin typeface="Raleway" pitchFamily="2" charset="0"/>
                <a:ea typeface="Calibri" panose="020F0502020204030204" pitchFamily="34" charset="0"/>
                <a:cs typeface="Arial" panose="020B0604020202020204" pitchFamily="34" charset="0"/>
              </a:rPr>
              <a:t>de la métropole </a:t>
            </a:r>
          </a:p>
        </p:txBody>
      </p:sp>
      <p:sp>
        <p:nvSpPr>
          <p:cNvPr id="7" name="Espace réservé du contenu 2">
            <a:extLst>
              <a:ext uri="{FF2B5EF4-FFF2-40B4-BE49-F238E27FC236}">
                <a16:creationId xmlns:a16="http://schemas.microsoft.com/office/drawing/2014/main" id="{148D7124-0BEA-4A81-7094-2FE821232990}"/>
              </a:ext>
            </a:extLst>
          </p:cNvPr>
          <p:cNvSpPr txBox="1">
            <a:spLocks/>
          </p:cNvSpPr>
          <p:nvPr/>
        </p:nvSpPr>
        <p:spPr>
          <a:xfrm>
            <a:off x="8047949" y="4634310"/>
            <a:ext cx="2698820" cy="1458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400"/>
              </a:lnSpc>
              <a:spcBef>
                <a:spcPts val="0"/>
              </a:spcBef>
              <a:spcAft>
                <a:spcPts val="1200"/>
              </a:spcAft>
              <a:buFont typeface="Arial" panose="020B0604020202020204" pitchFamily="34" charset="0"/>
              <a:buNone/>
            </a:pPr>
            <a:r>
              <a:rPr lang="fr-CA" sz="4400"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2</a:t>
            </a:r>
            <a:endParaRPr lang="fr-CA" sz="4400" b="1">
              <a:solidFill>
                <a:schemeClr val="tx1">
                  <a:lumMod val="75000"/>
                  <a:lumOff val="25000"/>
                </a:schemeClr>
              </a:solidFill>
              <a:latin typeface="Raleway" pitchFamily="2" charset="0"/>
              <a:ea typeface="Calibri" panose="020F0502020204030204" pitchFamily="34" charset="0"/>
              <a:cs typeface="Arial" panose="020B0604020202020204" pitchFamily="34" charset="0"/>
            </a:endParaRPr>
          </a:p>
          <a:p>
            <a:pPr marL="0" indent="0" algn="ctr">
              <a:lnSpc>
                <a:spcPts val="2400"/>
              </a:lnSpc>
              <a:spcBef>
                <a:spcPts val="0"/>
              </a:spcBef>
              <a:spcAft>
                <a:spcPts val="1200"/>
              </a:spcAft>
              <a:buFont typeface="Arial" panose="020B0604020202020204" pitchFamily="34" charset="0"/>
              <a:buNone/>
            </a:pPr>
            <a:r>
              <a:rPr lang="fr-CA" sz="2000">
                <a:effectLst/>
                <a:latin typeface="Raleway" pitchFamily="2" charset="0"/>
                <a:ea typeface="Calibri" panose="020F0502020204030204" pitchFamily="34" charset="0"/>
                <a:cs typeface="Arial" panose="020B0604020202020204" pitchFamily="34" charset="0"/>
              </a:rPr>
              <a:t>MRC</a:t>
            </a:r>
          </a:p>
        </p:txBody>
      </p:sp>
      <p:cxnSp>
        <p:nvCxnSpPr>
          <p:cNvPr id="9" name="Straight Connector 1">
            <a:extLst>
              <a:ext uri="{FF2B5EF4-FFF2-40B4-BE49-F238E27FC236}">
                <a16:creationId xmlns:a16="http://schemas.microsoft.com/office/drawing/2014/main" id="{EC24A153-337F-666A-D93D-D29636A83961}"/>
              </a:ext>
            </a:extLst>
          </p:cNvPr>
          <p:cNvCxnSpPr>
            <a:cxnSpLocks/>
          </p:cNvCxnSpPr>
          <p:nvPr/>
        </p:nvCxnSpPr>
        <p:spPr>
          <a:xfrm flipV="1">
            <a:off x="4300740" y="4453128"/>
            <a:ext cx="0" cy="1252728"/>
          </a:xfrm>
          <a:prstGeom prst="line">
            <a:avLst/>
          </a:prstGeom>
          <a:ln w="57150" cap="rnd">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
            <a:extLst>
              <a:ext uri="{FF2B5EF4-FFF2-40B4-BE49-F238E27FC236}">
                <a16:creationId xmlns:a16="http://schemas.microsoft.com/office/drawing/2014/main" id="{DCD669C0-8339-AEF4-8302-23C72B83A90A}"/>
              </a:ext>
            </a:extLst>
          </p:cNvPr>
          <p:cNvCxnSpPr>
            <a:cxnSpLocks/>
          </p:cNvCxnSpPr>
          <p:nvPr/>
        </p:nvCxnSpPr>
        <p:spPr>
          <a:xfrm flipV="1">
            <a:off x="7912620" y="4453128"/>
            <a:ext cx="0" cy="1252728"/>
          </a:xfrm>
          <a:prstGeom prst="line">
            <a:avLst/>
          </a:prstGeom>
          <a:ln w="57150" cap="rnd">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1ACD70A6-E9E8-9F76-921D-36BE25B2CACD}"/>
              </a:ext>
            </a:extLst>
          </p:cNvPr>
          <p:cNvSpPr txBox="1">
            <a:spLocks/>
          </p:cNvSpPr>
          <p:nvPr/>
        </p:nvSpPr>
        <p:spPr>
          <a:xfrm>
            <a:off x="4346532" y="3057"/>
            <a:ext cx="7845468" cy="514350"/>
          </a:xfrm>
          <a:prstGeom prst="rect">
            <a:avLst/>
          </a:prstGeom>
          <a:solidFill>
            <a:schemeClr val="accent5"/>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400" b="1">
                <a:solidFill>
                  <a:schemeClr val="bg1"/>
                </a:solidFill>
                <a:latin typeface="Raleway ExtraBold" pitchFamily="2" charset="77"/>
              </a:rPr>
              <a:t>Droit d’avoir une famille aimante et d’être entouré d’une communauté bienveillante</a:t>
            </a:r>
          </a:p>
        </p:txBody>
      </p:sp>
    </p:spTree>
    <p:extLst>
      <p:ext uri="{BB962C8B-B14F-4D97-AF65-F5344CB8AC3E}">
        <p14:creationId xmlns:p14="http://schemas.microsoft.com/office/powerpoint/2010/main" val="231198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1385615"/>
            <a:ext cx="10558462" cy="4438650"/>
          </a:xfrm>
        </p:spPr>
        <p:txBody>
          <a:bodyPr>
            <a:noAutofit/>
          </a:bodyPr>
          <a:lstStyle/>
          <a:p>
            <a:pPr marL="482400" indent="-482400">
              <a:lnSpc>
                <a:spcPct val="107000"/>
              </a:lnSpc>
              <a:spcAft>
                <a:spcPts val="1800"/>
              </a:spcAft>
              <a:buClr>
                <a:schemeClr val="accent5"/>
              </a:buClr>
              <a:buSzPct val="100000"/>
              <a:buFont typeface="Système normal"/>
              <a:buChar char="●"/>
            </a:pPr>
            <a:r>
              <a:rPr lang="fr-CA" sz="2200">
                <a:latin typeface="Raleway" pitchFamily="2" charset="0"/>
                <a:cs typeface="Arial" panose="020B0604020202020204" pitchFamily="34" charset="0"/>
              </a:rPr>
              <a:t>Les </a:t>
            </a:r>
            <a:r>
              <a:rPr lang="fr-CA" sz="2200" b="1">
                <a:solidFill>
                  <a:schemeClr val="accent5">
                    <a:lumMod val="75000"/>
                  </a:schemeClr>
                </a:solidFill>
                <a:latin typeface="Raleway" pitchFamily="2" charset="0"/>
                <a:cs typeface="Arial" panose="020B0604020202020204" pitchFamily="34" charset="0"/>
              </a:rPr>
              <a:t>causes de la maltraitance </a:t>
            </a:r>
            <a:r>
              <a:rPr lang="fr-CA" sz="2200">
                <a:latin typeface="Raleway" pitchFamily="2" charset="0"/>
                <a:cs typeface="Arial" panose="020B0604020202020204" pitchFamily="34" charset="0"/>
              </a:rPr>
              <a:t>sont en général </a:t>
            </a:r>
            <a:r>
              <a:rPr lang="fr-CA" sz="2200" b="1">
                <a:solidFill>
                  <a:schemeClr val="accent5">
                    <a:lumMod val="75000"/>
                  </a:schemeClr>
                </a:solidFill>
                <a:latin typeface="Raleway" pitchFamily="2" charset="0"/>
                <a:cs typeface="Arial" panose="020B0604020202020204" pitchFamily="34" charset="0"/>
              </a:rPr>
              <a:t>multiples et étroitement associées entre elles</a:t>
            </a:r>
            <a:r>
              <a:rPr lang="fr-CA" sz="2200">
                <a:latin typeface="Raleway" pitchFamily="2" charset="0"/>
                <a:cs typeface="Arial" panose="020B0604020202020204" pitchFamily="34" charset="0"/>
              </a:rPr>
              <a:t>. Les conditions dans lesquelles les tout-petits grandissent peuvent influencer le risque de maltraitance. Pensons, par exemple, au stress lié à la conciliation famille-travail, à un faible soutien social, ou encore à des symptômes de dépression chez les parents. </a:t>
            </a:r>
            <a:r>
              <a:rPr lang="fr-CA" sz="2200" b="1">
                <a:solidFill>
                  <a:schemeClr val="accent5">
                    <a:lumMod val="75000"/>
                  </a:schemeClr>
                </a:solidFill>
                <a:latin typeface="Raleway" pitchFamily="2" charset="0"/>
                <a:cs typeface="Arial" panose="020B0604020202020204" pitchFamily="34" charset="0"/>
              </a:rPr>
              <a:t>Plus ces conditions s’accumulent, plus le risque de maltraitance augmente.</a:t>
            </a:r>
          </a:p>
          <a:p>
            <a:pPr marL="482400" indent="-482400">
              <a:lnSpc>
                <a:spcPct val="107000"/>
              </a:lnSpc>
              <a:spcAft>
                <a:spcPts val="1800"/>
              </a:spcAft>
              <a:buClr>
                <a:schemeClr val="accent5"/>
              </a:buClr>
              <a:buSzPct val="100000"/>
              <a:buFont typeface="Système normal"/>
              <a:buChar char="●"/>
            </a:pPr>
            <a:r>
              <a:rPr lang="fr-CA" sz="2200" b="1">
                <a:solidFill>
                  <a:schemeClr val="accent5">
                    <a:lumMod val="75000"/>
                  </a:schemeClr>
                </a:solidFill>
                <a:latin typeface="Raleway" pitchFamily="2" charset="0"/>
                <a:cs typeface="Arial" panose="020B0604020202020204" pitchFamily="34" charset="0"/>
              </a:rPr>
              <a:t>Améliorer les conditions de vie et réduire le stress des familles </a:t>
            </a:r>
            <a:r>
              <a:rPr lang="fr-CA" sz="2200">
                <a:latin typeface="Raleway" pitchFamily="2" charset="0"/>
                <a:cs typeface="Arial" panose="020B0604020202020204" pitchFamily="34" charset="0"/>
              </a:rPr>
              <a:t>permet ainsi de prévenir la maltraitance : soutien au logement, aide au revenu, mesures de conciliation travail-famille, soutien social et accès à des services de garde éducatifs de qualité.</a:t>
            </a:r>
          </a:p>
          <a:p>
            <a:pPr marL="482400" indent="-482400">
              <a:lnSpc>
                <a:spcPct val="107000"/>
              </a:lnSpc>
              <a:spcAft>
                <a:spcPts val="1800"/>
              </a:spcAft>
              <a:buClr>
                <a:schemeClr val="accent5"/>
              </a:buClr>
              <a:buSzPct val="100000"/>
              <a:buFont typeface="Système normal"/>
              <a:buChar char="●"/>
            </a:pPr>
            <a:r>
              <a:rPr lang="fr-CA" sz="2200">
                <a:latin typeface="Raleway" pitchFamily="2" charset="0"/>
                <a:cs typeface="Arial" panose="020B0604020202020204" pitchFamily="34" charset="0"/>
              </a:rPr>
              <a:t>Les villes, villages et municipalités qui se dotent d’une </a:t>
            </a:r>
            <a:r>
              <a:rPr lang="fr-CA" sz="2200" b="1">
                <a:solidFill>
                  <a:schemeClr val="accent5">
                    <a:lumMod val="75000"/>
                  </a:schemeClr>
                </a:solidFill>
                <a:latin typeface="Raleway" pitchFamily="2" charset="0"/>
                <a:cs typeface="Arial" panose="020B0604020202020204" pitchFamily="34" charset="0"/>
              </a:rPr>
              <a:t>politique municipale famille </a:t>
            </a:r>
            <a:r>
              <a:rPr lang="fr-CA" sz="2200">
                <a:latin typeface="Raleway" pitchFamily="2" charset="0"/>
                <a:cs typeface="Arial" panose="020B0604020202020204" pitchFamily="34" charset="0"/>
              </a:rPr>
              <a:t>ou encore d’une accréditation </a:t>
            </a:r>
            <a:r>
              <a:rPr lang="fr-CA" sz="2200" b="1">
                <a:solidFill>
                  <a:schemeClr val="accent5">
                    <a:lumMod val="75000"/>
                  </a:schemeClr>
                </a:solidFill>
                <a:latin typeface="Raleway" pitchFamily="2" charset="0"/>
                <a:cs typeface="Arial" panose="020B0604020202020204" pitchFamily="34" charset="0"/>
              </a:rPr>
              <a:t>Municipalité amie des enfants </a:t>
            </a:r>
            <a:r>
              <a:rPr lang="fr-CA" sz="2200">
                <a:latin typeface="Raleway" pitchFamily="2" charset="0"/>
                <a:cs typeface="Arial" panose="020B0604020202020204" pitchFamily="34" charset="0"/>
              </a:rPr>
              <a:t>peuvent avoir des retombées tangibles pour les tout-petits. </a:t>
            </a:r>
          </a:p>
          <a:p>
            <a:pPr marL="482400" indent="-482400">
              <a:lnSpc>
                <a:spcPct val="107000"/>
              </a:lnSpc>
              <a:spcAft>
                <a:spcPts val="1800"/>
              </a:spcAft>
              <a:buClr>
                <a:schemeClr val="accent5"/>
              </a:buClr>
              <a:buSzPct val="100000"/>
              <a:buFont typeface="Système normal"/>
              <a:buChar char="●"/>
            </a:pPr>
            <a:endParaRPr lang="fr-CA" sz="2200">
              <a:latin typeface="Raleway" pitchFamily="2" charset="0"/>
              <a:cs typeface="Arial" panose="020B0604020202020204" pitchFamily="34" charset="0"/>
            </a:endParaRP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449392"/>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5">
                    <a:lumMod val="75000"/>
                  </a:schemeClr>
                </a:solidFill>
                <a:latin typeface="Raleway Black" pitchFamily="2" charset="0"/>
              </a:rPr>
              <a:t>Et maintenant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296784"/>
            <a:ext cx="10307782" cy="0"/>
          </a:xfrm>
          <a:prstGeom prst="line">
            <a:avLst/>
          </a:prstGeom>
          <a:ln w="57150" cap="rnd">
            <a:solidFill>
              <a:schemeClr val="accent5">
                <a:alpha val="19773"/>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5">
            <a:extLst>
              <a:ext uri="{FF2B5EF4-FFF2-40B4-BE49-F238E27FC236}">
                <a16:creationId xmlns:a16="http://schemas.microsoft.com/office/drawing/2014/main" id="{3F57CD4A-C943-299F-F8CA-AF676125519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35</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2" name="Titre 1">
            <a:extLst>
              <a:ext uri="{FF2B5EF4-FFF2-40B4-BE49-F238E27FC236}">
                <a16:creationId xmlns:a16="http://schemas.microsoft.com/office/drawing/2014/main" id="{E8FCF51A-ECFB-9D7C-A800-4756663FA3CC}"/>
              </a:ext>
            </a:extLst>
          </p:cNvPr>
          <p:cNvSpPr txBox="1">
            <a:spLocks/>
          </p:cNvSpPr>
          <p:nvPr/>
        </p:nvSpPr>
        <p:spPr>
          <a:xfrm>
            <a:off x="4346532" y="3057"/>
            <a:ext cx="7845468" cy="514350"/>
          </a:xfrm>
          <a:prstGeom prst="rect">
            <a:avLst/>
          </a:prstGeom>
          <a:solidFill>
            <a:schemeClr val="accent5"/>
          </a:solidFill>
        </p:spPr>
        <p:txBody>
          <a:bodyPr vert="horz" lIns="0" tIns="4680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400" b="1">
                <a:solidFill>
                  <a:schemeClr val="bg1"/>
                </a:solidFill>
                <a:latin typeface="Raleway ExtraBold" pitchFamily="2" charset="77"/>
              </a:rPr>
              <a:t>Droit d’avoir une famille aimante et d’être entouré d’une communauté bienveillante</a:t>
            </a:r>
          </a:p>
        </p:txBody>
      </p:sp>
    </p:spTree>
    <p:extLst>
      <p:ext uri="{BB962C8B-B14F-4D97-AF65-F5344CB8AC3E}">
        <p14:creationId xmlns:p14="http://schemas.microsoft.com/office/powerpoint/2010/main" val="148429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 name="Rectangle : coins arrondis 50">
            <a:extLst>
              <a:ext uri="{FF2B5EF4-FFF2-40B4-BE49-F238E27FC236}">
                <a16:creationId xmlns:a16="http://schemas.microsoft.com/office/drawing/2014/main" id="{1A72F1F8-E8B4-4735-8E8C-A9652DCE0CA0}"/>
              </a:ext>
            </a:extLst>
          </p:cNvPr>
          <p:cNvSpPr/>
          <p:nvPr/>
        </p:nvSpPr>
        <p:spPr>
          <a:xfrm>
            <a:off x="259051" y="240030"/>
            <a:ext cx="11673898" cy="6377940"/>
          </a:xfrm>
          <a:prstGeom prst="roundRect">
            <a:avLst>
              <a:gd name="adj" fmla="val 128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ZoneTexte 42">
            <a:extLst>
              <a:ext uri="{FF2B5EF4-FFF2-40B4-BE49-F238E27FC236}">
                <a16:creationId xmlns:a16="http://schemas.microsoft.com/office/drawing/2014/main" id="{EF50F4A3-668E-4F61-9823-F10395DDAC6C}"/>
              </a:ext>
            </a:extLst>
          </p:cNvPr>
          <p:cNvSpPr txBox="1"/>
          <p:nvPr/>
        </p:nvSpPr>
        <p:spPr>
          <a:xfrm>
            <a:off x="1129386" y="2638582"/>
            <a:ext cx="9933228" cy="3305136"/>
          </a:xfrm>
          <a:prstGeom prst="rect">
            <a:avLst/>
          </a:prstGeom>
          <a:noFill/>
        </p:spPr>
        <p:txBody>
          <a:bodyPr wrap="square" lIns="288000" rIns="288000" rtlCol="0" anchor="ctr" anchorCtr="0">
            <a:spAutoFit/>
          </a:bodyPr>
          <a:lstStyle/>
          <a:p>
            <a:pPr algn="ctr">
              <a:lnSpc>
                <a:spcPct val="107000"/>
              </a:lnSpc>
            </a:pPr>
            <a:r>
              <a:rPr lang="fr-CA" sz="3200">
                <a:latin typeface="Raleway" panose="020B0503030101060003" pitchFamily="34" charset="0"/>
              </a:rPr>
              <a:t>Puisque tous les droits sont </a:t>
            </a:r>
            <a:r>
              <a:rPr lang="fr-CA" sz="3200" b="1">
                <a:solidFill>
                  <a:schemeClr val="accent2">
                    <a:lumMod val="75000"/>
                  </a:schemeClr>
                </a:solidFill>
                <a:latin typeface="Raleway" panose="020B0503030101060003" pitchFamily="34" charset="0"/>
              </a:rPr>
              <a:t>interdépendants </a:t>
            </a:r>
            <a:br>
              <a:rPr lang="fr-CA" sz="3200" b="1">
                <a:solidFill>
                  <a:schemeClr val="accent2">
                    <a:lumMod val="75000"/>
                  </a:schemeClr>
                </a:solidFill>
                <a:latin typeface="Raleway" panose="020B0503030101060003" pitchFamily="34" charset="0"/>
              </a:rPr>
            </a:br>
            <a:r>
              <a:rPr lang="fr-CA" sz="3200" b="1">
                <a:solidFill>
                  <a:schemeClr val="accent2">
                    <a:lumMod val="75000"/>
                  </a:schemeClr>
                </a:solidFill>
                <a:latin typeface="Raleway" panose="020B0503030101060003" pitchFamily="34" charset="0"/>
              </a:rPr>
              <a:t>et d’égale importance</a:t>
            </a:r>
            <a:r>
              <a:rPr lang="fr-CA" sz="3200">
                <a:latin typeface="Raleway" panose="020B0503030101060003" pitchFamily="34" charset="0"/>
              </a:rPr>
              <a:t>, c’est la </a:t>
            </a:r>
            <a:r>
              <a:rPr lang="fr-CA" sz="3200" b="1">
                <a:solidFill>
                  <a:schemeClr val="accent2">
                    <a:lumMod val="75000"/>
                  </a:schemeClr>
                </a:solidFill>
                <a:latin typeface="Raleway" panose="020B0503030101060003" pitchFamily="34" charset="0"/>
              </a:rPr>
              <a:t>somme des politiques publiques</a:t>
            </a:r>
            <a:r>
              <a:rPr lang="fr-CA" sz="3200">
                <a:latin typeface="Raleway" panose="020B0503030101060003" pitchFamily="34" charset="0"/>
              </a:rPr>
              <a:t>, cohérentes entre elles, qui est la plus susceptible d’offrir à nos tout-petits des </a:t>
            </a:r>
            <a:r>
              <a:rPr lang="fr-CA" sz="3200" b="1">
                <a:solidFill>
                  <a:schemeClr val="accent2">
                    <a:lumMod val="75000"/>
                  </a:schemeClr>
                </a:solidFill>
                <a:latin typeface="Raleway" panose="020B0503030101060003" pitchFamily="34" charset="0"/>
              </a:rPr>
              <a:t>environnements respectueux de leurs droits</a:t>
            </a:r>
            <a:r>
              <a:rPr lang="fr-CA" sz="3200">
                <a:latin typeface="Raleway" panose="020B0503030101060003" pitchFamily="34" charset="0"/>
              </a:rPr>
              <a:t> et favorisant leur plein potentiel.</a:t>
            </a:r>
          </a:p>
        </p:txBody>
      </p:sp>
      <p:sp>
        <p:nvSpPr>
          <p:cNvPr id="3" name="Espace réservé du numéro de diapositive 5">
            <a:extLst>
              <a:ext uri="{FF2B5EF4-FFF2-40B4-BE49-F238E27FC236}">
                <a16:creationId xmlns:a16="http://schemas.microsoft.com/office/drawing/2014/main" id="{60BD1E51-8A80-0614-884B-A580D6789023}"/>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36</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2" name="Titre 1">
            <a:extLst>
              <a:ext uri="{FF2B5EF4-FFF2-40B4-BE49-F238E27FC236}">
                <a16:creationId xmlns:a16="http://schemas.microsoft.com/office/drawing/2014/main" id="{F5C4C94C-468E-B885-A4A6-D25935B3F157}"/>
              </a:ext>
            </a:extLst>
          </p:cNvPr>
          <p:cNvSpPr txBox="1">
            <a:spLocks/>
          </p:cNvSpPr>
          <p:nvPr/>
        </p:nvSpPr>
        <p:spPr>
          <a:xfrm>
            <a:off x="1193670" y="1184577"/>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000">
                <a:solidFill>
                  <a:schemeClr val="tx1">
                    <a:lumMod val="75000"/>
                    <a:lumOff val="25000"/>
                  </a:schemeClr>
                </a:solidFill>
                <a:latin typeface="Raleway Black" pitchFamily="2" charset="0"/>
              </a:rPr>
              <a:t>La petite enfance, l’affaire de tous</a:t>
            </a:r>
            <a:endParaRPr lang="fr-CA" sz="4000" b="1">
              <a:solidFill>
                <a:schemeClr val="tx1">
                  <a:lumMod val="75000"/>
                  <a:lumOff val="25000"/>
                </a:schemeClr>
              </a:solidFill>
              <a:latin typeface="Raleway Black" pitchFamily="2" charset="0"/>
            </a:endParaRPr>
          </a:p>
        </p:txBody>
      </p:sp>
    </p:spTree>
    <p:extLst>
      <p:ext uri="{BB962C8B-B14F-4D97-AF65-F5344CB8AC3E}">
        <p14:creationId xmlns:p14="http://schemas.microsoft.com/office/powerpoint/2010/main" val="2570203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758523-5990-6148-9A7F-BA38CDBA7A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Rectangle 8">
            <a:extLst>
              <a:ext uri="{FF2B5EF4-FFF2-40B4-BE49-F238E27FC236}">
                <a16:creationId xmlns:a16="http://schemas.microsoft.com/office/drawing/2014/main" id="{4214545F-BCD1-5AD3-442B-98F34B24A6D4}"/>
              </a:ext>
            </a:extLst>
          </p:cNvPr>
          <p:cNvSpPr/>
          <p:nvPr/>
        </p:nvSpPr>
        <p:spPr>
          <a:xfrm>
            <a:off x="0" y="0"/>
            <a:ext cx="5943600" cy="6858000"/>
          </a:xfrm>
          <a:prstGeom prst="rect">
            <a:avLst/>
          </a:prstGeom>
          <a:gradFill>
            <a:gsLst>
              <a:gs pos="32000">
                <a:schemeClr val="accent1">
                  <a:lumMod val="5000"/>
                  <a:lumOff val="95000"/>
                </a:schemeClr>
              </a:gs>
              <a:gs pos="86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CB3E09C-948B-7DF4-229B-7E2CE19510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6096" y="3774440"/>
            <a:ext cx="2106930" cy="656431"/>
          </a:xfrm>
          <a:prstGeom prst="rect">
            <a:avLst/>
          </a:prstGeom>
        </p:spPr>
      </p:pic>
      <p:pic>
        <p:nvPicPr>
          <p:cNvPr id="6" name="Image 5" descr="Une image contenant noir, obscurité, capture d’écran, noir et blanc&#10;&#10;Description générée automatiquement">
            <a:extLst>
              <a:ext uri="{FF2B5EF4-FFF2-40B4-BE49-F238E27FC236}">
                <a16:creationId xmlns:a16="http://schemas.microsoft.com/office/drawing/2014/main" id="{85AB5243-C495-54DB-6E80-B7E798769F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03109" y="5933567"/>
            <a:ext cx="1464687" cy="565532"/>
          </a:xfrm>
          <a:prstGeom prst="rect">
            <a:avLst/>
          </a:prstGeom>
        </p:spPr>
      </p:pic>
      <p:sp>
        <p:nvSpPr>
          <p:cNvPr id="7" name="ZoneTexte 6">
            <a:extLst>
              <a:ext uri="{FF2B5EF4-FFF2-40B4-BE49-F238E27FC236}">
                <a16:creationId xmlns:a16="http://schemas.microsoft.com/office/drawing/2014/main" id="{4237A0E1-4217-67CC-E1EB-C690CFA21D0A}"/>
              </a:ext>
            </a:extLst>
          </p:cNvPr>
          <p:cNvSpPr txBox="1"/>
          <p:nvPr/>
        </p:nvSpPr>
        <p:spPr>
          <a:xfrm>
            <a:off x="464391" y="2228671"/>
            <a:ext cx="3210340" cy="1200329"/>
          </a:xfrm>
          <a:prstGeom prst="rect">
            <a:avLst/>
          </a:prstGeom>
          <a:noFill/>
        </p:spPr>
        <p:txBody>
          <a:bodyPr wrap="square" rtlCol="0">
            <a:spAutoFit/>
          </a:bodyPr>
          <a:lstStyle/>
          <a:p>
            <a:pPr algn="ctr"/>
            <a:r>
              <a:rPr lang="fr-FR">
                <a:latin typeface="Raleway" pitchFamily="2" charset="77"/>
              </a:rPr>
              <a:t>Ensemble, offrons à chaque tout-petit la chance de développer son plein potentiel</a:t>
            </a:r>
          </a:p>
        </p:txBody>
      </p:sp>
      <p:pic>
        <p:nvPicPr>
          <p:cNvPr id="3" name="Graphique 2">
            <a:hlinkClick r:id="rId6"/>
            <a:extLst>
              <a:ext uri="{FF2B5EF4-FFF2-40B4-BE49-F238E27FC236}">
                <a16:creationId xmlns:a16="http://schemas.microsoft.com/office/drawing/2014/main" id="{94FA2222-AA78-12BA-50F6-83C36FAE4EA3}"/>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697620" y="4573681"/>
            <a:ext cx="307215" cy="307215"/>
          </a:xfrm>
          <a:prstGeom prst="rect">
            <a:avLst/>
          </a:prstGeom>
        </p:spPr>
      </p:pic>
      <p:pic>
        <p:nvPicPr>
          <p:cNvPr id="10" name="Graphique 9">
            <a:hlinkClick r:id="rId9"/>
            <a:extLst>
              <a:ext uri="{FF2B5EF4-FFF2-40B4-BE49-F238E27FC236}">
                <a16:creationId xmlns:a16="http://schemas.microsoft.com/office/drawing/2014/main" id="{49F44DFE-F5BA-C9E6-EB4A-62981969E9F3}"/>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2654075" y="4567901"/>
            <a:ext cx="307215" cy="307215"/>
          </a:xfrm>
          <a:prstGeom prst="rect">
            <a:avLst/>
          </a:prstGeom>
        </p:spPr>
      </p:pic>
      <p:pic>
        <p:nvPicPr>
          <p:cNvPr id="12" name="Graphique 11">
            <a:hlinkClick r:id="rId12"/>
            <a:extLst>
              <a:ext uri="{FF2B5EF4-FFF2-40B4-BE49-F238E27FC236}">
                <a16:creationId xmlns:a16="http://schemas.microsoft.com/office/drawing/2014/main" id="{16A45763-D816-0F78-1A80-9BC4F8A3A11F}"/>
              </a:ext>
            </a:extLst>
          </p:cNvPr>
          <p:cNvPicPr>
            <a:picLocks noChangeAspect="1"/>
          </p:cNvPicPr>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1219392" y="4573681"/>
            <a:ext cx="307215" cy="307215"/>
          </a:xfrm>
          <a:prstGeom prst="rect">
            <a:avLst/>
          </a:prstGeom>
        </p:spPr>
      </p:pic>
      <p:pic>
        <p:nvPicPr>
          <p:cNvPr id="14" name="Graphique 13">
            <a:hlinkClick r:id="rId15"/>
            <a:extLst>
              <a:ext uri="{FF2B5EF4-FFF2-40B4-BE49-F238E27FC236}">
                <a16:creationId xmlns:a16="http://schemas.microsoft.com/office/drawing/2014/main" id="{D387FA40-662F-29D0-0D10-81438ED0C9BC}"/>
              </a:ext>
            </a:extLst>
          </p:cNvPr>
          <p:cNvPicPr>
            <a:picLocks noChangeAspect="1"/>
          </p:cNvPicPr>
          <p:nvPr/>
        </p:nvPicPr>
        <p:blipFill>
          <a:blip r:embed="rId16" cstate="hqprint">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2175848" y="4567901"/>
            <a:ext cx="307215" cy="307215"/>
          </a:xfrm>
          <a:prstGeom prst="rect">
            <a:avLst/>
          </a:prstGeom>
        </p:spPr>
      </p:pic>
    </p:spTree>
    <p:extLst>
      <p:ext uri="{BB962C8B-B14F-4D97-AF65-F5344CB8AC3E}">
        <p14:creationId xmlns:p14="http://schemas.microsoft.com/office/powerpoint/2010/main" val="346634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Visage humain, habits, jeune enfant&#10;&#10;Description générée automatiquement">
            <a:extLst>
              <a:ext uri="{FF2B5EF4-FFF2-40B4-BE49-F238E27FC236}">
                <a16:creationId xmlns:a16="http://schemas.microsoft.com/office/drawing/2014/main" id="{142484BE-2033-1661-19E0-D79610F5D4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61036" y="9625"/>
            <a:ext cx="7930964" cy="6858000"/>
          </a:xfrm>
          <a:prstGeom prst="rect">
            <a:avLst/>
          </a:prstGeom>
        </p:spPr>
      </p:pic>
      <p:sp>
        <p:nvSpPr>
          <p:cNvPr id="5" name="TextBox 4">
            <a:extLst>
              <a:ext uri="{FF2B5EF4-FFF2-40B4-BE49-F238E27FC236}">
                <a16:creationId xmlns:a16="http://schemas.microsoft.com/office/drawing/2014/main" id="{F63198DE-EF5A-E845-BA2F-37B675C20511}"/>
              </a:ext>
            </a:extLst>
          </p:cNvPr>
          <p:cNvSpPr txBox="1"/>
          <p:nvPr/>
        </p:nvSpPr>
        <p:spPr>
          <a:xfrm>
            <a:off x="1618646" y="6391837"/>
            <a:ext cx="43885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a:ln>
                  <a:noFill/>
                </a:ln>
                <a:solidFill>
                  <a:prstClr val="black"/>
                </a:solidFill>
                <a:effectLst/>
                <a:uLnTx/>
                <a:uFillTx/>
                <a:latin typeface="Raleway" panose="020B0503030101060003" pitchFamily="34" charset="77"/>
                <a:ea typeface="+mn-ea"/>
                <a:cs typeface="Raavi" panose="020B0604020202020204" pitchFamily="34" charset="0"/>
              </a:rPr>
              <a:t>© Fondation Lucie et André Chagnon</a:t>
            </a:r>
          </a:p>
        </p:txBody>
      </p:sp>
      <p:grpSp>
        <p:nvGrpSpPr>
          <p:cNvPr id="6" name="Group 5">
            <a:extLst>
              <a:ext uri="{FF2B5EF4-FFF2-40B4-BE49-F238E27FC236}">
                <a16:creationId xmlns:a16="http://schemas.microsoft.com/office/drawing/2014/main" id="{1C23CE73-D272-0D41-89C9-5DCD2785C1A1}"/>
              </a:ext>
            </a:extLst>
          </p:cNvPr>
          <p:cNvGrpSpPr/>
          <p:nvPr/>
        </p:nvGrpSpPr>
        <p:grpSpPr>
          <a:xfrm>
            <a:off x="0" y="0"/>
            <a:ext cx="5039812" cy="6866877"/>
            <a:chOff x="-953084" y="86626"/>
            <a:chExt cx="6075169" cy="6866877"/>
          </a:xfrm>
          <a:solidFill>
            <a:schemeClr val="accent3"/>
          </a:solidFill>
        </p:grpSpPr>
        <p:sp>
          <p:nvSpPr>
            <p:cNvPr id="7" name="Rectangle 6">
              <a:extLst>
                <a:ext uri="{FF2B5EF4-FFF2-40B4-BE49-F238E27FC236}">
                  <a16:creationId xmlns:a16="http://schemas.microsoft.com/office/drawing/2014/main" id="{3FEA3386-ABB3-404D-9427-A96453882546}"/>
                </a:ext>
              </a:extLst>
            </p:cNvPr>
            <p:cNvSpPr/>
            <p:nvPr/>
          </p:nvSpPr>
          <p:spPr>
            <a:xfrm>
              <a:off x="-953084" y="86626"/>
              <a:ext cx="5784727" cy="68668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riangle 7">
              <a:extLst>
                <a:ext uri="{FF2B5EF4-FFF2-40B4-BE49-F238E27FC236}">
                  <a16:creationId xmlns:a16="http://schemas.microsoft.com/office/drawing/2014/main" id="{BD4F747C-CCCB-1D40-9F4E-46474AAAC25F}"/>
                </a:ext>
              </a:extLst>
            </p:cNvPr>
            <p:cNvSpPr/>
            <p:nvPr/>
          </p:nvSpPr>
          <p:spPr>
            <a:xfrm rot="5400000">
              <a:off x="4359753" y="3199601"/>
              <a:ext cx="1038526" cy="486138"/>
            </a:xfrm>
            <a:prstGeom prst="triangle">
              <a:avLst>
                <a:gd name="adj" fmla="val 51094"/>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6">
            <a:extLst>
              <a:ext uri="{FF2B5EF4-FFF2-40B4-BE49-F238E27FC236}">
                <a16:creationId xmlns:a16="http://schemas.microsoft.com/office/drawing/2014/main" id="{DB8A662E-4F04-1723-F2FD-7DCACE1FD006}"/>
              </a:ext>
            </a:extLst>
          </p:cNvPr>
          <p:cNvSpPr txBox="1"/>
          <p:nvPr/>
        </p:nvSpPr>
        <p:spPr>
          <a:xfrm>
            <a:off x="1" y="1623061"/>
            <a:ext cx="4798866" cy="3611879"/>
          </a:xfrm>
          <a:prstGeom prst="rect">
            <a:avLst/>
          </a:prstGeom>
          <a:noFill/>
        </p:spPr>
        <p:txBody>
          <a:bodyPr wrap="square" lIns="540000" rIns="540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a:ln>
                  <a:noFill/>
                </a:ln>
                <a:solidFill>
                  <a:prstClr val="white"/>
                </a:solidFill>
                <a:effectLst/>
                <a:uLnTx/>
                <a:uFillTx/>
                <a:latin typeface="Raleway ExtraBold" panose="020B0003030101060003" pitchFamily="34" charset="0"/>
                <a:ea typeface="+mn-ea"/>
                <a:cs typeface="+mn-cs"/>
              </a:rPr>
              <a:t>« C’est en respectant les droits des tout-petits que toute notre société peut s’élever. » </a:t>
            </a:r>
          </a:p>
        </p:txBody>
      </p:sp>
    </p:spTree>
    <p:extLst>
      <p:ext uri="{BB962C8B-B14F-4D97-AF65-F5344CB8AC3E}">
        <p14:creationId xmlns:p14="http://schemas.microsoft.com/office/powerpoint/2010/main" val="195401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1F9BC1C-E1F7-B3F2-A723-5430D9EB97A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126730" y="-1"/>
            <a:ext cx="3615258" cy="2899307"/>
          </a:xfrm>
          <a:prstGeom prst="rect">
            <a:avLst/>
          </a:prstGeom>
        </p:spPr>
      </p:pic>
      <p:sp>
        <p:nvSpPr>
          <p:cNvPr id="2" name="Titre 1">
            <a:extLst>
              <a:ext uri="{FF2B5EF4-FFF2-40B4-BE49-F238E27FC236}">
                <a16:creationId xmlns:a16="http://schemas.microsoft.com/office/drawing/2014/main" id="{6AEEBFD9-83F1-6768-E8EA-CBA7049B9665}"/>
              </a:ext>
            </a:extLst>
          </p:cNvPr>
          <p:cNvSpPr>
            <a:spLocks noGrp="1"/>
          </p:cNvSpPr>
          <p:nvPr>
            <p:ph type="title"/>
          </p:nvPr>
        </p:nvSpPr>
        <p:spPr>
          <a:xfrm>
            <a:off x="491490" y="411480"/>
            <a:ext cx="7060016" cy="1325563"/>
          </a:xfrm>
        </p:spPr>
        <p:txBody>
          <a:bodyPr lIns="0" tIns="0" rIns="0" bIns="0">
            <a:noAutofit/>
          </a:bodyPr>
          <a:lstStyle/>
          <a:p>
            <a:r>
              <a:rPr lang="fr-CA" sz="3600" b="1">
                <a:solidFill>
                  <a:schemeClr val="accent3"/>
                </a:solidFill>
                <a:latin typeface="Raleway Black" pitchFamily="2" charset="0"/>
              </a:rPr>
              <a:t>Pourquoi respecter les droits des tout-petits ?</a:t>
            </a:r>
          </a:p>
        </p:txBody>
      </p:sp>
      <p:sp>
        <p:nvSpPr>
          <p:cNvPr id="3" name="Espace réservé du contenu 2">
            <a:extLst>
              <a:ext uri="{FF2B5EF4-FFF2-40B4-BE49-F238E27FC236}">
                <a16:creationId xmlns:a16="http://schemas.microsoft.com/office/drawing/2014/main" id="{CF5424D2-DADB-5EC7-9648-AB395110B076}"/>
              </a:ext>
            </a:extLst>
          </p:cNvPr>
          <p:cNvSpPr>
            <a:spLocks noGrp="1"/>
          </p:cNvSpPr>
          <p:nvPr>
            <p:ph idx="1"/>
          </p:nvPr>
        </p:nvSpPr>
        <p:spPr>
          <a:xfrm>
            <a:off x="4254688" y="1993186"/>
            <a:ext cx="3615258" cy="4335694"/>
          </a:xfrm>
          <a:solidFill>
            <a:schemeClr val="accent2">
              <a:lumMod val="40000"/>
              <a:lumOff val="60000"/>
            </a:schemeClr>
          </a:solidFill>
        </p:spPr>
        <p:txBody>
          <a:bodyPr lIns="216000" tIns="432000" rIns="180000" bIns="0">
            <a:normAutofit/>
          </a:bodyPr>
          <a:lstStyle/>
          <a:p>
            <a:pPr marL="0" indent="0" rtl="0">
              <a:lnSpc>
                <a:spcPct val="110000"/>
              </a:lnSpc>
              <a:buNone/>
            </a:pPr>
            <a:r>
              <a:rPr lang="fr-CA" sz="2000">
                <a:effectLst/>
                <a:latin typeface="Raleway" pitchFamily="2" charset="77"/>
              </a:rPr>
              <a:t>Les </a:t>
            </a:r>
            <a:r>
              <a:rPr lang="fr-CA" sz="2000" b="1">
                <a:solidFill>
                  <a:schemeClr val="accent3"/>
                </a:solidFill>
                <a:effectLst/>
                <a:latin typeface="Raleway" pitchFamily="2" charset="77"/>
              </a:rPr>
              <a:t>tout-petits dépendent totalement des adultes pour répondre à leurs besoins. </a:t>
            </a:r>
            <a:r>
              <a:rPr lang="fr-CA" sz="2000">
                <a:effectLst/>
                <a:latin typeface="Raleway" pitchFamily="2" charset="77"/>
              </a:rPr>
              <a:t>Ils sont aussi particulièrement vulnérables aux conditions de vie dans lesquelles ils grandissent, étant à une étape clé de leur développement.</a:t>
            </a:r>
          </a:p>
        </p:txBody>
      </p:sp>
      <p:sp>
        <p:nvSpPr>
          <p:cNvPr id="6" name="Espace réservé du contenu 2">
            <a:extLst>
              <a:ext uri="{FF2B5EF4-FFF2-40B4-BE49-F238E27FC236}">
                <a16:creationId xmlns:a16="http://schemas.microsoft.com/office/drawing/2014/main" id="{45B19DC6-4C69-93FF-90A5-E9935D5E7301}"/>
              </a:ext>
            </a:extLst>
          </p:cNvPr>
          <p:cNvSpPr txBox="1">
            <a:spLocks/>
          </p:cNvSpPr>
          <p:nvPr/>
        </p:nvSpPr>
        <p:spPr>
          <a:xfrm>
            <a:off x="428366" y="1993186"/>
            <a:ext cx="3615258" cy="4335694"/>
          </a:xfrm>
          <a:prstGeom prst="rect">
            <a:avLst/>
          </a:prstGeom>
          <a:solidFill>
            <a:schemeClr val="accent2">
              <a:lumMod val="40000"/>
              <a:lumOff val="60000"/>
            </a:schemeClr>
          </a:solidFill>
        </p:spPr>
        <p:txBody>
          <a:bodyPr vert="horz" lIns="216000" tIns="432000" rIns="18000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fr-CA" sz="2000">
                <a:latin typeface="Raleway" pitchFamily="2" charset="77"/>
              </a:rPr>
              <a:t>Selon la Convention internationale des droits de l’enfant des Nations Unies (1989), </a:t>
            </a:r>
            <a:r>
              <a:rPr lang="fr-CA" sz="2000" b="1">
                <a:solidFill>
                  <a:schemeClr val="accent3"/>
                </a:solidFill>
                <a:latin typeface="Raleway" pitchFamily="2" charset="77"/>
              </a:rPr>
              <a:t>les gouvernements ont la responsabilité de s’assurer que les droits des enfants sont respectés. </a:t>
            </a:r>
            <a:r>
              <a:rPr lang="fr-CA" sz="2000">
                <a:latin typeface="Raleway" pitchFamily="2" charset="77"/>
              </a:rPr>
              <a:t>Le Québec </a:t>
            </a:r>
            <a:br>
              <a:rPr lang="fr-CA" sz="2000">
                <a:latin typeface="Raleway" pitchFamily="2" charset="77"/>
              </a:rPr>
            </a:br>
            <a:r>
              <a:rPr lang="fr-CA" sz="2000">
                <a:latin typeface="Raleway" pitchFamily="2" charset="77"/>
              </a:rPr>
              <a:t>et le Canada en sont signataires.</a:t>
            </a:r>
          </a:p>
        </p:txBody>
      </p:sp>
      <p:sp>
        <p:nvSpPr>
          <p:cNvPr id="7" name="Espace réservé du contenu 2">
            <a:extLst>
              <a:ext uri="{FF2B5EF4-FFF2-40B4-BE49-F238E27FC236}">
                <a16:creationId xmlns:a16="http://schemas.microsoft.com/office/drawing/2014/main" id="{26F60DD0-39FB-CA99-41E9-2E8DDDEF305C}"/>
              </a:ext>
            </a:extLst>
          </p:cNvPr>
          <p:cNvSpPr txBox="1">
            <a:spLocks/>
          </p:cNvSpPr>
          <p:nvPr/>
        </p:nvSpPr>
        <p:spPr>
          <a:xfrm>
            <a:off x="8081010" y="1993188"/>
            <a:ext cx="3615258" cy="4335694"/>
          </a:xfrm>
          <a:prstGeom prst="rect">
            <a:avLst/>
          </a:prstGeom>
          <a:solidFill>
            <a:schemeClr val="accent2">
              <a:lumMod val="40000"/>
              <a:lumOff val="60000"/>
            </a:schemeClr>
          </a:solidFill>
        </p:spPr>
        <p:txBody>
          <a:bodyPr vert="horz" lIns="216000" tIns="432000" rIns="18000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fr-CA" sz="2000">
                <a:latin typeface="Raleway" pitchFamily="2" charset="77"/>
              </a:rPr>
              <a:t>Ces dernières années, </a:t>
            </a:r>
            <a:r>
              <a:rPr lang="fr-CA" sz="2000" b="1">
                <a:solidFill>
                  <a:schemeClr val="accent3"/>
                </a:solidFill>
                <a:latin typeface="Raleway" pitchFamily="2" charset="77"/>
              </a:rPr>
              <a:t>l'inflation, les problèmes d’accès à un service de garde de qualité, la crise du logement </a:t>
            </a:r>
            <a:r>
              <a:rPr lang="fr-CA" sz="2000">
                <a:latin typeface="Raleway" pitchFamily="2" charset="77"/>
              </a:rPr>
              <a:t>ont exacerbé de nombreux problèmes sociétaux qui </a:t>
            </a:r>
            <a:r>
              <a:rPr lang="fr-CA" sz="2000" b="1">
                <a:solidFill>
                  <a:schemeClr val="accent3"/>
                </a:solidFill>
                <a:latin typeface="Raleway" pitchFamily="2" charset="77"/>
              </a:rPr>
              <a:t>compromettent le bon développement des </a:t>
            </a:r>
            <a:br>
              <a:rPr lang="fr-CA" sz="2000" b="1">
                <a:solidFill>
                  <a:schemeClr val="accent3"/>
                </a:solidFill>
                <a:latin typeface="Raleway" pitchFamily="2" charset="77"/>
              </a:rPr>
            </a:br>
            <a:r>
              <a:rPr lang="fr-CA" sz="2000" b="1">
                <a:solidFill>
                  <a:schemeClr val="accent3"/>
                </a:solidFill>
                <a:latin typeface="Raleway" pitchFamily="2" charset="77"/>
              </a:rPr>
              <a:t>tout-petits </a:t>
            </a:r>
            <a:r>
              <a:rPr lang="fr-CA" sz="2000">
                <a:latin typeface="Raleway" pitchFamily="2" charset="77"/>
              </a:rPr>
              <a:t>et nuisent </a:t>
            </a:r>
            <a:br>
              <a:rPr lang="fr-CA" sz="2000">
                <a:latin typeface="Raleway" pitchFamily="2" charset="77"/>
              </a:rPr>
            </a:br>
            <a:r>
              <a:rPr lang="fr-CA" sz="2000">
                <a:latin typeface="Raleway" pitchFamily="2" charset="77"/>
              </a:rPr>
              <a:t>au respect de leurs droits.</a:t>
            </a:r>
          </a:p>
        </p:txBody>
      </p:sp>
      <p:sp>
        <p:nvSpPr>
          <p:cNvPr id="12" name="Triangle 11">
            <a:extLst>
              <a:ext uri="{FF2B5EF4-FFF2-40B4-BE49-F238E27FC236}">
                <a16:creationId xmlns:a16="http://schemas.microsoft.com/office/drawing/2014/main" id="{3968D8BF-948C-7C5A-A0F5-29E0B466610B}"/>
              </a:ext>
            </a:extLst>
          </p:cNvPr>
          <p:cNvSpPr/>
          <p:nvPr/>
        </p:nvSpPr>
        <p:spPr>
          <a:xfrm rot="10800000">
            <a:off x="2048529" y="1993187"/>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18">
            <a:extLst>
              <a:ext uri="{FF2B5EF4-FFF2-40B4-BE49-F238E27FC236}">
                <a16:creationId xmlns:a16="http://schemas.microsoft.com/office/drawing/2014/main" id="{BFBBB899-0F30-FC3B-2CE8-324E2E010BF4}"/>
              </a:ext>
            </a:extLst>
          </p:cNvPr>
          <p:cNvSpPr/>
          <p:nvPr/>
        </p:nvSpPr>
        <p:spPr>
          <a:xfrm rot="10800000">
            <a:off x="5849968" y="1993187"/>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E331C204-C439-181D-6493-13081ED8FBBB}"/>
              </a:ext>
            </a:extLst>
          </p:cNvPr>
          <p:cNvSpPr/>
          <p:nvPr/>
        </p:nvSpPr>
        <p:spPr>
          <a:xfrm rot="10800000">
            <a:off x="9641132" y="1993187"/>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numéro de diapositive 5">
            <a:extLst>
              <a:ext uri="{FF2B5EF4-FFF2-40B4-BE49-F238E27FC236}">
                <a16:creationId xmlns:a16="http://schemas.microsoft.com/office/drawing/2014/main" id="{1FD524DA-623D-F67E-5BC4-6E836E8770B4}"/>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5</a:t>
            </a:fld>
            <a:endParaRPr lang="fr-CA" sz="1100" b="1">
              <a:solidFill>
                <a:schemeClr val="tx1">
                  <a:lumMod val="75000"/>
                  <a:lumOff val="25000"/>
                </a:schemeClr>
              </a:solidFill>
              <a:latin typeface="Raleway" pitchFamily="2" charset="77"/>
              <a:cs typeface="Arial" panose="020B0604020202020204" pitchFamily="34" charset="0"/>
            </a:endParaRPr>
          </a:p>
        </p:txBody>
      </p:sp>
    </p:spTree>
    <p:extLst>
      <p:ext uri="{BB962C8B-B14F-4D97-AF65-F5344CB8AC3E}">
        <p14:creationId xmlns:p14="http://schemas.microsoft.com/office/powerpoint/2010/main" val="225700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1F9BC1C-E1F7-B3F2-A723-5430D9EB97A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126730" y="-1"/>
            <a:ext cx="3615258" cy="2899307"/>
          </a:xfrm>
          <a:prstGeom prst="rect">
            <a:avLst/>
          </a:prstGeom>
        </p:spPr>
      </p:pic>
      <p:sp>
        <p:nvSpPr>
          <p:cNvPr id="2" name="Titre 1">
            <a:extLst>
              <a:ext uri="{FF2B5EF4-FFF2-40B4-BE49-F238E27FC236}">
                <a16:creationId xmlns:a16="http://schemas.microsoft.com/office/drawing/2014/main" id="{6AEEBFD9-83F1-6768-E8EA-CBA7049B9665}"/>
              </a:ext>
            </a:extLst>
          </p:cNvPr>
          <p:cNvSpPr>
            <a:spLocks noGrp="1"/>
          </p:cNvSpPr>
          <p:nvPr>
            <p:ph type="title"/>
          </p:nvPr>
        </p:nvSpPr>
        <p:spPr>
          <a:xfrm>
            <a:off x="679699" y="466212"/>
            <a:ext cx="7060016" cy="1325563"/>
          </a:xfrm>
        </p:spPr>
        <p:txBody>
          <a:bodyPr lIns="0" tIns="0" rIns="0" bIns="0">
            <a:noAutofit/>
          </a:bodyPr>
          <a:lstStyle/>
          <a:p>
            <a:r>
              <a:rPr lang="fr-CA" sz="3600" b="1">
                <a:solidFill>
                  <a:schemeClr val="accent3"/>
                </a:solidFill>
                <a:latin typeface="Raleway Black" pitchFamily="2" charset="0"/>
              </a:rPr>
              <a:t>Des droits fondamentaux</a:t>
            </a:r>
          </a:p>
        </p:txBody>
      </p:sp>
      <p:sp>
        <p:nvSpPr>
          <p:cNvPr id="19" name="Triangle 18">
            <a:extLst>
              <a:ext uri="{FF2B5EF4-FFF2-40B4-BE49-F238E27FC236}">
                <a16:creationId xmlns:a16="http://schemas.microsoft.com/office/drawing/2014/main" id="{BFBBB899-0F30-FC3B-2CE8-324E2E010BF4}"/>
              </a:ext>
            </a:extLst>
          </p:cNvPr>
          <p:cNvSpPr/>
          <p:nvPr/>
        </p:nvSpPr>
        <p:spPr>
          <a:xfrm rot="10800000">
            <a:off x="5849968" y="1993187"/>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E331C204-C439-181D-6493-13081ED8FBBB}"/>
              </a:ext>
            </a:extLst>
          </p:cNvPr>
          <p:cNvSpPr/>
          <p:nvPr/>
        </p:nvSpPr>
        <p:spPr>
          <a:xfrm rot="10800000">
            <a:off x="9641132" y="1993187"/>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numéro de diapositive 5">
            <a:extLst>
              <a:ext uri="{FF2B5EF4-FFF2-40B4-BE49-F238E27FC236}">
                <a16:creationId xmlns:a16="http://schemas.microsoft.com/office/drawing/2014/main" id="{1FD524DA-623D-F67E-5BC4-6E836E8770B4}"/>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6</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23" name="Rectangle 22">
            <a:extLst>
              <a:ext uri="{FF2B5EF4-FFF2-40B4-BE49-F238E27FC236}">
                <a16:creationId xmlns:a16="http://schemas.microsoft.com/office/drawing/2014/main" id="{46F85700-467B-5CDF-75B7-0B13513F4DEC}"/>
              </a:ext>
            </a:extLst>
          </p:cNvPr>
          <p:cNvSpPr/>
          <p:nvPr/>
        </p:nvSpPr>
        <p:spPr>
          <a:xfrm>
            <a:off x="658052" y="1993186"/>
            <a:ext cx="10836000" cy="86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a:solidFill>
                  <a:schemeClr val="bg1"/>
                </a:solidFill>
                <a:latin typeface="Raleway ExtraBold" pitchFamily="2" charset="77"/>
              </a:rPr>
              <a:t>Droit à une éducation de qualité</a:t>
            </a:r>
          </a:p>
        </p:txBody>
      </p:sp>
      <p:sp>
        <p:nvSpPr>
          <p:cNvPr id="24" name="Rectangle 23">
            <a:extLst>
              <a:ext uri="{FF2B5EF4-FFF2-40B4-BE49-F238E27FC236}">
                <a16:creationId xmlns:a16="http://schemas.microsoft.com/office/drawing/2014/main" id="{B9B4088B-F6D4-B473-BAE8-06E131525CE9}"/>
              </a:ext>
            </a:extLst>
          </p:cNvPr>
          <p:cNvSpPr/>
          <p:nvPr/>
        </p:nvSpPr>
        <p:spPr>
          <a:xfrm>
            <a:off x="679699" y="3104735"/>
            <a:ext cx="10836000" cy="864000"/>
          </a:xfrm>
          <a:prstGeom prst="rect">
            <a:avLst/>
          </a:prstGeom>
          <a:solidFill>
            <a:schemeClr val="accent2"/>
          </a:solidFill>
        </p:spPr>
        <p:txBody>
          <a:bodyPr vert="horz" lIns="0" tIns="45720" rIns="288000" bIns="45720" rtlCol="0" anchor="ctr">
            <a:noAutofit/>
          </a:bodyPr>
          <a:lstStyle/>
          <a:p>
            <a:pPr algn="ctr"/>
            <a:r>
              <a:rPr lang="fr-CA" b="1">
                <a:solidFill>
                  <a:schemeClr val="bg1"/>
                </a:solidFill>
                <a:latin typeface="Raleway ExtraBold" pitchFamily="2" charset="77"/>
              </a:rPr>
              <a:t>Droit aux meilleurs soins de santé possible</a:t>
            </a:r>
          </a:p>
        </p:txBody>
      </p:sp>
      <p:sp>
        <p:nvSpPr>
          <p:cNvPr id="25" name="Rectangle 24">
            <a:extLst>
              <a:ext uri="{FF2B5EF4-FFF2-40B4-BE49-F238E27FC236}">
                <a16:creationId xmlns:a16="http://schemas.microsoft.com/office/drawing/2014/main" id="{C25DFABD-AB78-FECF-C852-02868307AE7E}"/>
              </a:ext>
            </a:extLst>
          </p:cNvPr>
          <p:cNvSpPr/>
          <p:nvPr/>
        </p:nvSpPr>
        <p:spPr>
          <a:xfrm>
            <a:off x="679699" y="5327833"/>
            <a:ext cx="10836000" cy="864000"/>
          </a:xfrm>
          <a:prstGeom prst="rect">
            <a:avLst/>
          </a:prstGeom>
          <a:solidFill>
            <a:schemeClr val="accent5"/>
          </a:solidFill>
        </p:spPr>
        <p:txBody>
          <a:bodyPr vert="horz" lIns="0" tIns="46800" rIns="288000" bIns="45720" rtlCol="0" anchor="ctr">
            <a:noAutofit/>
          </a:bodyPr>
          <a:lstStyle/>
          <a:p>
            <a:pPr algn="ctr">
              <a:lnSpc>
                <a:spcPct val="90000"/>
              </a:lnSpc>
              <a:spcBef>
                <a:spcPct val="0"/>
              </a:spcBef>
            </a:pPr>
            <a:r>
              <a:rPr lang="fr-CA" b="1">
                <a:solidFill>
                  <a:schemeClr val="bg1"/>
                </a:solidFill>
                <a:latin typeface="Raleway ExtraBold" pitchFamily="2" charset="77"/>
              </a:rPr>
              <a:t> Droit d’avoir une famille aimante et d’être entouré d’une communauté bienveillante</a:t>
            </a:r>
            <a:endParaRPr lang="fr-CA" b="1">
              <a:solidFill>
                <a:schemeClr val="bg1"/>
              </a:solidFill>
              <a:latin typeface="Raleway ExtraBold" pitchFamily="2" charset="77"/>
              <a:ea typeface="+mj-ea"/>
              <a:cs typeface="+mj-cs"/>
            </a:endParaRPr>
          </a:p>
        </p:txBody>
      </p:sp>
      <p:sp>
        <p:nvSpPr>
          <p:cNvPr id="26" name="Rectangle 25">
            <a:extLst>
              <a:ext uri="{FF2B5EF4-FFF2-40B4-BE49-F238E27FC236}">
                <a16:creationId xmlns:a16="http://schemas.microsoft.com/office/drawing/2014/main" id="{1827A9D4-32FA-37B6-4DBF-B05F1FE98FD3}"/>
              </a:ext>
            </a:extLst>
          </p:cNvPr>
          <p:cNvSpPr/>
          <p:nvPr/>
        </p:nvSpPr>
        <p:spPr>
          <a:xfrm>
            <a:off x="679699" y="4216284"/>
            <a:ext cx="10836000" cy="864000"/>
          </a:xfrm>
          <a:prstGeom prst="rect">
            <a:avLst/>
          </a:prstGeom>
          <a:solidFill>
            <a:schemeClr val="accent3">
              <a:alpha val="85065"/>
            </a:schemeClr>
          </a:solidFill>
        </p:spPr>
        <p:txBody>
          <a:bodyPr vert="horz" lIns="0" tIns="46800" rIns="288000" bIns="45720" rtlCol="0" anchor="ctr">
            <a:noAutofit/>
          </a:bodyPr>
          <a:lstStyle/>
          <a:p>
            <a:pPr algn="ctr"/>
            <a:r>
              <a:rPr lang="fr-CA" b="1">
                <a:solidFill>
                  <a:schemeClr val="bg1"/>
                </a:solidFill>
                <a:latin typeface="Raleway ExtraBold" pitchFamily="2" charset="77"/>
              </a:rPr>
              <a:t>Droit à de la nourriture, des vêtements et un endroit sûr où vivre</a:t>
            </a:r>
          </a:p>
        </p:txBody>
      </p:sp>
      <p:sp>
        <p:nvSpPr>
          <p:cNvPr id="12" name="Triangle 11">
            <a:extLst>
              <a:ext uri="{FF2B5EF4-FFF2-40B4-BE49-F238E27FC236}">
                <a16:creationId xmlns:a16="http://schemas.microsoft.com/office/drawing/2014/main" id="{3968D8BF-948C-7C5A-A0F5-29E0B466610B}"/>
              </a:ext>
            </a:extLst>
          </p:cNvPr>
          <p:cNvSpPr/>
          <p:nvPr/>
        </p:nvSpPr>
        <p:spPr>
          <a:xfrm rot="10800000">
            <a:off x="5849968" y="1993187"/>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11">
            <a:extLst>
              <a:ext uri="{FF2B5EF4-FFF2-40B4-BE49-F238E27FC236}">
                <a16:creationId xmlns:a16="http://schemas.microsoft.com/office/drawing/2014/main" id="{14405337-3C75-7888-DF8F-C270E9D8C123}"/>
              </a:ext>
            </a:extLst>
          </p:cNvPr>
          <p:cNvSpPr/>
          <p:nvPr/>
        </p:nvSpPr>
        <p:spPr>
          <a:xfrm rot="10800000">
            <a:off x="5845410" y="3104735"/>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11">
            <a:extLst>
              <a:ext uri="{FF2B5EF4-FFF2-40B4-BE49-F238E27FC236}">
                <a16:creationId xmlns:a16="http://schemas.microsoft.com/office/drawing/2014/main" id="{6D7839F6-F0F1-A6C3-3A8B-97EA2DBB0728}"/>
              </a:ext>
            </a:extLst>
          </p:cNvPr>
          <p:cNvSpPr/>
          <p:nvPr/>
        </p:nvSpPr>
        <p:spPr>
          <a:xfrm rot="10800000">
            <a:off x="5845410" y="4216284"/>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Triangle 11">
            <a:extLst>
              <a:ext uri="{FF2B5EF4-FFF2-40B4-BE49-F238E27FC236}">
                <a16:creationId xmlns:a16="http://schemas.microsoft.com/office/drawing/2014/main" id="{75126723-D509-8EF9-5532-E24A011D3803}"/>
              </a:ext>
            </a:extLst>
          </p:cNvPr>
          <p:cNvSpPr/>
          <p:nvPr/>
        </p:nvSpPr>
        <p:spPr>
          <a:xfrm rot="10800000">
            <a:off x="5845410" y="5327833"/>
            <a:ext cx="501180" cy="22968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594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3495DBE-947A-7F4D-7B22-8CBEDAC0904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71527C5-F972-061E-439D-8EEA1DB94D53}"/>
              </a:ext>
            </a:extLst>
          </p:cNvPr>
          <p:cNvSpPr>
            <a:spLocks noGrp="1"/>
          </p:cNvSpPr>
          <p:nvPr>
            <p:ph type="title"/>
          </p:nvPr>
        </p:nvSpPr>
        <p:spPr>
          <a:xfrm>
            <a:off x="1324296" y="2766219"/>
            <a:ext cx="9543408" cy="1325563"/>
          </a:xfrm>
        </p:spPr>
        <p:txBody>
          <a:bodyPr>
            <a:noAutofit/>
          </a:bodyPr>
          <a:lstStyle/>
          <a:p>
            <a:pPr algn="ctr">
              <a:lnSpc>
                <a:spcPct val="100000"/>
              </a:lnSpc>
            </a:pPr>
            <a:r>
              <a:rPr lang="fr-CA" sz="3600" b="1">
                <a:solidFill>
                  <a:schemeClr val="bg1"/>
                </a:solidFill>
                <a:latin typeface="Raleway Black" pitchFamily="2" charset="0"/>
              </a:rPr>
              <a:t>Droit à une éducation</a:t>
            </a:r>
            <a:br>
              <a:rPr lang="fr-CA" sz="3600" b="1">
                <a:solidFill>
                  <a:schemeClr val="bg1"/>
                </a:solidFill>
                <a:latin typeface="Raleway Black" pitchFamily="2" charset="0"/>
              </a:rPr>
            </a:br>
            <a:r>
              <a:rPr lang="fr-CA" sz="3600" b="1">
                <a:solidFill>
                  <a:schemeClr val="bg1"/>
                </a:solidFill>
                <a:latin typeface="Raleway Black" pitchFamily="2" charset="0"/>
              </a:rPr>
              <a:t>de qualité</a:t>
            </a:r>
          </a:p>
        </p:txBody>
      </p:sp>
      <p:pic>
        <p:nvPicPr>
          <p:cNvPr id="13" name="Image 12">
            <a:extLst>
              <a:ext uri="{FF2B5EF4-FFF2-40B4-BE49-F238E27FC236}">
                <a16:creationId xmlns:a16="http://schemas.microsoft.com/office/drawing/2014/main" id="{53817F47-C373-4BA2-B162-E18EC3583A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71806" y="3974215"/>
            <a:ext cx="3628220" cy="2479153"/>
          </a:xfrm>
          <a:prstGeom prst="rect">
            <a:avLst/>
          </a:prstGeom>
        </p:spPr>
      </p:pic>
    </p:spTree>
    <p:extLst>
      <p:ext uri="{BB962C8B-B14F-4D97-AF65-F5344CB8AC3E}">
        <p14:creationId xmlns:p14="http://schemas.microsoft.com/office/powerpoint/2010/main" val="171778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9767"/>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869AA5-AFC2-A0C4-7C8C-FA70A2DE8500}"/>
              </a:ext>
            </a:extLst>
          </p:cNvPr>
          <p:cNvSpPr/>
          <p:nvPr/>
        </p:nvSpPr>
        <p:spPr>
          <a:xfrm>
            <a:off x="1575730" y="4407091"/>
            <a:ext cx="9674161" cy="15425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E676F84-AB40-7686-49E4-0044A518328A}"/>
              </a:ext>
            </a:extLst>
          </p:cNvPr>
          <p:cNvSpPr>
            <a:spLocks noGrp="1"/>
          </p:cNvSpPr>
          <p:nvPr>
            <p:ph idx="4294967295"/>
          </p:nvPr>
        </p:nvSpPr>
        <p:spPr>
          <a:xfrm>
            <a:off x="942109" y="1825625"/>
            <a:ext cx="10307782" cy="4351338"/>
          </a:xfrm>
        </p:spPr>
        <p:txBody>
          <a:bodyPr>
            <a:noAutofit/>
          </a:bodyPr>
          <a:lstStyle/>
          <a:p>
            <a:pPr marL="480600" lvl="0" indent="-480600">
              <a:lnSpc>
                <a:spcPct val="107000"/>
              </a:lnSpc>
              <a:spcAft>
                <a:spcPts val="1800"/>
              </a:spcAft>
              <a:buSzPct val="150000"/>
              <a:buBlip>
                <a:blip r:embed="rId3">
                  <a:extLst>
                    <a:ext uri="{96DAC541-7B7A-43D3-8B79-37D633B846F1}">
                      <asvg:svgBlip xmlns:asvg="http://schemas.microsoft.com/office/drawing/2016/SVG/main" r:embed="rId4"/>
                    </a:ext>
                  </a:extLst>
                </a:blip>
              </a:buBlip>
            </a:pPr>
            <a:r>
              <a:rPr lang="fr-CA" sz="2400">
                <a:latin typeface="Raleway" pitchFamily="2" charset="0"/>
                <a:ea typeface="Calibri" panose="020F0502020204030204" pitchFamily="34" charset="0"/>
                <a:cs typeface="Arial" panose="020B0604020202020204" pitchFamily="34" charset="0"/>
              </a:rPr>
              <a:t>L</a:t>
            </a:r>
            <a:r>
              <a:rPr lang="fr-CA" sz="2400">
                <a:effectLst/>
                <a:latin typeface="Raleway" pitchFamily="2" charset="0"/>
                <a:ea typeface="Calibri" panose="020F0502020204030204" pitchFamily="34" charset="0"/>
                <a:cs typeface="Arial" panose="020B0604020202020204" pitchFamily="34" charset="0"/>
              </a:rPr>
              <a:t>a </a:t>
            </a:r>
            <a:r>
              <a:rPr lang="fr-CA" sz="2400" b="1">
                <a:solidFill>
                  <a:schemeClr val="accent1"/>
                </a:solidFill>
                <a:effectLst/>
                <a:latin typeface="Raleway" pitchFamily="2" charset="0"/>
                <a:ea typeface="Calibri" panose="020F0502020204030204" pitchFamily="34" charset="0"/>
                <a:cs typeface="Arial" panose="020B0604020202020204" pitchFamily="34" charset="0"/>
              </a:rPr>
              <a:t>fréquentation</a:t>
            </a:r>
            <a:r>
              <a:rPr lang="fr-CA" sz="2400" b="1">
                <a:effectLst/>
                <a:latin typeface="Raleway" pitchFamily="2" charset="0"/>
                <a:ea typeface="Calibri" panose="020F0502020204030204" pitchFamily="34" charset="0"/>
                <a:cs typeface="Arial" panose="020B0604020202020204" pitchFamily="34" charset="0"/>
              </a:rPr>
              <a:t> </a:t>
            </a:r>
            <a:r>
              <a:rPr lang="fr-CA" sz="2400">
                <a:effectLst/>
                <a:latin typeface="Raleway" pitchFamily="2" charset="0"/>
                <a:ea typeface="Calibri" panose="020F0502020204030204" pitchFamily="34" charset="0"/>
                <a:cs typeface="Arial" panose="020B0604020202020204" pitchFamily="34" charset="0"/>
              </a:rPr>
              <a:t>d’un service de garde éducatif à l’enfance peut constituer un facteur de protection pendant la petite enfance, en particulier chez les enfants de milieux défavorisés.</a:t>
            </a:r>
          </a:p>
          <a:p>
            <a:pPr marL="480600" lvl="0" indent="-480600">
              <a:lnSpc>
                <a:spcPct val="107000"/>
              </a:lnSpc>
              <a:spcAft>
                <a:spcPts val="2400"/>
              </a:spcAft>
              <a:buSzPct val="150000"/>
              <a:buBlip>
                <a:blip r:embed="rId3">
                  <a:extLst>
                    <a:ext uri="{96DAC541-7B7A-43D3-8B79-37D633B846F1}">
                      <asvg:svgBlip xmlns:asvg="http://schemas.microsoft.com/office/drawing/2016/SVG/main" r:embed="rId4"/>
                    </a:ext>
                  </a:extLst>
                </a:blip>
              </a:buBlip>
            </a:pPr>
            <a:r>
              <a:rPr lang="fr-CA" sz="2400">
                <a:effectLst/>
                <a:latin typeface="Raleway" pitchFamily="2" charset="0"/>
                <a:ea typeface="Calibri" panose="020F0502020204030204" pitchFamily="34" charset="0"/>
                <a:cs typeface="Arial" panose="020B0604020202020204" pitchFamily="34" charset="0"/>
              </a:rPr>
              <a:t>Toutefois, pour engendrer des effets positifs sur le développement de l’enfant, le milieu éducatif qu’il fréquente doit être de </a:t>
            </a:r>
            <a:r>
              <a:rPr lang="fr-CA" sz="2400" b="1">
                <a:solidFill>
                  <a:schemeClr val="accent1"/>
                </a:solidFill>
                <a:effectLst/>
                <a:latin typeface="Raleway" pitchFamily="2" charset="0"/>
                <a:ea typeface="Calibri" panose="020F0502020204030204" pitchFamily="34" charset="0"/>
                <a:cs typeface="Arial" panose="020B0604020202020204" pitchFamily="34" charset="0"/>
              </a:rPr>
              <a:t>qualité</a:t>
            </a:r>
            <a:r>
              <a:rPr lang="fr-CA" sz="2400">
                <a:effectLst/>
                <a:latin typeface="Raleway" pitchFamily="2" charset="0"/>
                <a:ea typeface="Calibri" panose="020F0502020204030204" pitchFamily="34" charset="0"/>
                <a:cs typeface="Arial" panose="020B0604020202020204" pitchFamily="34" charset="0"/>
              </a:rPr>
              <a:t>.</a:t>
            </a:r>
          </a:p>
          <a:p>
            <a:pPr marL="914400" lvl="2" indent="0">
              <a:lnSpc>
                <a:spcPct val="107000"/>
              </a:lnSpc>
              <a:spcAft>
                <a:spcPts val="1800"/>
              </a:spcAft>
              <a:buNone/>
            </a:pPr>
            <a:r>
              <a:rPr lang="fr-CA" sz="1800">
                <a:effectLst/>
                <a:latin typeface="Raleway" pitchFamily="2" charset="0"/>
                <a:ea typeface="Calibri" panose="020F0502020204030204" pitchFamily="34" charset="0"/>
                <a:cs typeface="Arial" panose="020B0604020202020204" pitchFamily="34" charset="0"/>
              </a:rPr>
              <a:t>Notamment, les membres du personnel doivent </a:t>
            </a:r>
            <a:r>
              <a:rPr lang="fr-CA" sz="1800" b="1">
                <a:solidFill>
                  <a:schemeClr val="accent1"/>
                </a:solidFill>
                <a:effectLst/>
                <a:latin typeface="Raleway" pitchFamily="2" charset="0"/>
                <a:ea typeface="Calibri" panose="020F0502020204030204" pitchFamily="34" charset="0"/>
                <a:cs typeface="Arial" panose="020B0604020202020204" pitchFamily="34" charset="0"/>
              </a:rPr>
              <a:t>posséder une formation adéquate</a:t>
            </a:r>
            <a:r>
              <a:rPr lang="fr-CA" sz="1800">
                <a:effectLst/>
                <a:latin typeface="Raleway" pitchFamily="2" charset="0"/>
                <a:ea typeface="Calibri" panose="020F0502020204030204" pitchFamily="34" charset="0"/>
                <a:cs typeface="Arial" panose="020B0604020202020204" pitchFamily="34" charset="0"/>
              </a:rPr>
              <a:t>. Des études démontrent par exemple que des membres du personnel formés </a:t>
            </a:r>
            <a:r>
              <a:rPr lang="fr-CA" sz="1800" b="1">
                <a:solidFill>
                  <a:schemeClr val="accent1"/>
                </a:solidFill>
                <a:effectLst/>
                <a:latin typeface="Raleway" pitchFamily="2" charset="0"/>
                <a:ea typeface="Calibri" panose="020F0502020204030204" pitchFamily="34" charset="0"/>
                <a:cs typeface="Arial" panose="020B0604020202020204" pitchFamily="34" charset="0"/>
              </a:rPr>
              <a:t>offrent de meilleurs soins personnels, sont plus sensibles aux besoins des enfants et interagissent davantage avec eux</a:t>
            </a:r>
            <a:r>
              <a:rPr lang="fr-CA" sz="1800">
                <a:effectLst/>
                <a:latin typeface="Raleway" pitchFamily="2" charset="0"/>
                <a:ea typeface="Calibri" panose="020F0502020204030204" pitchFamily="34" charset="0"/>
                <a:cs typeface="Arial" panose="020B0604020202020204" pitchFamily="34" charset="0"/>
              </a:rPr>
              <a:t>.</a:t>
            </a:r>
          </a:p>
        </p:txBody>
      </p:sp>
      <p:sp>
        <p:nvSpPr>
          <p:cNvPr id="6" name="Titre 1">
            <a:extLst>
              <a:ext uri="{FF2B5EF4-FFF2-40B4-BE49-F238E27FC236}">
                <a16:creationId xmlns:a16="http://schemas.microsoft.com/office/drawing/2014/main" id="{1FFE6720-6DD2-4129-2851-B1C22375430A}"/>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1"/>
                </a:solidFill>
                <a:latin typeface="Raleway Black" pitchFamily="2" charset="0"/>
              </a:rPr>
              <a:t>Pourquoi ce droit est-il important ?</a:t>
            </a:r>
          </a:p>
        </p:txBody>
      </p:sp>
      <p:cxnSp>
        <p:nvCxnSpPr>
          <p:cNvPr id="10" name="Straight Connector 18">
            <a:extLst>
              <a:ext uri="{FF2B5EF4-FFF2-40B4-BE49-F238E27FC236}">
                <a16:creationId xmlns:a16="http://schemas.microsoft.com/office/drawing/2014/main" id="{4823DA5D-14E5-4105-9E32-174825450796}"/>
              </a:ext>
            </a:extLst>
          </p:cNvPr>
          <p:cNvCxnSpPr>
            <a:cxnSpLocks/>
          </p:cNvCxnSpPr>
          <p:nvPr/>
        </p:nvCxnSpPr>
        <p:spPr>
          <a:xfrm>
            <a:off x="942109" y="1580122"/>
            <a:ext cx="10307782" cy="0"/>
          </a:xfrm>
          <a:prstGeom prst="line">
            <a:avLst/>
          </a:prstGeom>
          <a:ln w="57150" cap="rnd">
            <a:solidFill>
              <a:schemeClr val="accent1">
                <a:alpha val="19773"/>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
            <a:extLst>
              <a:ext uri="{FF2B5EF4-FFF2-40B4-BE49-F238E27FC236}">
                <a16:creationId xmlns:a16="http://schemas.microsoft.com/office/drawing/2014/main" id="{DAB6DE1D-EA2F-2904-2383-BE1086F933BE}"/>
              </a:ext>
            </a:extLst>
          </p:cNvPr>
          <p:cNvCxnSpPr>
            <a:cxnSpLocks/>
          </p:cNvCxnSpPr>
          <p:nvPr/>
        </p:nvCxnSpPr>
        <p:spPr>
          <a:xfrm>
            <a:off x="1541444" y="4407091"/>
            <a:ext cx="0" cy="1542519"/>
          </a:xfrm>
          <a:prstGeom prst="line">
            <a:avLst/>
          </a:prstGeom>
          <a:ln w="57150" cap="flat">
            <a:solidFill>
              <a:schemeClr val="accent1">
                <a:alpha val="19996"/>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5">
            <a:extLst>
              <a:ext uri="{FF2B5EF4-FFF2-40B4-BE49-F238E27FC236}">
                <a16:creationId xmlns:a16="http://schemas.microsoft.com/office/drawing/2014/main" id="{3F57CD4A-C943-299F-F8CA-AF6761255190}"/>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8</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5" name="Titre 1">
            <a:extLst>
              <a:ext uri="{FF2B5EF4-FFF2-40B4-BE49-F238E27FC236}">
                <a16:creationId xmlns:a16="http://schemas.microsoft.com/office/drawing/2014/main" id="{998A92BA-7340-278B-EC21-7513BA42A485}"/>
              </a:ext>
            </a:extLst>
          </p:cNvPr>
          <p:cNvSpPr txBox="1">
            <a:spLocks/>
          </p:cNvSpPr>
          <p:nvPr/>
        </p:nvSpPr>
        <p:spPr>
          <a:xfrm>
            <a:off x="8430016" y="1"/>
            <a:ext cx="3761983" cy="513708"/>
          </a:xfrm>
          <a:prstGeom prst="rect">
            <a:avLst/>
          </a:prstGeom>
          <a:solidFill>
            <a:schemeClr val="accent1"/>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une éducation de qualité</a:t>
            </a:r>
          </a:p>
        </p:txBody>
      </p:sp>
    </p:spTree>
    <p:extLst>
      <p:ext uri="{BB962C8B-B14F-4D97-AF65-F5344CB8AC3E}">
        <p14:creationId xmlns:p14="http://schemas.microsoft.com/office/powerpoint/2010/main" val="389882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4A8511-B87E-C405-A5B3-FE50CCB13796}"/>
              </a:ext>
            </a:extLst>
          </p:cNvPr>
          <p:cNvSpPr>
            <a:spLocks noGrp="1"/>
          </p:cNvSpPr>
          <p:nvPr>
            <p:ph idx="4294967295"/>
          </p:nvPr>
        </p:nvSpPr>
        <p:spPr>
          <a:xfrm>
            <a:off x="940875" y="2046288"/>
            <a:ext cx="3795713" cy="3267075"/>
          </a:xfrm>
        </p:spPr>
        <p:txBody>
          <a:bodyPr lIns="0" tIns="0" rIns="0" bIns="0">
            <a:noAutofit/>
          </a:bodyPr>
          <a:lstStyle/>
          <a:p>
            <a:pPr marL="0" indent="0">
              <a:lnSpc>
                <a:spcPts val="3000"/>
              </a:lnSpc>
              <a:spcBef>
                <a:spcPts val="0"/>
              </a:spcBef>
              <a:spcAft>
                <a:spcPts val="600"/>
              </a:spcAft>
              <a:buNone/>
            </a:pPr>
            <a:r>
              <a:rPr lang="fr-CA" sz="4000"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35 549</a:t>
            </a:r>
            <a:r>
              <a:rPr lang="fr-CA" sz="4000" b="1">
                <a:solidFill>
                  <a:schemeClr val="tx1">
                    <a:lumMod val="75000"/>
                    <a:lumOff val="25000"/>
                  </a:schemeClr>
                </a:solidFill>
                <a:latin typeface="Raleway" pitchFamily="2" charset="0"/>
                <a:ea typeface="Calibri" panose="020F0502020204030204" pitchFamily="34" charset="0"/>
                <a:cs typeface="Arial" panose="020B0604020202020204" pitchFamily="34" charset="0"/>
              </a:rPr>
              <a:t> </a:t>
            </a:r>
            <a:r>
              <a:rPr lang="fr-CA" b="1">
                <a:solidFill>
                  <a:schemeClr val="tx1">
                    <a:lumMod val="75000"/>
                    <a:lumOff val="25000"/>
                  </a:schemeClr>
                </a:solidFill>
                <a:latin typeface="Raleway" pitchFamily="2" charset="0"/>
                <a:cs typeface="Arial" panose="020B0604020202020204" pitchFamily="34" charset="0"/>
              </a:rPr>
              <a:t>enfants</a:t>
            </a:r>
          </a:p>
          <a:p>
            <a:pPr marL="0" indent="0">
              <a:lnSpc>
                <a:spcPts val="3000"/>
              </a:lnSpc>
              <a:spcBef>
                <a:spcPts val="0"/>
              </a:spcBef>
              <a:spcAft>
                <a:spcPts val="600"/>
              </a:spcAft>
              <a:buNone/>
            </a:pPr>
            <a:r>
              <a:rPr lang="fr-CA" sz="2200">
                <a:latin typeface="Raleway" pitchFamily="2" charset="0"/>
                <a:cs typeface="Arial" panose="020B0604020202020204" pitchFamily="34" charset="0"/>
              </a:rPr>
              <a:t>étaient </a:t>
            </a:r>
            <a:r>
              <a:rPr lang="fr-CA" sz="2200" b="1">
                <a:solidFill>
                  <a:schemeClr val="accent1"/>
                </a:solidFill>
                <a:latin typeface="Raleway" pitchFamily="2" charset="0"/>
                <a:cs typeface="Arial" panose="020B0604020202020204" pitchFamily="34" charset="0"/>
              </a:rPr>
              <a:t>en attente d’une place</a:t>
            </a:r>
            <a:r>
              <a:rPr lang="fr-CA" sz="2200">
                <a:latin typeface="Raleway" pitchFamily="2" charset="0"/>
                <a:cs typeface="Arial" panose="020B0604020202020204" pitchFamily="34" charset="0"/>
              </a:rPr>
              <a:t> dans un service de garde éducatif à l’enfance en date du 30 septembre 2023.</a:t>
            </a:r>
          </a:p>
        </p:txBody>
      </p:sp>
      <p:sp>
        <p:nvSpPr>
          <p:cNvPr id="4" name="Titre 1">
            <a:extLst>
              <a:ext uri="{FF2B5EF4-FFF2-40B4-BE49-F238E27FC236}">
                <a16:creationId xmlns:a16="http://schemas.microsoft.com/office/drawing/2014/main" id="{BE458B3E-808A-5A06-F033-3B5C9B6B2892}"/>
              </a:ext>
            </a:extLst>
          </p:cNvPr>
          <p:cNvSpPr txBox="1">
            <a:spLocks/>
          </p:cNvSpPr>
          <p:nvPr/>
        </p:nvSpPr>
        <p:spPr>
          <a:xfrm>
            <a:off x="942109" y="668335"/>
            <a:ext cx="9804660" cy="8096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solidFill>
                  <a:schemeClr val="accent1"/>
                </a:solidFill>
                <a:latin typeface="Raleway Black" pitchFamily="2" charset="0"/>
              </a:rPr>
              <a:t>Qu’en est-il au Québec?</a:t>
            </a:r>
          </a:p>
        </p:txBody>
      </p:sp>
      <p:cxnSp>
        <p:nvCxnSpPr>
          <p:cNvPr id="5" name="Straight Connector 18">
            <a:extLst>
              <a:ext uri="{FF2B5EF4-FFF2-40B4-BE49-F238E27FC236}">
                <a16:creationId xmlns:a16="http://schemas.microsoft.com/office/drawing/2014/main" id="{75A7F772-1AD9-1568-5E19-22B668D762BC}"/>
              </a:ext>
            </a:extLst>
          </p:cNvPr>
          <p:cNvCxnSpPr>
            <a:cxnSpLocks/>
          </p:cNvCxnSpPr>
          <p:nvPr/>
        </p:nvCxnSpPr>
        <p:spPr>
          <a:xfrm>
            <a:off x="942109" y="1580122"/>
            <a:ext cx="10307782" cy="0"/>
          </a:xfrm>
          <a:prstGeom prst="line">
            <a:avLst/>
          </a:prstGeom>
          <a:ln w="5715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C8D3DF5-8E20-9F1C-CAF6-26D212862E4C}"/>
              </a:ext>
            </a:extLst>
          </p:cNvPr>
          <p:cNvSpPr txBox="1"/>
          <p:nvPr/>
        </p:nvSpPr>
        <p:spPr>
          <a:xfrm>
            <a:off x="942109" y="5912666"/>
            <a:ext cx="3721327"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ministère de Famille, Modèle d’estimation de l’offre et de la demande en services de garde éducatifs à l'enfance, 30 septembre 2023</a:t>
            </a:r>
          </a:p>
        </p:txBody>
      </p:sp>
      <p:cxnSp>
        <p:nvCxnSpPr>
          <p:cNvPr id="11" name="Straight Connector 1">
            <a:extLst>
              <a:ext uri="{FF2B5EF4-FFF2-40B4-BE49-F238E27FC236}">
                <a16:creationId xmlns:a16="http://schemas.microsoft.com/office/drawing/2014/main" id="{0A7C1F25-B792-A175-CBAA-18D0D8D2EB18}"/>
              </a:ext>
            </a:extLst>
          </p:cNvPr>
          <p:cNvCxnSpPr>
            <a:cxnSpLocks/>
          </p:cNvCxnSpPr>
          <p:nvPr/>
        </p:nvCxnSpPr>
        <p:spPr>
          <a:xfrm flipV="1">
            <a:off x="5522988" y="2063184"/>
            <a:ext cx="0" cy="3410690"/>
          </a:xfrm>
          <a:prstGeom prst="line">
            <a:avLst/>
          </a:prstGeom>
          <a:ln w="57150" cap="rnd">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a:extLst>
              <a:ext uri="{FF2B5EF4-FFF2-40B4-BE49-F238E27FC236}">
                <a16:creationId xmlns:a16="http://schemas.microsoft.com/office/drawing/2014/main" id="{9B0C9476-9BD8-6DBF-F4A1-293FB2C1821C}"/>
              </a:ext>
            </a:extLst>
          </p:cNvPr>
          <p:cNvSpPr txBox="1">
            <a:spLocks/>
          </p:cNvSpPr>
          <p:nvPr/>
        </p:nvSpPr>
        <p:spPr>
          <a:xfrm>
            <a:off x="3806945" y="6422761"/>
            <a:ext cx="8126003" cy="195209"/>
          </a:xfrm>
          <a:prstGeom prst="rect">
            <a:avLst/>
          </a:prstGeom>
        </p:spPr>
        <p:txBody>
          <a:bodyPr vert="horz" lIns="0" tIns="0" rIns="0" bIns="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DE352-6257-46DC-B637-078CDBC37B58}" type="slidenum">
              <a:rPr lang="fr-CA" b="1" smtClean="0">
                <a:solidFill>
                  <a:schemeClr val="tx1">
                    <a:lumMod val="75000"/>
                    <a:lumOff val="25000"/>
                  </a:schemeClr>
                </a:solidFill>
                <a:latin typeface="Raleway" pitchFamily="2" charset="77"/>
                <a:cs typeface="Arial" panose="020B0604020202020204" pitchFamily="34" charset="0"/>
              </a:rPr>
              <a:pPr/>
              <a:t>9</a:t>
            </a:fld>
            <a:endParaRPr lang="fr-CA" sz="1100" b="1">
              <a:solidFill>
                <a:schemeClr val="tx1">
                  <a:lumMod val="75000"/>
                  <a:lumOff val="25000"/>
                </a:schemeClr>
              </a:solidFill>
              <a:latin typeface="Raleway" pitchFamily="2" charset="77"/>
              <a:cs typeface="Arial" panose="020B0604020202020204" pitchFamily="34" charset="0"/>
            </a:endParaRPr>
          </a:p>
        </p:txBody>
      </p:sp>
      <p:sp>
        <p:nvSpPr>
          <p:cNvPr id="13" name="Espace réservé du contenu 2">
            <a:extLst>
              <a:ext uri="{FF2B5EF4-FFF2-40B4-BE49-F238E27FC236}">
                <a16:creationId xmlns:a16="http://schemas.microsoft.com/office/drawing/2014/main" id="{A8920045-D258-F028-DB5E-94F0CA36CD65}"/>
              </a:ext>
            </a:extLst>
          </p:cNvPr>
          <p:cNvSpPr txBox="1">
            <a:spLocks/>
          </p:cNvSpPr>
          <p:nvPr/>
        </p:nvSpPr>
        <p:spPr>
          <a:xfrm>
            <a:off x="6228109" y="2046247"/>
            <a:ext cx="4885659" cy="32677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spcAft>
                <a:spcPts val="1200"/>
              </a:spcAft>
              <a:buFont typeface="Arial" panose="020B0604020202020204" pitchFamily="34" charset="0"/>
              <a:buNone/>
            </a:pPr>
            <a:r>
              <a:rPr lang="fr-CA" sz="4000" b="1">
                <a:solidFill>
                  <a:schemeClr val="tx1">
                    <a:lumMod val="75000"/>
                    <a:lumOff val="25000"/>
                  </a:schemeClr>
                </a:solidFill>
                <a:latin typeface="Raleway ExtraBold" pitchFamily="2" charset="77"/>
                <a:ea typeface="Calibri" panose="020F0502020204030204" pitchFamily="34" charset="0"/>
                <a:cs typeface="Arial" panose="020B0604020202020204" pitchFamily="34" charset="0"/>
              </a:rPr>
              <a:t>73,2 %</a:t>
            </a:r>
            <a:r>
              <a:rPr lang="fr-CA" sz="4000" b="1">
                <a:solidFill>
                  <a:schemeClr val="tx1">
                    <a:lumMod val="75000"/>
                    <a:lumOff val="25000"/>
                  </a:schemeClr>
                </a:solidFill>
                <a:latin typeface="Raleway" pitchFamily="2" charset="0"/>
                <a:ea typeface="Calibri" panose="020F0502020204030204" pitchFamily="34" charset="0"/>
                <a:cs typeface="Arial" panose="020B0604020202020204" pitchFamily="34" charset="0"/>
              </a:rPr>
              <a:t> </a:t>
            </a:r>
            <a:r>
              <a:rPr lang="fr-CA" sz="2200">
                <a:effectLst/>
                <a:latin typeface="Raleway" pitchFamily="2" charset="0"/>
                <a:ea typeface="Calibri" panose="020F0502020204030204" pitchFamily="34" charset="0"/>
                <a:cs typeface="Calibri" panose="020F0502020204030204" pitchFamily="34" charset="0"/>
              </a:rPr>
              <a:t>des postes dans le réseau des SGÉE en installation étaient occupés par </a:t>
            </a:r>
            <a:r>
              <a:rPr lang="fr-CA" sz="2200" b="1">
                <a:solidFill>
                  <a:schemeClr val="accent1"/>
                </a:solidFill>
                <a:effectLst/>
                <a:latin typeface="Raleway" pitchFamily="2" charset="0"/>
                <a:ea typeface="Calibri" panose="020F0502020204030204" pitchFamily="34" charset="0"/>
                <a:cs typeface="Calibri" panose="020F0502020204030204" pitchFamily="34" charset="0"/>
              </a:rPr>
              <a:t>du personnel éducateur qualifié</a:t>
            </a:r>
            <a:r>
              <a:rPr lang="fr-CA" sz="2200" b="1">
                <a:effectLst/>
                <a:latin typeface="Raleway" pitchFamily="2" charset="0"/>
                <a:ea typeface="Calibri" panose="020F0502020204030204" pitchFamily="34" charset="0"/>
                <a:cs typeface="Calibri" panose="020F0502020204030204" pitchFamily="34" charset="0"/>
              </a:rPr>
              <a:t> </a:t>
            </a:r>
            <a:r>
              <a:rPr lang="fr-CA" sz="2200">
                <a:effectLst/>
                <a:latin typeface="Raleway" pitchFamily="2" charset="0"/>
                <a:ea typeface="Calibri" panose="020F0502020204030204" pitchFamily="34" charset="0"/>
                <a:cs typeface="Calibri" panose="020F0502020204030204" pitchFamily="34" charset="0"/>
              </a:rPr>
              <a:t>en 2021-2022.</a:t>
            </a:r>
            <a:endParaRPr lang="fr-CA" sz="2200">
              <a:latin typeface="Raleway" pitchFamily="2" charset="0"/>
              <a:ea typeface="Calibri" panose="020F050202020403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8C460322-2406-B465-93B1-54F954929678}"/>
              </a:ext>
            </a:extLst>
          </p:cNvPr>
          <p:cNvSpPr txBox="1"/>
          <p:nvPr/>
        </p:nvSpPr>
        <p:spPr>
          <a:xfrm>
            <a:off x="6228109" y="5912666"/>
            <a:ext cx="5123659" cy="553998"/>
          </a:xfrm>
          <a:prstGeom prst="rect">
            <a:avLst/>
          </a:prstGeom>
          <a:noFill/>
        </p:spPr>
        <p:txBody>
          <a:bodyPr wrap="square" lIns="0" tIns="0" rIns="0" bIns="0" rtlCol="0" anchor="b">
            <a:noAutofit/>
          </a:bodyPr>
          <a:lstStyle/>
          <a:p>
            <a:pPr>
              <a:lnSpc>
                <a:spcPct val="110000"/>
              </a:lnSpc>
            </a:pPr>
            <a:r>
              <a:rPr lang="fr-CA" sz="1200">
                <a:solidFill>
                  <a:schemeClr val="tx1">
                    <a:lumMod val="75000"/>
                    <a:lumOff val="25000"/>
                  </a:schemeClr>
                </a:solidFill>
                <a:effectLst/>
                <a:latin typeface="Raleway" pitchFamily="2" charset="77"/>
                <a:ea typeface="Calibri" panose="020F0502020204030204" pitchFamily="34" charset="0"/>
                <a:cs typeface="Arial" panose="020B0604020202020204" pitchFamily="34" charset="0"/>
              </a:rPr>
              <a:t>Source : ministère de la Famille du Québec, Portrait de la main-d’œuvre du réseau des services de garde éducatifs à l’enfance 2021-2022</a:t>
            </a:r>
          </a:p>
        </p:txBody>
      </p:sp>
      <p:pic>
        <p:nvPicPr>
          <p:cNvPr id="2" name="Image 1">
            <a:extLst>
              <a:ext uri="{FF2B5EF4-FFF2-40B4-BE49-F238E27FC236}">
                <a16:creationId xmlns:a16="http://schemas.microsoft.com/office/drawing/2014/main" id="{9CB5C844-4EA6-3CD5-9872-20DF73208C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8955" y="3150444"/>
            <a:ext cx="3039221" cy="3039221"/>
          </a:xfrm>
          <a:prstGeom prst="rect">
            <a:avLst/>
          </a:prstGeom>
        </p:spPr>
      </p:pic>
      <p:sp>
        <p:nvSpPr>
          <p:cNvPr id="6" name="Titre 1">
            <a:extLst>
              <a:ext uri="{FF2B5EF4-FFF2-40B4-BE49-F238E27FC236}">
                <a16:creationId xmlns:a16="http://schemas.microsoft.com/office/drawing/2014/main" id="{94C1EF8B-B66C-9B7D-63D6-1FAEA0FBD938}"/>
              </a:ext>
            </a:extLst>
          </p:cNvPr>
          <p:cNvSpPr txBox="1">
            <a:spLocks/>
          </p:cNvSpPr>
          <p:nvPr/>
        </p:nvSpPr>
        <p:spPr>
          <a:xfrm>
            <a:off x="8430016" y="1"/>
            <a:ext cx="3761983" cy="513708"/>
          </a:xfrm>
          <a:prstGeom prst="rect">
            <a:avLst/>
          </a:prstGeom>
          <a:solidFill>
            <a:schemeClr val="accent1"/>
          </a:solidFill>
        </p:spPr>
        <p:txBody>
          <a:bodyPr vert="horz" lIns="0" tIns="45720" rIns="288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CA" sz="1600" b="1">
                <a:solidFill>
                  <a:schemeClr val="bg1"/>
                </a:solidFill>
                <a:latin typeface="Raleway ExtraBold" pitchFamily="2" charset="77"/>
              </a:rPr>
              <a:t>Droit à une éducation de qualité</a:t>
            </a:r>
          </a:p>
        </p:txBody>
      </p:sp>
    </p:spTree>
    <p:extLst>
      <p:ext uri="{BB962C8B-B14F-4D97-AF65-F5344CB8AC3E}">
        <p14:creationId xmlns:p14="http://schemas.microsoft.com/office/powerpoint/2010/main" val="3615331913"/>
      </p:ext>
    </p:extLst>
  </p:cSld>
  <p:clrMapOvr>
    <a:masterClrMapping/>
  </p:clrMapOvr>
</p:sld>
</file>

<file path=ppt/theme/theme1.xml><?xml version="1.0" encoding="utf-8"?>
<a:theme xmlns:a="http://schemas.openxmlformats.org/drawingml/2006/main" name="Thème Office">
  <a:themeElements>
    <a:clrScheme name="GSTP 2023 1">
      <a:dk1>
        <a:srgbClr val="000000"/>
      </a:dk1>
      <a:lt1>
        <a:srgbClr val="FFFFFF"/>
      </a:lt1>
      <a:dk2>
        <a:srgbClr val="262626"/>
      </a:dk2>
      <a:lt2>
        <a:srgbClr val="FCFCFA"/>
      </a:lt2>
      <a:accent1>
        <a:srgbClr val="FF6E63"/>
      </a:accent1>
      <a:accent2>
        <a:srgbClr val="57C3BA"/>
      </a:accent2>
      <a:accent3>
        <a:srgbClr val="0164A7"/>
      </a:accent3>
      <a:accent4>
        <a:srgbClr val="915D50"/>
      </a:accent4>
      <a:accent5>
        <a:srgbClr val="F3AD53"/>
      </a:accent5>
      <a:accent6>
        <a:srgbClr val="30A2C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d82145-67f8-4c5c-b5e2-e7750d4b66fc" xsi:nil="true"/>
    <lcf76f155ced4ddcb4097134ff3c332f xmlns="68860a8d-0e9b-493f-aea6-62eb9cf977bf">
      <Terms xmlns="http://schemas.microsoft.com/office/infopath/2007/PartnerControls"/>
    </lcf76f155ced4ddcb4097134ff3c332f>
    <Commentaire xmlns="68860a8d-0e9b-493f-aea6-62eb9cf977bf" xsi:nil="true"/>
    <Noteder_x00e9_vision xmlns="68860a8d-0e9b-493f-aea6-62eb9cf977bf" xsi:nil="true"/>
    <_x00c9_tapedesuivi xmlns="68860a8d-0e9b-493f-aea6-62eb9cf977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6B053D75B9CD48BB91172341B893DC" ma:contentTypeVersion="23" ma:contentTypeDescription="Create a new document." ma:contentTypeScope="" ma:versionID="e942d01fd95c7fffc605f196d1724a5a">
  <xsd:schema xmlns:xsd="http://www.w3.org/2001/XMLSchema" xmlns:xs="http://www.w3.org/2001/XMLSchema" xmlns:p="http://schemas.microsoft.com/office/2006/metadata/properties" xmlns:ns2="68860a8d-0e9b-493f-aea6-62eb9cf977bf" xmlns:ns3="24d82145-67f8-4c5c-b5e2-e7750d4b66fc" targetNamespace="http://schemas.microsoft.com/office/2006/metadata/properties" ma:root="true" ma:fieldsID="7a64fb4cda4b323ff91701fd4b8f7068" ns2:_="" ns3:_="">
    <xsd:import namespace="68860a8d-0e9b-493f-aea6-62eb9cf977bf"/>
    <xsd:import namespace="24d82145-67f8-4c5c-b5e2-e7750d4b66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_x00c9_tapedesuivi" minOccurs="0"/>
                <xsd:element ref="ns2:Noteder_x00e9_vision" minOccurs="0"/>
                <xsd:element ref="ns2:Commentair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60a8d-0e9b-493f-aea6-62eb9cf97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_x00c9_tapedesuivi" ma:index="21" nillable="true" ma:displayName="Étape de suivi" ma:format="RadioButtons" ma:hidden="true" ma:internalName="_x00c9_tapedesuivi" ma:readOnly="false">
      <xsd:simpleType>
        <xsd:restriction base="dms:Choice">
          <xsd:enumeration value="À valider"/>
          <xsd:enumeration value="1-À signer"/>
          <xsd:enumeration value="À envoyer"/>
          <xsd:enumeration value="5-Traitée"/>
        </xsd:restriction>
      </xsd:simpleType>
    </xsd:element>
    <xsd:element name="Noteder_x00e9_vision" ma:index="22" nillable="true" ma:displayName="Note de révision" ma:format="Dropdown" ma:internalName="Noteder_x00e9_vision">
      <xsd:simpleType>
        <xsd:restriction base="dms:Text">
          <xsd:maxLength value="255"/>
        </xsd:restriction>
      </xsd:simpleType>
    </xsd:element>
    <xsd:element name="Commentaire" ma:index="23" nillable="true" ma:displayName="Commentaire" ma:internalName="Commentaire">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e39ca3d-67cb-4014-987f-53d2769c81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82145-67f8-4c5c-b5e2-e7750d4b66fc"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f6830f99-9d5a-4aaa-a595-3c9dc879d951}" ma:internalName="TaxCatchAll" ma:showField="CatchAllData" ma:web="24d82145-67f8-4c5c-b5e2-e7750d4b66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68F3B7-034E-4ED3-94DF-4849D010B71F}">
  <ds:schemaRefs>
    <ds:schemaRef ds:uri="24d82145-67f8-4c5c-b5e2-e7750d4b66fc"/>
    <ds:schemaRef ds:uri="68860a8d-0e9b-493f-aea6-62eb9cf977bf"/>
    <ds:schemaRef ds:uri="bf001f1c-4d76-490d-b3ff-c6dc621f3a87"/>
    <ds:schemaRef ds:uri="ea93740e-8a9e-4005-bdbb-2e0f5f45fd5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5865D2-4CE3-49CF-B568-C8AF25D14A98}">
  <ds:schemaRefs>
    <ds:schemaRef ds:uri="http://schemas.microsoft.com/sharepoint/v3/contenttype/forms"/>
  </ds:schemaRefs>
</ds:datastoreItem>
</file>

<file path=customXml/itemProps3.xml><?xml version="1.0" encoding="utf-8"?>
<ds:datastoreItem xmlns:ds="http://schemas.openxmlformats.org/officeDocument/2006/customXml" ds:itemID="{CCD6256B-781A-4F0C-89F4-D058F5956B3B}">
  <ds:schemaRefs>
    <ds:schemaRef ds:uri="24d82145-67f8-4c5c-b5e2-e7750d4b66fc"/>
    <ds:schemaRef ds:uri="68860a8d-0e9b-493f-aea6-62eb9cf977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35</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Thème Office</vt:lpstr>
      <vt:lpstr>PowerPoint Presentation</vt:lpstr>
      <vt:lpstr>PowerPoint Presentation</vt:lpstr>
      <vt:lpstr>PowerPoint Presentation</vt:lpstr>
      <vt:lpstr>PowerPoint Presentation</vt:lpstr>
      <vt:lpstr>Pourquoi respecter les droits des tout-petits ?</vt:lpstr>
      <vt:lpstr>Des droits fondamentaux</vt:lpstr>
      <vt:lpstr>Droit à une éducation de qualité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Droit aux meilleurs soins de santé possible</vt:lpstr>
      <vt:lpstr>Droit aux meilleurs soins de santé possible</vt:lpstr>
      <vt:lpstr>PowerPoint Presentation</vt:lpstr>
      <vt:lpstr>PowerPoint Presentation</vt:lpstr>
      <vt:lpstr>PowerPoint Presentation</vt:lpstr>
      <vt:lpstr>PowerPoint Presentation</vt:lpstr>
      <vt:lpstr>PowerPoint Presentation</vt:lpstr>
      <vt:lpstr>Droit à de la nourriture, des vêtements et un endroit sûr où vivre</vt:lpstr>
      <vt:lpstr>PowerPoint Presentation</vt:lpstr>
      <vt:lpstr>PowerPoint Presentation</vt:lpstr>
      <vt:lpstr>PowerPoint Presentation</vt:lpstr>
      <vt:lpstr>PowerPoint Presentation</vt:lpstr>
      <vt:lpstr>PowerPoint Presentation</vt:lpstr>
      <vt:lpstr>Droit d’avoir une famille aimante et d’être entouré d’une communauté bienveillante</vt:lpstr>
      <vt:lpstr>Droit d’avoir une famille aimante et d’être entouré d’une communauté bienveillante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 GRAPHIQUES</dc:title>
  <dc:creator>Gagnon Kim</dc:creator>
  <cp:revision>1</cp:revision>
  <dcterms:created xsi:type="dcterms:W3CDTF">2023-10-24T20:30:20Z</dcterms:created>
  <dcterms:modified xsi:type="dcterms:W3CDTF">2023-11-21T14:11:04Z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0x010100336B053D75B9CD48BB91172341B893DC</vt:lpwstr>
  </property>
</Properties>
</file>