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Lst>
  <p:notesMasterIdLst>
    <p:notesMasterId r:id="rId66"/>
  </p:notesMasterIdLst>
  <p:handoutMasterIdLst>
    <p:handoutMasterId r:id="rId67"/>
  </p:handoutMasterIdLst>
  <p:sldIdLst>
    <p:sldId id="269" r:id="rId7"/>
    <p:sldId id="376" r:id="rId8"/>
    <p:sldId id="332" r:id="rId9"/>
    <p:sldId id="292" r:id="rId10"/>
    <p:sldId id="358" r:id="rId11"/>
    <p:sldId id="297" r:id="rId12"/>
    <p:sldId id="368" r:id="rId13"/>
    <p:sldId id="328" r:id="rId14"/>
    <p:sldId id="381" r:id="rId15"/>
    <p:sldId id="382" r:id="rId16"/>
    <p:sldId id="383" r:id="rId17"/>
    <p:sldId id="384" r:id="rId18"/>
    <p:sldId id="385" r:id="rId19"/>
    <p:sldId id="386" r:id="rId20"/>
    <p:sldId id="387" r:id="rId21"/>
    <p:sldId id="388" r:id="rId22"/>
    <p:sldId id="389" r:id="rId23"/>
    <p:sldId id="390" r:id="rId24"/>
    <p:sldId id="391" r:id="rId25"/>
    <p:sldId id="392" r:id="rId26"/>
    <p:sldId id="393" r:id="rId27"/>
    <p:sldId id="394" r:id="rId28"/>
    <p:sldId id="424" r:id="rId29"/>
    <p:sldId id="395" r:id="rId30"/>
    <p:sldId id="334"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425" r:id="rId45"/>
    <p:sldId id="409" r:id="rId46"/>
    <p:sldId id="380" r:id="rId47"/>
    <p:sldId id="410" r:id="rId48"/>
    <p:sldId id="411" r:id="rId49"/>
    <p:sldId id="412" r:id="rId50"/>
    <p:sldId id="413" r:id="rId51"/>
    <p:sldId id="426" r:id="rId52"/>
    <p:sldId id="414" r:id="rId53"/>
    <p:sldId id="415" r:id="rId54"/>
    <p:sldId id="416" r:id="rId55"/>
    <p:sldId id="417" r:id="rId56"/>
    <p:sldId id="418" r:id="rId57"/>
    <p:sldId id="419" r:id="rId58"/>
    <p:sldId id="420" r:id="rId59"/>
    <p:sldId id="421" r:id="rId60"/>
    <p:sldId id="422" r:id="rId61"/>
    <p:sldId id="423" r:id="rId62"/>
    <p:sldId id="427" r:id="rId63"/>
    <p:sldId id="366" r:id="rId64"/>
    <p:sldId id="331" r:id="rId65"/>
  </p:sldIdLst>
  <p:sldSz cx="9144000" cy="5143500" type="screen16x9"/>
  <p:notesSz cx="6858000" cy="9144000"/>
  <p:embeddedFontLst>
    <p:embeddedFont>
      <p:font typeface="GothamBold" charset="0"/>
      <p:regular r:id="rId68"/>
    </p:embeddedFont>
    <p:embeddedFont>
      <p:font typeface="GothamBook" charset="0"/>
      <p:regular r:id="rId69"/>
    </p:embeddedFont>
    <p:embeddedFont>
      <p:font typeface="GothamBlack" charset="0"/>
      <p:regular r:id="rId70"/>
    </p:embeddedFont>
    <p:embeddedFont>
      <p:font typeface="Raleway" panose="020B060402020202020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341"/>
    <a:srgbClr val="F0F6E8"/>
    <a:srgbClr val="60BFC4"/>
    <a:srgbClr val="DDECED"/>
    <a:srgbClr val="FBEEE8"/>
    <a:srgbClr val="FFF8E8"/>
    <a:srgbClr val="434747"/>
    <a:srgbClr val="5EBCC2"/>
    <a:srgbClr val="D93A3B"/>
    <a:srgbClr val="CD3F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44" autoAdjust="0"/>
    <p:restoredTop sz="60747" autoAdjust="0"/>
  </p:normalViewPr>
  <p:slideViewPr>
    <p:cSldViewPr>
      <p:cViewPr>
        <p:scale>
          <a:sx n="100" d="100"/>
          <a:sy n="100" d="100"/>
        </p:scale>
        <p:origin x="-1650" y="72"/>
      </p:cViewPr>
      <p:guideLst>
        <p:guide orient="horz" pos="1620"/>
        <p:guide pos="2880"/>
      </p:guideLst>
    </p:cSldViewPr>
  </p:slideViewPr>
  <p:notesTextViewPr>
    <p:cViewPr>
      <p:scale>
        <a:sx n="1" d="1"/>
        <a:sy n="1" d="1"/>
      </p:scale>
      <p:origin x="0" y="0"/>
    </p:cViewPr>
  </p:notesTextViewPr>
  <p:notesViewPr>
    <p:cSldViewPr showGuides="1">
      <p:cViewPr varScale="1">
        <p:scale>
          <a:sx n="140" d="100"/>
          <a:sy n="140" d="100"/>
        </p:scale>
        <p:origin x="471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font" Target="fonts/font1.fntdata"/><Relationship Id="rId76" Type="http://schemas.openxmlformats.org/officeDocument/2006/relationships/font" Target="fonts/font9.fntdata"/><Relationship Id="rId7" Type="http://schemas.openxmlformats.org/officeDocument/2006/relationships/slide" Target="slides/slide1.xml"/><Relationship Id="rId71"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74" Type="http://schemas.openxmlformats.org/officeDocument/2006/relationships/font" Target="fonts/font7.fntdata"/><Relationship Id="rId79"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5.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3.fntdata"/><Relationship Id="rId75" Type="http://schemas.openxmlformats.org/officeDocument/2006/relationships/font" Target="fonts/font8.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A846885-8E78-426F-A5B4-C728E872CC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BC234659-492D-4677-9F95-DA9C872211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8FFD07-D78C-4FE6-9BDC-7662708EE2A4}" type="datetimeFigureOut">
              <a:rPr lang="en-US" smtClean="0"/>
              <a:t>12/14/2017</a:t>
            </a:fld>
            <a:endParaRPr lang="en-US"/>
          </a:p>
        </p:txBody>
      </p:sp>
      <p:sp>
        <p:nvSpPr>
          <p:cNvPr id="4" name="Footer Placeholder 3">
            <a:extLst>
              <a:ext uri="{FF2B5EF4-FFF2-40B4-BE49-F238E27FC236}">
                <a16:creationId xmlns:a16="http://schemas.microsoft.com/office/drawing/2014/main" xmlns="" id="{C334E05B-F886-41A1-B8B3-311DC7826D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36F8303C-F081-4E32-8818-4945286C64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983FC5-EB53-4703-8353-E8CE98BF4676}" type="slidenum">
              <a:rPr lang="en-US" smtClean="0"/>
              <a:t>‹N°›</a:t>
            </a:fld>
            <a:endParaRPr lang="en-US"/>
          </a:p>
        </p:txBody>
      </p:sp>
    </p:spTree>
    <p:extLst>
      <p:ext uri="{BB962C8B-B14F-4D97-AF65-F5344CB8AC3E}">
        <p14:creationId xmlns:p14="http://schemas.microsoft.com/office/powerpoint/2010/main" val="1625522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AADC-6060-4597-A8DF-38877B2841D4}" type="datetimeFigureOut">
              <a:rPr lang="fr-CA" smtClean="0"/>
              <a:pPr/>
              <a:t>2017-12-14</a:t>
            </a:fld>
            <a:endParaRPr lang="fr-CA"/>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2CFA84-0FF2-4DBA-B52B-2873022ED3BF}" type="slidenum">
              <a:rPr lang="fr-CA" smtClean="0"/>
              <a:pPr/>
              <a:t>‹N°›</a:t>
            </a:fld>
            <a:endParaRPr lang="fr-CA"/>
          </a:p>
        </p:txBody>
      </p:sp>
    </p:spTree>
    <p:extLst>
      <p:ext uri="{BB962C8B-B14F-4D97-AF65-F5344CB8AC3E}">
        <p14:creationId xmlns:p14="http://schemas.microsoft.com/office/powerpoint/2010/main" val="3770969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Ce portrait propose de faire un arrêt sur image, le temps de décrire la santé et le</a:t>
            </a:r>
            <a:r>
              <a:rPr lang="fr-CA" baseline="0" dirty="0"/>
              <a:t> </a:t>
            </a:r>
            <a:r>
              <a:rPr lang="fr-CA" dirty="0"/>
              <a:t>développement des enfants âgés de 0 à 5 ans au Québec. Il fait état des conditions</a:t>
            </a:r>
            <a:r>
              <a:rPr lang="fr-CA" baseline="0" dirty="0"/>
              <a:t> </a:t>
            </a:r>
            <a:r>
              <a:rPr lang="fr-CA" dirty="0"/>
              <a:t>dans lesquelles ils viennent au monde, de leur état de santé physique, de leur état</a:t>
            </a:r>
            <a:r>
              <a:rPr lang="fr-CA" baseline="0" dirty="0"/>
              <a:t> </a:t>
            </a:r>
            <a:r>
              <a:rPr lang="fr-CA" dirty="0"/>
              <a:t>de santé mentale et de leur développement.</a:t>
            </a:r>
          </a:p>
          <a:p>
            <a:r>
              <a:rPr lang="fr-CA" dirty="0"/>
              <a:t>Les données présentées dans ce portrait proviennent de données administratives,</a:t>
            </a:r>
            <a:r>
              <a:rPr lang="fr-CA" baseline="0" dirty="0"/>
              <a:t> </a:t>
            </a:r>
            <a:r>
              <a:rPr lang="fr-CA" dirty="0"/>
              <a:t>de recensements ou encore d’enquêtes populationnelles. Certains aspects de la</a:t>
            </a:r>
            <a:r>
              <a:rPr lang="fr-CA" baseline="0" dirty="0"/>
              <a:t> </a:t>
            </a:r>
            <a:r>
              <a:rPr lang="fr-CA" dirty="0"/>
              <a:t>santé et du bien-être des enfants n’ont malheureusement pas pu être couverts</a:t>
            </a:r>
            <a:r>
              <a:rPr lang="fr-CA" baseline="0" dirty="0"/>
              <a:t> </a:t>
            </a:r>
            <a:r>
              <a:rPr lang="fr-CA" dirty="0"/>
              <a:t>puisqu’ils ne sont pas tous mesurés dans les enquêtes ou consignés dans les</a:t>
            </a:r>
            <a:r>
              <a:rPr lang="fr-CA" baseline="0" dirty="0"/>
              <a:t> </a:t>
            </a:r>
            <a:r>
              <a:rPr lang="fr-CA" dirty="0"/>
              <a:t>banques de données administratives. Cependant, les données présentées</a:t>
            </a:r>
            <a:r>
              <a:rPr lang="fr-CA" baseline="0" dirty="0"/>
              <a:t> </a:t>
            </a:r>
            <a:r>
              <a:rPr lang="fr-CA" dirty="0"/>
              <a:t>sont représentatives de l’ensemble des tout-petits québécois.</a:t>
            </a:r>
          </a:p>
          <a:p>
            <a:r>
              <a:rPr lang="fr-CA" dirty="0"/>
              <a:t>Ces données dressent le portrait actuel des tout-petits québécois, mais aussi,</a:t>
            </a:r>
            <a:r>
              <a:rPr lang="fr-CA" baseline="0" dirty="0"/>
              <a:t> </a:t>
            </a:r>
            <a:r>
              <a:rPr lang="fr-CA" dirty="0"/>
              <a:t>lorsque cela est possible, présentent l’évolution de la situation au cours des</a:t>
            </a:r>
            <a:r>
              <a:rPr lang="fr-CA" baseline="0" dirty="0"/>
              <a:t> </a:t>
            </a:r>
            <a:r>
              <a:rPr lang="fr-CA" dirty="0"/>
              <a:t>dernières années. Parce que les données utilisées proviennent de différentes</a:t>
            </a:r>
            <a:r>
              <a:rPr lang="fr-CA" baseline="0" dirty="0"/>
              <a:t> </a:t>
            </a:r>
            <a:r>
              <a:rPr lang="fr-CA" dirty="0"/>
              <a:t>sources, les années de référence évoquées peuvent parfois varier. Celles présentées sont les plus récentes dont nous disposons.</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1</a:t>
            </a:fld>
            <a:endParaRPr lang="fr-CA"/>
          </a:p>
        </p:txBody>
      </p:sp>
    </p:spTree>
    <p:extLst>
      <p:ext uri="{BB962C8B-B14F-4D97-AF65-F5344CB8AC3E}">
        <p14:creationId xmlns:p14="http://schemas.microsoft.com/office/powerpoint/2010/main" val="1984988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Au Québec, en plus des mesures mises en place dans les établissements</a:t>
            </a:r>
            <a:r>
              <a:rPr lang="fr-CA" baseline="0" dirty="0"/>
              <a:t> </a:t>
            </a:r>
            <a:r>
              <a:rPr lang="fr-CA" dirty="0"/>
              <a:t>qui ont la certification «Amis des bébés», divers services de soutien à</a:t>
            </a:r>
            <a:r>
              <a:rPr lang="fr-CA" baseline="0" dirty="0"/>
              <a:t> </a:t>
            </a:r>
            <a:r>
              <a:rPr lang="fr-CA" dirty="0"/>
              <a:t>l’allaitement sont offerts aux mères : groupes d’entraide en allaitement,</a:t>
            </a:r>
            <a:r>
              <a:rPr lang="fr-CA" baseline="0" dirty="0"/>
              <a:t> </a:t>
            </a:r>
            <a:r>
              <a:rPr lang="fr-CA" dirty="0"/>
              <a:t>cliniques d’allaitement, haltes-allaitement et consultantes en lactation.</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16</a:t>
            </a:fld>
            <a:endParaRPr lang="fr-CA"/>
          </a:p>
        </p:txBody>
      </p:sp>
    </p:spTree>
    <p:extLst>
      <p:ext uri="{BB962C8B-B14F-4D97-AF65-F5344CB8AC3E}">
        <p14:creationId xmlns:p14="http://schemas.microsoft.com/office/powerpoint/2010/main" val="356570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Plus précisément, il s’agit de l’ensemble des mères d’enfants de 0 à 5 ans à l'exception de celles ayant</a:t>
            </a:r>
            <a:r>
              <a:rPr lang="fr-CA" baseline="0" dirty="0"/>
              <a:t> </a:t>
            </a:r>
            <a:r>
              <a:rPr lang="fr-CA" dirty="0"/>
              <a:t>expliqué n’avoir pas eu recours à des services de soutien à l’allaitement parce qu’elles n’avaient pas</a:t>
            </a:r>
            <a:r>
              <a:rPr lang="fr-CA" baseline="0" dirty="0"/>
              <a:t> </a:t>
            </a:r>
            <a:r>
              <a:rPr lang="fr-CA" dirty="0"/>
              <a:t>allaité.</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17</a:t>
            </a:fld>
            <a:endParaRPr lang="fr-CA"/>
          </a:p>
        </p:txBody>
      </p:sp>
    </p:spTree>
    <p:extLst>
      <p:ext uri="{BB962C8B-B14F-4D97-AF65-F5344CB8AC3E}">
        <p14:creationId xmlns:p14="http://schemas.microsoft.com/office/powerpoint/2010/main" val="173945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Ces parents ont souvent un plus grand besoin de</a:t>
            </a:r>
            <a:r>
              <a:rPr lang="fr-CA" baseline="0" dirty="0"/>
              <a:t> </a:t>
            </a:r>
            <a:r>
              <a:rPr lang="fr-CA" dirty="0"/>
              <a:t>soutien durant la période prénatale. </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19</a:t>
            </a:fld>
            <a:endParaRPr lang="fr-CA"/>
          </a:p>
        </p:txBody>
      </p:sp>
    </p:spTree>
    <p:extLst>
      <p:ext uri="{BB962C8B-B14F-4D97-AF65-F5344CB8AC3E}">
        <p14:creationId xmlns:p14="http://schemas.microsoft.com/office/powerpoint/2010/main" val="260264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Selon l’OMS, un taux de césariennes supérieur à 10% n’est pas associé à</a:t>
            </a:r>
            <a:r>
              <a:rPr lang="fr-CA" baseline="0" dirty="0"/>
              <a:t> </a:t>
            </a:r>
            <a:r>
              <a:rPr lang="fr-CA" dirty="0"/>
              <a:t>une réduction de la mortalité pour la mère ou le bébé. La communauté</a:t>
            </a:r>
            <a:r>
              <a:rPr lang="fr-CA" baseline="0" dirty="0"/>
              <a:t> </a:t>
            </a:r>
            <a:r>
              <a:rPr lang="fr-CA" dirty="0"/>
              <a:t>internationale considère donc que la proportion idéale de césariennes</a:t>
            </a:r>
            <a:r>
              <a:rPr lang="fr-CA" baseline="0" dirty="0"/>
              <a:t> </a:t>
            </a:r>
            <a:r>
              <a:rPr lang="fr-CA" dirty="0"/>
              <a:t>se situe entre 10 et 15%.</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20</a:t>
            </a:fld>
            <a:endParaRPr lang="fr-CA"/>
          </a:p>
        </p:txBody>
      </p:sp>
    </p:spTree>
    <p:extLst>
      <p:ext uri="{BB962C8B-B14F-4D97-AF65-F5344CB8AC3E}">
        <p14:creationId xmlns:p14="http://schemas.microsoft.com/office/powerpoint/2010/main" val="2583540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naissances prématurées sont plus fréquentes si la mère a 40 ans</a:t>
            </a:r>
            <a:r>
              <a:rPr lang="fr-CA" baseline="0" dirty="0"/>
              <a:t> </a:t>
            </a:r>
            <a:r>
              <a:rPr lang="fr-CA" dirty="0"/>
              <a:t>et plus ou si elle a 19 ans et moins. Les naissances prématurées sont également plus fréquentes dans le cas</a:t>
            </a:r>
            <a:r>
              <a:rPr lang="fr-CA" baseline="0" dirty="0"/>
              <a:t> </a:t>
            </a:r>
            <a:r>
              <a:rPr lang="fr-CA" dirty="0"/>
              <a:t>de naissances multiples.</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22</a:t>
            </a:fld>
            <a:endParaRPr lang="fr-CA"/>
          </a:p>
        </p:txBody>
      </p:sp>
    </p:spTree>
    <p:extLst>
      <p:ext uri="{BB962C8B-B14F-4D97-AF65-F5344CB8AC3E}">
        <p14:creationId xmlns:p14="http://schemas.microsoft.com/office/powerpoint/2010/main" val="879503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smtClean="0"/>
              <a:t>Améliorer les conditions de vie des femmes enceintes:</a:t>
            </a:r>
            <a:r>
              <a:rPr lang="fr-CA" b="1" baseline="0" dirty="0" smtClean="0"/>
              <a:t> </a:t>
            </a:r>
            <a:r>
              <a:rPr lang="fr-CA" baseline="0" dirty="0" smtClean="0"/>
              <a:t>Vivre dans un milieu socioéconomique défavorisé est associé à une fréquence plus élevée de bébés prématurés ou de faible</a:t>
            </a:r>
          </a:p>
          <a:p>
            <a:r>
              <a:rPr lang="fr-CA" baseline="0" dirty="0" smtClean="0"/>
              <a:t>poids à la naissance ainsi qu’à des taux d’allaitement plus faibles. Les mesures visant à améliorer les conditions de vie des femmes enceintes issues de ces milieux et à leur offrir du</a:t>
            </a:r>
          </a:p>
          <a:p>
            <a:r>
              <a:rPr lang="fr-CA" baseline="0" dirty="0" smtClean="0"/>
              <a:t>soutien (ex. : intervention nutritionnelle OLO, modèle de la Maison Bleue, programme SIPPE, soutien financier) peuvent donc avoir des conséquences positives sur la santé du bébé</a:t>
            </a:r>
          </a:p>
          <a:p>
            <a:r>
              <a:rPr lang="fr-CA" baseline="0" dirty="0" smtClean="0"/>
              <a:t>à naître, tant sur le poids à la naissance que sur les taux de prématurité et d’allaitement.</a:t>
            </a:r>
          </a:p>
          <a:p>
            <a:endParaRPr lang="fr-CA" baseline="0" dirty="0" smtClean="0"/>
          </a:p>
          <a:p>
            <a:r>
              <a:rPr lang="fr-CA" b="1" dirty="0" smtClean="0"/>
              <a:t>La formation des professionnels et l’autoévaluation de la pratique clinique : </a:t>
            </a:r>
            <a:r>
              <a:rPr lang="fr-CA" dirty="0" smtClean="0"/>
              <a:t>L’étude QUARISMA réalisée dans 32 hôpitaux québécois entre 2008 et 2011 a démontré que la formation des professionnels qui pratiquent des accouchements et l’autoévaluation de la pratique clinique étaient efficaces pour réduire les taux de césariennes de façon sécuritaire. Par ailleurs, selon un rapport produit par l’Institut national d’excellence en santé et en services sociaux (INESSS), un accompagnement individuel de la mère pendant le travail et l’accouchement constitue un levier pour réduire efficacement les interventions obstétricales dans leur ensemble, ce qui contribue aussi à une meilleure réussite de l’allaitement.</a:t>
            </a:r>
          </a:p>
          <a:p>
            <a:endParaRPr lang="fr-CA" dirty="0" smtClean="0"/>
          </a:p>
          <a:p>
            <a:r>
              <a:rPr lang="fr-CA" b="1" dirty="0" smtClean="0"/>
              <a:t>La création d’environnements favorables à l’allaitement: </a:t>
            </a:r>
            <a:r>
              <a:rPr lang="fr-CA" dirty="0" smtClean="0"/>
              <a:t>La certification Initiative Amis des Bébés s’est avérée efficace</a:t>
            </a:r>
            <a:r>
              <a:rPr lang="fr-CA" baseline="0" dirty="0" smtClean="0"/>
              <a:t> </a:t>
            </a:r>
            <a:r>
              <a:rPr lang="fr-CA" dirty="0" smtClean="0"/>
              <a:t>pour améliorer les taux d’allaitement. Certaines conditions</a:t>
            </a:r>
          </a:p>
          <a:p>
            <a:r>
              <a:rPr lang="fr-CA" dirty="0" smtClean="0"/>
              <a:t>pourraient aussi contribuer à soutenir l’allaitement, notamment</a:t>
            </a:r>
            <a:r>
              <a:rPr lang="fr-CA" baseline="0" dirty="0" smtClean="0"/>
              <a:t> </a:t>
            </a:r>
            <a:r>
              <a:rPr lang="fr-CA" dirty="0" smtClean="0"/>
              <a:t>la création d’environnements favorables à l’allaitement</a:t>
            </a:r>
            <a:r>
              <a:rPr lang="fr-CA" baseline="0" dirty="0" smtClean="0"/>
              <a:t> </a:t>
            </a:r>
            <a:r>
              <a:rPr lang="fr-CA" dirty="0" smtClean="0"/>
              <a:t>(ex. : campagne de marketing social pour favoriser des</a:t>
            </a:r>
            <a:r>
              <a:rPr lang="fr-CA" baseline="0" dirty="0" smtClean="0"/>
              <a:t> </a:t>
            </a:r>
            <a:r>
              <a:rPr lang="fr-CA" dirty="0" smtClean="0"/>
              <a:t>attitudes positives par rapport à l’allaitement, création de</a:t>
            </a:r>
            <a:r>
              <a:rPr lang="fr-CA" baseline="0" dirty="0" smtClean="0"/>
              <a:t> </a:t>
            </a:r>
            <a:r>
              <a:rPr lang="fr-CA" dirty="0" smtClean="0"/>
              <a:t>salles d’allaitement, appui au droit des femmes d’allaiter</a:t>
            </a:r>
            <a:r>
              <a:rPr lang="fr-CA" baseline="0" dirty="0" smtClean="0"/>
              <a:t> </a:t>
            </a:r>
            <a:r>
              <a:rPr lang="fr-CA" dirty="0" smtClean="0"/>
              <a:t>dans les lieux publics). Enfin, une meilleure formation des</a:t>
            </a:r>
            <a:r>
              <a:rPr lang="fr-CA" baseline="0" dirty="0" smtClean="0"/>
              <a:t> </a:t>
            </a:r>
            <a:r>
              <a:rPr lang="fr-CA" dirty="0" smtClean="0"/>
              <a:t>professionnels et la présence de groupes de soutien24</a:t>
            </a:r>
            <a:r>
              <a:rPr lang="fr-CA" baseline="0" dirty="0" smtClean="0"/>
              <a:t> </a:t>
            </a:r>
            <a:r>
              <a:rPr lang="fr-CA" dirty="0" smtClean="0"/>
              <a:t>peuvent appuyer les mères dans leur décision d’allaiter.</a:t>
            </a:r>
          </a:p>
        </p:txBody>
      </p:sp>
      <p:sp>
        <p:nvSpPr>
          <p:cNvPr id="4" name="Slide Number Placeholder 3"/>
          <p:cNvSpPr>
            <a:spLocks noGrp="1"/>
          </p:cNvSpPr>
          <p:nvPr>
            <p:ph type="sldNum" sz="quarter" idx="10"/>
          </p:nvPr>
        </p:nvSpPr>
        <p:spPr/>
        <p:txBody>
          <a:bodyPr/>
          <a:lstStyle/>
          <a:p>
            <a:fld id="{F42CFA84-0FF2-4DBA-B52B-2873022ED3BF}" type="slidenum">
              <a:rPr lang="fr-CA" smtClean="0"/>
              <a:pPr/>
              <a:t>23</a:t>
            </a:fld>
            <a:endParaRPr lang="fr-CA"/>
          </a:p>
        </p:txBody>
      </p:sp>
    </p:spTree>
    <p:extLst>
      <p:ext uri="{BB962C8B-B14F-4D97-AF65-F5344CB8AC3E}">
        <p14:creationId xmlns:p14="http://schemas.microsoft.com/office/powerpoint/2010/main" val="379959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Pour atteindre leur plein potentiel, les tout-petits doivent pouvoir compter sur</a:t>
            </a:r>
            <a:r>
              <a:rPr lang="fr-CA" baseline="0" dirty="0"/>
              <a:t> </a:t>
            </a:r>
            <a:r>
              <a:rPr lang="fr-CA" dirty="0"/>
              <a:t>une bonne santé physique. Les problèmes de santé physique qui ne sont pas</a:t>
            </a:r>
            <a:r>
              <a:rPr lang="fr-CA" baseline="0" dirty="0"/>
              <a:t> </a:t>
            </a:r>
            <a:r>
              <a:rPr lang="fr-CA" dirty="0"/>
              <a:t>traités peuvent, en effet, nuire autant à la santé physique globale de l’enfant</a:t>
            </a:r>
            <a:r>
              <a:rPr lang="fr-CA" baseline="0" dirty="0"/>
              <a:t> </a:t>
            </a:r>
            <a:r>
              <a:rPr lang="fr-CA" dirty="0"/>
              <a:t>qu’à sa santé mentale et à son développement. De plus, la grande majorité de</a:t>
            </a:r>
            <a:r>
              <a:rPr lang="fr-CA" baseline="0" dirty="0"/>
              <a:t> </a:t>
            </a:r>
            <a:r>
              <a:rPr lang="fr-CA" dirty="0"/>
              <a:t>ces problèmes sont au moins partiellement évitables par des interventions</a:t>
            </a:r>
            <a:r>
              <a:rPr lang="fr-CA" baseline="0" dirty="0"/>
              <a:t> </a:t>
            </a:r>
            <a:r>
              <a:rPr lang="fr-CA" dirty="0"/>
              <a:t>préventives, diminuant ainsi grandement leurs conséquences sur les tout-petits.</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24</a:t>
            </a:fld>
            <a:endParaRPr lang="fr-CA"/>
          </a:p>
        </p:txBody>
      </p:sp>
    </p:spTree>
    <p:extLst>
      <p:ext uri="{BB962C8B-B14F-4D97-AF65-F5344CB8AC3E}">
        <p14:creationId xmlns:p14="http://schemas.microsoft.com/office/powerpoint/2010/main" val="179165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 taux annuel moyen d’hospitalisations pour asthme a diminué</a:t>
            </a:r>
            <a:r>
              <a:rPr lang="fr-CA" baseline="0" dirty="0"/>
              <a:t> </a:t>
            </a:r>
            <a:r>
              <a:rPr lang="fr-CA" dirty="0"/>
              <a:t>significativement depuis 2007-2010. Il était alors de 369,4 hospitalisations</a:t>
            </a:r>
            <a:r>
              <a:rPr lang="fr-CA" baseline="0" dirty="0"/>
              <a:t> </a:t>
            </a:r>
            <a:r>
              <a:rPr lang="fr-CA" dirty="0"/>
              <a:t>pour 100 000 enfants de 0 à 4 ans. Il s’agit d’une diminution de 56%.</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25</a:t>
            </a:fld>
            <a:endParaRPr lang="fr-CA"/>
          </a:p>
        </p:txBody>
      </p:sp>
    </p:spTree>
    <p:extLst>
      <p:ext uri="{BB962C8B-B14F-4D97-AF65-F5344CB8AC3E}">
        <p14:creationId xmlns:p14="http://schemas.microsoft.com/office/powerpoint/2010/main" val="340605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 libellé exact pour cet indicateur est traumatisme non intentionnel.</a:t>
            </a:r>
          </a:p>
          <a:p>
            <a:r>
              <a:rPr lang="fr-CA" dirty="0"/>
              <a:t>Ces blessures peuvent résulter d’un événement involontaire tel qu’une</a:t>
            </a:r>
            <a:r>
              <a:rPr lang="fr-CA" baseline="0" dirty="0"/>
              <a:t> </a:t>
            </a:r>
            <a:r>
              <a:rPr lang="fr-CA" dirty="0"/>
              <a:t>chute, une collision impliquant un véhicule motorisé, une intoxication</a:t>
            </a:r>
            <a:r>
              <a:rPr lang="fr-CA" baseline="0" dirty="0"/>
              <a:t> </a:t>
            </a:r>
            <a:r>
              <a:rPr lang="fr-CA" dirty="0"/>
              <a:t>médicamenteuse, un incendie ou une noyade.</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26</a:t>
            </a:fld>
            <a:endParaRPr lang="fr-CA"/>
          </a:p>
        </p:txBody>
      </p:sp>
    </p:spTree>
    <p:extLst>
      <p:ext uri="{BB962C8B-B14F-4D97-AF65-F5344CB8AC3E}">
        <p14:creationId xmlns:p14="http://schemas.microsoft.com/office/powerpoint/2010/main" val="339329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 libellé exact pour cet indicateur est traumatisme non intentionnel.</a:t>
            </a:r>
          </a:p>
          <a:p>
            <a:r>
              <a:rPr lang="fr-CA" dirty="0"/>
              <a:t>Ces blessures peuvent résulter d’un événement involontaire tel qu’une</a:t>
            </a:r>
            <a:r>
              <a:rPr lang="fr-CA" baseline="0" dirty="0"/>
              <a:t> </a:t>
            </a:r>
            <a:r>
              <a:rPr lang="fr-CA" dirty="0"/>
              <a:t>chute, une collision impliquant un véhicule motorisé, une intoxication</a:t>
            </a:r>
            <a:r>
              <a:rPr lang="fr-CA" baseline="0" dirty="0"/>
              <a:t> </a:t>
            </a:r>
            <a:r>
              <a:rPr lang="fr-CA" dirty="0"/>
              <a:t>médicamenteuse, un incendie ou une noyade.</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27</a:t>
            </a:fld>
            <a:endParaRPr lang="fr-CA"/>
          </a:p>
        </p:txBody>
      </p:sp>
    </p:spTree>
    <p:extLst>
      <p:ext uri="{BB962C8B-B14F-4D97-AF65-F5344CB8AC3E}">
        <p14:creationId xmlns:p14="http://schemas.microsoft.com/office/powerpoint/2010/main" val="410969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4</a:t>
            </a:fld>
            <a:endParaRPr lang="fr-CA"/>
          </a:p>
        </p:txBody>
      </p:sp>
    </p:spTree>
    <p:extLst>
      <p:ext uri="{BB962C8B-B14F-4D97-AF65-F5344CB8AC3E}">
        <p14:creationId xmlns:p14="http://schemas.microsoft.com/office/powerpoint/2010/main" val="1375800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Une diminution importante a été observée pour la plupart</a:t>
            </a:r>
            <a:r>
              <a:rPr lang="fr-CA" baseline="0" dirty="0"/>
              <a:t> </a:t>
            </a:r>
            <a:r>
              <a:rPr lang="fr-CA" dirty="0"/>
              <a:t>des maladies infectieuses depuis le début des années 1990 chez</a:t>
            </a:r>
            <a:r>
              <a:rPr lang="fr-CA" baseline="0" dirty="0"/>
              <a:t> </a:t>
            </a:r>
            <a:r>
              <a:rPr lang="fr-CA" dirty="0"/>
              <a:t>les enfants de 0 à 5 ans.</a:t>
            </a:r>
          </a:p>
          <a:p>
            <a:r>
              <a:rPr lang="fr-CA" dirty="0"/>
              <a:t>On parle d’une éclosion lorsque le nombre de cas confirmés d’une maladie</a:t>
            </a:r>
            <a:r>
              <a:rPr lang="fr-CA" baseline="0" dirty="0"/>
              <a:t> </a:t>
            </a:r>
            <a:r>
              <a:rPr lang="fr-CA" dirty="0"/>
              <a:t>dépasse le nombre prévu pour une période donnée.</a:t>
            </a:r>
          </a:p>
          <a:p>
            <a:endParaRPr lang="fr-CA" dirty="0"/>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29</a:t>
            </a:fld>
            <a:endParaRPr lang="fr-CA"/>
          </a:p>
        </p:txBody>
      </p:sp>
    </p:spTree>
    <p:extLst>
      <p:ext uri="{BB962C8B-B14F-4D97-AF65-F5344CB8AC3E}">
        <p14:creationId xmlns:p14="http://schemas.microsoft.com/office/powerpoint/2010/main" val="1104998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proportion d’enfants vaccinés selon les recommandations à l’âge</a:t>
            </a:r>
            <a:r>
              <a:rPr lang="fr-CA" baseline="0" dirty="0"/>
              <a:t> </a:t>
            </a:r>
            <a:r>
              <a:rPr lang="fr-CA" dirty="0"/>
              <a:t>d’un an a augmenté significativement depuis 2006. Bien qu’on observe</a:t>
            </a:r>
            <a:r>
              <a:rPr lang="fr-CA" baseline="0" dirty="0"/>
              <a:t> </a:t>
            </a:r>
            <a:r>
              <a:rPr lang="fr-CA" dirty="0"/>
              <a:t>également une tendance à la hausse à l’âge de 2 ans, cette augmentation</a:t>
            </a:r>
            <a:r>
              <a:rPr lang="fr-CA" baseline="0" dirty="0"/>
              <a:t> </a:t>
            </a:r>
            <a:r>
              <a:rPr lang="fr-CA" dirty="0"/>
              <a:t>n’est toutefois pas statistiquement significative.</a:t>
            </a:r>
          </a:p>
          <a:p>
            <a:endParaRPr lang="fr-CA" dirty="0"/>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31</a:t>
            </a:fld>
            <a:endParaRPr lang="fr-CA"/>
          </a:p>
        </p:txBody>
      </p:sp>
    </p:spTree>
    <p:extLst>
      <p:ext uri="{BB962C8B-B14F-4D97-AF65-F5344CB8AC3E}">
        <p14:creationId xmlns:p14="http://schemas.microsoft.com/office/powerpoint/2010/main" val="201519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Dans ses objectifs du Millénaire pour le développement, l’Organisation</a:t>
            </a:r>
            <a:r>
              <a:rPr lang="fr-CA" baseline="0" dirty="0"/>
              <a:t> </a:t>
            </a:r>
            <a:r>
              <a:rPr lang="fr-CA" dirty="0"/>
              <a:t>des Nations Unies enjoignait tous les pays du monde à prendre les mesures</a:t>
            </a:r>
            <a:r>
              <a:rPr lang="fr-CA" baseline="0" dirty="0"/>
              <a:t> </a:t>
            </a:r>
            <a:r>
              <a:rPr lang="fr-CA" dirty="0"/>
              <a:t>nécessaires pour réduire de deux tiers le taux de mortalité des enfants</a:t>
            </a:r>
            <a:r>
              <a:rPr lang="fr-CA" baseline="0" dirty="0"/>
              <a:t> </a:t>
            </a:r>
            <a:r>
              <a:rPr lang="fr-CA" dirty="0"/>
              <a:t>de moins de 5 ans entre 1990 et 2015.</a:t>
            </a:r>
          </a:p>
          <a:p>
            <a:r>
              <a:rPr lang="fr-CA" dirty="0"/>
              <a:t>Les principales causes de mortalité infantile (avant l’âge d’un an) sont</a:t>
            </a:r>
            <a:r>
              <a:rPr lang="fr-CA" baseline="0" dirty="0"/>
              <a:t> </a:t>
            </a:r>
            <a:r>
              <a:rPr lang="fr-CA" dirty="0"/>
              <a:t>les problèmes neurologiques (ex. : paralysie cérébrale), les problèmes</a:t>
            </a:r>
            <a:r>
              <a:rPr lang="fr-CA" baseline="0" dirty="0"/>
              <a:t> </a:t>
            </a:r>
            <a:r>
              <a:rPr lang="fr-CA" dirty="0"/>
              <a:t>respiratoires (ex. : pneumonie, grippe), les problèmes cardiovasculaires,</a:t>
            </a:r>
            <a:r>
              <a:rPr lang="fr-CA" baseline="0" dirty="0"/>
              <a:t> </a:t>
            </a:r>
            <a:r>
              <a:rPr lang="fr-CA" dirty="0"/>
              <a:t>les infections et les cancers.</a:t>
            </a:r>
          </a:p>
          <a:p>
            <a:r>
              <a:rPr lang="fr-CA" dirty="0"/>
              <a:t>Les principales causes de mortalité juvénile (entre 1 et 4 ans) sont les</a:t>
            </a:r>
            <a:r>
              <a:rPr lang="fr-CA" baseline="0" dirty="0"/>
              <a:t> </a:t>
            </a:r>
            <a:r>
              <a:rPr lang="fr-CA" dirty="0"/>
              <a:t>blessures non intentionnelles.</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32</a:t>
            </a:fld>
            <a:endParaRPr lang="fr-CA"/>
          </a:p>
        </p:txBody>
      </p:sp>
    </p:spTree>
    <p:extLst>
      <p:ext uri="{BB962C8B-B14F-4D97-AF65-F5344CB8AC3E}">
        <p14:creationId xmlns:p14="http://schemas.microsoft.com/office/powerpoint/2010/main" val="154973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33</a:t>
            </a:fld>
            <a:endParaRPr lang="fr-CA"/>
          </a:p>
        </p:txBody>
      </p:sp>
    </p:spTree>
    <p:extLst>
      <p:ext uri="{BB962C8B-B14F-4D97-AF65-F5344CB8AC3E}">
        <p14:creationId xmlns:p14="http://schemas.microsoft.com/office/powerpoint/2010/main" val="1705854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Selon les Directives canadiennes en matière d’activité physique,</a:t>
            </a:r>
            <a:r>
              <a:rPr lang="fr-CA" baseline="0" dirty="0"/>
              <a:t> </a:t>
            </a:r>
            <a:r>
              <a:rPr lang="fr-CA" dirty="0"/>
              <a:t>les enfants de 3 à 4 ans devraient faire au moins 180 minutes d’activité</a:t>
            </a:r>
            <a:r>
              <a:rPr lang="fr-CA" baseline="0" dirty="0"/>
              <a:t> </a:t>
            </a:r>
            <a:r>
              <a:rPr lang="fr-CA" dirty="0"/>
              <a:t>physique, peu importe l’intensité, réparties au cours de la journée.</a:t>
            </a:r>
            <a:r>
              <a:rPr lang="fr-CA" baseline="0" dirty="0"/>
              <a:t> </a:t>
            </a:r>
            <a:r>
              <a:rPr lang="fr-CA" dirty="0"/>
              <a:t>Les enfants de 5 ans devraient, pour leur part, faire chaque jour au moins</a:t>
            </a:r>
            <a:r>
              <a:rPr lang="fr-CA" baseline="0" dirty="0"/>
              <a:t> </a:t>
            </a:r>
            <a:r>
              <a:rPr lang="fr-CA" dirty="0"/>
              <a:t>60 minutes d’activité physique d'intensité modérée (ex. : vélo, jouer</a:t>
            </a:r>
            <a:r>
              <a:rPr lang="fr-CA" baseline="0" dirty="0"/>
              <a:t> </a:t>
            </a:r>
            <a:r>
              <a:rPr lang="fr-CA" dirty="0"/>
              <a:t>au parc) à élevée (ex. : natation, course).</a:t>
            </a:r>
          </a:p>
          <a:p>
            <a:endParaRPr lang="fr-CA" dirty="0"/>
          </a:p>
          <a:p>
            <a:r>
              <a:rPr lang="fr-CA" dirty="0"/>
              <a:t>Selon les Directives canadiennes en matière de comportement sédentaire,</a:t>
            </a:r>
            <a:r>
              <a:rPr lang="fr-CA" baseline="0" dirty="0"/>
              <a:t> </a:t>
            </a:r>
            <a:r>
              <a:rPr lang="fr-CA" dirty="0"/>
              <a:t>le temps passé devant un écran devrait être limité à moins d’une heure</a:t>
            </a:r>
            <a:r>
              <a:rPr lang="fr-CA" baseline="0" dirty="0"/>
              <a:t> </a:t>
            </a:r>
            <a:r>
              <a:rPr lang="fr-CA" dirty="0"/>
              <a:t>par jour chez les enfants de 3 à 4 ans et à 2 heures par jour chez les enfants</a:t>
            </a:r>
            <a:r>
              <a:rPr lang="fr-CA" baseline="0" dirty="0"/>
              <a:t> </a:t>
            </a:r>
            <a:r>
              <a:rPr lang="fr-CA" dirty="0"/>
              <a:t>âgés de 5 ans.</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34</a:t>
            </a:fld>
            <a:endParaRPr lang="fr-CA"/>
          </a:p>
        </p:txBody>
      </p:sp>
    </p:spTree>
    <p:extLst>
      <p:ext uri="{BB962C8B-B14F-4D97-AF65-F5344CB8AC3E}">
        <p14:creationId xmlns:p14="http://schemas.microsoft.com/office/powerpoint/2010/main" val="1285241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Pour les enfants de 3 à 5 ans, une activité est considérée comme sédentaire</a:t>
            </a:r>
            <a:r>
              <a:rPr lang="fr-CA" baseline="0" dirty="0"/>
              <a:t> </a:t>
            </a:r>
            <a:r>
              <a:rPr lang="fr-CA" dirty="0"/>
              <a:t>si elle requiert moins de 100 mouvements par minute. Une activité physique</a:t>
            </a:r>
            <a:r>
              <a:rPr lang="fr-CA" baseline="0" dirty="0"/>
              <a:t> </a:t>
            </a:r>
            <a:r>
              <a:rPr lang="fr-CA" dirty="0"/>
              <a:t>légère exige 100 à 1 152 mouvements par minute et une activité physique</a:t>
            </a:r>
            <a:r>
              <a:rPr lang="fr-CA" baseline="0" dirty="0"/>
              <a:t> </a:t>
            </a:r>
            <a:r>
              <a:rPr lang="fr-CA" dirty="0"/>
              <a:t>modérée à vigoureuse nécessite 1 152 mouvements par minute ou plus.</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35</a:t>
            </a:fld>
            <a:endParaRPr lang="fr-CA"/>
          </a:p>
        </p:txBody>
      </p:sp>
    </p:spTree>
    <p:extLst>
      <p:ext uri="{BB962C8B-B14F-4D97-AF65-F5344CB8AC3E}">
        <p14:creationId xmlns:p14="http://schemas.microsoft.com/office/powerpoint/2010/main" val="1162568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36</a:t>
            </a:fld>
            <a:endParaRPr lang="fr-CA"/>
          </a:p>
        </p:txBody>
      </p:sp>
    </p:spTree>
    <p:extLst>
      <p:ext uri="{BB962C8B-B14F-4D97-AF65-F5344CB8AC3E}">
        <p14:creationId xmlns:p14="http://schemas.microsoft.com/office/powerpoint/2010/main" val="2442685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En 2016, 163 016 enfants âgés de 0 à 5 ans ont</a:t>
            </a:r>
            <a:r>
              <a:rPr lang="fr-CA" baseline="0" dirty="0"/>
              <a:t> </a:t>
            </a:r>
            <a:r>
              <a:rPr lang="fr-CA" dirty="0"/>
              <a:t>consulté un dentiste pour un examen dans le cadre du</a:t>
            </a:r>
          </a:p>
          <a:p>
            <a:r>
              <a:rPr lang="fr-CA" dirty="0"/>
              <a:t>programme de soins dentaires de la Régie de l’assurance</a:t>
            </a:r>
            <a:r>
              <a:rPr lang="fr-CA" baseline="0" dirty="0"/>
              <a:t> </a:t>
            </a:r>
            <a:r>
              <a:rPr lang="fr-CA" dirty="0"/>
              <a:t>maladie du Québec. Cela correspond à moins du tiers</a:t>
            </a:r>
          </a:p>
          <a:p>
            <a:r>
              <a:rPr lang="fr-CA" dirty="0"/>
              <a:t>des tout-petits.</a:t>
            </a:r>
          </a:p>
          <a:p>
            <a:r>
              <a:rPr lang="fr-CA" dirty="0"/>
              <a:t>La situation s’est toutefois légèrement améliorée dans les dernières</a:t>
            </a:r>
            <a:r>
              <a:rPr lang="fr-CA" baseline="0" dirty="0"/>
              <a:t> </a:t>
            </a:r>
            <a:r>
              <a:rPr lang="fr-CA" dirty="0"/>
              <a:t>années. Le taux d’enfants ayant consulté un dentiste est passé de</a:t>
            </a:r>
            <a:r>
              <a:rPr lang="fr-CA" baseline="0" dirty="0"/>
              <a:t> 28,4 % en 2006 à 30,5 % en 2016.</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37</a:t>
            </a:fld>
            <a:endParaRPr lang="fr-CA"/>
          </a:p>
        </p:txBody>
      </p:sp>
    </p:spTree>
    <p:extLst>
      <p:ext uri="{BB962C8B-B14F-4D97-AF65-F5344CB8AC3E}">
        <p14:creationId xmlns:p14="http://schemas.microsoft.com/office/powerpoint/2010/main" val="663902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Cela représente 28 112 enfants de 3 à 5 ans ayant reçu une telle</a:t>
            </a:r>
            <a:r>
              <a:rPr lang="fr-CA" baseline="0" dirty="0"/>
              <a:t> </a:t>
            </a:r>
            <a:r>
              <a:rPr lang="fr-CA" dirty="0"/>
              <a:t>intervention en 2016.</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38</a:t>
            </a:fld>
            <a:endParaRPr lang="fr-CA"/>
          </a:p>
        </p:txBody>
      </p:sp>
    </p:spTree>
    <p:extLst>
      <p:ext uri="{BB962C8B-B14F-4D97-AF65-F5344CB8AC3E}">
        <p14:creationId xmlns:p14="http://schemas.microsoft.com/office/powerpoint/2010/main" val="329576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smtClean="0"/>
              <a:t>Des environnements favorables à la saine alimentation et à un mode de vie physiquement actif: </a:t>
            </a:r>
            <a:r>
              <a:rPr lang="fr-CA" dirty="0" smtClean="0"/>
              <a:t>L’acquisition de saines habitudes de vie dès le plus jeune âge peut diminuer certains facteurs de risque de maladies chroniques comme l’obésité. L’adoption de politiques publiques ou de mesures collectives (ex. : taxation des boissons sucrées, cibles nutritionnelles visant la teneur en sucre dans les aliments, aménagements sécuritaires et propices à l’activité physique dans les municipalités) peut d’ailleurs contribuer à créer des environnements favorables à la saine alimentation et à un mode de vie physiquement actif.</a:t>
            </a:r>
          </a:p>
          <a:p>
            <a:endParaRPr lang="fr-CA" dirty="0" smtClean="0"/>
          </a:p>
          <a:p>
            <a:r>
              <a:rPr lang="fr-FR" sz="1200" b="1" dirty="0" smtClean="0">
                <a:solidFill>
                  <a:srgbClr val="434747"/>
                </a:solidFill>
                <a:latin typeface="GothamBold" pitchFamily="50" charset="0"/>
              </a:rPr>
              <a:t>Agir dans les services éducatifs à l’enfance:</a:t>
            </a:r>
            <a:r>
              <a:rPr lang="fr-FR" sz="1200" b="1" baseline="0" dirty="0" smtClean="0">
                <a:solidFill>
                  <a:srgbClr val="434747"/>
                </a:solidFill>
                <a:latin typeface="GothamBold" pitchFamily="50" charset="0"/>
              </a:rPr>
              <a:t> </a:t>
            </a:r>
            <a:r>
              <a:rPr lang="fr-CA" sz="1200" baseline="0" dirty="0" smtClean="0">
                <a:solidFill>
                  <a:srgbClr val="434747"/>
                </a:solidFill>
                <a:latin typeface="GothamBold" pitchFamily="50" charset="0"/>
              </a:rPr>
              <a:t>Il est également possible d’agir dans les services éducatifs à l’enfance. Par exemple, le cadre de référence Gazelle et Potiron a été développé pour soutenir la création d’environnements favorables à la saine alimentation, au jeu actif et au développement moteur en services de garde éducatifs à l’enfance. Ce cadre de référence n’est toutefois pas appliqué de façon optimale dans tous les services préscolaires.</a:t>
            </a:r>
          </a:p>
          <a:p>
            <a:endParaRPr lang="fr-CA" sz="1200" baseline="0" dirty="0" smtClean="0">
              <a:solidFill>
                <a:srgbClr val="434747"/>
              </a:solidFill>
              <a:latin typeface="GothamBold" pitchFamily="50" charset="0"/>
            </a:endParaRPr>
          </a:p>
          <a:p>
            <a:r>
              <a:rPr lang="fr-FR" sz="1200" b="1" dirty="0" smtClean="0">
                <a:solidFill>
                  <a:srgbClr val="434747"/>
                </a:solidFill>
                <a:latin typeface="GothamBold" pitchFamily="50" charset="0"/>
              </a:rPr>
              <a:t>Lutter contre la carie dentaire:</a:t>
            </a:r>
            <a:r>
              <a:rPr lang="fr-FR" sz="1200" dirty="0" smtClean="0">
                <a:solidFill>
                  <a:srgbClr val="434747"/>
                </a:solidFill>
                <a:latin typeface="GothamBold" pitchFamily="50" charset="0"/>
              </a:rPr>
              <a:t> </a:t>
            </a:r>
            <a:r>
              <a:rPr lang="fr-CA" sz="1200" dirty="0" smtClean="0">
                <a:solidFill>
                  <a:srgbClr val="434747"/>
                </a:solidFill>
                <a:latin typeface="GothamBold" pitchFamily="50" charset="0"/>
              </a:rPr>
              <a:t>Les pistes de solution pour promouvoir la saine alimentation</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peuvent aussi aider à prévenir la carie dentaire. Par exemple,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faciliter l’accès à l’eau potable gratuite dans les lieux publics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(ex. : parcs et terrains de jeux) peut contribuer à diminuer la</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consommation de boissons sucrées, nocive pour la santé à</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plusieurs égards. La fluoration de l’eau est une autre mesure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efficace et sécuritaire pour lutter contre la carie dentaire.</a:t>
            </a:r>
          </a:p>
          <a:p>
            <a:endParaRPr lang="fr-CA" dirty="0" smtClean="0"/>
          </a:p>
          <a:p>
            <a:r>
              <a:rPr lang="fr-FR" sz="1200" b="1" dirty="0" smtClean="0">
                <a:solidFill>
                  <a:srgbClr val="434747"/>
                </a:solidFill>
                <a:latin typeface="GothamBold" pitchFamily="50" charset="0"/>
              </a:rPr>
              <a:t>Renforcer les attitudes positives à l’égard de la vaccination chez les nouveaux parents:</a:t>
            </a:r>
            <a:r>
              <a:rPr lang="fr-FR" sz="1200" dirty="0" smtClean="0">
                <a:solidFill>
                  <a:srgbClr val="434747"/>
                </a:solidFill>
                <a:latin typeface="GothamBold" pitchFamily="50" charset="0"/>
              </a:rPr>
              <a:t> </a:t>
            </a:r>
            <a:r>
              <a:rPr lang="fr-CA" sz="1200" dirty="0" smtClean="0">
                <a:solidFill>
                  <a:srgbClr val="434747"/>
                </a:solidFill>
                <a:latin typeface="GothamBold" pitchFamily="50" charset="0"/>
              </a:rPr>
              <a:t>Bien que la majorité des parents fasse vacciner leurs enfants,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certains ont des préoccupations à ce sujet. Le programme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EMMIE (Entretien Motivationnel en Maternité pour l’Immunisation</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des Enfants) vise à renforcer les attitudes positives à l’égard de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la vaccination chez les nouveaux parents. Il prend place pendant</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le séjour à l’hôpital des femmes qui viennent d’accoucher. Selon</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une étude réalisée dans quatre centres hospitaliers du Québec,</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ce programme est efficace pour augmenter l’intention de faire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vacciner son enfant et réduire l’hésitation face à la vaccination.</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Cependant, il est également essentiel de s’assurer que la</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vaccination est accessible à tous les enfants québécois et que les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services offerts permettent de respecter le calendrier régulier.</a:t>
            </a:r>
          </a:p>
          <a:p>
            <a:endParaRPr lang="fr-CA" dirty="0" smtClean="0"/>
          </a:p>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39</a:t>
            </a:fld>
            <a:endParaRPr lang="fr-CA"/>
          </a:p>
        </p:txBody>
      </p:sp>
    </p:spTree>
    <p:extLst>
      <p:ext uri="{BB962C8B-B14F-4D97-AF65-F5344CB8AC3E}">
        <p14:creationId xmlns:p14="http://schemas.microsoft.com/office/powerpoint/2010/main" val="269294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grossesse et la naissance constituent des étapes cruciales pour la santé</a:t>
            </a:r>
            <a:r>
              <a:rPr lang="fr-CA" baseline="0" dirty="0"/>
              <a:t> </a:t>
            </a:r>
            <a:r>
              <a:rPr lang="fr-CA" dirty="0"/>
              <a:t>et le développement de l’enfant. Ce qui se passe pendant cette période</a:t>
            </a:r>
            <a:r>
              <a:rPr lang="fr-CA" baseline="0" dirty="0"/>
              <a:t> </a:t>
            </a:r>
            <a:r>
              <a:rPr lang="fr-CA" dirty="0"/>
              <a:t>aura possiblement des répercussions tout au long de sa vie. </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7</a:t>
            </a:fld>
            <a:endParaRPr lang="fr-CA"/>
          </a:p>
        </p:txBody>
      </p:sp>
    </p:spTree>
    <p:extLst>
      <p:ext uri="{BB962C8B-B14F-4D97-AF65-F5344CB8AC3E}">
        <p14:creationId xmlns:p14="http://schemas.microsoft.com/office/powerpoint/2010/main" val="2671887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troubles mentaux chez les tout-petits sont plus fréquents qu’on pourrait</a:t>
            </a:r>
            <a:r>
              <a:rPr lang="fr-CA" baseline="0" dirty="0"/>
              <a:t> </a:t>
            </a:r>
            <a:r>
              <a:rPr lang="fr-CA" dirty="0"/>
              <a:t>le croire. Bien qu’on dispose de peu de données à ce sujet chez les</a:t>
            </a:r>
            <a:r>
              <a:rPr lang="fr-CA" baseline="0" dirty="0"/>
              <a:t> </a:t>
            </a:r>
            <a:r>
              <a:rPr lang="fr-CA" dirty="0"/>
              <a:t>enfants de 5 ans et moins, on estime que leur fréquence serait similaire</a:t>
            </a:r>
            <a:r>
              <a:rPr lang="fr-CA" baseline="0" dirty="0"/>
              <a:t> </a:t>
            </a:r>
            <a:r>
              <a:rPr lang="fr-CA" dirty="0"/>
              <a:t>à celle qu’on observe chez les enfants d’âge scolaire. Chez les tout-petits,</a:t>
            </a:r>
            <a:r>
              <a:rPr lang="fr-CA" baseline="0" dirty="0"/>
              <a:t> </a:t>
            </a:r>
            <a:r>
              <a:rPr lang="fr-CA" dirty="0"/>
              <a:t>les troubles mentaux les plus courants sont principalement les problèmes</a:t>
            </a:r>
            <a:r>
              <a:rPr lang="fr-CA" baseline="0" dirty="0"/>
              <a:t> </a:t>
            </a:r>
            <a:r>
              <a:rPr lang="fr-CA" dirty="0"/>
              <a:t>comportementaux et émotionnels. Ils incluent notamment les</a:t>
            </a:r>
            <a:r>
              <a:rPr lang="fr-CA" baseline="0" dirty="0"/>
              <a:t> </a:t>
            </a:r>
            <a:r>
              <a:rPr lang="fr-CA" dirty="0"/>
              <a:t>troubles de comportement, l’anxiété et la dépression, le trouble du déficit</a:t>
            </a:r>
            <a:r>
              <a:rPr lang="fr-CA" baseline="0" dirty="0"/>
              <a:t> </a:t>
            </a:r>
            <a:r>
              <a:rPr lang="fr-CA" dirty="0"/>
              <a:t>de l’attention avec ou sans hyperactivité (TDAH/TDA) et le trouble du</a:t>
            </a:r>
            <a:r>
              <a:rPr lang="fr-CA" baseline="0" dirty="0"/>
              <a:t> </a:t>
            </a:r>
            <a:r>
              <a:rPr lang="fr-CA" dirty="0"/>
              <a:t>spectre de l'autisme (TSA).</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40</a:t>
            </a:fld>
            <a:endParaRPr lang="fr-CA"/>
          </a:p>
        </p:txBody>
      </p:sp>
    </p:spTree>
    <p:extLst>
      <p:ext uri="{BB962C8B-B14F-4D97-AF65-F5344CB8AC3E}">
        <p14:creationId xmlns:p14="http://schemas.microsoft.com/office/powerpoint/2010/main" val="1868195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La majorité des diagnostics correspondaient</a:t>
            </a:r>
            <a:r>
              <a:rPr lang="fr-CA" baseline="0" dirty="0"/>
              <a:t> </a:t>
            </a:r>
            <a:r>
              <a:rPr lang="fr-CA" dirty="0"/>
              <a:t>à des retards spécifiques du développement</a:t>
            </a:r>
            <a:r>
              <a:rPr lang="fr-CA" baseline="0" dirty="0"/>
              <a:t> </a:t>
            </a:r>
            <a:r>
              <a:rPr lang="fr-CA" dirty="0"/>
              <a:t>et à des troubles du comportement. </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41</a:t>
            </a:fld>
            <a:endParaRPr lang="fr-CA"/>
          </a:p>
        </p:txBody>
      </p:sp>
    </p:spTree>
    <p:extLst>
      <p:ext uri="{BB962C8B-B14F-4D97-AF65-F5344CB8AC3E}">
        <p14:creationId xmlns:p14="http://schemas.microsoft.com/office/powerpoint/2010/main" val="2827375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Pour recevoir un diagnostic de trouble du déficit de l’attention, un enfant</a:t>
            </a:r>
            <a:r>
              <a:rPr lang="fr-CA" baseline="0" dirty="0"/>
              <a:t> </a:t>
            </a:r>
            <a:r>
              <a:rPr lang="fr-CA" dirty="0"/>
              <a:t>doit présenter 6 symptômes d’inattention. S’il présente aussi 6 symptômes</a:t>
            </a:r>
            <a:r>
              <a:rPr lang="fr-CA" baseline="0" dirty="0"/>
              <a:t> </a:t>
            </a:r>
            <a:r>
              <a:rPr lang="fr-CA" dirty="0"/>
              <a:t>d’hyperactivité ou d’impulsivité, on parle alors de trouble du déficit de</a:t>
            </a:r>
            <a:r>
              <a:rPr lang="fr-CA" baseline="0" dirty="0"/>
              <a:t> </a:t>
            </a:r>
            <a:r>
              <a:rPr lang="fr-CA" dirty="0"/>
              <a:t>l’attention avec hyperactivité.</a:t>
            </a:r>
          </a:p>
          <a:p>
            <a:r>
              <a:rPr lang="fr-CA" dirty="0"/>
              <a:t>Comme il est normal qu’un tout-petit présente un certain niveau d’inattention</a:t>
            </a:r>
            <a:r>
              <a:rPr lang="fr-CA" baseline="0" dirty="0"/>
              <a:t> </a:t>
            </a:r>
            <a:r>
              <a:rPr lang="fr-CA" dirty="0"/>
              <a:t>ou d’hyperactivité, les symptômes doivent être sévères, inhabituels pour</a:t>
            </a:r>
            <a:r>
              <a:rPr lang="fr-CA" baseline="0" dirty="0"/>
              <a:t> </a:t>
            </a:r>
            <a:r>
              <a:rPr lang="fr-CA" dirty="0"/>
              <a:t>l’âge de l’enfant, persistants et affecter son fonctionnement. D'ailleurs, le</a:t>
            </a:r>
          </a:p>
          <a:p>
            <a:r>
              <a:rPr lang="fr-CA" dirty="0"/>
              <a:t>diagnostic de TDAH/TDA avant l'âge de 6 ans est difficile et les cliniciens</a:t>
            </a:r>
            <a:r>
              <a:rPr lang="fr-CA" baseline="0" dirty="0"/>
              <a:t> </a:t>
            </a:r>
            <a:r>
              <a:rPr lang="fr-CA" dirty="0"/>
              <a:t>sont habituellement très prudents avant de le poser en jeune âge.</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44</a:t>
            </a:fld>
            <a:endParaRPr lang="fr-CA"/>
          </a:p>
        </p:txBody>
      </p:sp>
    </p:spTree>
    <p:extLst>
      <p:ext uri="{BB962C8B-B14F-4D97-AF65-F5344CB8AC3E}">
        <p14:creationId xmlns:p14="http://schemas.microsoft.com/office/powerpoint/2010/main" val="1659874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dirty="0" smtClean="0">
                <a:solidFill>
                  <a:srgbClr val="434747"/>
                </a:solidFill>
                <a:latin typeface="GothamBold" pitchFamily="50" charset="0"/>
              </a:rPr>
              <a:t>Offrir des mesures accessibles de conciliation travail-famille</a:t>
            </a:r>
            <a:r>
              <a:rPr lang="fr-FR" sz="1200" b="1" dirty="0" smtClean="0">
                <a:solidFill>
                  <a:srgbClr val="434747"/>
                </a:solidFill>
                <a:latin typeface="GothamBook" pitchFamily="50" charset="0"/>
              </a:rPr>
              <a:t> </a:t>
            </a:r>
            <a:r>
              <a:rPr lang="fr-FR" sz="1200" b="1" dirty="0" smtClean="0">
                <a:solidFill>
                  <a:srgbClr val="434747"/>
                </a:solidFill>
                <a:latin typeface="GothamBold" pitchFamily="50" charset="0"/>
              </a:rPr>
              <a:t>aux parents:</a:t>
            </a:r>
            <a:r>
              <a:rPr lang="fr-FR" sz="1200" b="1" baseline="0" dirty="0" smtClean="0">
                <a:solidFill>
                  <a:srgbClr val="434747"/>
                </a:solidFill>
                <a:latin typeface="GothamBold" pitchFamily="50" charset="0"/>
              </a:rPr>
              <a:t> </a:t>
            </a:r>
            <a:r>
              <a:rPr lang="fr-CA" sz="1200" baseline="0" dirty="0" smtClean="0">
                <a:solidFill>
                  <a:srgbClr val="434747"/>
                </a:solidFill>
                <a:latin typeface="GothamBold" pitchFamily="50" charset="0"/>
              </a:rPr>
              <a:t>Les parents salariés dont le niveau de conflit travail-famille est élevé risquent davantage de crier, de se mettre en colère ou de perdre patience avec leur enfant. Offrir des mesures accessibles de conciliation travail-famille aux parents pourrait contribuer à diminuer leur stress et à améliorer l’environnement familial dans lequel grandissent les tout-petits. Certains organismes et certains programmes peuvent aussi offrir un soutien aux pratiques parentales.</a:t>
            </a:r>
          </a:p>
          <a:p>
            <a:endParaRPr lang="fr-CA" sz="1200" baseline="0" dirty="0" smtClean="0">
              <a:solidFill>
                <a:srgbClr val="434747"/>
              </a:solidFill>
              <a:latin typeface="GothamBold" pitchFamily="50" charset="0"/>
            </a:endParaRPr>
          </a:p>
          <a:p>
            <a:r>
              <a:rPr lang="fr-FR" sz="1200" b="1" dirty="0" smtClean="0">
                <a:solidFill>
                  <a:srgbClr val="434747"/>
                </a:solidFill>
                <a:latin typeface="GothamBold" pitchFamily="50" charset="0"/>
              </a:rPr>
              <a:t>Aider les parents à offrir un environnement favorable aux saines habitudes de vie</a:t>
            </a:r>
            <a:r>
              <a:rPr lang="fr-FR" sz="1200" b="1" dirty="0" smtClean="0">
                <a:solidFill>
                  <a:srgbClr val="434747"/>
                </a:solidFill>
                <a:latin typeface="GothamBook" pitchFamily="50" charset="0"/>
              </a:rPr>
              <a:t>:</a:t>
            </a:r>
            <a:r>
              <a:rPr lang="fr-FR" sz="1200" baseline="0" dirty="0" smtClean="0">
                <a:solidFill>
                  <a:srgbClr val="434747"/>
                </a:solidFill>
                <a:latin typeface="GothamBook" pitchFamily="50" charset="0"/>
              </a:rPr>
              <a:t> </a:t>
            </a:r>
            <a:r>
              <a:rPr lang="fr-CA" sz="1200" baseline="0" dirty="0" smtClean="0">
                <a:solidFill>
                  <a:srgbClr val="434747"/>
                </a:solidFill>
                <a:latin typeface="GothamBook" pitchFamily="50" charset="0"/>
              </a:rPr>
              <a:t>Proposer de l’aide aux parents et les soutenir pour qu’ils puissent offrir un environnement favorable aux saines habitudes de vie pourrait avoir des conséquences positives sur la santé mentale des tout-petits. En effet, certaines études ont démontré que le fait de vivre en situation d'insécurité alimentaire ou de connaître des problèmes de sommeil augmente le risque de certains problèmes de santé mentale chez l'enfant. L’activité physique aurait aussi une influence bénéfique sur la santé mentale des enfants.</a:t>
            </a:r>
          </a:p>
          <a:p>
            <a:endParaRPr lang="fr-CA" sz="1200" baseline="0" dirty="0" smtClean="0">
              <a:solidFill>
                <a:srgbClr val="434747"/>
              </a:solidFill>
              <a:latin typeface="GothamBook" pitchFamily="50" charset="0"/>
            </a:endParaRPr>
          </a:p>
          <a:p>
            <a:r>
              <a:rPr lang="fr-FR" sz="1200" b="1" dirty="0" smtClean="0">
                <a:solidFill>
                  <a:srgbClr val="434747"/>
                </a:solidFill>
                <a:latin typeface="GothamBold" pitchFamily="50" charset="0"/>
              </a:rPr>
              <a:t>La qualité des services éducatifs</a:t>
            </a:r>
            <a:r>
              <a:rPr lang="fr-FR" sz="1200" dirty="0" smtClean="0">
                <a:solidFill>
                  <a:srgbClr val="434747"/>
                </a:solidFill>
                <a:latin typeface="GothamBold" pitchFamily="50" charset="0"/>
              </a:rPr>
              <a:t>:</a:t>
            </a:r>
            <a:r>
              <a:rPr lang="fr-FR" sz="1200" baseline="0" dirty="0" smtClean="0">
                <a:solidFill>
                  <a:srgbClr val="434747"/>
                </a:solidFill>
                <a:latin typeface="GothamBold" pitchFamily="50" charset="0"/>
              </a:rPr>
              <a:t> </a:t>
            </a:r>
            <a:r>
              <a:rPr lang="fr-CA" sz="1200" baseline="0" dirty="0" smtClean="0">
                <a:solidFill>
                  <a:srgbClr val="434747"/>
                </a:solidFill>
                <a:latin typeface="GothamBold" pitchFamily="50" charset="0"/>
              </a:rPr>
              <a:t>La qualité des services éducatifs fréquentés par l'enfant peut influencer son niveau de stress. La formation des éducatrices et la présence de services spécialisés dans les services éducatifs à l’enfance permettraient également d’intervenir rapidement dans le quotidien des tout-petits.</a:t>
            </a:r>
          </a:p>
          <a:p>
            <a:endParaRPr lang="fr-CA" sz="1200" baseline="0" dirty="0" smtClean="0">
              <a:solidFill>
                <a:srgbClr val="434747"/>
              </a:solidFill>
              <a:latin typeface="GothamBold" pitchFamily="50" charset="0"/>
            </a:endParaRPr>
          </a:p>
          <a:p>
            <a:r>
              <a:rPr lang="fr-CA" b="1" dirty="0" smtClean="0"/>
              <a:t>Un meilleur accès aux services en santé mentale:</a:t>
            </a:r>
            <a:r>
              <a:rPr lang="fr-CA" dirty="0" smtClean="0"/>
              <a:t> Les parents peuvent aussi être sensibilisés aux causes de détresse</a:t>
            </a:r>
            <a:r>
              <a:rPr lang="fr-CA" baseline="0" dirty="0" smtClean="0"/>
              <a:t> </a:t>
            </a:r>
            <a:r>
              <a:rPr lang="fr-CA" dirty="0" smtClean="0"/>
              <a:t>chez leurs enfants, incluant les troubles mentaux, les troubles</a:t>
            </a:r>
            <a:r>
              <a:rPr lang="fr-CA" baseline="0" dirty="0" smtClean="0"/>
              <a:t> </a:t>
            </a:r>
            <a:r>
              <a:rPr lang="fr-CA" dirty="0" smtClean="0"/>
              <a:t>d’apprentissage et les problèmes d’adaptation.</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46</a:t>
            </a:fld>
            <a:endParaRPr lang="fr-CA"/>
          </a:p>
        </p:txBody>
      </p:sp>
    </p:spTree>
    <p:extLst>
      <p:ext uri="{BB962C8B-B14F-4D97-AF65-F5344CB8AC3E}">
        <p14:creationId xmlns:p14="http://schemas.microsoft.com/office/powerpoint/2010/main" val="611366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 développement d’un enfant est caractérisé par l’ensemble de ses</a:t>
            </a:r>
            <a:r>
              <a:rPr lang="fr-CA" baseline="0" dirty="0"/>
              <a:t> </a:t>
            </a:r>
            <a:r>
              <a:rPr lang="fr-CA" dirty="0"/>
              <a:t>habiletés et de ses aptitudes dans différents domaines. L’étude du développement</a:t>
            </a:r>
            <a:r>
              <a:rPr lang="fr-CA" baseline="0" dirty="0"/>
              <a:t> </a:t>
            </a:r>
            <a:r>
              <a:rPr lang="fr-CA" dirty="0"/>
              <a:t>se penche généralement sur les domaines suivants : physique</a:t>
            </a:r>
            <a:r>
              <a:rPr lang="fr-CA" baseline="0" dirty="0"/>
              <a:t> </a:t>
            </a:r>
            <a:r>
              <a:rPr lang="fr-CA" dirty="0"/>
              <a:t>et moteur, social, affectif, cognitif et langagier. Tous ces aspects sont</a:t>
            </a:r>
            <a:r>
              <a:rPr lang="fr-CA" baseline="0" dirty="0"/>
              <a:t> </a:t>
            </a:r>
            <a:r>
              <a:rPr lang="fr-CA" dirty="0"/>
              <a:t>liés les uns aux autres et s’influencent mutuellement. Par exemple,</a:t>
            </a:r>
            <a:r>
              <a:rPr lang="fr-CA" baseline="0" dirty="0"/>
              <a:t> </a:t>
            </a:r>
            <a:r>
              <a:rPr lang="fr-CA" dirty="0"/>
              <a:t>un enfant qui éprouve des difficultés à gérer ses émotions (développement</a:t>
            </a:r>
            <a:r>
              <a:rPr lang="fr-CA" baseline="0" dirty="0"/>
              <a:t> </a:t>
            </a:r>
            <a:r>
              <a:rPr lang="fr-CA" dirty="0"/>
              <a:t>affectif) aura peut-être des relations moins harmonieuses avec les</a:t>
            </a:r>
            <a:r>
              <a:rPr lang="fr-CA" baseline="0" dirty="0"/>
              <a:t> </a:t>
            </a:r>
            <a:r>
              <a:rPr lang="fr-CA" dirty="0"/>
              <a:t>autres (développement social).</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47</a:t>
            </a:fld>
            <a:endParaRPr lang="fr-CA"/>
          </a:p>
        </p:txBody>
      </p:sp>
    </p:spTree>
    <p:extLst>
      <p:ext uri="{BB962C8B-B14F-4D97-AF65-F5344CB8AC3E}">
        <p14:creationId xmlns:p14="http://schemas.microsoft.com/office/powerpoint/2010/main" val="279986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Pour être reconnu handicapé, un enfant doit présenter une déficience ou</a:t>
            </a:r>
            <a:r>
              <a:rPr lang="fr-CA" baseline="0" dirty="0"/>
              <a:t> </a:t>
            </a:r>
            <a:r>
              <a:rPr lang="fr-CA" dirty="0"/>
              <a:t>un trouble du développement qui limite de façon importante les activités</a:t>
            </a:r>
            <a:r>
              <a:rPr lang="fr-CA" baseline="0" dirty="0"/>
              <a:t> </a:t>
            </a:r>
            <a:r>
              <a:rPr lang="fr-CA" dirty="0"/>
              <a:t>de sa vie quotidienne.</a:t>
            </a:r>
          </a:p>
          <a:p>
            <a:r>
              <a:rPr lang="fr-CA" dirty="0"/>
              <a:t>Les déficiences comprennent, entre autres, les déficiences de l’alimentation</a:t>
            </a:r>
            <a:r>
              <a:rPr lang="fr-CA" baseline="0" dirty="0"/>
              <a:t> </a:t>
            </a:r>
            <a:r>
              <a:rPr lang="fr-CA" dirty="0"/>
              <a:t>et de la digestion, les anomalies métaboliques, les anomalies du système</a:t>
            </a:r>
            <a:r>
              <a:rPr lang="fr-CA" baseline="0" dirty="0"/>
              <a:t> </a:t>
            </a:r>
            <a:r>
              <a:rPr lang="fr-CA" dirty="0"/>
              <a:t>immunitaire ou du système nerveux, les déficiences auditives ou visuelles</a:t>
            </a:r>
            <a:r>
              <a:rPr lang="fr-CA" baseline="0" dirty="0"/>
              <a:t> </a:t>
            </a:r>
            <a:r>
              <a:rPr lang="fr-CA" dirty="0"/>
              <a:t>et les dysfonctions cardiovasculaire, rénale ou respiratoire.</a:t>
            </a:r>
          </a:p>
          <a:p>
            <a:r>
              <a:rPr lang="fr-CA" dirty="0"/>
              <a:t>Les troubles du développement incluent la déficience intellectuelle,</a:t>
            </a:r>
            <a:r>
              <a:rPr lang="fr-CA" baseline="0" dirty="0"/>
              <a:t> </a:t>
            </a:r>
            <a:r>
              <a:rPr lang="fr-CA" dirty="0"/>
              <a:t>le retard global du développement, les troubles graves du comportement,</a:t>
            </a:r>
            <a:r>
              <a:rPr lang="fr-CA" baseline="0" dirty="0"/>
              <a:t> </a:t>
            </a:r>
            <a:r>
              <a:rPr lang="fr-CA" dirty="0"/>
              <a:t>les troubles du spectre de l’autisme et les troubles du langage.</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48</a:t>
            </a:fld>
            <a:endParaRPr lang="fr-CA"/>
          </a:p>
        </p:txBody>
      </p:sp>
    </p:spTree>
    <p:extLst>
      <p:ext uri="{BB962C8B-B14F-4D97-AF65-F5344CB8AC3E}">
        <p14:creationId xmlns:p14="http://schemas.microsoft.com/office/powerpoint/2010/main" val="3829263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Cette diminution est principalement attribuable à la diminution du nombre d’enfants avec un trouble du</a:t>
            </a:r>
            <a:r>
              <a:rPr lang="fr-CA" baseline="0" dirty="0"/>
              <a:t> </a:t>
            </a:r>
            <a:r>
              <a:rPr lang="fr-CA" dirty="0"/>
              <a:t>développement limitant les activités de la vie quotidienne.</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49</a:t>
            </a:fld>
            <a:endParaRPr lang="fr-CA"/>
          </a:p>
        </p:txBody>
      </p:sp>
    </p:spTree>
    <p:extLst>
      <p:ext uri="{BB962C8B-B14F-4D97-AF65-F5344CB8AC3E}">
        <p14:creationId xmlns:p14="http://schemas.microsoft.com/office/powerpoint/2010/main" val="118657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données du ministère de l’Éducation et de l’Enseignement supérieur font en fait référence aux</a:t>
            </a:r>
            <a:r>
              <a:rPr lang="fr-CA" baseline="0" dirty="0"/>
              <a:t> </a:t>
            </a:r>
            <a:r>
              <a:rPr lang="fr-CA" dirty="0"/>
              <a:t>enfants handicapés ou en difficulté d’adaptation ou d’apprentissage (EHDAA). Cependant, les difficultés</a:t>
            </a:r>
            <a:r>
              <a:rPr lang="fr-CA" baseline="0" dirty="0"/>
              <a:t> </a:t>
            </a:r>
            <a:r>
              <a:rPr lang="fr-CA" dirty="0"/>
              <a:t>d’apprentissage ne s’appliquent pas aux enfants de la maternelle 5 ans. De plus, les données concernent</a:t>
            </a:r>
            <a:r>
              <a:rPr lang="fr-CA" baseline="0" dirty="0"/>
              <a:t> </a:t>
            </a:r>
            <a:r>
              <a:rPr lang="fr-CA" dirty="0"/>
              <a:t>les élèves à la maternelle 5 ans qui fréquentent le réseau d’enseignement public. Elles n’incluent pas les</a:t>
            </a:r>
            <a:r>
              <a:rPr lang="fr-CA" baseline="0" dirty="0"/>
              <a:t> </a:t>
            </a:r>
            <a:r>
              <a:rPr lang="fr-CA" dirty="0"/>
              <a:t>données du réseau gouvernemental ou privé.</a:t>
            </a:r>
          </a:p>
          <a:p>
            <a:endParaRPr lang="fr-CA" dirty="0"/>
          </a:p>
          <a:p>
            <a:r>
              <a:rPr lang="fr-CA" dirty="0"/>
              <a:t>Les données de l’EQDEM excluent les enfants handicapés ou en difficulté d’adaptation. </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50</a:t>
            </a:fld>
            <a:endParaRPr lang="fr-CA"/>
          </a:p>
        </p:txBody>
      </p:sp>
    </p:spTree>
    <p:extLst>
      <p:ext uri="{BB962C8B-B14F-4D97-AF65-F5344CB8AC3E}">
        <p14:creationId xmlns:p14="http://schemas.microsoft.com/office/powerpoint/2010/main" val="527799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51</a:t>
            </a:fld>
            <a:endParaRPr lang="fr-CA"/>
          </a:p>
        </p:txBody>
      </p:sp>
    </p:spTree>
    <p:extLst>
      <p:ext uri="{BB962C8B-B14F-4D97-AF65-F5344CB8AC3E}">
        <p14:creationId xmlns:p14="http://schemas.microsoft.com/office/powerpoint/2010/main" val="4278269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52</a:t>
            </a:fld>
            <a:endParaRPr lang="fr-CA"/>
          </a:p>
        </p:txBody>
      </p:sp>
    </p:spTree>
    <p:extLst>
      <p:ext uri="{BB962C8B-B14F-4D97-AF65-F5344CB8AC3E}">
        <p14:creationId xmlns:p14="http://schemas.microsoft.com/office/powerpoint/2010/main" val="2174453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Entre 2006 et 2016, la proportion d’enfants dont la mère avait 35 ans et</a:t>
            </a:r>
            <a:r>
              <a:rPr lang="fr-CA" baseline="0" dirty="0"/>
              <a:t> </a:t>
            </a:r>
            <a:r>
              <a:rPr lang="fr-CA" dirty="0"/>
              <a:t>plus à leur naissance a augmenté. Elle est passée de 15% à 21% pendant</a:t>
            </a:r>
            <a:r>
              <a:rPr lang="fr-CA" baseline="0" dirty="0"/>
              <a:t> </a:t>
            </a:r>
            <a:r>
              <a:rPr lang="fr-CA" dirty="0"/>
              <a:t>cette période. La proportion d’enfants nés d’une mère de 19 ans et moins</a:t>
            </a:r>
            <a:r>
              <a:rPr lang="fr-CA" baseline="0" dirty="0"/>
              <a:t> </a:t>
            </a:r>
            <a:r>
              <a:rPr lang="fr-CA" dirty="0"/>
              <a:t>a pour sa part diminué pendant la même période.</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8</a:t>
            </a:fld>
            <a:endParaRPr lang="fr-CA"/>
          </a:p>
        </p:txBody>
      </p:sp>
    </p:spTree>
    <p:extLst>
      <p:ext uri="{BB962C8B-B14F-4D97-AF65-F5344CB8AC3E}">
        <p14:creationId xmlns:p14="http://schemas.microsoft.com/office/powerpoint/2010/main" val="9627262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53</a:t>
            </a:fld>
            <a:endParaRPr lang="fr-CA"/>
          </a:p>
        </p:txBody>
      </p:sp>
    </p:spTree>
    <p:extLst>
      <p:ext uri="{BB962C8B-B14F-4D97-AF65-F5344CB8AC3E}">
        <p14:creationId xmlns:p14="http://schemas.microsoft.com/office/powerpoint/2010/main" val="3865638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L’indice de </a:t>
            </a:r>
            <a:r>
              <a:rPr lang="fr-CA" dirty="0" err="1"/>
              <a:t>défavorisation</a:t>
            </a:r>
            <a:r>
              <a:rPr lang="fr-CA" dirty="0"/>
              <a:t> de la zone de résidence comprend</a:t>
            </a:r>
            <a:r>
              <a:rPr lang="fr-CA" baseline="0" dirty="0"/>
              <a:t> </a:t>
            </a:r>
            <a:r>
              <a:rPr lang="fr-CA" dirty="0"/>
              <a:t>une composante matérielle (revenu moyen, scolarité et emploi) et</a:t>
            </a:r>
            <a:r>
              <a:rPr lang="fr-CA" baseline="0" dirty="0"/>
              <a:t> </a:t>
            </a:r>
            <a:r>
              <a:rPr lang="fr-CA" dirty="0"/>
              <a:t>une composante sociale (personnes séparées, divorcées ou veuves,</a:t>
            </a:r>
            <a:r>
              <a:rPr lang="fr-CA" baseline="0" dirty="0"/>
              <a:t> </a:t>
            </a:r>
            <a:r>
              <a:rPr lang="fr-CA" dirty="0"/>
              <a:t>personnes vivant seules et familles monoparentales).</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54</a:t>
            </a:fld>
            <a:endParaRPr lang="fr-CA"/>
          </a:p>
        </p:txBody>
      </p:sp>
    </p:spTree>
    <p:extLst>
      <p:ext uri="{BB962C8B-B14F-4D97-AF65-F5344CB8AC3E}">
        <p14:creationId xmlns:p14="http://schemas.microsoft.com/office/powerpoint/2010/main" val="1558923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Il est impossible de savoir si le service reçu par les enfants est de type individuel ou collectif. Par ailleurs, les enfants reconnus comme étant des élèves handicapés ou en difficulté d’adaptation ou d’apprentissage (EHDAA) au moment de l’enquête sont exclus des calculs.</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55</a:t>
            </a:fld>
            <a:endParaRPr lang="fr-CA"/>
          </a:p>
        </p:txBody>
      </p:sp>
    </p:spTree>
    <p:extLst>
      <p:ext uri="{BB962C8B-B14F-4D97-AF65-F5344CB8AC3E}">
        <p14:creationId xmlns:p14="http://schemas.microsoft.com/office/powerpoint/2010/main" val="3107321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Certains types de professionnels ont été mentionnés fréquemment par les enseignants dans la catégorie «Autres». Il s’agit notamment de l’orthopédagogue et du professionnel de la santé dentaire. Deux catégories ont donc été ajoutées à l’indicateur à partir des données recueillies. Toutefois, il est important de noter qu’il pourrait y avoir une sous-estimation pour ces deux types de professionnels étant donné qu’ils n’étaient pas mentionnés d’emblée parmi les choix de réponse à la question.</a:t>
            </a:r>
          </a:p>
          <a:p>
            <a:endParaRPr lang="fr-CA" dirty="0"/>
          </a:p>
          <a:p>
            <a:pPr marL="0" marR="0" indent="0" algn="l" defTabSz="914400" rtl="0" eaLnBrk="1" fontAlgn="auto" latinLnBrk="0" hangingPunct="1">
              <a:lnSpc>
                <a:spcPct val="100000"/>
              </a:lnSpc>
              <a:spcBef>
                <a:spcPts val="0"/>
              </a:spcBef>
              <a:spcAft>
                <a:spcPts val="0"/>
              </a:spcAft>
              <a:buClrTx/>
              <a:buSzTx/>
              <a:buFontTx/>
              <a:buNone/>
              <a:tabLst/>
              <a:defRPr/>
            </a:pPr>
            <a:r>
              <a:rPr lang="fr-CA" dirty="0"/>
              <a:t>Il est impossible de savoir si le service reçu par les enfants est de type individuel ou collectif. Par ailleurs, les enfants reconnus comme étant des élèves handicapés ou en difficulté d’adaptation ou d’apprentissage (EHDAA) au moment de l’enquête sont exclus des calculs.</a:t>
            </a:r>
          </a:p>
          <a:p>
            <a:endParaRPr lang="fr-CA" dirty="0"/>
          </a:p>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56</a:t>
            </a:fld>
            <a:endParaRPr lang="fr-CA"/>
          </a:p>
        </p:txBody>
      </p:sp>
    </p:spTree>
    <p:extLst>
      <p:ext uri="{BB962C8B-B14F-4D97-AF65-F5344CB8AC3E}">
        <p14:creationId xmlns:p14="http://schemas.microsoft.com/office/powerpoint/2010/main" val="1201490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smtClean="0"/>
              <a:t>Améliorer les conditions de vie des enfants issus de milieux défavorisés et soutenir les parents en difficulté: </a:t>
            </a:r>
            <a:r>
              <a:rPr lang="fr-CA" dirty="0" smtClean="0"/>
              <a:t>Le milieu socioéconomique dans lequel l’enfant grandit</a:t>
            </a:r>
            <a:r>
              <a:rPr lang="fr-CA" baseline="0" dirty="0" smtClean="0"/>
              <a:t> </a:t>
            </a:r>
            <a:r>
              <a:rPr lang="fr-CA" dirty="0" smtClean="0"/>
              <a:t>influence son développement. Améliorer les conditions de vie</a:t>
            </a:r>
            <a:r>
              <a:rPr lang="fr-CA" baseline="0" dirty="0" smtClean="0"/>
              <a:t> </a:t>
            </a:r>
            <a:r>
              <a:rPr lang="fr-CA" dirty="0" smtClean="0"/>
              <a:t>des enfants issus de milieux défavorisés (ex. : les logements) et</a:t>
            </a:r>
            <a:r>
              <a:rPr lang="fr-CA" baseline="0" dirty="0" smtClean="0"/>
              <a:t> </a:t>
            </a:r>
            <a:r>
              <a:rPr lang="fr-CA" dirty="0" smtClean="0"/>
              <a:t>soutenir les parents en difficulté sont au nombre des pistes d’action</a:t>
            </a:r>
            <a:r>
              <a:rPr lang="fr-CA" baseline="0" dirty="0" smtClean="0"/>
              <a:t> </a:t>
            </a:r>
            <a:r>
              <a:rPr lang="fr-CA" dirty="0" smtClean="0"/>
              <a:t>possibles pour améliorer le développement des tout-petits.</a:t>
            </a:r>
          </a:p>
          <a:p>
            <a:endParaRPr lang="fr-CA" dirty="0" smtClean="0"/>
          </a:p>
          <a:p>
            <a:r>
              <a:rPr lang="fr-FR" sz="1200" b="1" dirty="0" smtClean="0">
                <a:solidFill>
                  <a:srgbClr val="434747"/>
                </a:solidFill>
                <a:latin typeface="GothamBold" pitchFamily="50" charset="0"/>
              </a:rPr>
              <a:t>Les professionnels non enseignants peuvent soutenir l’enseignant ou l’éducateur en petite enfance:</a:t>
            </a:r>
            <a:r>
              <a:rPr lang="fr-FR" sz="1200" b="1" baseline="0" dirty="0" smtClean="0">
                <a:solidFill>
                  <a:srgbClr val="434747"/>
                </a:solidFill>
                <a:latin typeface="GothamBold" pitchFamily="50" charset="0"/>
              </a:rPr>
              <a:t> </a:t>
            </a:r>
            <a:r>
              <a:rPr lang="fr-CA" sz="1200" baseline="0" dirty="0" smtClean="0">
                <a:solidFill>
                  <a:srgbClr val="434747"/>
                </a:solidFill>
                <a:latin typeface="GothamBold" pitchFamily="50" charset="0"/>
              </a:rPr>
              <a:t>L’accès aux services d’un professionnel non enseignant (ex. : orthophoniste, travailleuse sociale, psychologue, orthopédagogue) est bénéfique pour les enfants vulnérables en ce qui a trait à leur développement. Ces professionnels peuvent soutenir l’enseignant ou l’éducateur en petite enfance en identifiant les besoins particuliers de l’enfant et en participant à l’élaboration d’un plan d’intervention. Ils jouent ainsi un rôle important dans la prévention, l’intervention et le dépistage.</a:t>
            </a:r>
          </a:p>
          <a:p>
            <a:endParaRPr lang="fr-CA" sz="1200" baseline="0" dirty="0" smtClean="0">
              <a:solidFill>
                <a:srgbClr val="434747"/>
              </a:solidFill>
              <a:latin typeface="GothamBold" pitchFamily="50" charset="0"/>
            </a:endParaRPr>
          </a:p>
          <a:p>
            <a:r>
              <a:rPr lang="fr-FR" sz="1200" b="1" dirty="0" smtClean="0">
                <a:solidFill>
                  <a:srgbClr val="434747"/>
                </a:solidFill>
                <a:latin typeface="GothamBold" pitchFamily="50" charset="0"/>
              </a:rPr>
              <a:t>Des services éducatifs préscolaires de qualité: </a:t>
            </a:r>
            <a:r>
              <a:rPr lang="fr-CA" sz="1200" dirty="0" smtClean="0">
                <a:solidFill>
                  <a:srgbClr val="434747"/>
                </a:solidFill>
                <a:latin typeface="GothamBold" pitchFamily="50" charset="0"/>
              </a:rPr>
              <a:t>Les enfants issus de milieux défavorisés, ceux qui ont une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langue maternelle autre que le français et l’anglais et ceux</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dont les parents sont nés à l’extérieur du Canada sont plus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susceptibles d’être vulnérables en ce qui concerne leur</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développement lors de leur arrivée à l’école. Des services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éducatifs préscolaires de qualité (ex. : services de garde</a:t>
            </a:r>
            <a:r>
              <a:rPr lang="fr-CA" sz="1200" baseline="0" dirty="0" smtClean="0">
                <a:solidFill>
                  <a:srgbClr val="434747"/>
                </a:solidFill>
                <a:latin typeface="GothamBold" pitchFamily="50" charset="0"/>
              </a:rPr>
              <a:t> </a:t>
            </a:r>
            <a:r>
              <a:rPr lang="fr-CA" sz="1200" smtClean="0">
                <a:solidFill>
                  <a:srgbClr val="434747"/>
                </a:solidFill>
                <a:latin typeface="GothamBold" pitchFamily="50" charset="0"/>
              </a:rPr>
              <a:t>éducatifs,</a:t>
            </a:r>
            <a:r>
              <a:rPr lang="fr-CA" sz="1200" baseline="0" smtClean="0">
                <a:solidFill>
                  <a:srgbClr val="434747"/>
                </a:solidFill>
                <a:latin typeface="GothamBold" pitchFamily="50" charset="0"/>
              </a:rPr>
              <a:t> </a:t>
            </a:r>
            <a:r>
              <a:rPr lang="fr-CA" sz="1200" smtClean="0">
                <a:solidFill>
                  <a:srgbClr val="434747"/>
                </a:solidFill>
                <a:latin typeface="GothamBold" pitchFamily="50" charset="0"/>
              </a:rPr>
              <a:t>maternelle </a:t>
            </a:r>
            <a:r>
              <a:rPr lang="fr-CA" sz="1200" dirty="0" smtClean="0">
                <a:solidFill>
                  <a:srgbClr val="434747"/>
                </a:solidFill>
                <a:latin typeface="GothamBold" pitchFamily="50" charset="0"/>
              </a:rPr>
              <a:t>4 ans et programme Passe-Partout)</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peuvent leur offrir la stimulation et l’encadrement nécessaires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pour faciliter la transition vers le milieu scolaire.68 Certains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organismes communautaires offrent également des ateliers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de stimulation pour les tout-petits.</a:t>
            </a:r>
          </a:p>
          <a:p>
            <a:endParaRPr lang="fr-CA" sz="1200" dirty="0" smtClean="0">
              <a:solidFill>
                <a:srgbClr val="434747"/>
              </a:solidFill>
              <a:latin typeface="GothamBold" pitchFamily="50" charset="0"/>
            </a:endParaRPr>
          </a:p>
          <a:p>
            <a:r>
              <a:rPr lang="fr-FR" sz="1200" b="1" dirty="0" smtClean="0">
                <a:solidFill>
                  <a:srgbClr val="434747"/>
                </a:solidFill>
                <a:latin typeface="GothamBold" pitchFamily="50" charset="0"/>
              </a:rPr>
              <a:t>Une intervention rapide est essentielle pour les tout-petits ayant des besoins particuliers: </a:t>
            </a:r>
            <a:r>
              <a:rPr lang="fr-CA" sz="1200" dirty="0" smtClean="0">
                <a:solidFill>
                  <a:srgbClr val="434747"/>
                </a:solidFill>
                <a:latin typeface="GothamBold" pitchFamily="50" charset="0"/>
              </a:rPr>
              <a:t>Une intervention rapide est essentielle pour les tout-petits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ayant des besoins particuliers, comme ceux ayant des</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handicaps ou des troubles de développement. Par exemple,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le déploiement du Programme québécois de dépistage de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la surdité chez les nouveau-nés (PQDSN) permet le dépistage</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précoce de la surdité, ce qui peut contribuer à prévenir</a:t>
            </a:r>
            <a:r>
              <a:rPr lang="fr-CA" sz="1200" baseline="0" dirty="0" smtClean="0">
                <a:solidFill>
                  <a:srgbClr val="434747"/>
                </a:solidFill>
                <a:latin typeface="GothamBold" pitchFamily="50" charset="0"/>
              </a:rPr>
              <a:t> </a:t>
            </a:r>
            <a:r>
              <a:rPr lang="fr-CA" sz="1200" dirty="0" smtClean="0">
                <a:solidFill>
                  <a:srgbClr val="434747"/>
                </a:solidFill>
                <a:latin typeface="GothamBold" pitchFamily="50" charset="0"/>
              </a:rPr>
              <a:t>certains retards de langage.</a:t>
            </a:r>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57</a:t>
            </a:fld>
            <a:endParaRPr lang="fr-CA"/>
          </a:p>
        </p:txBody>
      </p:sp>
    </p:spTree>
    <p:extLst>
      <p:ext uri="{BB962C8B-B14F-4D97-AF65-F5344CB8AC3E}">
        <p14:creationId xmlns:p14="http://schemas.microsoft.com/office/powerpoint/2010/main" val="117943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Les naissances de bébés de petit poids sont plus fréquentes chez les femmes</a:t>
            </a:r>
            <a:r>
              <a:rPr lang="fr-CA" baseline="0" dirty="0"/>
              <a:t> </a:t>
            </a:r>
            <a:r>
              <a:rPr lang="fr-CA" dirty="0"/>
              <a:t>de 40 ans et plus ou de 19 ans et moins. Elles sont aussi plus fréquentes lors de naissances multiples. </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9</a:t>
            </a:fld>
            <a:endParaRPr lang="fr-CA"/>
          </a:p>
        </p:txBody>
      </p:sp>
    </p:spTree>
    <p:extLst>
      <p:ext uri="{BB962C8B-B14F-4D97-AF65-F5344CB8AC3E}">
        <p14:creationId xmlns:p14="http://schemas.microsoft.com/office/powerpoint/2010/main" val="117950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10</a:t>
            </a:fld>
            <a:endParaRPr lang="fr-CA"/>
          </a:p>
        </p:txBody>
      </p:sp>
    </p:spTree>
    <p:extLst>
      <p:ext uri="{BB962C8B-B14F-4D97-AF65-F5344CB8AC3E}">
        <p14:creationId xmlns:p14="http://schemas.microsoft.com/office/powerpoint/2010/main" val="94313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FA84-0FF2-4DBA-B52B-2873022ED3BF}" type="slidenum">
              <a:rPr lang="fr-CA" smtClean="0"/>
              <a:pPr/>
              <a:t>11</a:t>
            </a:fld>
            <a:endParaRPr lang="fr-CA"/>
          </a:p>
        </p:txBody>
      </p:sp>
    </p:spTree>
    <p:extLst>
      <p:ext uri="{BB962C8B-B14F-4D97-AF65-F5344CB8AC3E}">
        <p14:creationId xmlns:p14="http://schemas.microsoft.com/office/powerpoint/2010/main" val="648111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À partir de 2003, les proportions pourraient être surestimées en raison de la non-réponse partielle élevée. </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13</a:t>
            </a:fld>
            <a:endParaRPr lang="fr-CA"/>
          </a:p>
        </p:txBody>
      </p:sp>
    </p:spTree>
    <p:extLst>
      <p:ext uri="{BB962C8B-B14F-4D97-AF65-F5344CB8AC3E}">
        <p14:creationId xmlns:p14="http://schemas.microsoft.com/office/powerpoint/2010/main" val="894315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À partir de 2003, les proportions pourraient être surestimées en raison de la non-réponse partielle élevée. </a:t>
            </a:r>
          </a:p>
        </p:txBody>
      </p:sp>
      <p:sp>
        <p:nvSpPr>
          <p:cNvPr id="4" name="Espace réservé du numéro de diapositive 3"/>
          <p:cNvSpPr>
            <a:spLocks noGrp="1"/>
          </p:cNvSpPr>
          <p:nvPr>
            <p:ph type="sldNum" sz="quarter" idx="10"/>
          </p:nvPr>
        </p:nvSpPr>
        <p:spPr/>
        <p:txBody>
          <a:bodyPr/>
          <a:lstStyle/>
          <a:p>
            <a:fld id="{F42CFA84-0FF2-4DBA-B52B-2873022ED3BF}" type="slidenum">
              <a:rPr lang="fr-CA" smtClean="0"/>
              <a:pPr/>
              <a:t>14</a:t>
            </a:fld>
            <a:endParaRPr lang="fr-CA"/>
          </a:p>
        </p:txBody>
      </p:sp>
    </p:spTree>
    <p:extLst>
      <p:ext uri="{BB962C8B-B14F-4D97-AF65-F5344CB8AC3E}">
        <p14:creationId xmlns:p14="http://schemas.microsoft.com/office/powerpoint/2010/main" val="201783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endParaRPr lang="fr-CA"/>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116705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350614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1"/>
            <a:ext cx="2057400" cy="329088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154781"/>
            <a:ext cx="6019800" cy="329088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339807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43093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392584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1626880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100198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222751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3196575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370062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E614F2-4900-4F66-8D4D-3289ED7B2C47}" type="datetimeFigureOut">
              <a:rPr lang="fr-CA" smtClean="0"/>
              <a:pPr/>
              <a:t>2017-12-14</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991D640-D5F2-4946-98CD-71E8397B6C83}" type="slidenum">
              <a:rPr lang="fr-CA" smtClean="0"/>
              <a:pPr/>
              <a:t>‹N°›</a:t>
            </a:fld>
            <a:endParaRPr lang="fr-CA"/>
          </a:p>
        </p:txBody>
      </p:sp>
    </p:spTree>
    <p:extLst>
      <p:ext uri="{BB962C8B-B14F-4D97-AF65-F5344CB8AC3E}">
        <p14:creationId xmlns:p14="http://schemas.microsoft.com/office/powerpoint/2010/main" val="3505210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E614F2-4900-4F66-8D4D-3289ED7B2C47}" type="datetimeFigureOut">
              <a:rPr lang="fr-CA" smtClean="0"/>
              <a:pPr/>
              <a:t>2017-12-14</a:t>
            </a:fld>
            <a:endParaRPr lang="fr-CA"/>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991D640-D5F2-4946-98CD-71E8397B6C83}" type="slidenum">
              <a:rPr lang="fr-CA" smtClean="0"/>
              <a:pPr/>
              <a:t>‹N°›</a:t>
            </a:fld>
            <a:endParaRPr lang="fr-CA"/>
          </a:p>
        </p:txBody>
      </p:sp>
    </p:spTree>
    <p:extLst>
      <p:ext uri="{BB962C8B-B14F-4D97-AF65-F5344CB8AC3E}">
        <p14:creationId xmlns:p14="http://schemas.microsoft.com/office/powerpoint/2010/main" val="2281459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71153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NAISSANCES MULTIPLES</a:t>
            </a:r>
            <a:endParaRPr lang="fr-CA" sz="1400" dirty="0">
              <a:solidFill>
                <a:srgbClr val="434747"/>
              </a:solidFill>
              <a:latin typeface="GothamBold" pitchFamily="50" charset="0"/>
            </a:endParaRPr>
          </a:p>
        </p:txBody>
      </p:sp>
      <p:sp>
        <p:nvSpPr>
          <p:cNvPr id="10" name="Rectangle 9"/>
          <p:cNvSpPr/>
          <p:nvPr/>
        </p:nvSpPr>
        <p:spPr>
          <a:xfrm>
            <a:off x="179512" y="4874400"/>
            <a:ext cx="4824536"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Registre des événements démographiques. </a:t>
            </a:r>
            <a:r>
              <a:rPr lang="fr-CA" sz="600" dirty="0">
                <a:solidFill>
                  <a:srgbClr val="434747"/>
                </a:solidFill>
                <a:latin typeface="GothamBook" pitchFamily="50" charset="0"/>
              </a:rPr>
              <a:t>Données provisoires pour 2014 à 2016.</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33104F17-1FAF-49F6-8E92-47DD7808CDD1}"/>
              </a:ext>
            </a:extLst>
          </p:cNvPr>
          <p:cNvSpPr/>
          <p:nvPr/>
        </p:nvSpPr>
        <p:spPr>
          <a:xfrm>
            <a:off x="3851920" y="2000329"/>
            <a:ext cx="4752527" cy="1477328"/>
          </a:xfrm>
          <a:prstGeom prst="rect">
            <a:avLst/>
          </a:prstGeom>
        </p:spPr>
        <p:txBody>
          <a:bodyPr wrap="square" lIns="0" tIns="0" rIns="0" bIns="0">
            <a:spAutoFit/>
          </a:bodyPr>
          <a:lstStyle/>
          <a:p>
            <a:pPr>
              <a:spcAft>
                <a:spcPts val="800"/>
              </a:spcAft>
            </a:pPr>
            <a:r>
              <a:rPr lang="fr-FR" sz="1600" dirty="0">
                <a:solidFill>
                  <a:srgbClr val="434747"/>
                </a:solidFill>
                <a:latin typeface="GothamBook" pitchFamily="50" charset="0"/>
              </a:rPr>
              <a:t>En 2016, les naissances </a:t>
            </a:r>
            <a:r>
              <a:rPr lang="fr-FR" sz="1600" dirty="0">
                <a:solidFill>
                  <a:srgbClr val="434747"/>
                </a:solidFill>
                <a:latin typeface="GothamBold" pitchFamily="50" charset="0"/>
              </a:rPr>
              <a:t>multiples</a:t>
            </a:r>
            <a:r>
              <a:rPr lang="fr-FR" sz="1600" dirty="0">
                <a:solidFill>
                  <a:srgbClr val="434747"/>
                </a:solidFill>
                <a:latin typeface="GothamBook" pitchFamily="50" charset="0"/>
              </a:rPr>
              <a:t> représentaient </a:t>
            </a:r>
            <a:r>
              <a:rPr lang="fr-FR" sz="1600" dirty="0">
                <a:solidFill>
                  <a:srgbClr val="434747"/>
                </a:solidFill>
                <a:latin typeface="GothamBold" pitchFamily="50" charset="0"/>
              </a:rPr>
              <a:t>2,9 %</a:t>
            </a:r>
            <a:r>
              <a:rPr lang="fr-FR" sz="1600" dirty="0">
                <a:solidFill>
                  <a:srgbClr val="434747"/>
                </a:solidFill>
                <a:latin typeface="GothamBook" pitchFamily="50" charset="0"/>
              </a:rPr>
              <a:t> de toutes les naissances. Il s’agissait presque exclusivement de jumeaux. En effet, les naissances de </a:t>
            </a:r>
            <a:r>
              <a:rPr lang="fr-FR" sz="1600" dirty="0">
                <a:solidFill>
                  <a:srgbClr val="434747"/>
                </a:solidFill>
                <a:latin typeface="GothamBold" pitchFamily="50" charset="0"/>
              </a:rPr>
              <a:t>triplés</a:t>
            </a:r>
            <a:r>
              <a:rPr lang="fr-FR" sz="1600" dirty="0">
                <a:solidFill>
                  <a:srgbClr val="434747"/>
                </a:solidFill>
                <a:latin typeface="GothamBook" pitchFamily="50" charset="0"/>
              </a:rPr>
              <a:t> (ou plus) représentaient à peine  </a:t>
            </a:r>
            <a:r>
              <a:rPr lang="fr-FR" sz="1600" dirty="0">
                <a:solidFill>
                  <a:srgbClr val="434747"/>
                </a:solidFill>
                <a:latin typeface="GothamBold" pitchFamily="50" charset="0"/>
              </a:rPr>
              <a:t>0,05 %</a:t>
            </a:r>
            <a:r>
              <a:rPr lang="fr-FR" sz="1600" dirty="0">
                <a:solidFill>
                  <a:srgbClr val="434747"/>
                </a:solidFill>
                <a:latin typeface="GothamBook" pitchFamily="50" charset="0"/>
              </a:rPr>
              <a:t> de l’ensemble des naissances.</a:t>
            </a:r>
          </a:p>
        </p:txBody>
      </p:sp>
      <p:pic>
        <p:nvPicPr>
          <p:cNvPr id="3" name="Picture 2">
            <a:extLst>
              <a:ext uri="{FF2B5EF4-FFF2-40B4-BE49-F238E27FC236}">
                <a16:creationId xmlns:a16="http://schemas.microsoft.com/office/drawing/2014/main" xmlns="" id="{69B00A83-C973-4CA4-92A3-1727ED1E6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297742"/>
            <a:ext cx="2965475" cy="3074208"/>
          </a:xfrm>
          <a:prstGeom prst="rect">
            <a:avLst/>
          </a:prstGeom>
        </p:spPr>
      </p:pic>
      <p:sp>
        <p:nvSpPr>
          <p:cNvPr id="6" name="Rectangle 5">
            <a:extLst>
              <a:ext uri="{FF2B5EF4-FFF2-40B4-BE49-F238E27FC236}">
                <a16:creationId xmlns:a16="http://schemas.microsoft.com/office/drawing/2014/main" xmlns="" id="{066751D1-3285-4A2D-9BAD-6019B300D226}"/>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A2C2ADF0-49F2-44C5-A956-2BA0E72E5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6055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410400"/>
            <a:ext cx="6192688" cy="995144"/>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NAISSANCES MULTIPLES</a:t>
            </a:r>
          </a:p>
          <a:p>
            <a:pPr algn="ctr">
              <a:spcAft>
                <a:spcPts val="800"/>
              </a:spcAft>
            </a:pPr>
            <a:r>
              <a:rPr lang="fr-FR" sz="1400" dirty="0">
                <a:solidFill>
                  <a:srgbClr val="434747"/>
                </a:solidFill>
                <a:latin typeface="GothamBold" pitchFamily="50" charset="0"/>
              </a:rPr>
              <a:t>La proportion de naissances multiples a connu une tendance</a:t>
            </a:r>
            <a:br>
              <a:rPr lang="fr-FR" sz="1400" dirty="0">
                <a:solidFill>
                  <a:srgbClr val="434747"/>
                </a:solidFill>
                <a:latin typeface="GothamBold" pitchFamily="50" charset="0"/>
              </a:rPr>
            </a:br>
            <a:r>
              <a:rPr lang="fr-FR" sz="1400" dirty="0">
                <a:solidFill>
                  <a:srgbClr val="434747"/>
                </a:solidFill>
                <a:latin typeface="GothamBold" pitchFamily="50" charset="0"/>
              </a:rPr>
              <a:t>à la hausse au cours des 30 dernières années.</a:t>
            </a:r>
            <a:endParaRPr lang="fr-CA" sz="1400" dirty="0">
              <a:solidFill>
                <a:srgbClr val="434747"/>
              </a:solidFill>
              <a:latin typeface="GothamBold" pitchFamily="50" charset="0"/>
            </a:endParaRPr>
          </a:p>
        </p:txBody>
      </p:sp>
      <p:sp>
        <p:nvSpPr>
          <p:cNvPr id="10" name="Rectangle 9"/>
          <p:cNvSpPr/>
          <p:nvPr/>
        </p:nvSpPr>
        <p:spPr>
          <a:xfrm>
            <a:off x="179512" y="4874400"/>
            <a:ext cx="4824536"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Registre des événements démographiques.</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F3CD5161-0109-4DC8-A34E-A873F635E718}"/>
              </a:ext>
            </a:extLst>
          </p:cNvPr>
          <p:cNvSpPr/>
          <p:nvPr/>
        </p:nvSpPr>
        <p:spPr>
          <a:xfrm>
            <a:off x="179512" y="4639657"/>
            <a:ext cx="4824536" cy="92333"/>
          </a:xfrm>
          <a:prstGeom prst="rect">
            <a:avLst/>
          </a:prstGeom>
        </p:spPr>
        <p:txBody>
          <a:bodyPr wrap="square" lIns="0" tIns="0" rIns="0" bIns="0">
            <a:spAutoFit/>
          </a:bodyPr>
          <a:lstStyle/>
          <a:p>
            <a:r>
              <a:rPr lang="fr-FR" sz="600" dirty="0">
                <a:solidFill>
                  <a:srgbClr val="434747"/>
                </a:solidFill>
                <a:latin typeface="GothamBook" pitchFamily="50" charset="0"/>
              </a:rPr>
              <a:t>* Données provisoires pour 2014 à 2016</a:t>
            </a:r>
            <a:endParaRPr lang="en-US" sz="600" dirty="0">
              <a:solidFill>
                <a:srgbClr val="434747"/>
              </a:solidFill>
              <a:latin typeface="GothamBook" pitchFamily="50" charset="0"/>
            </a:endParaRPr>
          </a:p>
        </p:txBody>
      </p:sp>
      <p:pic>
        <p:nvPicPr>
          <p:cNvPr id="3" name="Picture 2">
            <a:extLst>
              <a:ext uri="{FF2B5EF4-FFF2-40B4-BE49-F238E27FC236}">
                <a16:creationId xmlns:a16="http://schemas.microsoft.com/office/drawing/2014/main" xmlns="" id="{FA40B128-81BA-4805-AEB0-5ACABD26E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310" y="1610183"/>
            <a:ext cx="7194090" cy="2622032"/>
          </a:xfrm>
          <a:prstGeom prst="rect">
            <a:avLst/>
          </a:prstGeom>
        </p:spPr>
      </p:pic>
      <p:sp>
        <p:nvSpPr>
          <p:cNvPr id="6" name="Rectangle 5">
            <a:extLst>
              <a:ext uri="{FF2B5EF4-FFF2-40B4-BE49-F238E27FC236}">
                <a16:creationId xmlns:a16="http://schemas.microsoft.com/office/drawing/2014/main" xmlns="" id="{115FF80D-BDB7-4B9B-B4AD-448668B88237}"/>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57EFF044-901D-407F-BC64-6BF72D444B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23681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BÉBÉS MORT-NÉS (MORTINATALITÉ)</a:t>
            </a:r>
            <a:endParaRPr lang="fr-CA" sz="1400" dirty="0">
              <a:solidFill>
                <a:srgbClr val="434747"/>
              </a:solidFill>
              <a:latin typeface="GothamBold" pitchFamily="50" charset="0"/>
            </a:endParaRPr>
          </a:p>
        </p:txBody>
      </p:sp>
      <p:sp>
        <p:nvSpPr>
          <p:cNvPr id="10" name="Rectangle 9"/>
          <p:cNvSpPr/>
          <p:nvPr/>
        </p:nvSpPr>
        <p:spPr>
          <a:xfrm>
            <a:off x="179512" y="4874400"/>
            <a:ext cx="4824536"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Registre des événements démographiques.</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33104F17-1FAF-49F6-8E92-47DD7808CDD1}"/>
              </a:ext>
            </a:extLst>
          </p:cNvPr>
          <p:cNvSpPr/>
          <p:nvPr/>
        </p:nvSpPr>
        <p:spPr>
          <a:xfrm>
            <a:off x="611561" y="2615302"/>
            <a:ext cx="3744415" cy="1723549"/>
          </a:xfrm>
          <a:prstGeom prst="rect">
            <a:avLst/>
          </a:prstGeom>
        </p:spPr>
        <p:txBody>
          <a:bodyPr wrap="square" lIns="0" tIns="0" rIns="0" bIns="0">
            <a:spAutoFit/>
          </a:bodyPr>
          <a:lstStyle/>
          <a:p>
            <a:pPr>
              <a:spcAft>
                <a:spcPts val="800"/>
              </a:spcAft>
            </a:pPr>
            <a:r>
              <a:rPr lang="fr-FR" sz="1600" dirty="0">
                <a:solidFill>
                  <a:srgbClr val="434747"/>
                </a:solidFill>
                <a:latin typeface="GothamBook" pitchFamily="50" charset="0"/>
              </a:rPr>
              <a:t>Ce taux est demeuré stable dans les dernières années après avoir connu une baisse importante entre la fin des années 1970 et le milieu des années 1990. En 1976, le taux de bébés mort-nés était de 7,8 pour 1 000 naissances.</a:t>
            </a:r>
          </a:p>
        </p:txBody>
      </p:sp>
      <p:sp>
        <p:nvSpPr>
          <p:cNvPr id="7" name="Rectangle 6">
            <a:extLst>
              <a:ext uri="{FF2B5EF4-FFF2-40B4-BE49-F238E27FC236}">
                <a16:creationId xmlns:a16="http://schemas.microsoft.com/office/drawing/2014/main" xmlns="" id="{37F97CF6-CA74-4F86-B277-257F467C010C}"/>
              </a:ext>
            </a:extLst>
          </p:cNvPr>
          <p:cNvSpPr/>
          <p:nvPr/>
        </p:nvSpPr>
        <p:spPr>
          <a:xfrm>
            <a:off x="1835696" y="1391166"/>
            <a:ext cx="2520280" cy="984885"/>
          </a:xfrm>
          <a:prstGeom prst="rect">
            <a:avLst/>
          </a:prstGeom>
        </p:spPr>
        <p:txBody>
          <a:bodyPr wrap="square" lIns="0" tIns="0" rIns="0" bIns="0">
            <a:spAutoFit/>
          </a:bodyPr>
          <a:lstStyle/>
          <a:p>
            <a:pPr>
              <a:spcAft>
                <a:spcPts val="800"/>
              </a:spcAft>
            </a:pPr>
            <a:r>
              <a:rPr lang="fr-FR" sz="1600" dirty="0">
                <a:solidFill>
                  <a:srgbClr val="434747"/>
                </a:solidFill>
                <a:latin typeface="GothamBold" pitchFamily="50" charset="0"/>
              </a:rPr>
              <a:t>En 2015, le taux de bébés mort-nés était de </a:t>
            </a:r>
            <a:r>
              <a:rPr lang="fr-FR" sz="1600" dirty="0">
                <a:solidFill>
                  <a:srgbClr val="FFCD2D"/>
                </a:solidFill>
                <a:latin typeface="GothamBold" pitchFamily="50" charset="0"/>
              </a:rPr>
              <a:t>4,4 pour 1 000 naissances. </a:t>
            </a:r>
          </a:p>
        </p:txBody>
      </p:sp>
      <p:pic>
        <p:nvPicPr>
          <p:cNvPr id="4" name="Picture 3">
            <a:extLst>
              <a:ext uri="{FF2B5EF4-FFF2-40B4-BE49-F238E27FC236}">
                <a16:creationId xmlns:a16="http://schemas.microsoft.com/office/drawing/2014/main" xmlns="" id="{C177613F-DE5D-4069-B961-47FADAA6CF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1" y="1131590"/>
            <a:ext cx="1005429" cy="1545847"/>
          </a:xfrm>
          <a:prstGeom prst="rect">
            <a:avLst/>
          </a:prstGeom>
        </p:spPr>
      </p:pic>
      <p:sp>
        <p:nvSpPr>
          <p:cNvPr id="11" name="Rectangle 10">
            <a:extLst>
              <a:ext uri="{FF2B5EF4-FFF2-40B4-BE49-F238E27FC236}">
                <a16:creationId xmlns:a16="http://schemas.microsoft.com/office/drawing/2014/main" xmlns="" id="{A1FF85F9-5653-4807-8F73-DB9F796ECC35}"/>
              </a:ext>
            </a:extLst>
          </p:cNvPr>
          <p:cNvSpPr/>
          <p:nvPr/>
        </p:nvSpPr>
        <p:spPr>
          <a:xfrm>
            <a:off x="4860032" y="1391290"/>
            <a:ext cx="3744415" cy="2260583"/>
          </a:xfrm>
          <a:prstGeom prst="rect">
            <a:avLst/>
          </a:prstGeom>
          <a:solidFill>
            <a:srgbClr val="FFCD2D"/>
          </a:solidFill>
        </p:spPr>
        <p:txBody>
          <a:bodyPr wrap="square" lIns="144000" tIns="144000" rIns="144000" bIns="144000">
            <a:spAutoFit/>
          </a:bodyPr>
          <a:lstStyle/>
          <a:p>
            <a:pPr>
              <a:spcAft>
                <a:spcPts val="800"/>
              </a:spcAft>
            </a:pPr>
            <a:r>
              <a:rPr lang="fr-FR" sz="1600" dirty="0">
                <a:solidFill>
                  <a:srgbClr val="434747"/>
                </a:solidFill>
                <a:latin typeface="GothamBook" pitchFamily="50" charset="0"/>
              </a:rPr>
              <a:t>Selon l’Organisation mondiale de la santé, tous les pays devraient se fixer comme objectif de </a:t>
            </a:r>
            <a:r>
              <a:rPr lang="fr-FR" sz="1600" dirty="0">
                <a:solidFill>
                  <a:srgbClr val="434747"/>
                </a:solidFill>
                <a:latin typeface="GothamBold" pitchFamily="50" charset="0"/>
              </a:rPr>
              <a:t>diminuer le taux de mortinatalité à moins de 10 décès pour 1 000 naissances d’ici 2035.</a:t>
            </a:r>
            <a:r>
              <a:rPr lang="fr-FR" sz="1600" baseline="30000" dirty="0">
                <a:solidFill>
                  <a:srgbClr val="434747"/>
                </a:solidFill>
                <a:latin typeface="GothamBold" pitchFamily="50" charset="0"/>
              </a:rPr>
              <a:t>12</a:t>
            </a:r>
            <a:r>
              <a:rPr lang="fr-FR" sz="1600" dirty="0">
                <a:solidFill>
                  <a:srgbClr val="434747"/>
                </a:solidFill>
                <a:latin typeface="GothamBook" pitchFamily="50" charset="0"/>
              </a:rPr>
              <a:t> Le Québec fait donc bonne figure sur cet aspect.</a:t>
            </a:r>
          </a:p>
        </p:txBody>
      </p:sp>
      <p:sp>
        <p:nvSpPr>
          <p:cNvPr id="9" name="Rectangle 8">
            <a:extLst>
              <a:ext uri="{FF2B5EF4-FFF2-40B4-BE49-F238E27FC236}">
                <a16:creationId xmlns:a16="http://schemas.microsoft.com/office/drawing/2014/main" xmlns="" id="{BBE2CE74-F578-4BCC-BA71-4CBD746CC6F5}"/>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2" name="Image 6" descr="Logo-Boservatoiredestoutpetits.png">
            <a:extLst>
              <a:ext uri="{FF2B5EF4-FFF2-40B4-BE49-F238E27FC236}">
                <a16:creationId xmlns:a16="http://schemas.microsoft.com/office/drawing/2014/main" xmlns="" id="{C901810B-6ABC-452A-89E5-969539435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2808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ALLAITEMENT</a:t>
            </a:r>
            <a:endParaRPr lang="fr-CA" sz="1400" dirty="0">
              <a:solidFill>
                <a:srgbClr val="434747"/>
              </a:solidFill>
              <a:latin typeface="GothamBold" pitchFamily="50" charset="0"/>
            </a:endParaRPr>
          </a:p>
        </p:txBody>
      </p:sp>
      <p:sp>
        <p:nvSpPr>
          <p:cNvPr id="10" name="Rectangle 9"/>
          <p:cNvSpPr/>
          <p:nvPr/>
        </p:nvSpPr>
        <p:spPr>
          <a:xfrm>
            <a:off x="179512" y="4802400"/>
            <a:ext cx="5400600"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Statistique Canada, Enquête sur la santé dans les collectivités canadiennes (ESCC), 2000-2001, 2003, 2005, 2007-2008, 2009-2010, 2011-2012 et 2013-2014, fichiers de partage, adapté par l’Institut  de la statistique du Québec.</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33104F17-1FAF-49F6-8E92-47DD7808CDD1}"/>
              </a:ext>
            </a:extLst>
          </p:cNvPr>
          <p:cNvSpPr/>
          <p:nvPr/>
        </p:nvSpPr>
        <p:spPr>
          <a:xfrm>
            <a:off x="827584" y="1641063"/>
            <a:ext cx="4968552" cy="2010807"/>
          </a:xfrm>
          <a:prstGeom prst="rect">
            <a:avLst/>
          </a:prstGeom>
        </p:spPr>
        <p:txBody>
          <a:bodyPr wrap="square" lIns="0" tIns="0" rIns="0" bIns="0">
            <a:spAutoFit/>
          </a:bodyPr>
          <a:lstStyle/>
          <a:p>
            <a:pPr>
              <a:spcAft>
                <a:spcPts val="800"/>
              </a:spcAft>
            </a:pPr>
            <a:r>
              <a:rPr lang="fr-FR" sz="2000" dirty="0">
                <a:solidFill>
                  <a:srgbClr val="434747"/>
                </a:solidFill>
                <a:latin typeface="GothamBold" pitchFamily="50" charset="0"/>
              </a:rPr>
              <a:t>Selon les données de 2013-2014, environ </a:t>
            </a:r>
            <a:r>
              <a:rPr lang="fr-FR" sz="2400" dirty="0">
                <a:solidFill>
                  <a:srgbClr val="FFCD2D"/>
                </a:solidFill>
                <a:latin typeface="GothamBold" pitchFamily="50" charset="0"/>
              </a:rPr>
              <a:t>89 %</a:t>
            </a:r>
            <a:r>
              <a:rPr lang="fr-FR" sz="2000" dirty="0">
                <a:solidFill>
                  <a:srgbClr val="434747"/>
                </a:solidFill>
                <a:latin typeface="GothamBold" pitchFamily="50" charset="0"/>
              </a:rPr>
              <a:t> des mères ont allaité ou tenté d’allaiter leur dernier enfant*.</a:t>
            </a:r>
          </a:p>
          <a:p>
            <a:pPr>
              <a:spcAft>
                <a:spcPts val="800"/>
              </a:spcAft>
            </a:pPr>
            <a:r>
              <a:rPr lang="fr-FR" sz="2000" dirty="0">
                <a:solidFill>
                  <a:srgbClr val="434747"/>
                </a:solidFill>
                <a:latin typeface="GothamBook" pitchFamily="50" charset="0"/>
              </a:rPr>
              <a:t>Cette proportion est plus élevée que celle observée en 2000-2001 qui était alors de 72,6 %</a:t>
            </a:r>
          </a:p>
        </p:txBody>
      </p:sp>
      <p:pic>
        <p:nvPicPr>
          <p:cNvPr id="4" name="Picture 3">
            <a:extLst>
              <a:ext uri="{FF2B5EF4-FFF2-40B4-BE49-F238E27FC236}">
                <a16:creationId xmlns:a16="http://schemas.microsoft.com/office/drawing/2014/main" xmlns="" id="{143DC7B1-3586-46EB-AA5A-486E019B3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491630"/>
            <a:ext cx="1900459" cy="2358153"/>
          </a:xfrm>
          <a:prstGeom prst="rect">
            <a:avLst/>
          </a:prstGeom>
        </p:spPr>
      </p:pic>
      <p:sp>
        <p:nvSpPr>
          <p:cNvPr id="6" name="Rectangle 5">
            <a:extLst>
              <a:ext uri="{FF2B5EF4-FFF2-40B4-BE49-F238E27FC236}">
                <a16:creationId xmlns:a16="http://schemas.microsoft.com/office/drawing/2014/main" xmlns="" id="{B7EA3D68-A21E-4AA5-B28B-63D4DF1E96B5}"/>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DF95D261-3A3B-4F5A-BF80-D34DDFA33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9" name="Rectangle 8">
            <a:extLst>
              <a:ext uri="{FF2B5EF4-FFF2-40B4-BE49-F238E27FC236}">
                <a16:creationId xmlns:a16="http://schemas.microsoft.com/office/drawing/2014/main" xmlns="" id="{D54CDA68-C14A-4397-A780-B6A89CD9ECD0}"/>
              </a:ext>
            </a:extLst>
          </p:cNvPr>
          <p:cNvSpPr/>
          <p:nvPr/>
        </p:nvSpPr>
        <p:spPr>
          <a:xfrm>
            <a:off x="179512" y="4475316"/>
            <a:ext cx="5688632" cy="92333"/>
          </a:xfrm>
          <a:prstGeom prst="rect">
            <a:avLst/>
          </a:prstGeom>
        </p:spPr>
        <p:txBody>
          <a:bodyPr wrap="square" lIns="0" tIns="0" rIns="0" bIns="0">
            <a:spAutoFit/>
          </a:bodyPr>
          <a:lstStyle/>
          <a:p>
            <a:r>
              <a:rPr lang="fr-FR" sz="600" dirty="0">
                <a:solidFill>
                  <a:srgbClr val="434747"/>
                </a:solidFill>
                <a:latin typeface="GothamBook" pitchFamily="50" charset="0"/>
              </a:rPr>
              <a:t>* Parmi les femmes de 15 à 55 ans qui ont donné naissance au cours des cinq années précédentes.</a:t>
            </a:r>
            <a:endParaRPr lang="en-US" sz="600" dirty="0">
              <a:solidFill>
                <a:srgbClr val="434747"/>
              </a:solidFill>
              <a:latin typeface="GothamBook" pitchFamily="50" charset="0"/>
            </a:endParaRPr>
          </a:p>
        </p:txBody>
      </p:sp>
    </p:spTree>
    <p:extLst>
      <p:ext uri="{BB962C8B-B14F-4D97-AF65-F5344CB8AC3E}">
        <p14:creationId xmlns:p14="http://schemas.microsoft.com/office/powerpoint/2010/main" val="93419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40B128-81BA-4805-AEB0-5ACABD26E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313" y="1851670"/>
            <a:ext cx="5983374" cy="2154014"/>
          </a:xfrm>
          <a:prstGeom prst="rect">
            <a:avLst/>
          </a:prstGeom>
        </p:spPr>
      </p:pic>
      <p:sp>
        <p:nvSpPr>
          <p:cNvPr id="6" name="Rectangle 5">
            <a:extLst>
              <a:ext uri="{FF2B5EF4-FFF2-40B4-BE49-F238E27FC236}">
                <a16:creationId xmlns:a16="http://schemas.microsoft.com/office/drawing/2014/main" xmlns="" id="{4A50220A-F8E2-41B2-BBCC-210717424932}"/>
              </a:ext>
            </a:extLst>
          </p:cNvPr>
          <p:cNvSpPr/>
          <p:nvPr/>
        </p:nvSpPr>
        <p:spPr>
          <a:xfrm>
            <a:off x="179512" y="4802400"/>
            <a:ext cx="5400600"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Statistique Canada, Enquête sur la santé dans les collectivités canadiennes (ESCC), 2000-2001, 2003, 2005, 2007-2008, 2009-2010, 2011-2012 et 2013-2014, fichiers de partage, adapté par l’Institut  de la statistique du Québec.</a:t>
            </a:r>
            <a:endParaRPr lang="en-US" sz="600" dirty="0">
              <a:solidFill>
                <a:srgbClr val="434747"/>
              </a:solidFill>
              <a:latin typeface="GothamBook" pitchFamily="50" charset="0"/>
            </a:endParaRPr>
          </a:p>
        </p:txBody>
      </p:sp>
      <p:sp>
        <p:nvSpPr>
          <p:cNvPr id="7" name="ZoneTexte 7">
            <a:extLst>
              <a:ext uri="{FF2B5EF4-FFF2-40B4-BE49-F238E27FC236}">
                <a16:creationId xmlns:a16="http://schemas.microsoft.com/office/drawing/2014/main" xmlns="" id="{FF55AEE6-3703-43E1-909E-4F3BD1EEB846}"/>
              </a:ext>
            </a:extLst>
          </p:cNvPr>
          <p:cNvSpPr txBox="1"/>
          <p:nvPr/>
        </p:nvSpPr>
        <p:spPr>
          <a:xfrm>
            <a:off x="1187624" y="554400"/>
            <a:ext cx="6768752"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ALLAITEMENT</a:t>
            </a:r>
          </a:p>
        </p:txBody>
      </p:sp>
      <p:sp>
        <p:nvSpPr>
          <p:cNvPr id="8" name="Rectangle 7">
            <a:extLst>
              <a:ext uri="{FF2B5EF4-FFF2-40B4-BE49-F238E27FC236}">
                <a16:creationId xmlns:a16="http://schemas.microsoft.com/office/drawing/2014/main" xmlns="" id="{74B4C16C-3400-477D-87FB-366616C100E2}"/>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6" descr="Logo-Boservatoiredestoutpetits.png">
            <a:extLst>
              <a:ext uri="{FF2B5EF4-FFF2-40B4-BE49-F238E27FC236}">
                <a16:creationId xmlns:a16="http://schemas.microsoft.com/office/drawing/2014/main" xmlns="" id="{3DE736B7-BB26-47E5-856E-CDE17B37AF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10" name="Rectangle 9">
            <a:extLst>
              <a:ext uri="{FF2B5EF4-FFF2-40B4-BE49-F238E27FC236}">
                <a16:creationId xmlns:a16="http://schemas.microsoft.com/office/drawing/2014/main" xmlns="" id="{D54CDA68-C14A-4397-A780-B6A89CD9ECD0}"/>
              </a:ext>
            </a:extLst>
          </p:cNvPr>
          <p:cNvSpPr/>
          <p:nvPr/>
        </p:nvSpPr>
        <p:spPr>
          <a:xfrm>
            <a:off x="179512" y="4599818"/>
            <a:ext cx="5688632" cy="92333"/>
          </a:xfrm>
          <a:prstGeom prst="rect">
            <a:avLst/>
          </a:prstGeom>
        </p:spPr>
        <p:txBody>
          <a:bodyPr wrap="square" lIns="0" tIns="0" rIns="0" bIns="0">
            <a:spAutoFit/>
          </a:bodyPr>
          <a:lstStyle/>
          <a:p>
            <a:r>
              <a:rPr lang="fr-FR" sz="600" dirty="0">
                <a:solidFill>
                  <a:srgbClr val="434747"/>
                </a:solidFill>
                <a:latin typeface="GothamBook" pitchFamily="50" charset="0"/>
              </a:rPr>
              <a:t>* Parmi les femmes de 15 à 55 ans qui ont donné naissance au cours des cinq années précédentes.</a:t>
            </a:r>
            <a:endParaRPr lang="en-US" sz="600" dirty="0">
              <a:solidFill>
                <a:srgbClr val="434747"/>
              </a:solidFill>
              <a:latin typeface="GothamBook" pitchFamily="50" charset="0"/>
            </a:endParaRPr>
          </a:p>
        </p:txBody>
      </p:sp>
    </p:spTree>
    <p:extLst>
      <p:ext uri="{BB962C8B-B14F-4D97-AF65-F5344CB8AC3E}">
        <p14:creationId xmlns:p14="http://schemas.microsoft.com/office/powerpoint/2010/main" val="224758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3CD5161-0109-4DC8-A34E-A873F635E718}"/>
              </a:ext>
            </a:extLst>
          </p:cNvPr>
          <p:cNvSpPr/>
          <p:nvPr/>
        </p:nvSpPr>
        <p:spPr>
          <a:xfrm>
            <a:off x="179512" y="4474800"/>
            <a:ext cx="8136904" cy="92333"/>
          </a:xfrm>
          <a:prstGeom prst="rect">
            <a:avLst/>
          </a:prstGeom>
        </p:spPr>
        <p:txBody>
          <a:bodyPr wrap="square" lIns="0" tIns="0" rIns="0" bIns="0">
            <a:spAutoFit/>
          </a:bodyPr>
          <a:lstStyle/>
          <a:p>
            <a:r>
              <a:rPr lang="fr-FR" sz="600" dirty="0">
                <a:solidFill>
                  <a:srgbClr val="434747"/>
                </a:solidFill>
                <a:latin typeface="GothamBook" pitchFamily="50" charset="0"/>
              </a:rPr>
              <a:t>* Parmi les mères qui avaient cessé d’allaiter leur enfant au moment de l’enquête.</a:t>
            </a:r>
            <a:endParaRPr lang="en-US" sz="600" dirty="0">
              <a:solidFill>
                <a:srgbClr val="434747"/>
              </a:solidFill>
              <a:latin typeface="GothamBook" pitchFamily="50" charset="0"/>
            </a:endParaRPr>
          </a:p>
        </p:txBody>
      </p:sp>
      <p:pic>
        <p:nvPicPr>
          <p:cNvPr id="3" name="Picture 2">
            <a:extLst>
              <a:ext uri="{FF2B5EF4-FFF2-40B4-BE49-F238E27FC236}">
                <a16:creationId xmlns:a16="http://schemas.microsoft.com/office/drawing/2014/main" xmlns="" id="{FA40B128-81BA-4805-AEB0-5ACABD26E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285" y="1851670"/>
            <a:ext cx="6487430" cy="2011103"/>
          </a:xfrm>
          <a:prstGeom prst="rect">
            <a:avLst/>
          </a:prstGeom>
        </p:spPr>
      </p:pic>
      <p:sp>
        <p:nvSpPr>
          <p:cNvPr id="6" name="Rectangle 5">
            <a:extLst>
              <a:ext uri="{FF2B5EF4-FFF2-40B4-BE49-F238E27FC236}">
                <a16:creationId xmlns:a16="http://schemas.microsoft.com/office/drawing/2014/main" xmlns="" id="{4A50220A-F8E2-41B2-BBCC-210717424932}"/>
              </a:ext>
            </a:extLst>
          </p:cNvPr>
          <p:cNvSpPr/>
          <p:nvPr/>
        </p:nvSpPr>
        <p:spPr>
          <a:xfrm>
            <a:off x="179512" y="4802400"/>
            <a:ext cx="5400600"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Statistique Canada, Enquête sur la santé dans les collectivités canadiennes (ESCC), 2000-2001, 2003, 2005, 2007-2008, 2009-2010, 2011-2012 et 2013-2014, fichiers de partage, adapté par l’Institut  de la statistique du Québec.</a:t>
            </a:r>
            <a:endParaRPr lang="en-US" sz="600" dirty="0">
              <a:solidFill>
                <a:srgbClr val="434747"/>
              </a:solidFill>
              <a:latin typeface="GothamBook" pitchFamily="50" charset="0"/>
            </a:endParaRPr>
          </a:p>
        </p:txBody>
      </p:sp>
      <p:sp>
        <p:nvSpPr>
          <p:cNvPr id="7" name="ZoneTexte 7">
            <a:extLst>
              <a:ext uri="{FF2B5EF4-FFF2-40B4-BE49-F238E27FC236}">
                <a16:creationId xmlns:a16="http://schemas.microsoft.com/office/drawing/2014/main" xmlns="" id="{24B41B48-C76F-4EA7-9866-30FA70286164}"/>
              </a:ext>
            </a:extLst>
          </p:cNvPr>
          <p:cNvSpPr txBox="1"/>
          <p:nvPr/>
        </p:nvSpPr>
        <p:spPr>
          <a:xfrm>
            <a:off x="1187624" y="554400"/>
            <a:ext cx="6768752" cy="1313180"/>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ALLAITEMENT</a:t>
            </a:r>
          </a:p>
          <a:p>
            <a:pPr algn="ctr">
              <a:spcAft>
                <a:spcPts val="800"/>
              </a:spcAft>
            </a:pPr>
            <a:r>
              <a:rPr lang="fr-FR" sz="1400" dirty="0">
                <a:solidFill>
                  <a:srgbClr val="434747"/>
                </a:solidFill>
                <a:latin typeface="GothamBold" pitchFamily="50" charset="0"/>
              </a:rPr>
              <a:t>Selon les données de 2013-2014, la proportion de mères qui allaitent leur bébé diminue pendant la première année de vie de l’enfant.</a:t>
            </a:r>
          </a:p>
          <a:p>
            <a:pPr algn="ctr">
              <a:spcAft>
                <a:spcPts val="800"/>
              </a:spcAft>
            </a:pPr>
            <a:endParaRPr lang="fr-CA" sz="1400" dirty="0">
              <a:solidFill>
                <a:srgbClr val="434747"/>
              </a:solidFill>
              <a:latin typeface="GothamBold" pitchFamily="50" charset="0"/>
            </a:endParaRPr>
          </a:p>
        </p:txBody>
      </p:sp>
      <p:sp>
        <p:nvSpPr>
          <p:cNvPr id="8" name="Rectangle 7">
            <a:extLst>
              <a:ext uri="{FF2B5EF4-FFF2-40B4-BE49-F238E27FC236}">
                <a16:creationId xmlns:a16="http://schemas.microsoft.com/office/drawing/2014/main" xmlns="" id="{7C39F315-3B3A-4A4E-978A-9CDACDEC7065}"/>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6" descr="Logo-Boservatoiredestoutpetits.png">
            <a:extLst>
              <a:ext uri="{FF2B5EF4-FFF2-40B4-BE49-F238E27FC236}">
                <a16:creationId xmlns:a16="http://schemas.microsoft.com/office/drawing/2014/main" xmlns="" id="{75AE4E65-76F5-4CD5-831D-096ED4E6D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70683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96603" y="554400"/>
            <a:ext cx="6950794"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SERVICES DE SOUTIEN À L’ALLAITEMENT</a:t>
            </a:r>
            <a:endParaRPr lang="fr-CA" sz="1400" dirty="0">
              <a:solidFill>
                <a:srgbClr val="434747"/>
              </a:solidFill>
              <a:latin typeface="GothamBold" pitchFamily="50" charset="0"/>
            </a:endParaRPr>
          </a:p>
        </p:txBody>
      </p:sp>
      <p:pic>
        <p:nvPicPr>
          <p:cNvPr id="3" name="Picture 2">
            <a:extLst>
              <a:ext uri="{FF2B5EF4-FFF2-40B4-BE49-F238E27FC236}">
                <a16:creationId xmlns:a16="http://schemas.microsoft.com/office/drawing/2014/main" xmlns="" id="{69B00A83-C973-4CA4-92A3-1727ED1E6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31" y="1419622"/>
            <a:ext cx="6716713" cy="2664296"/>
          </a:xfrm>
          <a:prstGeom prst="rect">
            <a:avLst/>
          </a:prstGeom>
        </p:spPr>
      </p:pic>
      <p:sp>
        <p:nvSpPr>
          <p:cNvPr id="6" name="Rectangle 5">
            <a:extLst>
              <a:ext uri="{FF2B5EF4-FFF2-40B4-BE49-F238E27FC236}">
                <a16:creationId xmlns:a16="http://schemas.microsoft.com/office/drawing/2014/main" xmlns="" id="{2E3F7457-AFE6-4A0D-B73F-CEE48131C0BF}"/>
              </a:ext>
            </a:extLst>
          </p:cNvPr>
          <p:cNvSpPr/>
          <p:nvPr/>
        </p:nvSpPr>
        <p:spPr>
          <a:xfrm>
            <a:off x="179512" y="4567649"/>
            <a:ext cx="5688632" cy="184666"/>
          </a:xfrm>
          <a:prstGeom prst="rect">
            <a:avLst/>
          </a:prstGeom>
        </p:spPr>
        <p:txBody>
          <a:bodyPr wrap="square" lIns="0" tIns="0" rIns="0" bIns="0">
            <a:spAutoFit/>
          </a:bodyPr>
          <a:lstStyle/>
          <a:p>
            <a:r>
              <a:rPr lang="fr-FR" sz="600" dirty="0">
                <a:solidFill>
                  <a:srgbClr val="434747"/>
                </a:solidFill>
                <a:latin typeface="GothamBook" pitchFamily="50" charset="0"/>
              </a:rPr>
              <a:t>* Plus précisément, il s’agit de l’ensemble des mères d’enfants de 0 à 5 ans à l'exception de celles ayant expliqué n’avoir pas eu recours à des services de soutien à l’allaitement parce qu’elles n’avaient pas allaité.</a:t>
            </a:r>
            <a:endParaRPr lang="en-US" sz="600" dirty="0">
              <a:solidFill>
                <a:srgbClr val="434747"/>
              </a:solidFill>
              <a:latin typeface="GothamBook" pitchFamily="50" charset="0"/>
            </a:endParaRPr>
          </a:p>
        </p:txBody>
      </p:sp>
      <p:sp>
        <p:nvSpPr>
          <p:cNvPr id="7" name="Rectangle 6">
            <a:extLst>
              <a:ext uri="{FF2B5EF4-FFF2-40B4-BE49-F238E27FC236}">
                <a16:creationId xmlns:a16="http://schemas.microsoft.com/office/drawing/2014/main" xmlns="" id="{A1AB96CD-D628-46B2-A0AE-E722452514B5}"/>
              </a:ext>
            </a:extLst>
          </p:cNvPr>
          <p:cNvSpPr/>
          <p:nvPr/>
        </p:nvSpPr>
        <p:spPr>
          <a:xfrm>
            <a:off x="179512" y="4874400"/>
            <a:ext cx="540060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l’expérience des parents d’enfants de 0 à 5 ans 2015.</a:t>
            </a:r>
            <a:endParaRPr lang="en-US" sz="600" dirty="0">
              <a:solidFill>
                <a:srgbClr val="434747"/>
              </a:solidFill>
              <a:latin typeface="GothamBook" pitchFamily="50" charset="0"/>
            </a:endParaRPr>
          </a:p>
        </p:txBody>
      </p:sp>
      <p:sp>
        <p:nvSpPr>
          <p:cNvPr id="11" name="Rectangle 10">
            <a:extLst>
              <a:ext uri="{FF2B5EF4-FFF2-40B4-BE49-F238E27FC236}">
                <a16:creationId xmlns:a16="http://schemas.microsoft.com/office/drawing/2014/main" xmlns="" id="{8439C270-2F46-4CC7-A709-330CC0A72B5F}"/>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2" name="Image 6" descr="Logo-Boservatoiredestoutpetits.png">
            <a:extLst>
              <a:ext uri="{FF2B5EF4-FFF2-40B4-BE49-F238E27FC236}">
                <a16:creationId xmlns:a16="http://schemas.microsoft.com/office/drawing/2014/main" xmlns="" id="{10294CB1-282F-431F-8B4A-F430B0A4D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5" name="Rectangle 4">
            <a:extLst>
              <a:ext uri="{FF2B5EF4-FFF2-40B4-BE49-F238E27FC236}">
                <a16:creationId xmlns:a16="http://schemas.microsoft.com/office/drawing/2014/main" xmlns="" id="{33104F17-1FAF-49F6-8E92-47DD7808CDD1}"/>
              </a:ext>
            </a:extLst>
          </p:cNvPr>
          <p:cNvSpPr/>
          <p:nvPr/>
        </p:nvSpPr>
        <p:spPr>
          <a:xfrm>
            <a:off x="5057043" y="1822633"/>
            <a:ext cx="3115357" cy="1354217"/>
          </a:xfrm>
          <a:prstGeom prst="rect">
            <a:avLst/>
          </a:prstGeom>
        </p:spPr>
        <p:txBody>
          <a:bodyPr wrap="square" lIns="0" tIns="0" rIns="0" bIns="0">
            <a:spAutoFit/>
          </a:bodyPr>
          <a:lstStyle/>
          <a:p>
            <a:pPr>
              <a:spcAft>
                <a:spcPts val="800"/>
              </a:spcAft>
            </a:pPr>
            <a:r>
              <a:rPr lang="fr-FR" sz="1600" dirty="0">
                <a:solidFill>
                  <a:srgbClr val="434747"/>
                </a:solidFill>
                <a:latin typeface="GothamBold" pitchFamily="50" charset="0"/>
              </a:rPr>
              <a:t>En 2015, </a:t>
            </a:r>
            <a:r>
              <a:rPr lang="fr-FR" sz="2400" dirty="0">
                <a:solidFill>
                  <a:srgbClr val="FFCD2D"/>
                </a:solidFill>
                <a:latin typeface="GothamBold" pitchFamily="50" charset="0"/>
              </a:rPr>
              <a:t>48,4 %</a:t>
            </a:r>
            <a:r>
              <a:rPr lang="fr-FR" sz="1600" dirty="0">
                <a:solidFill>
                  <a:srgbClr val="434747"/>
                </a:solidFill>
                <a:latin typeface="GothamBold" pitchFamily="50" charset="0"/>
              </a:rPr>
              <a:t> des mères d’enfants de 0 à 5 ans qui ont allaité* n’avaient jamais utilisé de services de soutien  à l’allaitement.</a:t>
            </a:r>
          </a:p>
        </p:txBody>
      </p:sp>
    </p:spTree>
    <p:extLst>
      <p:ext uri="{BB962C8B-B14F-4D97-AF65-F5344CB8AC3E}">
        <p14:creationId xmlns:p14="http://schemas.microsoft.com/office/powerpoint/2010/main" val="372750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720A5CD-CAC6-48AF-9979-4AF66D343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868" y="1623636"/>
            <a:ext cx="6948264" cy="2599809"/>
          </a:xfrm>
          <a:prstGeom prst="rect">
            <a:avLst/>
          </a:prstGeom>
        </p:spPr>
      </p:pic>
      <p:sp>
        <p:nvSpPr>
          <p:cNvPr id="10" name="Rectangle 9">
            <a:extLst>
              <a:ext uri="{FF2B5EF4-FFF2-40B4-BE49-F238E27FC236}">
                <a16:creationId xmlns:a16="http://schemas.microsoft.com/office/drawing/2014/main" xmlns="" id="{DE452077-6F97-4B15-AC68-5C4760811702}"/>
              </a:ext>
            </a:extLst>
          </p:cNvPr>
          <p:cNvSpPr/>
          <p:nvPr/>
        </p:nvSpPr>
        <p:spPr>
          <a:xfrm>
            <a:off x="179512" y="4874400"/>
            <a:ext cx="540060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l’expérience des parents d’enfants de 0 à 5 ans 2015.</a:t>
            </a:r>
            <a:endParaRPr lang="en-US" sz="600" dirty="0">
              <a:solidFill>
                <a:srgbClr val="434747"/>
              </a:solidFill>
              <a:latin typeface="GothamBook" pitchFamily="50" charset="0"/>
            </a:endParaRPr>
          </a:p>
        </p:txBody>
      </p:sp>
      <p:sp>
        <p:nvSpPr>
          <p:cNvPr id="11" name="ZoneTexte 7">
            <a:extLst>
              <a:ext uri="{FF2B5EF4-FFF2-40B4-BE49-F238E27FC236}">
                <a16:creationId xmlns:a16="http://schemas.microsoft.com/office/drawing/2014/main" xmlns="" id="{001D833D-D026-4F9B-992E-DADC7539DEB8}"/>
              </a:ext>
            </a:extLst>
          </p:cNvPr>
          <p:cNvSpPr txBox="1"/>
          <p:nvPr/>
        </p:nvSpPr>
        <p:spPr>
          <a:xfrm>
            <a:off x="1096603" y="554400"/>
            <a:ext cx="6950794" cy="1056700"/>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SERVICES DE SOUTIEN À L’ALLAITEMENT</a:t>
            </a:r>
          </a:p>
          <a:p>
            <a:pPr algn="ctr">
              <a:spcAft>
                <a:spcPts val="800"/>
              </a:spcAft>
            </a:pPr>
            <a:r>
              <a:rPr lang="fr-FR" sz="1600" dirty="0">
                <a:solidFill>
                  <a:srgbClr val="434747"/>
                </a:solidFill>
                <a:latin typeface="GothamBold" pitchFamily="50" charset="0"/>
              </a:rPr>
              <a:t>Parmi les mères qui n’avaient pas utilisé de services</a:t>
            </a:r>
            <a:br>
              <a:rPr lang="fr-FR" sz="1600" dirty="0">
                <a:solidFill>
                  <a:srgbClr val="434747"/>
                </a:solidFill>
                <a:latin typeface="GothamBold" pitchFamily="50" charset="0"/>
              </a:rPr>
            </a:br>
            <a:r>
              <a:rPr lang="fr-FR" sz="1600" dirty="0">
                <a:solidFill>
                  <a:srgbClr val="434747"/>
                </a:solidFill>
                <a:latin typeface="GothamBold" pitchFamily="50" charset="0"/>
              </a:rPr>
              <a:t>de soutien à l’allaitement,</a:t>
            </a:r>
            <a:endParaRPr lang="fr-CA" sz="1400" dirty="0">
              <a:solidFill>
                <a:srgbClr val="434747"/>
              </a:solidFill>
              <a:latin typeface="GothamBold" pitchFamily="50" charset="0"/>
            </a:endParaRPr>
          </a:p>
        </p:txBody>
      </p:sp>
      <p:sp>
        <p:nvSpPr>
          <p:cNvPr id="7" name="Rectangle 6">
            <a:extLst>
              <a:ext uri="{FF2B5EF4-FFF2-40B4-BE49-F238E27FC236}">
                <a16:creationId xmlns:a16="http://schemas.microsoft.com/office/drawing/2014/main" xmlns="" id="{02F2E65A-5E60-4224-BD9C-8254398EB009}"/>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8" name="Image 6" descr="Logo-Boservatoiredestoutpetits.png">
            <a:extLst>
              <a:ext uri="{FF2B5EF4-FFF2-40B4-BE49-F238E27FC236}">
                <a16:creationId xmlns:a16="http://schemas.microsoft.com/office/drawing/2014/main" xmlns="" id="{C35B3758-90C3-421B-912F-E329CD572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1520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0" y="554400"/>
            <a:ext cx="9144000"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PARTICIPATION À DES RENCONTRES PRÉNATALES</a:t>
            </a:r>
            <a:endParaRPr lang="fr-CA" sz="1400" dirty="0">
              <a:solidFill>
                <a:srgbClr val="434747"/>
              </a:solidFill>
              <a:latin typeface="GothamBold" pitchFamily="50" charset="0"/>
            </a:endParaRPr>
          </a:p>
        </p:txBody>
      </p:sp>
      <p:sp>
        <p:nvSpPr>
          <p:cNvPr id="7" name="Rectangle 6">
            <a:extLst>
              <a:ext uri="{FF2B5EF4-FFF2-40B4-BE49-F238E27FC236}">
                <a16:creationId xmlns:a16="http://schemas.microsoft.com/office/drawing/2014/main" xmlns="" id="{A1AB96CD-D628-46B2-A0AE-E722452514B5}"/>
              </a:ext>
            </a:extLst>
          </p:cNvPr>
          <p:cNvSpPr/>
          <p:nvPr/>
        </p:nvSpPr>
        <p:spPr>
          <a:xfrm>
            <a:off x="179512" y="4874400"/>
            <a:ext cx="540060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l’expérience des parents d’enfants de 0 à 5 ans 2015.</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33104F17-1FAF-49F6-8E92-47DD7808CDD1}"/>
              </a:ext>
            </a:extLst>
          </p:cNvPr>
          <p:cNvSpPr/>
          <p:nvPr/>
        </p:nvSpPr>
        <p:spPr>
          <a:xfrm>
            <a:off x="4581128" y="1597124"/>
            <a:ext cx="3331381" cy="1949252"/>
          </a:xfrm>
          <a:prstGeom prst="rect">
            <a:avLst/>
          </a:prstGeom>
        </p:spPr>
        <p:txBody>
          <a:bodyPr wrap="square" lIns="0" tIns="0" rIns="0" bIns="0">
            <a:spAutoFit/>
          </a:bodyPr>
          <a:lstStyle/>
          <a:p>
            <a:pPr>
              <a:spcAft>
                <a:spcPts val="800"/>
              </a:spcAft>
            </a:pPr>
            <a:r>
              <a:rPr lang="fr-FR" sz="2400" dirty="0">
                <a:solidFill>
                  <a:srgbClr val="FFCD2D"/>
                </a:solidFill>
                <a:latin typeface="GothamBold" pitchFamily="50" charset="0"/>
              </a:rPr>
              <a:t>59,8 %</a:t>
            </a:r>
            <a:r>
              <a:rPr lang="fr-FR" sz="1600" dirty="0">
                <a:solidFill>
                  <a:srgbClr val="434747"/>
                </a:solidFill>
                <a:latin typeface="GothamBold" pitchFamily="50" charset="0"/>
              </a:rPr>
              <a:t> des parents d’enfants de 0 à 5 ans avaient déjà participé à des rencontres prénatales en 2015.</a:t>
            </a:r>
          </a:p>
          <a:p>
            <a:pPr>
              <a:spcAft>
                <a:spcPts val="800"/>
              </a:spcAft>
            </a:pPr>
            <a:r>
              <a:rPr lang="fr-FR" sz="1600" dirty="0">
                <a:solidFill>
                  <a:srgbClr val="434747"/>
                </a:solidFill>
                <a:latin typeface="GothamBook" pitchFamily="50" charset="0"/>
              </a:rPr>
              <a:t>Cette proportion ne différait pas significativement entre les pères et les mères.</a:t>
            </a:r>
          </a:p>
        </p:txBody>
      </p:sp>
      <p:pic>
        <p:nvPicPr>
          <p:cNvPr id="4" name="Picture 3">
            <a:extLst>
              <a:ext uri="{FF2B5EF4-FFF2-40B4-BE49-F238E27FC236}">
                <a16:creationId xmlns:a16="http://schemas.microsoft.com/office/drawing/2014/main" xmlns="" id="{495E841B-C369-43D1-8B41-4409F2189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84" y="1287189"/>
            <a:ext cx="5861380" cy="3301911"/>
          </a:xfrm>
          <a:prstGeom prst="rect">
            <a:avLst/>
          </a:prstGeom>
        </p:spPr>
      </p:pic>
      <p:sp>
        <p:nvSpPr>
          <p:cNvPr id="10" name="Rectangle 9">
            <a:extLst>
              <a:ext uri="{FF2B5EF4-FFF2-40B4-BE49-F238E27FC236}">
                <a16:creationId xmlns:a16="http://schemas.microsoft.com/office/drawing/2014/main" xmlns="" id="{C7423F43-D17D-46BB-92BC-141A11A8A028}"/>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82C13F71-5AA8-4588-B1D0-5AA010F0E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96509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1AB96CD-D628-46B2-A0AE-E722452514B5}"/>
              </a:ext>
            </a:extLst>
          </p:cNvPr>
          <p:cNvSpPr/>
          <p:nvPr/>
        </p:nvSpPr>
        <p:spPr>
          <a:xfrm>
            <a:off x="179512" y="4874400"/>
            <a:ext cx="540060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l’expérience des parents d’enfants de 0 à 5 ans 2015.</a:t>
            </a:r>
            <a:endParaRPr lang="en-US" sz="600" dirty="0">
              <a:solidFill>
                <a:srgbClr val="434747"/>
              </a:solidFill>
              <a:latin typeface="GothamBook" pitchFamily="50" charset="0"/>
            </a:endParaRPr>
          </a:p>
        </p:txBody>
      </p:sp>
      <p:pic>
        <p:nvPicPr>
          <p:cNvPr id="3" name="Picture 2">
            <a:extLst>
              <a:ext uri="{FF2B5EF4-FFF2-40B4-BE49-F238E27FC236}">
                <a16:creationId xmlns:a16="http://schemas.microsoft.com/office/drawing/2014/main" xmlns="" id="{CD23FD2A-6640-4DB1-B6E3-27AA4FA3A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742" y="1779662"/>
            <a:ext cx="4644516" cy="1838454"/>
          </a:xfrm>
          <a:prstGeom prst="rect">
            <a:avLst/>
          </a:prstGeom>
        </p:spPr>
      </p:pic>
      <p:sp>
        <p:nvSpPr>
          <p:cNvPr id="11" name="ZoneTexte 7">
            <a:extLst>
              <a:ext uri="{FF2B5EF4-FFF2-40B4-BE49-F238E27FC236}">
                <a16:creationId xmlns:a16="http://schemas.microsoft.com/office/drawing/2014/main" xmlns="" id="{FE4B5590-BE05-4377-A8C5-749DE40363D0}"/>
              </a:ext>
            </a:extLst>
          </p:cNvPr>
          <p:cNvSpPr txBox="1"/>
          <p:nvPr/>
        </p:nvSpPr>
        <p:spPr>
          <a:xfrm>
            <a:off x="0" y="554400"/>
            <a:ext cx="9144000" cy="1090042"/>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PARTICIPATION À DES RENCONTRES PRÉNATALES</a:t>
            </a:r>
            <a:endParaRPr lang="fr-CA" sz="1400" dirty="0">
              <a:solidFill>
                <a:srgbClr val="434747"/>
              </a:solidFill>
              <a:latin typeface="GothamBold" pitchFamily="50" charset="0"/>
            </a:endParaRPr>
          </a:p>
          <a:p>
            <a:pPr algn="ctr">
              <a:spcAft>
                <a:spcPts val="500"/>
              </a:spcAft>
            </a:pPr>
            <a:r>
              <a:rPr lang="fr-FR" sz="1600" dirty="0">
                <a:solidFill>
                  <a:srgbClr val="434747"/>
                </a:solidFill>
                <a:latin typeface="GothamBold" pitchFamily="50" charset="0"/>
              </a:rPr>
              <a:t>Proportion de parents ayant participé à des rencontres prénatales</a:t>
            </a:r>
            <a:endParaRPr lang="fr-CA" sz="1600" dirty="0">
              <a:solidFill>
                <a:srgbClr val="434747"/>
              </a:solidFill>
              <a:latin typeface="GothamBook" pitchFamily="50" charset="0"/>
            </a:endParaRPr>
          </a:p>
          <a:p>
            <a:pPr algn="ctr">
              <a:spcAft>
                <a:spcPts val="800"/>
              </a:spcAft>
            </a:pPr>
            <a:endParaRPr lang="fr-CA" sz="1400" dirty="0">
              <a:solidFill>
                <a:srgbClr val="434747"/>
              </a:solidFill>
              <a:latin typeface="GothamBold" pitchFamily="50" charset="0"/>
            </a:endParaRPr>
          </a:p>
        </p:txBody>
      </p:sp>
      <p:sp>
        <p:nvSpPr>
          <p:cNvPr id="8" name="Rectangle 7">
            <a:extLst>
              <a:ext uri="{FF2B5EF4-FFF2-40B4-BE49-F238E27FC236}">
                <a16:creationId xmlns:a16="http://schemas.microsoft.com/office/drawing/2014/main" xmlns="" id="{5050B9F7-43D5-465D-99A0-C01A9314FA4A}"/>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6" descr="Logo-Boservatoiredestoutpetits.png">
            <a:extLst>
              <a:ext uri="{FF2B5EF4-FFF2-40B4-BE49-F238E27FC236}">
                <a16:creationId xmlns:a16="http://schemas.microsoft.com/office/drawing/2014/main" xmlns="" id="{CF2FA5B1-C455-4B41-A71F-49F651B605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10" name="Rectangle 9">
            <a:extLst>
              <a:ext uri="{FF2B5EF4-FFF2-40B4-BE49-F238E27FC236}">
                <a16:creationId xmlns:a16="http://schemas.microsoft.com/office/drawing/2014/main" xmlns="" id="{4586F939-5127-460A-831B-0D0C92864AED}"/>
              </a:ext>
            </a:extLst>
          </p:cNvPr>
          <p:cNvSpPr/>
          <p:nvPr/>
        </p:nvSpPr>
        <p:spPr>
          <a:xfrm>
            <a:off x="1115617" y="3869055"/>
            <a:ext cx="6911488" cy="430887"/>
          </a:xfrm>
          <a:prstGeom prst="rect">
            <a:avLst/>
          </a:prstGeom>
        </p:spPr>
        <p:txBody>
          <a:bodyPr wrap="square" lIns="0" tIns="0" rIns="0" bIns="0">
            <a:spAutoFit/>
          </a:bodyPr>
          <a:lstStyle/>
          <a:p>
            <a:pPr algn="ctr">
              <a:spcAft>
                <a:spcPts val="800"/>
              </a:spcAft>
            </a:pPr>
            <a:r>
              <a:rPr lang="fr-FR" sz="1400" dirty="0">
                <a:solidFill>
                  <a:srgbClr val="434747"/>
                </a:solidFill>
                <a:latin typeface="GothamBook" pitchFamily="50" charset="0"/>
              </a:rPr>
              <a:t>La proportion de parents ayant participé à des rencontres prénatales est plus faible chez les parents de milieux socioéconomiques moins favorisés.</a:t>
            </a:r>
          </a:p>
        </p:txBody>
      </p:sp>
    </p:spTree>
    <p:extLst>
      <p:ext uri="{BB962C8B-B14F-4D97-AF65-F5344CB8AC3E}">
        <p14:creationId xmlns:p14="http://schemas.microsoft.com/office/powerpoint/2010/main" val="33352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444A8A9-EE74-4527-9258-2BA0FC0DA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0CCD76BD-78FB-4C95-B592-0660EB0D7763}"/>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72A31AA4-085B-49B0-A03C-EB113D1E5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696335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CÉSARIENNES</a:t>
            </a:r>
            <a:endParaRPr lang="fr-CA" sz="1400" dirty="0">
              <a:solidFill>
                <a:srgbClr val="434747"/>
              </a:solidFill>
              <a:latin typeface="GothamBold" pitchFamily="50" charset="0"/>
            </a:endParaRPr>
          </a:p>
        </p:txBody>
      </p:sp>
      <p:sp>
        <p:nvSpPr>
          <p:cNvPr id="10" name="Rectangle 9"/>
          <p:cNvSpPr/>
          <p:nvPr/>
        </p:nvSpPr>
        <p:spPr>
          <a:xfrm>
            <a:off x="179512" y="4802400"/>
            <a:ext cx="4824536"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Base de données sur les congés des patients, Institut canadien d’information sur la santé (ICIS) ; Fichier des hospitalisations MED-ÉCHO, ministère de la Santé et des Services sociaux.</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33104F17-1FAF-49F6-8E92-47DD7808CDD1}"/>
              </a:ext>
            </a:extLst>
          </p:cNvPr>
          <p:cNvSpPr/>
          <p:nvPr/>
        </p:nvSpPr>
        <p:spPr>
          <a:xfrm>
            <a:off x="3923928" y="1782011"/>
            <a:ext cx="4692104" cy="1887696"/>
          </a:xfrm>
          <a:prstGeom prst="rect">
            <a:avLst/>
          </a:prstGeom>
        </p:spPr>
        <p:txBody>
          <a:bodyPr wrap="square" lIns="0" tIns="0" rIns="0" bIns="0">
            <a:spAutoFit/>
          </a:bodyPr>
          <a:lstStyle/>
          <a:p>
            <a:pPr>
              <a:spcAft>
                <a:spcPts val="800"/>
              </a:spcAft>
            </a:pPr>
            <a:r>
              <a:rPr lang="fr-FR" sz="3600" dirty="0">
                <a:solidFill>
                  <a:srgbClr val="FFCD2D"/>
                </a:solidFill>
                <a:latin typeface="GothamBlack" pitchFamily="50" charset="0"/>
              </a:rPr>
              <a:t>24,9%</a:t>
            </a:r>
            <a:r>
              <a:rPr lang="fr-FR" sz="2000" dirty="0">
                <a:solidFill>
                  <a:srgbClr val="F47D30"/>
                </a:solidFill>
                <a:latin typeface="GothamBlack" pitchFamily="50" charset="0"/>
              </a:rPr>
              <a:t> </a:t>
            </a:r>
            <a:r>
              <a:rPr lang="fr-FR" sz="2000" dirty="0">
                <a:solidFill>
                  <a:srgbClr val="434747"/>
                </a:solidFill>
                <a:latin typeface="GothamBold" pitchFamily="50" charset="0"/>
              </a:rPr>
              <a:t>des accouchements</a:t>
            </a:r>
            <a:br>
              <a:rPr lang="fr-FR" sz="2000" dirty="0">
                <a:solidFill>
                  <a:srgbClr val="434747"/>
                </a:solidFill>
                <a:latin typeface="GothamBold" pitchFamily="50" charset="0"/>
              </a:rPr>
            </a:br>
            <a:r>
              <a:rPr lang="fr-FR" sz="2000" dirty="0">
                <a:solidFill>
                  <a:srgbClr val="434747"/>
                </a:solidFill>
                <a:latin typeface="GothamBold" pitchFamily="50" charset="0"/>
              </a:rPr>
              <a:t>ont eu lieu par césarienne au Québec en 2015.*</a:t>
            </a:r>
          </a:p>
          <a:p>
            <a:pPr>
              <a:spcAft>
                <a:spcPts val="800"/>
              </a:spcAft>
            </a:pPr>
            <a:r>
              <a:rPr lang="fr-FR" sz="2000" dirty="0">
                <a:solidFill>
                  <a:srgbClr val="434747"/>
                </a:solidFill>
                <a:latin typeface="GothamBook" pitchFamily="50" charset="0"/>
              </a:rPr>
              <a:t>En 2002, le taux était de 20,9 %.</a:t>
            </a:r>
            <a:br>
              <a:rPr lang="fr-FR" sz="2000" dirty="0">
                <a:solidFill>
                  <a:srgbClr val="434747"/>
                </a:solidFill>
                <a:latin typeface="GothamBook" pitchFamily="50" charset="0"/>
              </a:rPr>
            </a:br>
            <a:r>
              <a:rPr lang="fr-FR" sz="2000" dirty="0">
                <a:solidFill>
                  <a:srgbClr val="434747"/>
                </a:solidFill>
                <a:latin typeface="GothamBook" pitchFamily="50" charset="0"/>
              </a:rPr>
              <a:t>Il s’agit d’une augmentation de 19 %.</a:t>
            </a:r>
          </a:p>
        </p:txBody>
      </p:sp>
      <p:pic>
        <p:nvPicPr>
          <p:cNvPr id="3" name="Picture 2">
            <a:extLst>
              <a:ext uri="{FF2B5EF4-FFF2-40B4-BE49-F238E27FC236}">
                <a16:creationId xmlns:a16="http://schemas.microsoft.com/office/drawing/2014/main" xmlns="" id="{69B00A83-C973-4CA4-92A3-1727ED1E6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565987"/>
            <a:ext cx="2675880" cy="2229899"/>
          </a:xfrm>
          <a:prstGeom prst="rect">
            <a:avLst/>
          </a:prstGeom>
        </p:spPr>
      </p:pic>
      <p:sp>
        <p:nvSpPr>
          <p:cNvPr id="6" name="Rectangle 5">
            <a:extLst>
              <a:ext uri="{FF2B5EF4-FFF2-40B4-BE49-F238E27FC236}">
                <a16:creationId xmlns:a16="http://schemas.microsoft.com/office/drawing/2014/main" xmlns="" id="{82ACE950-3712-43A3-866B-001D0C1A9C73}"/>
              </a:ext>
            </a:extLst>
          </p:cNvPr>
          <p:cNvSpPr/>
          <p:nvPr/>
        </p:nvSpPr>
        <p:spPr>
          <a:xfrm>
            <a:off x="179512" y="4567649"/>
            <a:ext cx="5688632" cy="92333"/>
          </a:xfrm>
          <a:prstGeom prst="rect">
            <a:avLst/>
          </a:prstGeom>
        </p:spPr>
        <p:txBody>
          <a:bodyPr wrap="square" lIns="0" tIns="0" rIns="0" bIns="0">
            <a:spAutoFit/>
          </a:bodyPr>
          <a:lstStyle/>
          <a:p>
            <a:r>
              <a:rPr lang="fr-FR" sz="600" dirty="0">
                <a:solidFill>
                  <a:srgbClr val="434747"/>
                </a:solidFill>
                <a:latin typeface="GothamBook" pitchFamily="50" charset="0"/>
              </a:rPr>
              <a:t>* Le pourcentage présenté pour cet indicateur fait référence à un taux de césariennes pour 100 accouchements.</a:t>
            </a:r>
          </a:p>
        </p:txBody>
      </p:sp>
      <p:sp>
        <p:nvSpPr>
          <p:cNvPr id="11" name="Rectangle 10">
            <a:extLst>
              <a:ext uri="{FF2B5EF4-FFF2-40B4-BE49-F238E27FC236}">
                <a16:creationId xmlns:a16="http://schemas.microsoft.com/office/drawing/2014/main" xmlns="" id="{FB279B44-98DB-4317-9455-8ED188A29088}"/>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2" name="Image 6" descr="Logo-Boservatoiredestoutpetits.png">
            <a:extLst>
              <a:ext uri="{FF2B5EF4-FFF2-40B4-BE49-F238E27FC236}">
                <a16:creationId xmlns:a16="http://schemas.microsoft.com/office/drawing/2014/main" xmlns="" id="{8CFB369F-E2F7-4751-A130-B7B02E056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1544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4802400"/>
            <a:ext cx="4824536"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Base de données sur les congés des patients, Institut canadien d’information sur la santé (ICIS) ; Fichier des hospitalisations MED-ÉCHO, ministère de la Santé et des Services sociaux.</a:t>
            </a:r>
            <a:endParaRPr lang="en-US" sz="600" dirty="0">
              <a:solidFill>
                <a:srgbClr val="434747"/>
              </a:solidFill>
              <a:latin typeface="GothamBook" pitchFamily="50" charset="0"/>
            </a:endParaRPr>
          </a:p>
        </p:txBody>
      </p:sp>
      <p:pic>
        <p:nvPicPr>
          <p:cNvPr id="7" name="Picture 6">
            <a:extLst>
              <a:ext uri="{FF2B5EF4-FFF2-40B4-BE49-F238E27FC236}">
                <a16:creationId xmlns:a16="http://schemas.microsoft.com/office/drawing/2014/main" xmlns="" id="{B59489DF-08AF-484B-80B6-6827AA22C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851670"/>
            <a:ext cx="6768752" cy="2075750"/>
          </a:xfrm>
          <a:prstGeom prst="rect">
            <a:avLst/>
          </a:prstGeom>
        </p:spPr>
      </p:pic>
      <p:sp>
        <p:nvSpPr>
          <p:cNvPr id="9" name="ZoneTexte 7">
            <a:extLst>
              <a:ext uri="{FF2B5EF4-FFF2-40B4-BE49-F238E27FC236}">
                <a16:creationId xmlns:a16="http://schemas.microsoft.com/office/drawing/2014/main" xmlns="" id="{36CFD36D-69E4-4A10-B84B-AB08217659A8}"/>
              </a:ext>
            </a:extLst>
          </p:cNvPr>
          <p:cNvSpPr txBox="1"/>
          <p:nvPr/>
        </p:nvSpPr>
        <p:spPr>
          <a:xfrm>
            <a:off x="1691680" y="554400"/>
            <a:ext cx="5760640" cy="1056700"/>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CÉSARIENNES</a:t>
            </a:r>
          </a:p>
          <a:p>
            <a:pPr algn="ctr">
              <a:spcAft>
                <a:spcPts val="800"/>
              </a:spcAft>
            </a:pPr>
            <a:r>
              <a:rPr lang="fr-FR" sz="1600" dirty="0">
                <a:solidFill>
                  <a:srgbClr val="434747"/>
                </a:solidFill>
                <a:latin typeface="GothamBold" pitchFamily="50" charset="0"/>
              </a:rPr>
              <a:t>Le taux de césariennes a augmenté au Québec</a:t>
            </a:r>
            <a:br>
              <a:rPr lang="fr-FR" sz="1600" dirty="0">
                <a:solidFill>
                  <a:srgbClr val="434747"/>
                </a:solidFill>
                <a:latin typeface="GothamBold" pitchFamily="50" charset="0"/>
              </a:rPr>
            </a:br>
            <a:r>
              <a:rPr lang="fr-FR" sz="1600" dirty="0">
                <a:solidFill>
                  <a:srgbClr val="434747"/>
                </a:solidFill>
                <a:latin typeface="GothamBold" pitchFamily="50" charset="0"/>
              </a:rPr>
              <a:t>depuis le début des années 2000.</a:t>
            </a:r>
            <a:endParaRPr lang="fr-CA" sz="1600" dirty="0">
              <a:solidFill>
                <a:srgbClr val="434747"/>
              </a:solidFill>
              <a:latin typeface="GothamBold" pitchFamily="50" charset="0"/>
            </a:endParaRPr>
          </a:p>
        </p:txBody>
      </p:sp>
      <p:sp>
        <p:nvSpPr>
          <p:cNvPr id="8" name="Rectangle 7">
            <a:extLst>
              <a:ext uri="{FF2B5EF4-FFF2-40B4-BE49-F238E27FC236}">
                <a16:creationId xmlns:a16="http://schemas.microsoft.com/office/drawing/2014/main" xmlns="" id="{A42B1545-3364-49FE-BF36-EB6688E857C0}"/>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1B27C280-CDAC-48E6-8A6C-FFC393069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88799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7">
            <a:extLst>
              <a:ext uri="{FF2B5EF4-FFF2-40B4-BE49-F238E27FC236}">
                <a16:creationId xmlns:a16="http://schemas.microsoft.com/office/drawing/2014/main" xmlns="" id="{1F7DAF15-C645-45D3-9845-438CD2F374DE}"/>
              </a:ext>
            </a:extLst>
          </p:cNvPr>
          <p:cNvSpPr txBox="1"/>
          <p:nvPr/>
        </p:nvSpPr>
        <p:spPr>
          <a:xfrm>
            <a:off x="971600" y="555526"/>
            <a:ext cx="7200800" cy="1056700"/>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NAISSANCES PRÉMATURÉES</a:t>
            </a:r>
            <a:endParaRPr lang="fr-FR" sz="2400" dirty="0">
              <a:solidFill>
                <a:srgbClr val="60BFC4"/>
              </a:solidFill>
              <a:latin typeface="GothamBold" pitchFamily="50" charset="0"/>
            </a:endParaRPr>
          </a:p>
          <a:p>
            <a:pPr algn="ctr">
              <a:spcAft>
                <a:spcPts val="500"/>
              </a:spcAft>
            </a:pPr>
            <a:r>
              <a:rPr lang="fr-FR" sz="1600" dirty="0">
                <a:solidFill>
                  <a:srgbClr val="434747"/>
                </a:solidFill>
                <a:latin typeface="GothamBold" pitchFamily="50" charset="0"/>
              </a:rPr>
              <a:t>Depuis 1980, la proportion de bébés nés avant d’avoir complété</a:t>
            </a:r>
            <a:br>
              <a:rPr lang="fr-FR" sz="1600" dirty="0">
                <a:solidFill>
                  <a:srgbClr val="434747"/>
                </a:solidFill>
                <a:latin typeface="GothamBold" pitchFamily="50" charset="0"/>
              </a:rPr>
            </a:br>
            <a:r>
              <a:rPr lang="fr-FR" sz="1600" dirty="0">
                <a:solidFill>
                  <a:srgbClr val="434747"/>
                </a:solidFill>
                <a:latin typeface="GothamBold" pitchFamily="50" charset="0"/>
              </a:rPr>
              <a:t>37 semaines de grossesse est passée de</a:t>
            </a:r>
            <a:endParaRPr lang="fr-CA" sz="1400" dirty="0">
              <a:solidFill>
                <a:srgbClr val="434747"/>
              </a:solidFill>
              <a:latin typeface="GothamBold" pitchFamily="50" charset="0"/>
            </a:endParaRPr>
          </a:p>
        </p:txBody>
      </p:sp>
      <p:sp>
        <p:nvSpPr>
          <p:cNvPr id="10" name="Rectangle 9">
            <a:extLst>
              <a:ext uri="{FF2B5EF4-FFF2-40B4-BE49-F238E27FC236}">
                <a16:creationId xmlns:a16="http://schemas.microsoft.com/office/drawing/2014/main" xmlns="" id="{DE452077-6F97-4B15-AC68-5C4760811702}"/>
              </a:ext>
            </a:extLst>
          </p:cNvPr>
          <p:cNvSpPr/>
          <p:nvPr/>
        </p:nvSpPr>
        <p:spPr>
          <a:xfrm>
            <a:off x="179512" y="4874400"/>
            <a:ext cx="540060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Registre des événements démographiques.</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65943BE3-64F3-4760-8DE2-75BE1E56C6B5}"/>
              </a:ext>
            </a:extLst>
          </p:cNvPr>
          <p:cNvSpPr/>
          <p:nvPr/>
        </p:nvSpPr>
        <p:spPr>
          <a:xfrm>
            <a:off x="1484656" y="3795886"/>
            <a:ext cx="6399711" cy="830997"/>
          </a:xfrm>
          <a:prstGeom prst="rect">
            <a:avLst/>
          </a:prstGeom>
        </p:spPr>
        <p:txBody>
          <a:bodyPr wrap="square">
            <a:spAutoFit/>
          </a:bodyPr>
          <a:lstStyle/>
          <a:p>
            <a:pPr algn="ctr"/>
            <a:r>
              <a:rPr lang="fr-FR" sz="1600" dirty="0">
                <a:solidFill>
                  <a:srgbClr val="434747"/>
                </a:solidFill>
                <a:latin typeface="GothamBook" pitchFamily="50" charset="0"/>
              </a:rPr>
              <a:t>Malgré une légère diminution entre 2003 et 2013, le taux de prématurité demeure supérieur à celui mesuré au début des années 1980. </a:t>
            </a:r>
            <a:endParaRPr lang="fr-CA" sz="1600" dirty="0">
              <a:solidFill>
                <a:srgbClr val="434747"/>
              </a:solidFill>
              <a:latin typeface="GothamBook" pitchFamily="50" charset="0"/>
            </a:endParaRPr>
          </a:p>
        </p:txBody>
      </p:sp>
      <p:pic>
        <p:nvPicPr>
          <p:cNvPr id="3" name="Picture 2">
            <a:extLst>
              <a:ext uri="{FF2B5EF4-FFF2-40B4-BE49-F238E27FC236}">
                <a16:creationId xmlns:a16="http://schemas.microsoft.com/office/drawing/2014/main" xmlns="" id="{B0DF47FD-5E1C-4A6B-8F32-FC03BE7DC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011" y="1850204"/>
            <a:ext cx="5287978" cy="1696560"/>
          </a:xfrm>
          <a:prstGeom prst="rect">
            <a:avLst/>
          </a:prstGeom>
        </p:spPr>
      </p:pic>
      <p:sp>
        <p:nvSpPr>
          <p:cNvPr id="8" name="Rectangle 7">
            <a:extLst>
              <a:ext uri="{FF2B5EF4-FFF2-40B4-BE49-F238E27FC236}">
                <a16:creationId xmlns:a16="http://schemas.microsoft.com/office/drawing/2014/main" xmlns="" id="{DACE0720-D99C-4980-B9DF-BB842F0CC8C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CFD7667C-373F-433D-8F80-1142F2507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07060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9" name="ZoneTexte 7">
            <a:extLst>
              <a:ext uri="{FF2B5EF4-FFF2-40B4-BE49-F238E27FC236}">
                <a16:creationId xmlns:a16="http://schemas.microsoft.com/office/drawing/2014/main" xmlns="" id="{1F7DAF15-C645-45D3-9845-438CD2F374DE}"/>
              </a:ext>
            </a:extLst>
          </p:cNvPr>
          <p:cNvSpPr txBox="1"/>
          <p:nvPr/>
        </p:nvSpPr>
        <p:spPr>
          <a:xfrm>
            <a:off x="971600" y="555526"/>
            <a:ext cx="7200800"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IL EST POSSIBLE D’AGIR</a:t>
            </a:r>
            <a:endParaRPr lang="fr-FR" sz="2400" dirty="0">
              <a:solidFill>
                <a:srgbClr val="60BFC4"/>
              </a:solidFill>
              <a:latin typeface="GothamBold" pitchFamily="50" charset="0"/>
            </a:endParaRPr>
          </a:p>
        </p:txBody>
      </p:sp>
      <p:sp>
        <p:nvSpPr>
          <p:cNvPr id="5" name="Rectangle 4">
            <a:extLst>
              <a:ext uri="{FF2B5EF4-FFF2-40B4-BE49-F238E27FC236}">
                <a16:creationId xmlns:a16="http://schemas.microsoft.com/office/drawing/2014/main" xmlns="" id="{65943BE3-64F3-4760-8DE2-75BE1E56C6B5}"/>
              </a:ext>
            </a:extLst>
          </p:cNvPr>
          <p:cNvSpPr/>
          <p:nvPr/>
        </p:nvSpPr>
        <p:spPr>
          <a:xfrm>
            <a:off x="2550280" y="1419622"/>
            <a:ext cx="4896544" cy="2600712"/>
          </a:xfrm>
          <a:prstGeom prst="rect">
            <a:avLst/>
          </a:prstGeom>
        </p:spPr>
        <p:txBody>
          <a:bodyPr wrap="square" lIns="0" tIns="0" rIns="0" bIns="0">
            <a:spAutoFit/>
          </a:bodyPr>
          <a:lstStyle/>
          <a:p>
            <a:pPr>
              <a:spcAft>
                <a:spcPts val="1500"/>
              </a:spcAft>
            </a:pPr>
            <a:r>
              <a:rPr lang="fr-FR" sz="1200" dirty="0">
                <a:solidFill>
                  <a:srgbClr val="434747"/>
                </a:solidFill>
                <a:latin typeface="GothamBold" pitchFamily="50" charset="0"/>
              </a:rPr>
              <a:t>Améliorer les conditions de vie des femmes enceintes </a:t>
            </a:r>
            <a:r>
              <a:rPr lang="fr-FR" sz="1200" dirty="0">
                <a:solidFill>
                  <a:srgbClr val="434747"/>
                </a:solidFill>
                <a:latin typeface="GothamBook" pitchFamily="50" charset="0"/>
              </a:rPr>
              <a:t>issues de milieux socioéconomiques défavorisés peut avoir des conséquences positives le poids à la naissance, sur les taux de prématurité et sur l’allaitement.</a:t>
            </a:r>
          </a:p>
          <a:p>
            <a:pPr>
              <a:spcAft>
                <a:spcPts val="1500"/>
              </a:spcAft>
            </a:pPr>
            <a:r>
              <a:rPr lang="fr-FR" sz="1200" dirty="0">
                <a:solidFill>
                  <a:srgbClr val="434747"/>
                </a:solidFill>
                <a:latin typeface="GothamBold" pitchFamily="50" charset="0"/>
              </a:rPr>
              <a:t>La formation des professionnels et l’autoévaluation de la pratique clinique sont efficaces pour réduire les taux de césariennes. </a:t>
            </a:r>
            <a:r>
              <a:rPr lang="fr-FR" sz="1200" dirty="0">
                <a:solidFill>
                  <a:srgbClr val="434747"/>
                </a:solidFill>
                <a:latin typeface="GothamBook" pitchFamily="50" charset="0"/>
              </a:rPr>
              <a:t>Un accompagnement individuel de la mère pendant le travail et l’accouchement peut aussi réduire l’ensemble des interventions obstétricales.</a:t>
            </a:r>
          </a:p>
          <a:p>
            <a:pPr>
              <a:spcAft>
                <a:spcPts val="1500"/>
              </a:spcAft>
            </a:pPr>
            <a:r>
              <a:rPr lang="fr-FR" sz="1200" dirty="0">
                <a:solidFill>
                  <a:srgbClr val="434747"/>
                </a:solidFill>
                <a:latin typeface="GothamBold" pitchFamily="50" charset="0"/>
              </a:rPr>
              <a:t>La création d’environnements favorables à l’allaitement,</a:t>
            </a:r>
            <a:r>
              <a:rPr lang="fr-FR" sz="1200" dirty="0">
                <a:solidFill>
                  <a:srgbClr val="434747"/>
                </a:solidFill>
                <a:latin typeface="GothamBook" pitchFamily="50" charset="0"/>
              </a:rPr>
              <a:t> une meilleure formation des professionnels et la présence de groupes de soutien peuvent contribuer à soutenir l’allaitement.</a:t>
            </a:r>
            <a:endParaRPr lang="fr-CA" sz="1200" dirty="0">
              <a:solidFill>
                <a:srgbClr val="434747"/>
              </a:solidFill>
              <a:latin typeface="GothamBook" pitchFamily="50" charset="0"/>
            </a:endParaRPr>
          </a:p>
        </p:txBody>
      </p:sp>
      <p:sp>
        <p:nvSpPr>
          <p:cNvPr id="8" name="Rectangle 7">
            <a:extLst>
              <a:ext uri="{FF2B5EF4-FFF2-40B4-BE49-F238E27FC236}">
                <a16:creationId xmlns:a16="http://schemas.microsoft.com/office/drawing/2014/main" xmlns="" id="{DACE0720-D99C-4980-B9DF-BB842F0CC8C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CFD7667C-373F-433D-8F80-1142F250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pic>
        <p:nvPicPr>
          <p:cNvPr id="4" name="Picture 3">
            <a:extLst>
              <a:ext uri="{FF2B5EF4-FFF2-40B4-BE49-F238E27FC236}">
                <a16:creationId xmlns:a16="http://schemas.microsoft.com/office/drawing/2014/main" xmlns="" id="{D9D0B426-E7FB-447B-85B4-5C4F17A46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400999"/>
            <a:ext cx="762000" cy="762000"/>
          </a:xfrm>
          <a:prstGeom prst="rect">
            <a:avLst/>
          </a:prstGeom>
        </p:spPr>
      </p:pic>
      <p:pic>
        <p:nvPicPr>
          <p:cNvPr id="15" name="Picture 14">
            <a:extLst>
              <a:ext uri="{FF2B5EF4-FFF2-40B4-BE49-F238E27FC236}">
                <a16:creationId xmlns:a16="http://schemas.microsoft.com/office/drawing/2014/main" xmlns="" id="{3CC17051-9EB3-4D66-8640-56731D99E1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2361458"/>
            <a:ext cx="762000" cy="762000"/>
          </a:xfrm>
          <a:prstGeom prst="rect">
            <a:avLst/>
          </a:prstGeom>
        </p:spPr>
      </p:pic>
      <p:pic>
        <p:nvPicPr>
          <p:cNvPr id="16" name="Picture 15">
            <a:extLst>
              <a:ext uri="{FF2B5EF4-FFF2-40B4-BE49-F238E27FC236}">
                <a16:creationId xmlns:a16="http://schemas.microsoft.com/office/drawing/2014/main" xmlns="" id="{9E480D8C-F33C-4DD6-BA29-F3F2850F31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3321918"/>
            <a:ext cx="762000" cy="762000"/>
          </a:xfrm>
          <a:prstGeom prst="rect">
            <a:avLst/>
          </a:prstGeom>
        </p:spPr>
      </p:pic>
    </p:spTree>
    <p:extLst>
      <p:ext uri="{BB962C8B-B14F-4D97-AF65-F5344CB8AC3E}">
        <p14:creationId xmlns:p14="http://schemas.microsoft.com/office/powerpoint/2010/main" val="357654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1E9E4-45EC-4ECC-863A-049BADA7B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97E200E0-C92B-4E7F-BC5D-C382233B8823}"/>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5C09ACC6-A0F1-4799-8EC7-8B407C1251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307119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83568" y="411510"/>
            <a:ext cx="7776864" cy="461665"/>
          </a:xfrm>
          <a:prstGeom prst="rect">
            <a:avLst/>
          </a:prstGeom>
          <a:noFill/>
        </p:spPr>
        <p:txBody>
          <a:bodyPr wrap="square" rtlCol="0">
            <a:spAutoFit/>
          </a:bodyPr>
          <a:lstStyle/>
          <a:p>
            <a:pPr algn="ctr">
              <a:spcAft>
                <a:spcPts val="1200"/>
              </a:spcAft>
            </a:pPr>
            <a:r>
              <a:rPr lang="fr-FR" sz="2400" dirty="0">
                <a:solidFill>
                  <a:srgbClr val="D93A3B"/>
                </a:solidFill>
                <a:latin typeface="GothamBold" pitchFamily="50" charset="0"/>
              </a:rPr>
              <a:t>ASTHME</a:t>
            </a:r>
          </a:p>
        </p:txBody>
      </p:sp>
      <p:sp>
        <p:nvSpPr>
          <p:cNvPr id="10" name="Rectangle 9"/>
          <p:cNvSpPr/>
          <p:nvPr/>
        </p:nvSpPr>
        <p:spPr>
          <a:xfrm>
            <a:off x="3635896" y="1569555"/>
            <a:ext cx="3903821" cy="615553"/>
          </a:xfrm>
          <a:prstGeom prst="rect">
            <a:avLst/>
          </a:prstGeom>
        </p:spPr>
        <p:txBody>
          <a:bodyPr wrap="square" lIns="0" tIns="0" rIns="0" bIns="0">
            <a:spAutoFit/>
          </a:bodyPr>
          <a:lstStyle/>
          <a:p>
            <a:r>
              <a:rPr lang="fr-FR" sz="2000" dirty="0">
                <a:solidFill>
                  <a:srgbClr val="434747"/>
                </a:solidFill>
                <a:latin typeface="GothamBold" pitchFamily="50" charset="0"/>
              </a:rPr>
              <a:t>(hospitalisations pour </a:t>
            </a:r>
          </a:p>
          <a:p>
            <a:r>
              <a:rPr lang="fr-FR" sz="2000" dirty="0">
                <a:solidFill>
                  <a:srgbClr val="434747"/>
                </a:solidFill>
                <a:latin typeface="GothamBold" pitchFamily="50" charset="0"/>
              </a:rPr>
              <a:t>100 000 enfants de 0 à 4 ans)</a:t>
            </a:r>
            <a:endParaRPr lang="fr-CA" sz="2000" dirty="0">
              <a:solidFill>
                <a:srgbClr val="434747"/>
              </a:solidFill>
              <a:latin typeface="GothamBold" pitchFamily="50" charset="0"/>
            </a:endParaRPr>
          </a:p>
        </p:txBody>
      </p:sp>
      <p:sp>
        <p:nvSpPr>
          <p:cNvPr id="11" name="Rectangle 10"/>
          <p:cNvSpPr/>
          <p:nvPr/>
        </p:nvSpPr>
        <p:spPr>
          <a:xfrm>
            <a:off x="179512" y="4731990"/>
            <a:ext cx="4176464"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Ministère de la Santé et des Services sociaux, Fichier des hospitalisations MED-ÉCHO (produit électronique). Rapport de l'onglet Plan national de surveillance produit par l'Infocentre de santé publique à l'Institut national de santé publique du Québec, le 5 avril 2017.</a:t>
            </a:r>
            <a:endParaRPr lang="en-US" sz="600" dirty="0">
              <a:solidFill>
                <a:srgbClr val="434747"/>
              </a:solidFill>
              <a:latin typeface="GothamBook" pitchFamily="50" charset="0"/>
            </a:endParaRPr>
          </a:p>
        </p:txBody>
      </p:sp>
      <p:pic>
        <p:nvPicPr>
          <p:cNvPr id="5" name="Picture 4">
            <a:extLst>
              <a:ext uri="{FF2B5EF4-FFF2-40B4-BE49-F238E27FC236}">
                <a16:creationId xmlns:a16="http://schemas.microsoft.com/office/drawing/2014/main" xmlns="" id="{F5A5BBC8-5183-4F50-93FC-E6C8DA9A8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006082"/>
            <a:ext cx="1800200" cy="1800200"/>
          </a:xfrm>
          <a:prstGeom prst="rect">
            <a:avLst/>
          </a:prstGeom>
        </p:spPr>
      </p:pic>
      <p:sp>
        <p:nvSpPr>
          <p:cNvPr id="12" name="Rectangle 11">
            <a:extLst>
              <a:ext uri="{FF2B5EF4-FFF2-40B4-BE49-F238E27FC236}">
                <a16:creationId xmlns:a16="http://schemas.microsoft.com/office/drawing/2014/main" xmlns="" id="{280A0B59-D0C5-4DF1-9FE7-E05191B67A7D}"/>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3" name="Image 6" descr="Logo-Boservatoiredestoutpetits.png">
            <a:extLst>
              <a:ext uri="{FF2B5EF4-FFF2-40B4-BE49-F238E27FC236}">
                <a16:creationId xmlns:a16="http://schemas.microsoft.com/office/drawing/2014/main" xmlns="" id="{4D50DB60-3B5E-40AF-A2F9-C06A2E8CA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pic>
        <p:nvPicPr>
          <p:cNvPr id="4" name="Picture 3">
            <a:extLst>
              <a:ext uri="{FF2B5EF4-FFF2-40B4-BE49-F238E27FC236}">
                <a16:creationId xmlns:a16="http://schemas.microsoft.com/office/drawing/2014/main" xmlns="" id="{381BBE5C-36EC-4455-B9E6-32B40F6441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8" y="2881488"/>
            <a:ext cx="5616624" cy="1558614"/>
          </a:xfrm>
          <a:prstGeom prst="rect">
            <a:avLst/>
          </a:prstGeom>
        </p:spPr>
      </p:pic>
    </p:spTree>
    <p:extLst>
      <p:ext uri="{BB962C8B-B14F-4D97-AF65-F5344CB8AC3E}">
        <p14:creationId xmlns:p14="http://schemas.microsoft.com/office/powerpoint/2010/main" val="312034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83568" y="411510"/>
            <a:ext cx="7776864" cy="461665"/>
          </a:xfrm>
          <a:prstGeom prst="rect">
            <a:avLst/>
          </a:prstGeom>
          <a:noFill/>
        </p:spPr>
        <p:txBody>
          <a:bodyPr wrap="square" rtlCol="0">
            <a:spAutoFit/>
          </a:bodyPr>
          <a:lstStyle/>
          <a:p>
            <a:pPr algn="ctr">
              <a:spcAft>
                <a:spcPts val="1200"/>
              </a:spcAft>
            </a:pPr>
            <a:r>
              <a:rPr lang="fr-FR" sz="2400" dirty="0">
                <a:solidFill>
                  <a:srgbClr val="D93A3B"/>
                </a:solidFill>
                <a:latin typeface="GothamBold" pitchFamily="50" charset="0"/>
              </a:rPr>
              <a:t>BLESSURES NON INTENTIONNELLES</a:t>
            </a:r>
          </a:p>
        </p:txBody>
      </p:sp>
      <p:sp>
        <p:nvSpPr>
          <p:cNvPr id="10" name="Rectangle 9"/>
          <p:cNvSpPr/>
          <p:nvPr/>
        </p:nvSpPr>
        <p:spPr>
          <a:xfrm>
            <a:off x="1475656" y="3723878"/>
            <a:ext cx="6192688" cy="492443"/>
          </a:xfrm>
          <a:prstGeom prst="rect">
            <a:avLst/>
          </a:prstGeom>
        </p:spPr>
        <p:txBody>
          <a:bodyPr wrap="square" lIns="0" tIns="0" rIns="0" bIns="0">
            <a:spAutoFit/>
          </a:bodyPr>
          <a:lstStyle/>
          <a:p>
            <a:pPr algn="ctr"/>
            <a:r>
              <a:rPr lang="fr-FR" sz="1600" dirty="0">
                <a:solidFill>
                  <a:srgbClr val="434747"/>
                </a:solidFill>
                <a:latin typeface="GothamBold" pitchFamily="50" charset="0"/>
              </a:rPr>
              <a:t>C’est le taux annuel moyen d’hospitalisations pour une blessure non intentionnelle entre 2013 et 2016.</a:t>
            </a:r>
            <a:endParaRPr lang="fr-CA" sz="1600" baseline="30000" dirty="0">
              <a:solidFill>
                <a:srgbClr val="434747"/>
              </a:solidFill>
              <a:latin typeface="GothamBold" pitchFamily="50" charset="0"/>
            </a:endParaRPr>
          </a:p>
        </p:txBody>
      </p:sp>
      <p:sp>
        <p:nvSpPr>
          <p:cNvPr id="11" name="Rectangle 10"/>
          <p:cNvSpPr/>
          <p:nvPr/>
        </p:nvSpPr>
        <p:spPr>
          <a:xfrm>
            <a:off x="179512" y="4731990"/>
            <a:ext cx="5544616"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Fichier des hospitalisations MED-ÉCHO (produit électronique), 2014-2015, actualisation découpage territorial version M34- 2014 selon la table de correspondance des territoires 2014-2015, Ministère de la Santé et des Services sociaux du Québec. Rapport de l’onglet Plan national de surveillance (PCS-PMSM) produit par l’Infocentre de santé publique, Institut national de santé publique du Québec.</a:t>
            </a:r>
            <a:endParaRPr lang="en-US" sz="600" dirty="0">
              <a:solidFill>
                <a:srgbClr val="434747"/>
              </a:solidFill>
              <a:latin typeface="GothamBook" pitchFamily="50" charset="0"/>
            </a:endParaRPr>
          </a:p>
        </p:txBody>
      </p:sp>
      <p:pic>
        <p:nvPicPr>
          <p:cNvPr id="7" name="Picture 6">
            <a:extLst>
              <a:ext uri="{FF2B5EF4-FFF2-40B4-BE49-F238E27FC236}">
                <a16:creationId xmlns:a16="http://schemas.microsoft.com/office/drawing/2014/main" xmlns="" id="{DA2E560A-E549-4A84-9928-16FD0636D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6138" y="1802964"/>
            <a:ext cx="2386844" cy="1394315"/>
          </a:xfrm>
          <a:prstGeom prst="rect">
            <a:avLst/>
          </a:prstGeom>
        </p:spPr>
      </p:pic>
      <p:pic>
        <p:nvPicPr>
          <p:cNvPr id="9" name="Picture 8">
            <a:extLst>
              <a:ext uri="{FF2B5EF4-FFF2-40B4-BE49-F238E27FC236}">
                <a16:creationId xmlns:a16="http://schemas.microsoft.com/office/drawing/2014/main" xmlns="" id="{F3704CED-21D0-42E8-B6B3-12A87D202B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4" y="1563638"/>
            <a:ext cx="1800200" cy="1800200"/>
          </a:xfrm>
          <a:prstGeom prst="rect">
            <a:avLst/>
          </a:prstGeom>
        </p:spPr>
      </p:pic>
      <p:sp>
        <p:nvSpPr>
          <p:cNvPr id="14" name="Rectangle 13">
            <a:extLst>
              <a:ext uri="{FF2B5EF4-FFF2-40B4-BE49-F238E27FC236}">
                <a16:creationId xmlns:a16="http://schemas.microsoft.com/office/drawing/2014/main" xmlns="" id="{F073F4D1-F50E-445F-8C2C-E2B282CB87EA}"/>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5" name="Image 6" descr="Logo-Boservatoiredestoutpetits.png">
            <a:extLst>
              <a:ext uri="{FF2B5EF4-FFF2-40B4-BE49-F238E27FC236}">
                <a16:creationId xmlns:a16="http://schemas.microsoft.com/office/drawing/2014/main" xmlns="" id="{C800CB4E-ECD6-4C15-B938-542F83CC3C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2052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59489DF-08AF-484B-80B6-6827AA22C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7" y="1275606"/>
            <a:ext cx="6192686" cy="2967330"/>
          </a:xfrm>
          <a:prstGeom prst="rect">
            <a:avLst/>
          </a:prstGeom>
        </p:spPr>
      </p:pic>
      <p:sp>
        <p:nvSpPr>
          <p:cNvPr id="4" name="Rectangle 3">
            <a:extLst>
              <a:ext uri="{FF2B5EF4-FFF2-40B4-BE49-F238E27FC236}">
                <a16:creationId xmlns:a16="http://schemas.microsoft.com/office/drawing/2014/main" xmlns="" id="{3FD7A9AF-FC07-49BA-8F1E-DD21C8980C6B}"/>
              </a:ext>
            </a:extLst>
          </p:cNvPr>
          <p:cNvSpPr/>
          <p:nvPr/>
        </p:nvSpPr>
        <p:spPr>
          <a:xfrm>
            <a:off x="179512" y="4731990"/>
            <a:ext cx="5544616"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Fichier des hospitalisations MED-ÉCHO (produit électronique), 2014-2015, actualisation découpage territorial version M34- 2014 selon la table de correspondance des territoires 2014-2015, Ministère de la Santé et des Services sociaux du Québec. Rapport de l’onglet Plan national de surveillance (PCS-PMSM) produit par l’Infocentre de santé publique, Institut national de santé publique du Québec.</a:t>
            </a:r>
            <a:endParaRPr lang="en-US" sz="600" dirty="0">
              <a:solidFill>
                <a:srgbClr val="434747"/>
              </a:solidFill>
              <a:latin typeface="GothamBook" pitchFamily="50" charset="0"/>
            </a:endParaRPr>
          </a:p>
        </p:txBody>
      </p:sp>
      <p:sp>
        <p:nvSpPr>
          <p:cNvPr id="8" name="Rectangle 7">
            <a:extLst>
              <a:ext uri="{FF2B5EF4-FFF2-40B4-BE49-F238E27FC236}">
                <a16:creationId xmlns:a16="http://schemas.microsoft.com/office/drawing/2014/main" xmlns="" id="{C27EBF51-FB34-4204-AAFB-B88BC6F73378}"/>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6" descr="Logo-Boservatoiredestoutpetits.png">
            <a:extLst>
              <a:ext uri="{FF2B5EF4-FFF2-40B4-BE49-F238E27FC236}">
                <a16:creationId xmlns:a16="http://schemas.microsoft.com/office/drawing/2014/main" xmlns="" id="{5C82BBEE-66DC-42EC-BEBA-BA6A70299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6" name="Rectangle 5">
            <a:extLst>
              <a:ext uri="{FF2B5EF4-FFF2-40B4-BE49-F238E27FC236}">
                <a16:creationId xmlns:a16="http://schemas.microsoft.com/office/drawing/2014/main" xmlns="" id="{042482BE-88F7-4F41-9385-0D079785CB49}"/>
              </a:ext>
            </a:extLst>
          </p:cNvPr>
          <p:cNvSpPr/>
          <p:nvPr/>
        </p:nvSpPr>
        <p:spPr>
          <a:xfrm>
            <a:off x="1187624" y="509888"/>
            <a:ext cx="6768752" cy="492443"/>
          </a:xfrm>
          <a:prstGeom prst="rect">
            <a:avLst/>
          </a:prstGeom>
        </p:spPr>
        <p:txBody>
          <a:bodyPr wrap="square" lIns="0" tIns="0" rIns="0" bIns="0">
            <a:spAutoFit/>
          </a:bodyPr>
          <a:lstStyle/>
          <a:p>
            <a:pPr algn="ctr"/>
            <a:r>
              <a:rPr lang="fr-FR" sz="1600" dirty="0">
                <a:solidFill>
                  <a:srgbClr val="434747"/>
                </a:solidFill>
                <a:latin typeface="GothamBold" pitchFamily="50" charset="0"/>
              </a:rPr>
              <a:t>Le taux d’hospitalisations pour une blessure non intentionnelle a diminué de façon significative entre 2007-2010 et 2013-2016.</a:t>
            </a:r>
            <a:endParaRPr lang="fr-CA" sz="1600" baseline="30000" dirty="0">
              <a:solidFill>
                <a:srgbClr val="434747"/>
              </a:solidFill>
              <a:latin typeface="GothamBold" pitchFamily="50" charset="0"/>
            </a:endParaRPr>
          </a:p>
        </p:txBody>
      </p:sp>
    </p:spTree>
    <p:extLst>
      <p:ext uri="{BB962C8B-B14F-4D97-AF65-F5344CB8AC3E}">
        <p14:creationId xmlns:p14="http://schemas.microsoft.com/office/powerpoint/2010/main" val="169348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83568" y="411510"/>
            <a:ext cx="7776864" cy="1261884"/>
          </a:xfrm>
          <a:prstGeom prst="rect">
            <a:avLst/>
          </a:prstGeom>
          <a:noFill/>
        </p:spPr>
        <p:txBody>
          <a:bodyPr wrap="square" rtlCol="0">
            <a:spAutoFit/>
          </a:bodyPr>
          <a:lstStyle/>
          <a:p>
            <a:pPr algn="ctr">
              <a:spcAft>
                <a:spcPts val="1200"/>
              </a:spcAft>
            </a:pPr>
            <a:r>
              <a:rPr lang="fr-FR" sz="2400" dirty="0">
                <a:solidFill>
                  <a:srgbClr val="D93A3B"/>
                </a:solidFill>
                <a:latin typeface="GothamBold" pitchFamily="50" charset="0"/>
              </a:rPr>
              <a:t>MALADIES CHRONIQUES ET CONDITIONS AFFECTANT LE DÉVELOPPEMENT</a:t>
            </a:r>
          </a:p>
          <a:p>
            <a:pPr algn="ctr">
              <a:spcAft>
                <a:spcPts val="500"/>
              </a:spcAft>
            </a:pPr>
            <a:r>
              <a:rPr lang="fr-FR" dirty="0">
                <a:solidFill>
                  <a:srgbClr val="434747"/>
                </a:solidFill>
                <a:latin typeface="GothamBlack" pitchFamily="50" charset="0"/>
              </a:rPr>
              <a:t>ÉPILEPSIE</a:t>
            </a:r>
            <a:endParaRPr lang="fr-CA" dirty="0">
              <a:solidFill>
                <a:srgbClr val="434747"/>
              </a:solidFill>
              <a:latin typeface="GothamBlack" pitchFamily="50" charset="0"/>
            </a:endParaRPr>
          </a:p>
        </p:txBody>
      </p:sp>
      <p:sp>
        <p:nvSpPr>
          <p:cNvPr id="10" name="Rectangle 9"/>
          <p:cNvSpPr/>
          <p:nvPr/>
        </p:nvSpPr>
        <p:spPr>
          <a:xfrm>
            <a:off x="1475656" y="3818429"/>
            <a:ext cx="6192688" cy="492443"/>
          </a:xfrm>
          <a:prstGeom prst="rect">
            <a:avLst/>
          </a:prstGeom>
        </p:spPr>
        <p:txBody>
          <a:bodyPr wrap="square" lIns="0" tIns="0" rIns="0" bIns="0">
            <a:spAutoFit/>
          </a:bodyPr>
          <a:lstStyle/>
          <a:p>
            <a:pPr algn="ctr"/>
            <a:r>
              <a:rPr lang="fr-FR" sz="1600" dirty="0">
                <a:solidFill>
                  <a:srgbClr val="434747"/>
                </a:solidFill>
                <a:latin typeface="GothamBold" pitchFamily="50" charset="0"/>
              </a:rPr>
              <a:t>C’est le taux annuel moyen d’hospitalisations pour épilepsie entre 2013 et 2016. Ce taux est stable depuis 2007-2010.</a:t>
            </a:r>
            <a:endParaRPr lang="fr-CA" sz="1600" dirty="0">
              <a:solidFill>
                <a:srgbClr val="434747"/>
              </a:solidFill>
              <a:latin typeface="GothamBold" pitchFamily="50" charset="0"/>
            </a:endParaRPr>
          </a:p>
        </p:txBody>
      </p:sp>
      <p:sp>
        <p:nvSpPr>
          <p:cNvPr id="11" name="Rectangle 10"/>
          <p:cNvSpPr/>
          <p:nvPr/>
        </p:nvSpPr>
        <p:spPr>
          <a:xfrm>
            <a:off x="179512" y="4731990"/>
            <a:ext cx="4176464"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Ministère de la Santé et des Services sociaux, Fichier des hospitalisations MED-ÉCHO (produit électronique). Rapport de l'onglet Plan national de surveillance produit par l'Infocentre de santé publique à l'Institut national de santé publique du Québec, le 5 avril 2017.</a:t>
            </a:r>
            <a:endParaRPr lang="en-US" sz="600" dirty="0">
              <a:solidFill>
                <a:srgbClr val="434747"/>
              </a:solidFill>
              <a:latin typeface="GothamBook" pitchFamily="50" charset="0"/>
            </a:endParaRPr>
          </a:p>
        </p:txBody>
      </p:sp>
      <p:pic>
        <p:nvPicPr>
          <p:cNvPr id="3" name="Picture 2">
            <a:extLst>
              <a:ext uri="{FF2B5EF4-FFF2-40B4-BE49-F238E27FC236}">
                <a16:creationId xmlns:a16="http://schemas.microsoft.com/office/drawing/2014/main" xmlns="" id="{F4FA63C4-817C-49AE-874F-F831E3D9B1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2139991"/>
            <a:ext cx="2664296" cy="1152308"/>
          </a:xfrm>
          <a:prstGeom prst="rect">
            <a:avLst/>
          </a:prstGeom>
        </p:spPr>
      </p:pic>
      <p:pic>
        <p:nvPicPr>
          <p:cNvPr id="5" name="Picture 4">
            <a:extLst>
              <a:ext uri="{FF2B5EF4-FFF2-40B4-BE49-F238E27FC236}">
                <a16:creationId xmlns:a16="http://schemas.microsoft.com/office/drawing/2014/main" xmlns="" id="{F5A5BBC8-5183-4F50-93FC-E6C8DA9A8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779662"/>
            <a:ext cx="1800200" cy="1800200"/>
          </a:xfrm>
          <a:prstGeom prst="rect">
            <a:avLst/>
          </a:prstGeom>
        </p:spPr>
      </p:pic>
      <p:sp>
        <p:nvSpPr>
          <p:cNvPr id="12" name="Rectangle 11">
            <a:extLst>
              <a:ext uri="{FF2B5EF4-FFF2-40B4-BE49-F238E27FC236}">
                <a16:creationId xmlns:a16="http://schemas.microsoft.com/office/drawing/2014/main" xmlns="" id="{2FAD211A-4546-4C89-B8CB-F5181B27911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3" name="Image 6" descr="Logo-Boservatoiredestoutpetits.png">
            <a:extLst>
              <a:ext uri="{FF2B5EF4-FFF2-40B4-BE49-F238E27FC236}">
                <a16:creationId xmlns:a16="http://schemas.microsoft.com/office/drawing/2014/main" xmlns="" id="{89119678-7B72-437D-AD30-DDC5B46240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54289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77D9925-6727-47B4-83C8-1B77807CB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ZoneTexte 7"/>
          <p:cNvSpPr txBox="1"/>
          <p:nvPr/>
        </p:nvSpPr>
        <p:spPr>
          <a:xfrm>
            <a:off x="683568" y="411510"/>
            <a:ext cx="7776864" cy="461665"/>
          </a:xfrm>
          <a:prstGeom prst="rect">
            <a:avLst/>
          </a:prstGeom>
          <a:noFill/>
        </p:spPr>
        <p:txBody>
          <a:bodyPr wrap="square" rtlCol="0">
            <a:spAutoFit/>
          </a:bodyPr>
          <a:lstStyle/>
          <a:p>
            <a:pPr algn="ctr">
              <a:spcAft>
                <a:spcPts val="1200"/>
              </a:spcAft>
            </a:pPr>
            <a:r>
              <a:rPr lang="fr-FR" sz="2400" dirty="0">
                <a:solidFill>
                  <a:srgbClr val="D93A3B"/>
                </a:solidFill>
                <a:latin typeface="GothamBold" pitchFamily="50" charset="0"/>
              </a:rPr>
              <a:t>MALADIES INFECTIEUSES</a:t>
            </a:r>
            <a:endParaRPr lang="fr-CA" dirty="0">
              <a:solidFill>
                <a:srgbClr val="434747"/>
              </a:solidFill>
              <a:latin typeface="GothamBlack" pitchFamily="50" charset="0"/>
            </a:endParaRPr>
          </a:p>
        </p:txBody>
      </p:sp>
      <p:sp>
        <p:nvSpPr>
          <p:cNvPr id="11" name="Rectangle 10"/>
          <p:cNvSpPr/>
          <p:nvPr/>
        </p:nvSpPr>
        <p:spPr>
          <a:xfrm>
            <a:off x="179512" y="4731990"/>
            <a:ext cx="4176464"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Bureau de surveillance et de vigie de la Direction de la protection de la santé publique, DGSP, Ministère de la Santé et des Services sociaux à partir des rapports produits par l’Infocentre de l’INSPQ, extraction du fichier MADO du 17 juillet 2017.</a:t>
            </a:r>
            <a:endParaRPr lang="en-US" sz="600" dirty="0">
              <a:solidFill>
                <a:srgbClr val="434747"/>
              </a:solidFill>
              <a:latin typeface="GothamBook" pitchFamily="50" charset="0"/>
            </a:endParaRPr>
          </a:p>
        </p:txBody>
      </p:sp>
      <p:sp>
        <p:nvSpPr>
          <p:cNvPr id="9" name="Rectangle 8">
            <a:extLst>
              <a:ext uri="{FF2B5EF4-FFF2-40B4-BE49-F238E27FC236}">
                <a16:creationId xmlns:a16="http://schemas.microsoft.com/office/drawing/2014/main" xmlns="" id="{1E3BE245-013A-479E-ABE3-0014EA544F53}"/>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0" name="Image 6" descr="Logo-Boservatoiredestoutpetits.png">
            <a:extLst>
              <a:ext uri="{FF2B5EF4-FFF2-40B4-BE49-F238E27FC236}">
                <a16:creationId xmlns:a16="http://schemas.microsoft.com/office/drawing/2014/main" xmlns="" id="{4E26D0DB-E7DB-4F21-AA5D-D2305B9FD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7043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005" y="901144"/>
            <a:ext cx="6833366" cy="1368152"/>
          </a:xfrm>
          <a:prstGeom prst="rect">
            <a:avLst/>
          </a:prstGeom>
        </p:spPr>
      </p:pic>
      <p:sp>
        <p:nvSpPr>
          <p:cNvPr id="6" name="Rectangle 5"/>
          <p:cNvSpPr/>
          <p:nvPr/>
        </p:nvSpPr>
        <p:spPr>
          <a:xfrm>
            <a:off x="1907704" y="1012249"/>
            <a:ext cx="5328592" cy="3431709"/>
          </a:xfrm>
          <a:prstGeom prst="rect">
            <a:avLst/>
          </a:prstGeom>
        </p:spPr>
        <p:txBody>
          <a:bodyPr wrap="square">
            <a:spAutoFit/>
          </a:bodyPr>
          <a:lstStyle/>
          <a:p>
            <a:pPr algn="ctr">
              <a:spcAft>
                <a:spcPts val="1000"/>
              </a:spcAft>
            </a:pPr>
            <a:r>
              <a:rPr lang="en-US" sz="8800" dirty="0">
                <a:solidFill>
                  <a:srgbClr val="F47D30"/>
                </a:solidFill>
                <a:latin typeface="GothamBlack" pitchFamily="50" charset="0"/>
              </a:rPr>
              <a:t>534 939</a:t>
            </a:r>
          </a:p>
          <a:p>
            <a:pPr algn="ctr">
              <a:spcAft>
                <a:spcPts val="1000"/>
              </a:spcAft>
            </a:pPr>
            <a:r>
              <a:rPr lang="fr-FR" sz="2000" dirty="0">
                <a:solidFill>
                  <a:srgbClr val="434747"/>
                </a:solidFill>
                <a:latin typeface="GothamBold" pitchFamily="50" charset="0"/>
              </a:rPr>
              <a:t>C’est le nombre d’enfants âgés de 0 à 5 ans que compte le Québec en 2016</a:t>
            </a:r>
            <a:r>
              <a:rPr lang="en-US" sz="2000" dirty="0">
                <a:solidFill>
                  <a:srgbClr val="434747"/>
                </a:solidFill>
                <a:latin typeface="GothamBold" pitchFamily="50" charset="0"/>
              </a:rPr>
              <a:t>.</a:t>
            </a:r>
          </a:p>
          <a:p>
            <a:pPr algn="ctr">
              <a:spcAft>
                <a:spcPts val="1000"/>
              </a:spcAft>
            </a:pPr>
            <a:r>
              <a:rPr lang="fr-FR" sz="1600" dirty="0">
                <a:solidFill>
                  <a:srgbClr val="434747"/>
                </a:solidFill>
                <a:latin typeface="GothamBook" pitchFamily="50" charset="0"/>
              </a:rPr>
              <a:t>Le nombre de tout-petits a augmenté d’année en année entre 2006 et 2014, pour baisser légèrement en 2015 et en 2016</a:t>
            </a:r>
            <a:r>
              <a:rPr lang="en-US" sz="1600" dirty="0">
                <a:solidFill>
                  <a:srgbClr val="434747"/>
                </a:solidFill>
                <a:latin typeface="GothamBook" pitchFamily="50" charset="0"/>
              </a:rPr>
              <a:t>.</a:t>
            </a:r>
          </a:p>
          <a:p>
            <a:pPr algn="ctr">
              <a:spcAft>
                <a:spcPts val="1000"/>
              </a:spcAft>
            </a:pPr>
            <a:endParaRPr lang="en-US" sz="1600" dirty="0">
              <a:solidFill>
                <a:srgbClr val="434747"/>
              </a:solidFill>
              <a:latin typeface="GothamBook" pitchFamily="50" charset="0"/>
            </a:endParaRPr>
          </a:p>
        </p:txBody>
      </p:sp>
      <p:sp>
        <p:nvSpPr>
          <p:cNvPr id="8" name="Rectangle 7"/>
          <p:cNvSpPr/>
          <p:nvPr/>
        </p:nvSpPr>
        <p:spPr>
          <a:xfrm>
            <a:off x="179512" y="4803998"/>
            <a:ext cx="3672408"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et Statistique Canada, Estimation de population, adapté par l’Institut de la statistique du Québec. Données provisoires de 2016.</a:t>
            </a:r>
            <a:endParaRPr lang="en-US" sz="600" dirty="0">
              <a:solidFill>
                <a:srgbClr val="434747"/>
              </a:solidFill>
              <a:latin typeface="GothamBook" pitchFamily="50" charset="0"/>
            </a:endParaRPr>
          </a:p>
        </p:txBody>
      </p:sp>
      <p:sp>
        <p:nvSpPr>
          <p:cNvPr id="7" name="Rectangle 6">
            <a:extLst>
              <a:ext uri="{FF2B5EF4-FFF2-40B4-BE49-F238E27FC236}">
                <a16:creationId xmlns:a16="http://schemas.microsoft.com/office/drawing/2014/main" xmlns="" id="{6610B3D2-3342-43BA-B500-EB3FACC65D23}"/>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6" descr="Logo-Boservatoiredestoutpetits.png">
            <a:extLst>
              <a:ext uri="{FF2B5EF4-FFF2-40B4-BE49-F238E27FC236}">
                <a16:creationId xmlns:a16="http://schemas.microsoft.com/office/drawing/2014/main" xmlns="" id="{EB6A2D45-2403-412D-920B-ABD3812C35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7013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96603" y="554400"/>
            <a:ext cx="6950794" cy="461665"/>
          </a:xfrm>
          <a:prstGeom prst="rect">
            <a:avLst/>
          </a:prstGeom>
          <a:noFill/>
        </p:spPr>
        <p:txBody>
          <a:bodyPr wrap="square" rtlCol="0">
            <a:spAutoFit/>
          </a:bodyPr>
          <a:lstStyle/>
          <a:p>
            <a:pPr algn="ctr">
              <a:spcAft>
                <a:spcPts val="1200"/>
              </a:spcAft>
            </a:pPr>
            <a:r>
              <a:rPr lang="fr-FR" sz="2400" dirty="0">
                <a:solidFill>
                  <a:srgbClr val="D93A3B"/>
                </a:solidFill>
                <a:latin typeface="GothamBold" pitchFamily="50" charset="0"/>
              </a:rPr>
              <a:t>VACCINATION</a:t>
            </a:r>
            <a:endParaRPr lang="fr-CA" sz="2400" dirty="0">
              <a:solidFill>
                <a:srgbClr val="434747"/>
              </a:solidFill>
              <a:latin typeface="GothamBlack" pitchFamily="50" charset="0"/>
            </a:endParaRPr>
          </a:p>
        </p:txBody>
      </p:sp>
      <p:pic>
        <p:nvPicPr>
          <p:cNvPr id="3" name="Picture 2">
            <a:extLst>
              <a:ext uri="{FF2B5EF4-FFF2-40B4-BE49-F238E27FC236}">
                <a16:creationId xmlns:a16="http://schemas.microsoft.com/office/drawing/2014/main" xmlns="" id="{69B00A83-C973-4CA4-92A3-1727ED1E6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450585"/>
            <a:ext cx="2592288" cy="2242330"/>
          </a:xfrm>
          <a:prstGeom prst="rect">
            <a:avLst/>
          </a:prstGeom>
        </p:spPr>
      </p:pic>
      <p:sp>
        <p:nvSpPr>
          <p:cNvPr id="7" name="Rectangle 6">
            <a:extLst>
              <a:ext uri="{FF2B5EF4-FFF2-40B4-BE49-F238E27FC236}">
                <a16:creationId xmlns:a16="http://schemas.microsoft.com/office/drawing/2014/main" xmlns="" id="{A1AB96CD-D628-46B2-A0AE-E722452514B5}"/>
              </a:ext>
            </a:extLst>
          </p:cNvPr>
          <p:cNvSpPr/>
          <p:nvPr/>
        </p:nvSpPr>
        <p:spPr>
          <a:xfrm>
            <a:off x="179512" y="4874400"/>
            <a:ext cx="612068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national de santé publique du Québec (INSPQ), Enquête sur la couverture vaccinale des enfants québécois, 2006, 2008, 2010, 2012, 2014.</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33104F17-1FAF-49F6-8E92-47DD7808CDD1}"/>
              </a:ext>
            </a:extLst>
          </p:cNvPr>
          <p:cNvSpPr/>
          <p:nvPr/>
        </p:nvSpPr>
        <p:spPr>
          <a:xfrm>
            <a:off x="4572000" y="1563638"/>
            <a:ext cx="3528392" cy="2092881"/>
          </a:xfrm>
          <a:prstGeom prst="rect">
            <a:avLst/>
          </a:prstGeom>
        </p:spPr>
        <p:txBody>
          <a:bodyPr wrap="square" lIns="0" tIns="0" rIns="0" bIns="0">
            <a:spAutoFit/>
          </a:bodyPr>
          <a:lstStyle/>
          <a:p>
            <a:pPr>
              <a:spcAft>
                <a:spcPts val="800"/>
              </a:spcAft>
            </a:pPr>
            <a:r>
              <a:rPr lang="fr-FR" sz="2000" dirty="0">
                <a:solidFill>
                  <a:srgbClr val="434747"/>
                </a:solidFill>
                <a:latin typeface="GothamBold" pitchFamily="50" charset="0"/>
              </a:rPr>
              <a:t>En 2014, </a:t>
            </a:r>
            <a:r>
              <a:rPr lang="fr-FR" sz="3600" dirty="0">
                <a:solidFill>
                  <a:srgbClr val="D93A3B"/>
                </a:solidFill>
                <a:latin typeface="GothamBold" pitchFamily="50" charset="0"/>
              </a:rPr>
              <a:t>95 %</a:t>
            </a:r>
            <a:r>
              <a:rPr lang="fr-FR" sz="2000" dirty="0">
                <a:solidFill>
                  <a:srgbClr val="434747"/>
                </a:solidFill>
                <a:latin typeface="GothamBold" pitchFamily="50" charset="0"/>
              </a:rPr>
              <a:t> des enfants de 1 an avaient reçu tous les vaccins recommandés. C’était aussi le cas de 89 % des enfants de 2 ans. </a:t>
            </a:r>
          </a:p>
        </p:txBody>
      </p:sp>
      <p:sp>
        <p:nvSpPr>
          <p:cNvPr id="10" name="Rectangle 9">
            <a:extLst>
              <a:ext uri="{FF2B5EF4-FFF2-40B4-BE49-F238E27FC236}">
                <a16:creationId xmlns:a16="http://schemas.microsoft.com/office/drawing/2014/main" xmlns="" id="{52E1F5BE-4815-4C1E-B492-481A62CEBA40}"/>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A6318B44-CD6F-4077-B7AB-33A217436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92826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96603" y="554400"/>
            <a:ext cx="6950794" cy="461665"/>
          </a:xfrm>
          <a:prstGeom prst="rect">
            <a:avLst/>
          </a:prstGeom>
          <a:noFill/>
        </p:spPr>
        <p:txBody>
          <a:bodyPr wrap="square" rtlCol="0">
            <a:spAutoFit/>
          </a:bodyPr>
          <a:lstStyle/>
          <a:p>
            <a:pPr algn="ctr">
              <a:spcAft>
                <a:spcPts val="1200"/>
              </a:spcAft>
            </a:pPr>
            <a:r>
              <a:rPr lang="fr-FR" sz="2400" dirty="0">
                <a:solidFill>
                  <a:srgbClr val="D93A3B"/>
                </a:solidFill>
                <a:latin typeface="GothamBold" pitchFamily="50" charset="0"/>
              </a:rPr>
              <a:t>VACCINATION</a:t>
            </a:r>
            <a:endParaRPr lang="fr-CA" sz="2400" dirty="0">
              <a:solidFill>
                <a:srgbClr val="434747"/>
              </a:solidFill>
              <a:latin typeface="GothamBlack" pitchFamily="50" charset="0"/>
            </a:endParaRPr>
          </a:p>
        </p:txBody>
      </p:sp>
      <p:sp>
        <p:nvSpPr>
          <p:cNvPr id="7" name="Rectangle 6">
            <a:extLst>
              <a:ext uri="{FF2B5EF4-FFF2-40B4-BE49-F238E27FC236}">
                <a16:creationId xmlns:a16="http://schemas.microsoft.com/office/drawing/2014/main" xmlns="" id="{A1AB96CD-D628-46B2-A0AE-E722452514B5}"/>
              </a:ext>
            </a:extLst>
          </p:cNvPr>
          <p:cNvSpPr/>
          <p:nvPr/>
        </p:nvSpPr>
        <p:spPr>
          <a:xfrm>
            <a:off x="179512" y="4874400"/>
            <a:ext cx="612068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national de santé publique du Québec (INSPQ), Enquête sur la couverture vaccinale des enfants québécois, 2006, 2008, 2010, 2012, 2014.</a:t>
            </a:r>
            <a:endParaRPr lang="en-US" sz="600" dirty="0">
              <a:solidFill>
                <a:srgbClr val="434747"/>
              </a:solidFill>
              <a:latin typeface="GothamBook" pitchFamily="50" charset="0"/>
            </a:endParaRPr>
          </a:p>
        </p:txBody>
      </p:sp>
      <p:pic>
        <p:nvPicPr>
          <p:cNvPr id="6" name="Picture 5">
            <a:extLst>
              <a:ext uri="{FF2B5EF4-FFF2-40B4-BE49-F238E27FC236}">
                <a16:creationId xmlns:a16="http://schemas.microsoft.com/office/drawing/2014/main" xmlns="" id="{178E345D-B335-4190-9338-46DE2E84A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004" y="1275606"/>
            <a:ext cx="4631991" cy="3033955"/>
          </a:xfrm>
          <a:prstGeom prst="rect">
            <a:avLst/>
          </a:prstGeom>
        </p:spPr>
      </p:pic>
      <p:sp>
        <p:nvSpPr>
          <p:cNvPr id="10" name="Rectangle 9">
            <a:extLst>
              <a:ext uri="{FF2B5EF4-FFF2-40B4-BE49-F238E27FC236}">
                <a16:creationId xmlns:a16="http://schemas.microsoft.com/office/drawing/2014/main" xmlns="" id="{5E70244F-A8E9-4778-B2B7-C43A70FD33FB}"/>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0E6BC62C-6426-416D-A8E5-CD99D280F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429285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96603" y="554400"/>
            <a:ext cx="6950794" cy="461665"/>
          </a:xfrm>
          <a:prstGeom prst="rect">
            <a:avLst/>
          </a:prstGeom>
          <a:noFill/>
        </p:spPr>
        <p:txBody>
          <a:bodyPr wrap="square" rtlCol="0">
            <a:spAutoFit/>
          </a:bodyPr>
          <a:lstStyle/>
          <a:p>
            <a:pPr algn="ctr">
              <a:spcAft>
                <a:spcPts val="1200"/>
              </a:spcAft>
            </a:pPr>
            <a:r>
              <a:rPr lang="fr-FR" sz="2400" dirty="0">
                <a:solidFill>
                  <a:srgbClr val="D93A3B"/>
                </a:solidFill>
                <a:latin typeface="GothamBold" pitchFamily="50" charset="0"/>
              </a:rPr>
              <a:t>MORTALITÉ</a:t>
            </a:r>
            <a:endParaRPr lang="fr-CA" sz="2400" dirty="0">
              <a:solidFill>
                <a:srgbClr val="434747"/>
              </a:solidFill>
              <a:latin typeface="GothamBlack" pitchFamily="50" charset="0"/>
            </a:endParaRPr>
          </a:p>
        </p:txBody>
      </p:sp>
      <p:sp>
        <p:nvSpPr>
          <p:cNvPr id="7" name="Rectangle 6">
            <a:extLst>
              <a:ext uri="{FF2B5EF4-FFF2-40B4-BE49-F238E27FC236}">
                <a16:creationId xmlns:a16="http://schemas.microsoft.com/office/drawing/2014/main" xmlns="" id="{A1AB96CD-D628-46B2-A0AE-E722452514B5}"/>
              </a:ext>
            </a:extLst>
          </p:cNvPr>
          <p:cNvSpPr/>
          <p:nvPr/>
        </p:nvSpPr>
        <p:spPr>
          <a:xfrm>
            <a:off x="179512" y="4874400"/>
            <a:ext cx="6120680"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Registre des événements démographiques. Données provisoires pour 2016.</a:t>
            </a:r>
            <a:endParaRPr lang="en-US" sz="600" dirty="0">
              <a:solidFill>
                <a:srgbClr val="434747"/>
              </a:solidFill>
              <a:latin typeface="GothamBook" pitchFamily="50" charset="0"/>
            </a:endParaRPr>
          </a:p>
        </p:txBody>
      </p:sp>
      <p:sp>
        <p:nvSpPr>
          <p:cNvPr id="6" name="Rectangle 5">
            <a:extLst>
              <a:ext uri="{FF2B5EF4-FFF2-40B4-BE49-F238E27FC236}">
                <a16:creationId xmlns:a16="http://schemas.microsoft.com/office/drawing/2014/main" xmlns="" id="{3BE13F4C-800C-4EED-A189-040509F5BC4F}"/>
              </a:ext>
            </a:extLst>
          </p:cNvPr>
          <p:cNvSpPr/>
          <p:nvPr/>
        </p:nvSpPr>
        <p:spPr>
          <a:xfrm>
            <a:off x="1259632" y="3110260"/>
            <a:ext cx="3168352" cy="1333698"/>
          </a:xfrm>
          <a:prstGeom prst="rect">
            <a:avLst/>
          </a:prstGeom>
        </p:spPr>
        <p:txBody>
          <a:bodyPr wrap="square" lIns="0" tIns="0" rIns="0" bIns="0">
            <a:spAutoFit/>
          </a:bodyPr>
          <a:lstStyle/>
          <a:p>
            <a:pPr>
              <a:spcAft>
                <a:spcPts val="800"/>
              </a:spcAft>
            </a:pPr>
            <a:r>
              <a:rPr lang="fr-FR" sz="2000" dirty="0">
                <a:solidFill>
                  <a:srgbClr val="D93A3B"/>
                </a:solidFill>
                <a:latin typeface="GothamBold" pitchFamily="50" charset="0"/>
              </a:rPr>
              <a:t>4,49</a:t>
            </a:r>
            <a:r>
              <a:rPr lang="fr-FR" sz="1200" dirty="0">
                <a:solidFill>
                  <a:srgbClr val="D93A3B"/>
                </a:solidFill>
                <a:latin typeface="GothamBold" pitchFamily="50" charset="0"/>
              </a:rPr>
              <a:t> </a:t>
            </a:r>
            <a:r>
              <a:rPr lang="fr-FR" sz="1000" dirty="0">
                <a:solidFill>
                  <a:srgbClr val="D93A3B"/>
                </a:solidFill>
                <a:latin typeface="GothamBold" pitchFamily="50" charset="0"/>
              </a:rPr>
              <a:t>enfants pour 1 000 </a:t>
            </a:r>
            <a:r>
              <a:rPr lang="fr-FR" sz="1000" dirty="0">
                <a:solidFill>
                  <a:srgbClr val="434747"/>
                </a:solidFill>
                <a:latin typeface="GothamBold" pitchFamily="50" charset="0"/>
              </a:rPr>
              <a:t>sont décédés avant leur premier anniversaire en 2016. En 1990, ce taux était de 6,32 décès pour 1 000 naissances.</a:t>
            </a:r>
          </a:p>
          <a:p>
            <a:pPr>
              <a:spcAft>
                <a:spcPts val="800"/>
              </a:spcAft>
            </a:pPr>
            <a:r>
              <a:rPr lang="fr-FR" sz="1000" dirty="0">
                <a:solidFill>
                  <a:srgbClr val="434747"/>
                </a:solidFill>
                <a:latin typeface="GothamBook" pitchFamily="50" charset="0"/>
              </a:rPr>
              <a:t>Ce taux est demeuré stable dans les dernières années après avoir connu une baisse importante entre la fin des années 1970 et le milieu des années 1990.</a:t>
            </a:r>
          </a:p>
        </p:txBody>
      </p:sp>
      <p:sp>
        <p:nvSpPr>
          <p:cNvPr id="9" name="Rectangle 8">
            <a:extLst>
              <a:ext uri="{FF2B5EF4-FFF2-40B4-BE49-F238E27FC236}">
                <a16:creationId xmlns:a16="http://schemas.microsoft.com/office/drawing/2014/main" xmlns="" id="{2324C564-3D33-42AB-9DBB-252996A7CAF9}"/>
              </a:ext>
            </a:extLst>
          </p:cNvPr>
          <p:cNvSpPr/>
          <p:nvPr/>
        </p:nvSpPr>
        <p:spPr>
          <a:xfrm>
            <a:off x="4752020" y="3242469"/>
            <a:ext cx="3060340" cy="769441"/>
          </a:xfrm>
          <a:prstGeom prst="rect">
            <a:avLst/>
          </a:prstGeom>
        </p:spPr>
        <p:txBody>
          <a:bodyPr wrap="square" lIns="0" tIns="0" rIns="0" bIns="0">
            <a:spAutoFit/>
          </a:bodyPr>
          <a:lstStyle/>
          <a:p>
            <a:pPr>
              <a:spcAft>
                <a:spcPts val="800"/>
              </a:spcAft>
            </a:pPr>
            <a:r>
              <a:rPr lang="fr-FR" sz="1000" dirty="0">
                <a:solidFill>
                  <a:srgbClr val="434747"/>
                </a:solidFill>
                <a:latin typeface="GothamBold" pitchFamily="50" charset="0"/>
              </a:rPr>
              <a:t>Le taux de mortalité d’enfants âgés de 1 à 4 ans est beaucoup plus faible. En 2016, ce taux était de 0,18 décès pour 1 000 enfants de 1 à 4 ans. En 1990, il se situait à 0,38 décès pour 1 000 enfants de ce groupe d’âge.</a:t>
            </a:r>
            <a:endParaRPr lang="fr-FR" sz="1000" dirty="0">
              <a:solidFill>
                <a:srgbClr val="434747"/>
              </a:solidFill>
              <a:latin typeface="GothamBook" pitchFamily="50" charset="0"/>
            </a:endParaRPr>
          </a:p>
        </p:txBody>
      </p:sp>
      <p:pic>
        <p:nvPicPr>
          <p:cNvPr id="11" name="Picture 10">
            <a:extLst>
              <a:ext uri="{FF2B5EF4-FFF2-40B4-BE49-F238E27FC236}">
                <a16:creationId xmlns:a16="http://schemas.microsoft.com/office/drawing/2014/main" xmlns="" id="{B9E39A43-5F2F-4944-806D-E3CD21409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3483" y="1088073"/>
            <a:ext cx="4602773" cy="2059741"/>
          </a:xfrm>
          <a:prstGeom prst="rect">
            <a:avLst/>
          </a:prstGeom>
        </p:spPr>
      </p:pic>
      <p:sp>
        <p:nvSpPr>
          <p:cNvPr id="13" name="Rectangle 12">
            <a:extLst>
              <a:ext uri="{FF2B5EF4-FFF2-40B4-BE49-F238E27FC236}">
                <a16:creationId xmlns:a16="http://schemas.microsoft.com/office/drawing/2014/main" xmlns="" id="{3F419BE8-BE65-4221-9D4E-ED6CAE435D9B}"/>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4" name="Image 6" descr="Logo-Boservatoiredestoutpetits.png">
            <a:extLst>
              <a:ext uri="{FF2B5EF4-FFF2-40B4-BE49-F238E27FC236}">
                <a16:creationId xmlns:a16="http://schemas.microsoft.com/office/drawing/2014/main" xmlns="" id="{CA069CDD-347B-44DA-861D-7DE1BF67A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87233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D93A3B"/>
                </a:solidFill>
                <a:latin typeface="GothamBold" pitchFamily="50" charset="0"/>
              </a:rPr>
              <a:t>POIDS</a:t>
            </a:r>
            <a:endParaRPr lang="fr-CA" sz="1400" dirty="0">
              <a:solidFill>
                <a:srgbClr val="D93A3B"/>
              </a:solidFill>
              <a:latin typeface="GothamBold" pitchFamily="50" charset="0"/>
            </a:endParaRPr>
          </a:p>
        </p:txBody>
      </p:sp>
      <p:sp>
        <p:nvSpPr>
          <p:cNvPr id="10" name="Rectangle 9"/>
          <p:cNvSpPr/>
          <p:nvPr/>
        </p:nvSpPr>
        <p:spPr>
          <a:xfrm>
            <a:off x="179512" y="4802400"/>
            <a:ext cx="4312477"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Statistique Canada, Enquête canadienne sur les mesures de la santé (ECMS), cycles 3 (2012-2013) et 4 (2014-2015) combinés, adapté par l’Institut de la statistique du Québec.</a:t>
            </a:r>
            <a:endParaRPr lang="en-US" sz="600" dirty="0">
              <a:solidFill>
                <a:srgbClr val="434747"/>
              </a:solidFill>
              <a:latin typeface="GothamBook" pitchFamily="50" charset="0"/>
            </a:endParaRPr>
          </a:p>
        </p:txBody>
      </p:sp>
      <p:sp>
        <p:nvSpPr>
          <p:cNvPr id="7" name="Rectangle 6">
            <a:extLst>
              <a:ext uri="{FF2B5EF4-FFF2-40B4-BE49-F238E27FC236}">
                <a16:creationId xmlns:a16="http://schemas.microsoft.com/office/drawing/2014/main" xmlns="" id="{37F97CF6-CA74-4F86-B277-257F467C010C}"/>
              </a:ext>
            </a:extLst>
          </p:cNvPr>
          <p:cNvSpPr/>
          <p:nvPr/>
        </p:nvSpPr>
        <p:spPr>
          <a:xfrm>
            <a:off x="3059832" y="1336028"/>
            <a:ext cx="4392488" cy="861774"/>
          </a:xfrm>
          <a:prstGeom prst="rect">
            <a:avLst/>
          </a:prstGeom>
        </p:spPr>
        <p:txBody>
          <a:bodyPr wrap="square" lIns="0" tIns="0" rIns="0" bIns="0">
            <a:spAutoFit/>
          </a:bodyPr>
          <a:lstStyle/>
          <a:p>
            <a:pPr>
              <a:spcAft>
                <a:spcPts val="800"/>
              </a:spcAft>
            </a:pPr>
            <a:r>
              <a:rPr lang="fr-FR" sz="1400" dirty="0">
                <a:solidFill>
                  <a:srgbClr val="434747"/>
                </a:solidFill>
                <a:latin typeface="GothamBold" pitchFamily="50" charset="0"/>
              </a:rPr>
              <a:t>En 2012-2015, un enfant de 36 à 60 mois sur trois était à risque d’embonpoint, faisait de l’embonpoint ou était obèse. Cela représentait environ  58 000 enfants.</a:t>
            </a:r>
            <a:endParaRPr lang="fr-FR" sz="1400" dirty="0">
              <a:solidFill>
                <a:srgbClr val="FFCD2D"/>
              </a:solidFill>
              <a:latin typeface="GothamBold" pitchFamily="50" charset="0"/>
            </a:endParaRPr>
          </a:p>
        </p:txBody>
      </p:sp>
      <p:pic>
        <p:nvPicPr>
          <p:cNvPr id="4" name="Picture 3">
            <a:extLst>
              <a:ext uri="{FF2B5EF4-FFF2-40B4-BE49-F238E27FC236}">
                <a16:creationId xmlns:a16="http://schemas.microsoft.com/office/drawing/2014/main" xmlns="" id="{C177613F-DE5D-4069-B961-47FADAA6C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1357963"/>
            <a:ext cx="728699" cy="850148"/>
          </a:xfrm>
          <a:prstGeom prst="rect">
            <a:avLst/>
          </a:prstGeom>
        </p:spPr>
      </p:pic>
      <p:pic>
        <p:nvPicPr>
          <p:cNvPr id="3" name="Picture 2">
            <a:extLst>
              <a:ext uri="{FF2B5EF4-FFF2-40B4-BE49-F238E27FC236}">
                <a16:creationId xmlns:a16="http://schemas.microsoft.com/office/drawing/2014/main" xmlns="" id="{4E863392-9B0E-46DE-8641-277E0050C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6100" y="2427734"/>
            <a:ext cx="4051778" cy="1904335"/>
          </a:xfrm>
          <a:prstGeom prst="rect">
            <a:avLst/>
          </a:prstGeom>
        </p:spPr>
      </p:pic>
      <p:sp>
        <p:nvSpPr>
          <p:cNvPr id="9" name="Rectangle 8">
            <a:extLst>
              <a:ext uri="{FF2B5EF4-FFF2-40B4-BE49-F238E27FC236}">
                <a16:creationId xmlns:a16="http://schemas.microsoft.com/office/drawing/2014/main" xmlns="" id="{10EC414E-A25B-47D5-A2F7-82E8725146D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solidFill>
                  <a:srgbClr val="434747"/>
                </a:solidFill>
                <a:latin typeface="Raleway"/>
                <a:cs typeface="Raleway"/>
              </a:rPr>
              <a:t>©Fondation Lucie et André </a:t>
            </a:r>
            <a:r>
              <a:rPr lang="fr-FR" sz="500" b="1" dirty="0" err="1">
                <a:solidFill>
                  <a:srgbClr val="434747"/>
                </a:solidFill>
                <a:latin typeface="Raleway"/>
                <a:cs typeface="Raleway"/>
              </a:rPr>
              <a:t>Chagnon</a:t>
            </a:r>
            <a:r>
              <a:rPr lang="fr-FR" sz="500" b="1" dirty="0">
                <a:solidFill>
                  <a:srgbClr val="434747"/>
                </a:solidFill>
                <a:latin typeface="Raleway"/>
                <a:cs typeface="Raleway"/>
              </a:rPr>
              <a:t>, 2017</a:t>
            </a:r>
          </a:p>
        </p:txBody>
      </p:sp>
      <p:pic>
        <p:nvPicPr>
          <p:cNvPr id="12" name="Image 6" descr="Logo-Boservatoiredestoutpetits.png">
            <a:extLst>
              <a:ext uri="{FF2B5EF4-FFF2-40B4-BE49-F238E27FC236}">
                <a16:creationId xmlns:a16="http://schemas.microsoft.com/office/drawing/2014/main" xmlns="" id="{A3BADC0F-FF24-4749-97B0-F74AAB498A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94285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D93A3B"/>
                </a:solidFill>
                <a:latin typeface="GothamBold" pitchFamily="50" charset="0"/>
              </a:rPr>
              <a:t>ACTIVITÉ PHYSIQUE</a:t>
            </a:r>
            <a:endParaRPr lang="fr-CA" sz="1400" dirty="0">
              <a:solidFill>
                <a:srgbClr val="D93A3B"/>
              </a:solidFill>
              <a:latin typeface="GothamBold" pitchFamily="50" charset="0"/>
            </a:endParaRPr>
          </a:p>
        </p:txBody>
      </p:sp>
      <p:sp>
        <p:nvSpPr>
          <p:cNvPr id="10" name="Rectangle 9"/>
          <p:cNvSpPr/>
          <p:nvPr/>
        </p:nvSpPr>
        <p:spPr>
          <a:xfrm>
            <a:off x="179512" y="4802400"/>
            <a:ext cx="4312477"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Statistique Canada, Enquête canadienne sur les mesures de la santé (ECMS), cycles 3 (2012-2013)</a:t>
            </a:r>
            <a:br>
              <a:rPr lang="fr-FR" sz="600" dirty="0">
                <a:solidFill>
                  <a:srgbClr val="434747"/>
                </a:solidFill>
                <a:latin typeface="GothamBook" pitchFamily="50" charset="0"/>
              </a:rPr>
            </a:br>
            <a:r>
              <a:rPr lang="fr-FR" sz="600" dirty="0">
                <a:solidFill>
                  <a:srgbClr val="434747"/>
                </a:solidFill>
                <a:latin typeface="GothamBook" pitchFamily="50" charset="0"/>
              </a:rPr>
              <a:t>et 4 (2014-2015) combinés, adapté par l’Institut de la statistique du Québec.</a:t>
            </a:r>
            <a:endParaRPr lang="en-US" sz="600" dirty="0">
              <a:solidFill>
                <a:srgbClr val="434747"/>
              </a:solidFill>
              <a:latin typeface="GothamBook" pitchFamily="50" charset="0"/>
            </a:endParaRPr>
          </a:p>
        </p:txBody>
      </p:sp>
      <p:sp>
        <p:nvSpPr>
          <p:cNvPr id="7" name="Rectangle 6">
            <a:extLst>
              <a:ext uri="{FF2B5EF4-FFF2-40B4-BE49-F238E27FC236}">
                <a16:creationId xmlns:a16="http://schemas.microsoft.com/office/drawing/2014/main" xmlns="" id="{37F97CF6-CA74-4F86-B277-257F467C010C}"/>
              </a:ext>
            </a:extLst>
          </p:cNvPr>
          <p:cNvSpPr/>
          <p:nvPr/>
        </p:nvSpPr>
        <p:spPr>
          <a:xfrm>
            <a:off x="1547665" y="1347633"/>
            <a:ext cx="2592287" cy="1077218"/>
          </a:xfrm>
          <a:prstGeom prst="rect">
            <a:avLst/>
          </a:prstGeom>
        </p:spPr>
        <p:txBody>
          <a:bodyPr wrap="square" lIns="0" tIns="0" rIns="0" bIns="0">
            <a:spAutoFit/>
          </a:bodyPr>
          <a:lstStyle/>
          <a:p>
            <a:pPr>
              <a:spcAft>
                <a:spcPts val="800"/>
              </a:spcAft>
            </a:pPr>
            <a:r>
              <a:rPr lang="fr-FR" sz="1400" dirty="0">
                <a:solidFill>
                  <a:srgbClr val="434747"/>
                </a:solidFill>
                <a:latin typeface="GothamBold" pitchFamily="50" charset="0"/>
              </a:rPr>
              <a:t>En 2012-2015, environ le tiers des enfants de 3 à 5 ans ne respectaient pas les recommandations en matière d'activité physique</a:t>
            </a:r>
          </a:p>
        </p:txBody>
      </p:sp>
      <p:pic>
        <p:nvPicPr>
          <p:cNvPr id="4" name="Picture 3">
            <a:extLst>
              <a:ext uri="{FF2B5EF4-FFF2-40B4-BE49-F238E27FC236}">
                <a16:creationId xmlns:a16="http://schemas.microsoft.com/office/drawing/2014/main" xmlns="" id="{C177613F-DE5D-4069-B961-47FADAA6C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2" y="1347632"/>
            <a:ext cx="665996" cy="776995"/>
          </a:xfrm>
          <a:prstGeom prst="rect">
            <a:avLst/>
          </a:prstGeom>
        </p:spPr>
      </p:pic>
      <p:pic>
        <p:nvPicPr>
          <p:cNvPr id="3" name="Picture 2">
            <a:extLst>
              <a:ext uri="{FF2B5EF4-FFF2-40B4-BE49-F238E27FC236}">
                <a16:creationId xmlns:a16="http://schemas.microsoft.com/office/drawing/2014/main" xmlns="" id="{4E863392-9B0E-46DE-8641-277E0050C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558" y="2421536"/>
            <a:ext cx="2729928" cy="2022422"/>
          </a:xfrm>
          <a:prstGeom prst="rect">
            <a:avLst/>
          </a:prstGeom>
        </p:spPr>
      </p:pic>
      <p:sp>
        <p:nvSpPr>
          <p:cNvPr id="9" name="Rectangle 8">
            <a:extLst>
              <a:ext uri="{FF2B5EF4-FFF2-40B4-BE49-F238E27FC236}">
                <a16:creationId xmlns:a16="http://schemas.microsoft.com/office/drawing/2014/main" xmlns="" id="{FE8A52CB-782B-482A-82A8-66A28EE895A6}"/>
              </a:ext>
            </a:extLst>
          </p:cNvPr>
          <p:cNvSpPr/>
          <p:nvPr/>
        </p:nvSpPr>
        <p:spPr>
          <a:xfrm>
            <a:off x="6004809" y="1347633"/>
            <a:ext cx="2743656" cy="861774"/>
          </a:xfrm>
          <a:prstGeom prst="rect">
            <a:avLst/>
          </a:prstGeom>
        </p:spPr>
        <p:txBody>
          <a:bodyPr wrap="square" lIns="0" tIns="0" rIns="0" bIns="0">
            <a:spAutoFit/>
          </a:bodyPr>
          <a:lstStyle/>
          <a:p>
            <a:pPr>
              <a:spcAft>
                <a:spcPts val="800"/>
              </a:spcAft>
            </a:pPr>
            <a:r>
              <a:rPr lang="fr-FR" sz="1400" dirty="0">
                <a:solidFill>
                  <a:srgbClr val="434747"/>
                </a:solidFill>
                <a:latin typeface="GothamBold" pitchFamily="50" charset="0"/>
              </a:rPr>
              <a:t>les trois quarts des enfants de 3 à 5 ans ne respectaient pas les directives en matière de temps passé devant un écran.</a:t>
            </a:r>
          </a:p>
        </p:txBody>
      </p:sp>
      <p:pic>
        <p:nvPicPr>
          <p:cNvPr id="12" name="Picture 11">
            <a:extLst>
              <a:ext uri="{FF2B5EF4-FFF2-40B4-BE49-F238E27FC236}">
                <a16:creationId xmlns:a16="http://schemas.microsoft.com/office/drawing/2014/main" xmlns="" id="{2F95BCF1-C04D-4E12-8023-18B010D7E9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1254948"/>
            <a:ext cx="802661" cy="856171"/>
          </a:xfrm>
          <a:prstGeom prst="rect">
            <a:avLst/>
          </a:prstGeom>
        </p:spPr>
      </p:pic>
      <p:pic>
        <p:nvPicPr>
          <p:cNvPr id="13" name="Picture 12">
            <a:extLst>
              <a:ext uri="{FF2B5EF4-FFF2-40B4-BE49-F238E27FC236}">
                <a16:creationId xmlns:a16="http://schemas.microsoft.com/office/drawing/2014/main" xmlns="" id="{BDF00FE3-0DD6-491E-A9FC-D9AFBB17BD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8753" y="2584168"/>
            <a:ext cx="3062104" cy="1824502"/>
          </a:xfrm>
          <a:prstGeom prst="rect">
            <a:avLst/>
          </a:prstGeom>
        </p:spPr>
      </p:pic>
      <p:pic>
        <p:nvPicPr>
          <p:cNvPr id="5" name="Picture 4">
            <a:extLst>
              <a:ext uri="{FF2B5EF4-FFF2-40B4-BE49-F238E27FC236}">
                <a16:creationId xmlns:a16="http://schemas.microsoft.com/office/drawing/2014/main" xmlns="" id="{008DFBCE-72E1-4FC8-83A7-8114887B15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34" y="1416504"/>
            <a:ext cx="572604" cy="795206"/>
          </a:xfrm>
          <a:prstGeom prst="rect">
            <a:avLst/>
          </a:prstGeom>
        </p:spPr>
      </p:pic>
      <p:sp>
        <p:nvSpPr>
          <p:cNvPr id="15" name="Rectangle 14">
            <a:extLst>
              <a:ext uri="{FF2B5EF4-FFF2-40B4-BE49-F238E27FC236}">
                <a16:creationId xmlns:a16="http://schemas.microsoft.com/office/drawing/2014/main" xmlns="" id="{7C40767B-1C5C-495C-B724-A00BA400C071}"/>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6" name="Image 6" descr="Logo-Boservatoiredestoutpetits.png">
            <a:extLst>
              <a:ext uri="{FF2B5EF4-FFF2-40B4-BE49-F238E27FC236}">
                <a16:creationId xmlns:a16="http://schemas.microsoft.com/office/drawing/2014/main" xmlns="" id="{7329AEF3-F8DB-444C-B915-52A6EA42FB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61325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619672" y="554400"/>
            <a:ext cx="5904656" cy="1210588"/>
          </a:xfrm>
          <a:prstGeom prst="rect">
            <a:avLst/>
          </a:prstGeom>
          <a:noFill/>
        </p:spPr>
        <p:txBody>
          <a:bodyPr wrap="square" rtlCol="0">
            <a:spAutoFit/>
          </a:bodyPr>
          <a:lstStyle/>
          <a:p>
            <a:pPr algn="ctr">
              <a:spcAft>
                <a:spcPts val="800"/>
              </a:spcAft>
            </a:pPr>
            <a:r>
              <a:rPr lang="fr-FR" sz="2400" dirty="0">
                <a:solidFill>
                  <a:srgbClr val="D93A3B"/>
                </a:solidFill>
                <a:latin typeface="GothamBold" pitchFamily="50" charset="0"/>
              </a:rPr>
              <a:t>ACTIVITÉ PHYSIQUE</a:t>
            </a:r>
          </a:p>
          <a:p>
            <a:pPr algn="ctr">
              <a:spcAft>
                <a:spcPts val="800"/>
              </a:spcAft>
            </a:pPr>
            <a:r>
              <a:rPr lang="fr-FR" sz="1400" b="1" dirty="0">
                <a:solidFill>
                  <a:srgbClr val="434747"/>
                </a:solidFill>
                <a:latin typeface="GothamBold" pitchFamily="50" charset="0"/>
              </a:rPr>
              <a:t>En 2012-2015, les tout-petits de 36 à 60 mois consacraient en moyenne beaucoup plus de temps à des activités sédentaires qu’à de l’activité physique.</a:t>
            </a:r>
            <a:endParaRPr lang="fr-CA" sz="1400" b="1" dirty="0">
              <a:solidFill>
                <a:srgbClr val="434747"/>
              </a:solidFill>
              <a:latin typeface="GothamBold" pitchFamily="50" charset="0"/>
            </a:endParaRPr>
          </a:p>
        </p:txBody>
      </p:sp>
      <p:sp>
        <p:nvSpPr>
          <p:cNvPr id="10" name="Rectangle 9"/>
          <p:cNvSpPr/>
          <p:nvPr/>
        </p:nvSpPr>
        <p:spPr>
          <a:xfrm>
            <a:off x="179512" y="4802400"/>
            <a:ext cx="4312477"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Statistique Canada, Enquête canadienne sur les mesures de la santé (ECMS), cycles 3 (2012-2013)</a:t>
            </a:r>
            <a:br>
              <a:rPr lang="fr-FR" sz="600" dirty="0">
                <a:solidFill>
                  <a:srgbClr val="434747"/>
                </a:solidFill>
                <a:latin typeface="GothamBook" pitchFamily="50" charset="0"/>
              </a:rPr>
            </a:br>
            <a:r>
              <a:rPr lang="fr-FR" sz="600" dirty="0">
                <a:solidFill>
                  <a:srgbClr val="434747"/>
                </a:solidFill>
                <a:latin typeface="GothamBook" pitchFamily="50" charset="0"/>
              </a:rPr>
              <a:t>et 4 (2014-2015) combinés, adapté par l’Institut de la statistique du Québec.</a:t>
            </a:r>
            <a:endParaRPr lang="en-US" sz="600" dirty="0">
              <a:solidFill>
                <a:srgbClr val="434747"/>
              </a:solidFill>
              <a:latin typeface="GothamBook" pitchFamily="50" charset="0"/>
            </a:endParaRPr>
          </a:p>
        </p:txBody>
      </p:sp>
      <p:pic>
        <p:nvPicPr>
          <p:cNvPr id="11" name="Picture 10">
            <a:extLst>
              <a:ext uri="{FF2B5EF4-FFF2-40B4-BE49-F238E27FC236}">
                <a16:creationId xmlns:a16="http://schemas.microsoft.com/office/drawing/2014/main" xmlns="" id="{EA8D9CD9-171A-477F-BD84-3C3F09268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3" y="1923678"/>
            <a:ext cx="6048674" cy="2369062"/>
          </a:xfrm>
          <a:prstGeom prst="rect">
            <a:avLst/>
          </a:prstGeom>
        </p:spPr>
      </p:pic>
      <p:sp>
        <p:nvSpPr>
          <p:cNvPr id="7" name="Rectangle 6">
            <a:extLst>
              <a:ext uri="{FF2B5EF4-FFF2-40B4-BE49-F238E27FC236}">
                <a16:creationId xmlns:a16="http://schemas.microsoft.com/office/drawing/2014/main" xmlns="" id="{DDC3347D-E9AD-4E34-9F16-CED134510A9F}"/>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6" descr="Logo-Boservatoiredestoutpetits.png">
            <a:extLst>
              <a:ext uri="{FF2B5EF4-FFF2-40B4-BE49-F238E27FC236}">
                <a16:creationId xmlns:a16="http://schemas.microsoft.com/office/drawing/2014/main" xmlns="" id="{28673E25-FC81-47B9-809B-B424FEA6F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41337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B7056F-20CD-4185-BCC4-7BBDA039D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1347614"/>
            <a:ext cx="4410185" cy="3241486"/>
          </a:xfrm>
          <a:prstGeom prst="rect">
            <a:avLst/>
          </a:prstGeom>
        </p:spPr>
      </p:pic>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D93A3B"/>
                </a:solidFill>
                <a:latin typeface="GothamBold" pitchFamily="50" charset="0"/>
              </a:rPr>
              <a:t>ACCÈS AUX SOINS DE SANTÉ</a:t>
            </a:r>
            <a:endParaRPr lang="fr-CA" sz="1400" dirty="0">
              <a:solidFill>
                <a:srgbClr val="D93A3B"/>
              </a:solidFill>
              <a:latin typeface="GothamBold" pitchFamily="50" charset="0"/>
            </a:endParaRPr>
          </a:p>
        </p:txBody>
      </p:sp>
      <p:sp>
        <p:nvSpPr>
          <p:cNvPr id="10" name="Rectangle 9"/>
          <p:cNvSpPr/>
          <p:nvPr/>
        </p:nvSpPr>
        <p:spPr>
          <a:xfrm>
            <a:off x="179512" y="4874400"/>
            <a:ext cx="4752528"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l’expérience des parents d’enfants de 0 à 5 ans 2015.</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AD82D94F-7813-450A-9E4C-613371FBFE00}"/>
              </a:ext>
            </a:extLst>
          </p:cNvPr>
          <p:cNvSpPr/>
          <p:nvPr/>
        </p:nvSpPr>
        <p:spPr>
          <a:xfrm>
            <a:off x="4786708" y="2220514"/>
            <a:ext cx="3619413" cy="984885"/>
          </a:xfrm>
          <a:prstGeom prst="rect">
            <a:avLst/>
          </a:prstGeom>
        </p:spPr>
        <p:txBody>
          <a:bodyPr wrap="square" lIns="0" tIns="0" rIns="0" bIns="0">
            <a:spAutoFit/>
          </a:bodyPr>
          <a:lstStyle/>
          <a:p>
            <a:pPr>
              <a:spcAft>
                <a:spcPts val="800"/>
              </a:spcAft>
            </a:pPr>
            <a:r>
              <a:rPr lang="fr-FR" sz="1600" dirty="0">
                <a:solidFill>
                  <a:srgbClr val="434747"/>
                </a:solidFill>
                <a:latin typeface="GothamBold" pitchFamily="50" charset="0"/>
              </a:rPr>
              <a:t>En 2015, </a:t>
            </a:r>
            <a:r>
              <a:rPr lang="fr-FR" sz="1600" dirty="0">
                <a:solidFill>
                  <a:srgbClr val="D93A3B"/>
                </a:solidFill>
                <a:latin typeface="GothamBold" pitchFamily="50" charset="0"/>
              </a:rPr>
              <a:t>près d’une famille sur 10 (9,2 %) </a:t>
            </a:r>
            <a:r>
              <a:rPr lang="fr-FR" sz="1600" dirty="0">
                <a:solidFill>
                  <a:srgbClr val="434747"/>
                </a:solidFill>
                <a:latin typeface="GothamBold" pitchFamily="50" charset="0"/>
              </a:rPr>
              <a:t>déclarait ne pas avoir de médecin de famille ou de pédiatre pour ses enfants de 0 à 5 ans.</a:t>
            </a:r>
          </a:p>
        </p:txBody>
      </p:sp>
      <p:pic>
        <p:nvPicPr>
          <p:cNvPr id="3" name="Picture 2">
            <a:extLst>
              <a:ext uri="{FF2B5EF4-FFF2-40B4-BE49-F238E27FC236}">
                <a16:creationId xmlns:a16="http://schemas.microsoft.com/office/drawing/2014/main" xmlns="" id="{1C80EDFB-390E-4DE9-BD2E-7745911B2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6708" y="1456415"/>
            <a:ext cx="739093" cy="675038"/>
          </a:xfrm>
          <a:prstGeom prst="rect">
            <a:avLst/>
          </a:prstGeom>
        </p:spPr>
      </p:pic>
      <p:sp>
        <p:nvSpPr>
          <p:cNvPr id="12" name="Rectangle 11">
            <a:extLst>
              <a:ext uri="{FF2B5EF4-FFF2-40B4-BE49-F238E27FC236}">
                <a16:creationId xmlns:a16="http://schemas.microsoft.com/office/drawing/2014/main" xmlns="" id="{8F879032-6E9A-45AA-A80D-FB4635168828}"/>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3" name="Image 6" descr="Logo-Boservatoiredestoutpetits.png">
            <a:extLst>
              <a:ext uri="{FF2B5EF4-FFF2-40B4-BE49-F238E27FC236}">
                <a16:creationId xmlns:a16="http://schemas.microsoft.com/office/drawing/2014/main" xmlns="" id="{1E292699-7B61-40FE-A38A-09AC21629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51897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4802400"/>
            <a:ext cx="4320480"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Régie de l'assurance-maladie du Québec (RAMQ), Direction de l'analyse et de la gestion de l'information, Fichier des services rémunérés à l'acte.</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AD82D94F-7813-450A-9E4C-613371FBFE00}"/>
              </a:ext>
            </a:extLst>
          </p:cNvPr>
          <p:cNvSpPr/>
          <p:nvPr/>
        </p:nvSpPr>
        <p:spPr>
          <a:xfrm>
            <a:off x="719572" y="1707654"/>
            <a:ext cx="2340260" cy="1292662"/>
          </a:xfrm>
          <a:prstGeom prst="rect">
            <a:avLst/>
          </a:prstGeom>
        </p:spPr>
        <p:txBody>
          <a:bodyPr wrap="square" lIns="0" tIns="0" rIns="0" bIns="0">
            <a:spAutoFit/>
          </a:bodyPr>
          <a:lstStyle/>
          <a:p>
            <a:pPr>
              <a:spcAft>
                <a:spcPts val="800"/>
              </a:spcAft>
            </a:pPr>
            <a:r>
              <a:rPr lang="fr-FR" sz="1400" dirty="0">
                <a:solidFill>
                  <a:srgbClr val="434747"/>
                </a:solidFill>
                <a:latin typeface="GothamBold" pitchFamily="50" charset="0"/>
              </a:rPr>
              <a:t>En 2016, les enfants de</a:t>
            </a:r>
            <a:br>
              <a:rPr lang="fr-FR" sz="1400" dirty="0">
                <a:solidFill>
                  <a:srgbClr val="434747"/>
                </a:solidFill>
                <a:latin typeface="GothamBold" pitchFamily="50" charset="0"/>
              </a:rPr>
            </a:br>
            <a:r>
              <a:rPr lang="fr-FR" sz="1400" dirty="0">
                <a:solidFill>
                  <a:srgbClr val="434747"/>
                </a:solidFill>
                <a:latin typeface="GothamBold" pitchFamily="50" charset="0"/>
              </a:rPr>
              <a:t>3 à 5 ans étaient plus nombreux en proportion à avoir consulté un dentiste que les enfants de 2 ans ou moins.</a:t>
            </a:r>
          </a:p>
        </p:txBody>
      </p:sp>
      <p:sp>
        <p:nvSpPr>
          <p:cNvPr id="11" name="ZoneTexte 7">
            <a:extLst>
              <a:ext uri="{FF2B5EF4-FFF2-40B4-BE49-F238E27FC236}">
                <a16:creationId xmlns:a16="http://schemas.microsoft.com/office/drawing/2014/main" xmlns="" id="{061F5217-1799-4881-B97C-2A726C3FABB1}"/>
              </a:ext>
            </a:extLst>
          </p:cNvPr>
          <p:cNvSpPr txBox="1"/>
          <p:nvPr/>
        </p:nvSpPr>
        <p:spPr>
          <a:xfrm>
            <a:off x="683568" y="411510"/>
            <a:ext cx="7776864" cy="841256"/>
          </a:xfrm>
          <a:prstGeom prst="rect">
            <a:avLst/>
          </a:prstGeom>
          <a:noFill/>
        </p:spPr>
        <p:txBody>
          <a:bodyPr wrap="square" rtlCol="0">
            <a:spAutoFit/>
          </a:bodyPr>
          <a:lstStyle/>
          <a:p>
            <a:pPr algn="ctr">
              <a:spcAft>
                <a:spcPts val="800"/>
              </a:spcAft>
            </a:pPr>
            <a:r>
              <a:rPr lang="fr-FR" sz="2400" dirty="0">
                <a:solidFill>
                  <a:srgbClr val="D93A3B"/>
                </a:solidFill>
                <a:latin typeface="GothamBold" pitchFamily="50" charset="0"/>
              </a:rPr>
              <a:t>ACCÈS AUX SOINS DE SANTÉ</a:t>
            </a:r>
            <a:endParaRPr lang="fr-CA" sz="1400" dirty="0">
              <a:solidFill>
                <a:srgbClr val="D93A3B"/>
              </a:solidFill>
              <a:latin typeface="GothamBold" pitchFamily="50" charset="0"/>
            </a:endParaRPr>
          </a:p>
          <a:p>
            <a:pPr algn="ctr">
              <a:spcAft>
                <a:spcPts val="500"/>
              </a:spcAft>
            </a:pPr>
            <a:r>
              <a:rPr lang="fr-FR" dirty="0">
                <a:solidFill>
                  <a:srgbClr val="434747"/>
                </a:solidFill>
                <a:latin typeface="GothamBlack" pitchFamily="50" charset="0"/>
              </a:rPr>
              <a:t>SOINS DENTAIRES</a:t>
            </a:r>
            <a:endParaRPr lang="fr-CA" dirty="0">
              <a:solidFill>
                <a:srgbClr val="434747"/>
              </a:solidFill>
              <a:latin typeface="GothamBlack" pitchFamily="50" charset="0"/>
            </a:endParaRPr>
          </a:p>
        </p:txBody>
      </p:sp>
      <p:pic>
        <p:nvPicPr>
          <p:cNvPr id="4" name="Picture 3">
            <a:extLst>
              <a:ext uri="{FF2B5EF4-FFF2-40B4-BE49-F238E27FC236}">
                <a16:creationId xmlns:a16="http://schemas.microsoft.com/office/drawing/2014/main" xmlns="" id="{8963092F-E5CE-435F-BB09-45D0E3078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707654"/>
            <a:ext cx="5040560" cy="1797800"/>
          </a:xfrm>
          <a:prstGeom prst="rect">
            <a:avLst/>
          </a:prstGeom>
        </p:spPr>
      </p:pic>
      <p:sp>
        <p:nvSpPr>
          <p:cNvPr id="12" name="Rectangle 11">
            <a:extLst>
              <a:ext uri="{FF2B5EF4-FFF2-40B4-BE49-F238E27FC236}">
                <a16:creationId xmlns:a16="http://schemas.microsoft.com/office/drawing/2014/main" xmlns="" id="{F0E1D94F-981A-4148-84D9-E1EE08F28A35}"/>
              </a:ext>
            </a:extLst>
          </p:cNvPr>
          <p:cNvSpPr/>
          <p:nvPr/>
        </p:nvSpPr>
        <p:spPr>
          <a:xfrm>
            <a:off x="719572" y="3676845"/>
            <a:ext cx="7704856" cy="598589"/>
          </a:xfrm>
          <a:prstGeom prst="rect">
            <a:avLst/>
          </a:prstGeom>
          <a:solidFill>
            <a:srgbClr val="D93A3B"/>
          </a:solidFill>
        </p:spPr>
        <p:txBody>
          <a:bodyPr wrap="square" lIns="144000" tIns="144000" rIns="144000" bIns="144000">
            <a:spAutoFit/>
          </a:bodyPr>
          <a:lstStyle/>
          <a:p>
            <a:pPr>
              <a:spcAft>
                <a:spcPts val="800"/>
              </a:spcAft>
            </a:pPr>
            <a:r>
              <a:rPr lang="fr-FR" sz="1000" dirty="0">
                <a:solidFill>
                  <a:schemeClr val="bg1"/>
                </a:solidFill>
                <a:latin typeface="GothamBook" pitchFamily="50" charset="0"/>
              </a:rPr>
              <a:t>Selon l'Association dentaire canadienne, la première visite chez le dentiste devrait avoir lieu dans les 6 mois suivant l'éruption de la première dent ou à l'âge d'un an.</a:t>
            </a:r>
          </a:p>
        </p:txBody>
      </p:sp>
      <p:sp>
        <p:nvSpPr>
          <p:cNvPr id="9" name="Rectangle 8">
            <a:extLst>
              <a:ext uri="{FF2B5EF4-FFF2-40B4-BE49-F238E27FC236}">
                <a16:creationId xmlns:a16="http://schemas.microsoft.com/office/drawing/2014/main" xmlns="" id="{FAECB448-5BD8-4256-90CC-791052A80D44}"/>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3" name="Image 6" descr="Logo-Boservatoiredestoutpetits.png">
            <a:extLst>
              <a:ext uri="{FF2B5EF4-FFF2-40B4-BE49-F238E27FC236}">
                <a16:creationId xmlns:a16="http://schemas.microsoft.com/office/drawing/2014/main" xmlns="" id="{6130ACB5-63CA-40B5-ADA2-0D776D327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27544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4802400"/>
            <a:ext cx="4320480"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Régie de l'assurance-maladie du Québec (RAMQ), Direction de l'analyse et de la gestion de l'information, Fichier des services rémunérés à l'acte.</a:t>
            </a:r>
            <a:endParaRPr lang="en-US" sz="600" dirty="0">
              <a:solidFill>
                <a:srgbClr val="434747"/>
              </a:solidFill>
              <a:latin typeface="GothamBook" pitchFamily="50" charset="0"/>
            </a:endParaRPr>
          </a:p>
        </p:txBody>
      </p:sp>
      <p:sp>
        <p:nvSpPr>
          <p:cNvPr id="11" name="ZoneTexte 7">
            <a:extLst>
              <a:ext uri="{FF2B5EF4-FFF2-40B4-BE49-F238E27FC236}">
                <a16:creationId xmlns:a16="http://schemas.microsoft.com/office/drawing/2014/main" xmlns="" id="{061F5217-1799-4881-B97C-2A726C3FABB1}"/>
              </a:ext>
            </a:extLst>
          </p:cNvPr>
          <p:cNvSpPr txBox="1"/>
          <p:nvPr/>
        </p:nvSpPr>
        <p:spPr>
          <a:xfrm>
            <a:off x="683568" y="411510"/>
            <a:ext cx="7776864" cy="841256"/>
          </a:xfrm>
          <a:prstGeom prst="rect">
            <a:avLst/>
          </a:prstGeom>
          <a:noFill/>
        </p:spPr>
        <p:txBody>
          <a:bodyPr wrap="square" rtlCol="0">
            <a:spAutoFit/>
          </a:bodyPr>
          <a:lstStyle/>
          <a:p>
            <a:pPr algn="ctr">
              <a:spcAft>
                <a:spcPts val="800"/>
              </a:spcAft>
            </a:pPr>
            <a:r>
              <a:rPr lang="fr-FR" sz="2400" dirty="0">
                <a:solidFill>
                  <a:srgbClr val="FF0000"/>
                </a:solidFill>
                <a:latin typeface="GothamBold" pitchFamily="50" charset="0"/>
              </a:rPr>
              <a:t>ACCÈS AUX </a:t>
            </a:r>
            <a:r>
              <a:rPr lang="fr-FR" sz="2400" dirty="0">
                <a:solidFill>
                  <a:srgbClr val="D93A3B"/>
                </a:solidFill>
                <a:latin typeface="GothamBold" pitchFamily="50" charset="0"/>
              </a:rPr>
              <a:t>SOINS DE SANTÉ</a:t>
            </a:r>
            <a:endParaRPr lang="fr-CA" sz="1400" dirty="0">
              <a:solidFill>
                <a:srgbClr val="D93A3B"/>
              </a:solidFill>
              <a:latin typeface="GothamBold" pitchFamily="50" charset="0"/>
            </a:endParaRPr>
          </a:p>
          <a:p>
            <a:pPr algn="ctr">
              <a:spcAft>
                <a:spcPts val="500"/>
              </a:spcAft>
            </a:pPr>
            <a:r>
              <a:rPr lang="fr-FR" dirty="0">
                <a:solidFill>
                  <a:srgbClr val="434747"/>
                </a:solidFill>
                <a:latin typeface="GothamBlack" pitchFamily="50" charset="0"/>
              </a:rPr>
              <a:t>SOINS DENTAIRES</a:t>
            </a:r>
            <a:endParaRPr lang="fr-CA" dirty="0">
              <a:solidFill>
                <a:srgbClr val="434747"/>
              </a:solidFill>
              <a:latin typeface="GothamBlack" pitchFamily="50" charset="0"/>
            </a:endParaRPr>
          </a:p>
        </p:txBody>
      </p:sp>
      <p:sp>
        <p:nvSpPr>
          <p:cNvPr id="6" name="Rectangle 5">
            <a:extLst>
              <a:ext uri="{FF2B5EF4-FFF2-40B4-BE49-F238E27FC236}">
                <a16:creationId xmlns:a16="http://schemas.microsoft.com/office/drawing/2014/main" xmlns="" id="{0D8E1BE2-212F-4872-ACED-8D5E45C48FF8}"/>
              </a:ext>
            </a:extLst>
          </p:cNvPr>
          <p:cNvSpPr/>
          <p:nvPr/>
        </p:nvSpPr>
        <p:spPr>
          <a:xfrm>
            <a:off x="683568" y="1999749"/>
            <a:ext cx="2376264" cy="1508105"/>
          </a:xfrm>
          <a:prstGeom prst="rect">
            <a:avLst/>
          </a:prstGeom>
        </p:spPr>
        <p:txBody>
          <a:bodyPr wrap="square" lIns="0" tIns="0" rIns="0" bIns="0">
            <a:spAutoFit/>
          </a:bodyPr>
          <a:lstStyle/>
          <a:p>
            <a:pPr>
              <a:spcAft>
                <a:spcPts val="800"/>
              </a:spcAft>
            </a:pPr>
            <a:r>
              <a:rPr lang="fr-FR" sz="1400" dirty="0">
                <a:solidFill>
                  <a:srgbClr val="434747"/>
                </a:solidFill>
                <a:latin typeface="GothamBold" pitchFamily="50" charset="0"/>
              </a:rPr>
              <a:t>Les enfants de 3 à 5 ans étaient aussi plus nombreux en proportion à avoir reçu un traitement dentaire, par exemple pour soigner une carie ou extraire une dent.</a:t>
            </a:r>
          </a:p>
        </p:txBody>
      </p:sp>
      <p:pic>
        <p:nvPicPr>
          <p:cNvPr id="7" name="Picture 6">
            <a:extLst>
              <a:ext uri="{FF2B5EF4-FFF2-40B4-BE49-F238E27FC236}">
                <a16:creationId xmlns:a16="http://schemas.microsoft.com/office/drawing/2014/main" xmlns="" id="{F9938F13-1542-454F-A0FB-2FF990144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938380"/>
            <a:ext cx="5040560" cy="1768396"/>
          </a:xfrm>
          <a:prstGeom prst="rect">
            <a:avLst/>
          </a:prstGeom>
        </p:spPr>
      </p:pic>
      <p:sp>
        <p:nvSpPr>
          <p:cNvPr id="12" name="Rectangle 11">
            <a:extLst>
              <a:ext uri="{FF2B5EF4-FFF2-40B4-BE49-F238E27FC236}">
                <a16:creationId xmlns:a16="http://schemas.microsoft.com/office/drawing/2014/main" xmlns="" id="{EC0B334A-DBA0-4B06-BDC2-5B3E185A1350}"/>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3" name="Image 6" descr="Logo-Boservatoiredestoutpetits.png">
            <a:extLst>
              <a:ext uri="{FF2B5EF4-FFF2-40B4-BE49-F238E27FC236}">
                <a16:creationId xmlns:a16="http://schemas.microsoft.com/office/drawing/2014/main" xmlns="" id="{3319F4C6-7889-4175-9D34-764F444D8C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25510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EEE8"/>
        </a:solidFill>
        <a:effectLst/>
      </p:bgPr>
    </p:bg>
    <p:spTree>
      <p:nvGrpSpPr>
        <p:cNvPr id="1" name=""/>
        <p:cNvGrpSpPr/>
        <p:nvPr/>
      </p:nvGrpSpPr>
      <p:grpSpPr>
        <a:xfrm>
          <a:off x="0" y="0"/>
          <a:ext cx="0" cy="0"/>
          <a:chOff x="0" y="0"/>
          <a:chExt cx="0" cy="0"/>
        </a:xfrm>
      </p:grpSpPr>
      <p:sp>
        <p:nvSpPr>
          <p:cNvPr id="9" name="ZoneTexte 7">
            <a:extLst>
              <a:ext uri="{FF2B5EF4-FFF2-40B4-BE49-F238E27FC236}">
                <a16:creationId xmlns:a16="http://schemas.microsoft.com/office/drawing/2014/main" xmlns="" id="{1F7DAF15-C645-45D3-9845-438CD2F374DE}"/>
              </a:ext>
            </a:extLst>
          </p:cNvPr>
          <p:cNvSpPr txBox="1"/>
          <p:nvPr/>
        </p:nvSpPr>
        <p:spPr>
          <a:xfrm>
            <a:off x="971600" y="555526"/>
            <a:ext cx="7200800" cy="461665"/>
          </a:xfrm>
          <a:prstGeom prst="rect">
            <a:avLst/>
          </a:prstGeom>
          <a:noFill/>
        </p:spPr>
        <p:txBody>
          <a:bodyPr wrap="square" rtlCol="0">
            <a:spAutoFit/>
          </a:bodyPr>
          <a:lstStyle/>
          <a:p>
            <a:pPr algn="ctr">
              <a:spcAft>
                <a:spcPts val="800"/>
              </a:spcAft>
            </a:pPr>
            <a:r>
              <a:rPr lang="fr-FR" sz="2400" dirty="0">
                <a:solidFill>
                  <a:srgbClr val="FF0000"/>
                </a:solidFill>
                <a:latin typeface="GothamBold" pitchFamily="50" charset="0"/>
              </a:rPr>
              <a:t>IL EST POSSIBLE D’AGIR</a:t>
            </a:r>
          </a:p>
        </p:txBody>
      </p:sp>
      <p:sp>
        <p:nvSpPr>
          <p:cNvPr id="5" name="Rectangle 4">
            <a:extLst>
              <a:ext uri="{FF2B5EF4-FFF2-40B4-BE49-F238E27FC236}">
                <a16:creationId xmlns:a16="http://schemas.microsoft.com/office/drawing/2014/main" xmlns="" id="{65943BE3-64F3-4760-8DE2-75BE1E56C6B5}"/>
              </a:ext>
            </a:extLst>
          </p:cNvPr>
          <p:cNvSpPr/>
          <p:nvPr/>
        </p:nvSpPr>
        <p:spPr>
          <a:xfrm>
            <a:off x="2550280" y="1275606"/>
            <a:ext cx="4614008" cy="3170099"/>
          </a:xfrm>
          <a:prstGeom prst="rect">
            <a:avLst/>
          </a:prstGeom>
        </p:spPr>
        <p:txBody>
          <a:bodyPr wrap="square" lIns="0" tIns="0" rIns="0" bIns="0">
            <a:spAutoFit/>
          </a:bodyPr>
          <a:lstStyle/>
          <a:p>
            <a:pPr>
              <a:spcAft>
                <a:spcPts val="2000"/>
              </a:spcAft>
            </a:pPr>
            <a:r>
              <a:rPr lang="fr-FR" sz="1200" dirty="0">
                <a:solidFill>
                  <a:srgbClr val="434747"/>
                </a:solidFill>
                <a:latin typeface="GothamBook" pitchFamily="50" charset="0"/>
              </a:rPr>
              <a:t>L’adoption de politiques publiques ou de mesures collectives peut contribuer à créer </a:t>
            </a:r>
            <a:r>
              <a:rPr lang="fr-FR" sz="1200" b="1" dirty="0">
                <a:solidFill>
                  <a:srgbClr val="434747"/>
                </a:solidFill>
                <a:latin typeface="GothamBook" pitchFamily="50" charset="0"/>
              </a:rPr>
              <a:t>des environnements favorables </a:t>
            </a:r>
            <a:r>
              <a:rPr lang="fr-FR" sz="1200" dirty="0">
                <a:solidFill>
                  <a:srgbClr val="434747"/>
                </a:solidFill>
                <a:latin typeface="GothamBold" pitchFamily="50" charset="0"/>
              </a:rPr>
              <a:t>à la saine alimentation et à un mode de vie physiquement actif.</a:t>
            </a:r>
          </a:p>
          <a:p>
            <a:pPr>
              <a:spcAft>
                <a:spcPts val="2000"/>
              </a:spcAft>
            </a:pPr>
            <a:r>
              <a:rPr lang="fr-FR" sz="1200" dirty="0">
                <a:solidFill>
                  <a:srgbClr val="434747"/>
                </a:solidFill>
                <a:latin typeface="GothamBold" pitchFamily="50" charset="0"/>
              </a:rPr>
              <a:t>Il est également possible d’agir dans les services éducatifs à l’enfance </a:t>
            </a:r>
            <a:r>
              <a:rPr lang="fr-FR" sz="1200" dirty="0">
                <a:solidFill>
                  <a:srgbClr val="434747"/>
                </a:solidFill>
                <a:latin typeface="GothamBook" pitchFamily="50" charset="0"/>
              </a:rPr>
              <a:t>pour soutenir la création d’environnements favorables à la saine alimentation, au jeu actif et au développement moteur.</a:t>
            </a:r>
          </a:p>
          <a:p>
            <a:pPr>
              <a:spcAft>
                <a:spcPts val="2000"/>
              </a:spcAft>
            </a:pPr>
            <a:r>
              <a:rPr lang="fr-FR" sz="1200" dirty="0">
                <a:solidFill>
                  <a:srgbClr val="434747"/>
                </a:solidFill>
                <a:latin typeface="GothamBook" pitchFamily="50" charset="0"/>
              </a:rPr>
              <a:t>La fluoration de l’eau est une mesure efficace et sécuritaire </a:t>
            </a:r>
            <a:r>
              <a:rPr lang="fr-FR" sz="1200" dirty="0">
                <a:solidFill>
                  <a:srgbClr val="434747"/>
                </a:solidFill>
                <a:latin typeface="GothamBold" pitchFamily="50" charset="0"/>
              </a:rPr>
              <a:t>pour lutter contre la carie dentaire.</a:t>
            </a:r>
          </a:p>
          <a:p>
            <a:pPr>
              <a:spcAft>
                <a:spcPts val="2000"/>
              </a:spcAft>
            </a:pPr>
            <a:r>
              <a:rPr lang="fr-FR" sz="1200" dirty="0">
                <a:solidFill>
                  <a:srgbClr val="434747"/>
                </a:solidFill>
                <a:latin typeface="GothamBook" pitchFamily="50" charset="0"/>
              </a:rPr>
              <a:t>Certaines interventions peuvent </a:t>
            </a:r>
            <a:r>
              <a:rPr lang="fr-FR" sz="1200" dirty="0">
                <a:solidFill>
                  <a:srgbClr val="434747"/>
                </a:solidFill>
                <a:latin typeface="GothamBold" pitchFamily="50" charset="0"/>
              </a:rPr>
              <a:t>renforcer les attitudes positives à l’égard de la vaccination chez les nouveaux parents. </a:t>
            </a:r>
            <a:r>
              <a:rPr lang="fr-FR" sz="1200" dirty="0">
                <a:solidFill>
                  <a:srgbClr val="434747"/>
                </a:solidFill>
                <a:latin typeface="GothamBook" pitchFamily="50" charset="0"/>
              </a:rPr>
              <a:t>Il est également essentiel de s’assurer que la vaccination est accessible à tous les enfants québécois.</a:t>
            </a:r>
            <a:endParaRPr lang="fr-CA" sz="1200" dirty="0">
              <a:solidFill>
                <a:srgbClr val="434747"/>
              </a:solidFill>
              <a:latin typeface="GothamBook" pitchFamily="50" charset="0"/>
            </a:endParaRPr>
          </a:p>
        </p:txBody>
      </p:sp>
      <p:sp>
        <p:nvSpPr>
          <p:cNvPr id="8" name="Rectangle 7">
            <a:extLst>
              <a:ext uri="{FF2B5EF4-FFF2-40B4-BE49-F238E27FC236}">
                <a16:creationId xmlns:a16="http://schemas.microsoft.com/office/drawing/2014/main" xmlns="" id="{DACE0720-D99C-4980-B9DF-BB842F0CC8C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CFD7667C-373F-433D-8F80-1142F250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pic>
        <p:nvPicPr>
          <p:cNvPr id="4" name="Picture 3">
            <a:extLst>
              <a:ext uri="{FF2B5EF4-FFF2-40B4-BE49-F238E27FC236}">
                <a16:creationId xmlns:a16="http://schemas.microsoft.com/office/drawing/2014/main" xmlns="" id="{D9D0B426-E7FB-447B-85B4-5C4F17A46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31590"/>
            <a:ext cx="762000" cy="762000"/>
          </a:xfrm>
          <a:prstGeom prst="rect">
            <a:avLst/>
          </a:prstGeom>
        </p:spPr>
      </p:pic>
      <p:pic>
        <p:nvPicPr>
          <p:cNvPr id="15" name="Picture 14">
            <a:extLst>
              <a:ext uri="{FF2B5EF4-FFF2-40B4-BE49-F238E27FC236}">
                <a16:creationId xmlns:a16="http://schemas.microsoft.com/office/drawing/2014/main" xmlns="" id="{3CC17051-9EB3-4D66-8640-56731D99E1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2005715"/>
            <a:ext cx="762000" cy="762000"/>
          </a:xfrm>
          <a:prstGeom prst="rect">
            <a:avLst/>
          </a:prstGeom>
        </p:spPr>
      </p:pic>
      <p:pic>
        <p:nvPicPr>
          <p:cNvPr id="16" name="Picture 15">
            <a:extLst>
              <a:ext uri="{FF2B5EF4-FFF2-40B4-BE49-F238E27FC236}">
                <a16:creationId xmlns:a16="http://schemas.microsoft.com/office/drawing/2014/main" xmlns="" id="{9E480D8C-F33C-4DD6-BA29-F3F2850F31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2879840"/>
            <a:ext cx="762000" cy="762000"/>
          </a:xfrm>
          <a:prstGeom prst="rect">
            <a:avLst/>
          </a:prstGeom>
        </p:spPr>
      </p:pic>
      <p:pic>
        <p:nvPicPr>
          <p:cNvPr id="13" name="Picture 12">
            <a:extLst>
              <a:ext uri="{FF2B5EF4-FFF2-40B4-BE49-F238E27FC236}">
                <a16:creationId xmlns:a16="http://schemas.microsoft.com/office/drawing/2014/main" xmlns="" id="{D6C692C0-B74B-4627-BBFD-E6FB3BD23D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753966"/>
            <a:ext cx="762000" cy="762000"/>
          </a:xfrm>
          <a:prstGeom prst="rect">
            <a:avLst/>
          </a:prstGeom>
        </p:spPr>
      </p:pic>
    </p:spTree>
    <p:extLst>
      <p:ext uri="{BB962C8B-B14F-4D97-AF65-F5344CB8AC3E}">
        <p14:creationId xmlns:p14="http://schemas.microsoft.com/office/powerpoint/2010/main" val="294474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3848" y="1851670"/>
            <a:ext cx="5184576" cy="1333698"/>
          </a:xfrm>
          <a:prstGeom prst="rect">
            <a:avLst/>
          </a:prstGeom>
        </p:spPr>
        <p:txBody>
          <a:bodyPr wrap="square" lIns="0" tIns="0" rIns="0" bIns="0">
            <a:spAutoFit/>
          </a:bodyPr>
          <a:lstStyle/>
          <a:p>
            <a:pPr>
              <a:spcAft>
                <a:spcPts val="800"/>
              </a:spcAft>
            </a:pPr>
            <a:r>
              <a:rPr lang="fr-FR" sz="2000" dirty="0">
                <a:solidFill>
                  <a:srgbClr val="434747"/>
                </a:solidFill>
                <a:latin typeface="GothamBold" pitchFamily="50" charset="0"/>
              </a:rPr>
              <a:t>À eux seuls, les tout-petits représentent </a:t>
            </a:r>
            <a:r>
              <a:rPr lang="fr-FR" sz="2000" dirty="0">
                <a:solidFill>
                  <a:srgbClr val="F47D30"/>
                </a:solidFill>
                <a:latin typeface="GothamBlack" pitchFamily="50" charset="0"/>
              </a:rPr>
              <a:t>6,4% </a:t>
            </a:r>
            <a:r>
              <a:rPr lang="fr-FR" sz="2000" dirty="0">
                <a:solidFill>
                  <a:srgbClr val="434747"/>
                </a:solidFill>
                <a:latin typeface="GothamBold" pitchFamily="50" charset="0"/>
              </a:rPr>
              <a:t>de la population québécoise.</a:t>
            </a:r>
          </a:p>
          <a:p>
            <a:pPr>
              <a:spcAft>
                <a:spcPts val="800"/>
              </a:spcAft>
            </a:pPr>
            <a:r>
              <a:rPr lang="fr-FR" sz="2000" dirty="0">
                <a:solidFill>
                  <a:srgbClr val="434747"/>
                </a:solidFill>
                <a:latin typeface="GothamBook" pitchFamily="50" charset="0"/>
              </a:rPr>
              <a:t>En 2006, ils représentaient </a:t>
            </a:r>
            <a:r>
              <a:rPr lang="fr-FR" sz="2000" dirty="0">
                <a:solidFill>
                  <a:srgbClr val="434747"/>
                </a:solidFill>
                <a:latin typeface="GothamBold" pitchFamily="50" charset="0"/>
              </a:rPr>
              <a:t>5,9 %</a:t>
            </a:r>
            <a:r>
              <a:rPr lang="fr-FR" sz="2000" dirty="0">
                <a:solidFill>
                  <a:srgbClr val="434747"/>
                </a:solidFill>
                <a:latin typeface="GothamBook" pitchFamily="50" charset="0"/>
              </a:rPr>
              <a:t> de</a:t>
            </a:r>
            <a:br>
              <a:rPr lang="fr-FR" sz="2000" dirty="0">
                <a:solidFill>
                  <a:srgbClr val="434747"/>
                </a:solidFill>
                <a:latin typeface="GothamBook" pitchFamily="50" charset="0"/>
              </a:rPr>
            </a:br>
            <a:r>
              <a:rPr lang="fr-FR" sz="2000" dirty="0">
                <a:solidFill>
                  <a:srgbClr val="434747"/>
                </a:solidFill>
                <a:latin typeface="GothamBook" pitchFamily="50" charset="0"/>
              </a:rPr>
              <a:t>la population.</a:t>
            </a:r>
          </a:p>
        </p:txBody>
      </p:sp>
      <p:sp>
        <p:nvSpPr>
          <p:cNvPr id="5" name="Rectangle 4"/>
          <p:cNvSpPr/>
          <p:nvPr/>
        </p:nvSpPr>
        <p:spPr>
          <a:xfrm>
            <a:off x="179512" y="4803998"/>
            <a:ext cx="4824536" cy="184666"/>
          </a:xfrm>
          <a:prstGeom prst="rect">
            <a:avLst/>
          </a:prstGeom>
        </p:spPr>
        <p:txBody>
          <a:bodyPr wrap="square" lIns="0" tIns="0" rIns="0" bIns="0">
            <a:spAutoFit/>
          </a:bodyPr>
          <a:lstStyle/>
          <a:p>
            <a:r>
              <a:rPr lang="en-US" sz="600" dirty="0">
                <a:solidFill>
                  <a:srgbClr val="434747"/>
                </a:solidFill>
                <a:latin typeface="GothamBold" pitchFamily="50" charset="0"/>
              </a:rPr>
              <a:t>Sources : </a:t>
            </a:r>
            <a:r>
              <a:rPr lang="fr-FR" sz="600" dirty="0">
                <a:solidFill>
                  <a:srgbClr val="434747"/>
                </a:solidFill>
                <a:latin typeface="GothamBook" pitchFamily="50" charset="0"/>
              </a:rPr>
              <a:t>Institut de la statistique du Québec et Statistique Canada, </a:t>
            </a:r>
          </a:p>
          <a:p>
            <a:r>
              <a:rPr lang="fr-FR" sz="600" dirty="0">
                <a:solidFill>
                  <a:srgbClr val="434747"/>
                </a:solidFill>
                <a:latin typeface="GothamBook" pitchFamily="50" charset="0"/>
              </a:rPr>
              <a:t>Estimation de population, adapté par l’Institut de la statistique du Québec. Données provisoires de 2016.</a:t>
            </a:r>
            <a:endParaRPr lang="en-US" sz="600" dirty="0">
              <a:solidFill>
                <a:srgbClr val="434747"/>
              </a:solidFill>
              <a:latin typeface="GothamBook" pitchFamily="50"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419622"/>
            <a:ext cx="2283718" cy="2283718"/>
          </a:xfrm>
          <a:prstGeom prst="rect">
            <a:avLst/>
          </a:prstGeom>
        </p:spPr>
      </p:pic>
      <p:pic>
        <p:nvPicPr>
          <p:cNvPr id="7" name="Image 6" descr="Logo-Boservatoiredestoutpetits.png">
            <a:extLst>
              <a:ext uri="{FF2B5EF4-FFF2-40B4-BE49-F238E27FC236}">
                <a16:creationId xmlns:a16="http://schemas.microsoft.com/office/drawing/2014/main" xmlns="" id="{0075B610-0BB6-430F-B9A9-2DC65E568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8" name="Rectangle 7">
            <a:extLst>
              <a:ext uri="{FF2B5EF4-FFF2-40B4-BE49-F238E27FC236}">
                <a16:creationId xmlns:a16="http://schemas.microsoft.com/office/drawing/2014/main" xmlns="" id="{5E521C89-2E3C-40F8-BBFA-4941C9CE3879}"/>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spTree>
    <p:extLst>
      <p:ext uri="{BB962C8B-B14F-4D97-AF65-F5344CB8AC3E}">
        <p14:creationId xmlns:p14="http://schemas.microsoft.com/office/powerpoint/2010/main" val="34591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15DB58-B0A9-4996-8BC8-3CBF1F875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9834F58B-EC8F-4531-846C-74A9D6087FA5}"/>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3FD1FCB1-1BCF-4BDF-B33B-2FBBCFDF2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3638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1475656" y="554400"/>
            <a:ext cx="6192688" cy="461665"/>
          </a:xfrm>
          <a:prstGeom prst="rect">
            <a:avLst/>
          </a:prstGeom>
          <a:noFill/>
        </p:spPr>
        <p:txBody>
          <a:bodyPr wrap="square" rtlCol="0">
            <a:spAutoFit/>
          </a:bodyPr>
          <a:lstStyle/>
          <a:p>
            <a:pPr algn="ctr">
              <a:spcAft>
                <a:spcPts val="500"/>
              </a:spcAft>
            </a:pPr>
            <a:r>
              <a:rPr lang="fr-FR" sz="2400" dirty="0">
                <a:solidFill>
                  <a:srgbClr val="60BFC4"/>
                </a:solidFill>
                <a:latin typeface="GothamBold" pitchFamily="50" charset="0"/>
              </a:rPr>
              <a:t>LES TROUBLES MENTAUX</a:t>
            </a:r>
          </a:p>
        </p:txBody>
      </p:sp>
      <p:sp>
        <p:nvSpPr>
          <p:cNvPr id="4" name="Rectangle 3">
            <a:extLst>
              <a:ext uri="{FF2B5EF4-FFF2-40B4-BE49-F238E27FC236}">
                <a16:creationId xmlns:a16="http://schemas.microsoft.com/office/drawing/2014/main" xmlns="" id="{5C4E2EEB-6CB3-4E0E-8EF5-020E1F6F93A9}"/>
              </a:ext>
            </a:extLst>
          </p:cNvPr>
          <p:cNvSpPr/>
          <p:nvPr/>
        </p:nvSpPr>
        <p:spPr>
          <a:xfrm>
            <a:off x="3923928" y="1640409"/>
            <a:ext cx="3600400" cy="1477328"/>
          </a:xfrm>
          <a:prstGeom prst="rect">
            <a:avLst/>
          </a:prstGeom>
        </p:spPr>
        <p:txBody>
          <a:bodyPr wrap="square" lIns="0" tIns="0" rIns="0" bIns="0">
            <a:spAutoFit/>
          </a:bodyPr>
          <a:lstStyle/>
          <a:p>
            <a:pPr>
              <a:spcAft>
                <a:spcPts val="800"/>
              </a:spcAft>
            </a:pPr>
            <a:r>
              <a:rPr lang="fr-FR" sz="3600" dirty="0">
                <a:solidFill>
                  <a:srgbClr val="60BFC4"/>
                </a:solidFill>
                <a:latin typeface="GothamBlack" pitchFamily="50" charset="0"/>
              </a:rPr>
              <a:t>22 010</a:t>
            </a:r>
            <a:r>
              <a:rPr lang="fr-FR" sz="2000" dirty="0">
                <a:solidFill>
                  <a:srgbClr val="60BFC4"/>
                </a:solidFill>
                <a:latin typeface="GothamBlack" pitchFamily="50" charset="0"/>
              </a:rPr>
              <a:t> </a:t>
            </a:r>
            <a:r>
              <a:rPr lang="fr-FR" sz="2000" dirty="0">
                <a:solidFill>
                  <a:srgbClr val="434747"/>
                </a:solidFill>
                <a:latin typeface="GothamBold" pitchFamily="50" charset="0"/>
              </a:rPr>
              <a:t>enfants âgés de 1 à 5 ans avaient un diagnostic de trouble mental en 2015-2016.</a:t>
            </a:r>
            <a:endParaRPr lang="fr-FR" sz="2000" dirty="0">
              <a:solidFill>
                <a:srgbClr val="434747"/>
              </a:solidFill>
              <a:latin typeface="GothamBook" pitchFamily="50" charset="0"/>
            </a:endParaRPr>
          </a:p>
        </p:txBody>
      </p:sp>
      <p:pic>
        <p:nvPicPr>
          <p:cNvPr id="5" name="Picture 4">
            <a:extLst>
              <a:ext uri="{FF2B5EF4-FFF2-40B4-BE49-F238E27FC236}">
                <a16:creationId xmlns:a16="http://schemas.microsoft.com/office/drawing/2014/main" xmlns="" id="{47049246-46BB-41F0-AC30-DCE8364ED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197182"/>
            <a:ext cx="2304256" cy="2363782"/>
          </a:xfrm>
          <a:prstGeom prst="rect">
            <a:avLst/>
          </a:prstGeom>
        </p:spPr>
      </p:pic>
      <p:sp>
        <p:nvSpPr>
          <p:cNvPr id="8" name="Rectangle 7">
            <a:extLst>
              <a:ext uri="{FF2B5EF4-FFF2-40B4-BE49-F238E27FC236}">
                <a16:creationId xmlns:a16="http://schemas.microsoft.com/office/drawing/2014/main" xmlns="" id="{6CB6FFB8-8A63-4701-8FF6-84AA550210AE}"/>
              </a:ext>
            </a:extLst>
          </p:cNvPr>
          <p:cNvSpPr/>
          <p:nvPr/>
        </p:nvSpPr>
        <p:spPr>
          <a:xfrm>
            <a:off x="179512" y="4730400"/>
            <a:ext cx="5832648"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 Institut national de santé publique du Québec (INSPQ), Système intégré de surveillance des maladies chroniques du Québec (SISMACQ), fichier Maintenance et exploitation des données pour l’étude  de la clientèle hospitalière (MED-ÉCHO), fichier des services médicaux rémunérés à l’acte et fichier d’inscription des personnes assurées (FIPA).</a:t>
            </a:r>
            <a:endParaRPr lang="en-US" sz="600" dirty="0">
              <a:solidFill>
                <a:srgbClr val="434747"/>
              </a:solidFill>
              <a:latin typeface="GothamBook" pitchFamily="50" charset="0"/>
            </a:endParaRPr>
          </a:p>
        </p:txBody>
      </p:sp>
      <p:sp>
        <p:nvSpPr>
          <p:cNvPr id="6" name="Rectangle 5">
            <a:extLst>
              <a:ext uri="{FF2B5EF4-FFF2-40B4-BE49-F238E27FC236}">
                <a16:creationId xmlns:a16="http://schemas.microsoft.com/office/drawing/2014/main" xmlns="" id="{B4A32A30-6C43-4140-980C-0CF719A2C6CC}"/>
              </a:ext>
            </a:extLst>
          </p:cNvPr>
          <p:cNvSpPr/>
          <p:nvPr/>
        </p:nvSpPr>
        <p:spPr>
          <a:xfrm>
            <a:off x="719572" y="3453102"/>
            <a:ext cx="7704856" cy="906366"/>
          </a:xfrm>
          <a:prstGeom prst="rect">
            <a:avLst/>
          </a:prstGeom>
          <a:solidFill>
            <a:srgbClr val="5EBCC2"/>
          </a:solidFill>
        </p:spPr>
        <p:txBody>
          <a:bodyPr wrap="square" lIns="144000" tIns="144000" rIns="144000" bIns="144000">
            <a:spAutoFit/>
          </a:bodyPr>
          <a:lstStyle/>
          <a:p>
            <a:pPr>
              <a:spcAft>
                <a:spcPts val="800"/>
              </a:spcAft>
            </a:pPr>
            <a:r>
              <a:rPr lang="fr-FR" sz="1000" dirty="0">
                <a:solidFill>
                  <a:schemeClr val="bg1"/>
                </a:solidFill>
                <a:latin typeface="GothamBook" pitchFamily="50" charset="0"/>
              </a:rPr>
              <a:t>Les retards spécifiques du développement comprennent notamment les troubles du développement de la parole et du langage et le retard spécifique de la motricité. Les troubles du comportement font référence par exemple au bégaiement, aux tics et aux troubles du sommeil. Par ailleurs, la catégorie des troubles mentaux comprend plusieurs diagnostics, dont l’autisme, l’anxiété, la dépression et le TDAH.</a:t>
            </a:r>
          </a:p>
        </p:txBody>
      </p:sp>
      <p:sp>
        <p:nvSpPr>
          <p:cNvPr id="10" name="Rectangle 9">
            <a:extLst>
              <a:ext uri="{FF2B5EF4-FFF2-40B4-BE49-F238E27FC236}">
                <a16:creationId xmlns:a16="http://schemas.microsoft.com/office/drawing/2014/main" xmlns="" id="{10D1AD2C-9B50-4B9E-ACFB-3EA167ED19B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FF6B3938-6B74-438E-87D1-8B2B6E2A0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168206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1475656" y="554400"/>
            <a:ext cx="6192688" cy="1264449"/>
          </a:xfrm>
          <a:prstGeom prst="rect">
            <a:avLst/>
          </a:prstGeom>
          <a:noFill/>
        </p:spPr>
        <p:txBody>
          <a:bodyPr wrap="square" rtlCol="0">
            <a:spAutoFit/>
          </a:bodyPr>
          <a:lstStyle/>
          <a:p>
            <a:pPr algn="ctr">
              <a:spcAft>
                <a:spcPts val="500"/>
              </a:spcAft>
            </a:pPr>
            <a:r>
              <a:rPr lang="fr-FR" sz="2400" dirty="0">
                <a:solidFill>
                  <a:srgbClr val="60BFC4"/>
                </a:solidFill>
                <a:latin typeface="GothamBold" pitchFamily="50" charset="0"/>
              </a:rPr>
              <a:t>LES TROUBLES MENTAUX</a:t>
            </a:r>
          </a:p>
          <a:p>
            <a:pPr algn="ctr">
              <a:spcAft>
                <a:spcPts val="500"/>
              </a:spcAft>
            </a:pPr>
            <a:r>
              <a:rPr lang="fr-FR" sz="1600" dirty="0">
                <a:solidFill>
                  <a:srgbClr val="434747"/>
                </a:solidFill>
                <a:latin typeface="GothamBook" pitchFamily="50" charset="0"/>
              </a:rPr>
              <a:t>Depuis 2000-2001, la proportion de tout-petits avec un diagnostic de trouble mental a augmenté de manière significative, passant de</a:t>
            </a:r>
            <a:endParaRPr lang="fr-FR" sz="2400" dirty="0">
              <a:solidFill>
                <a:srgbClr val="60BFC4"/>
              </a:solidFill>
              <a:latin typeface="GothamBold" pitchFamily="50" charset="0"/>
            </a:endParaRPr>
          </a:p>
        </p:txBody>
      </p:sp>
      <p:pic>
        <p:nvPicPr>
          <p:cNvPr id="7" name="Picture 6">
            <a:extLst>
              <a:ext uri="{FF2B5EF4-FFF2-40B4-BE49-F238E27FC236}">
                <a16:creationId xmlns:a16="http://schemas.microsoft.com/office/drawing/2014/main" xmlns="" id="{DD4093EB-D712-4FBE-A2FF-642CD03E7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6885" y="1923678"/>
            <a:ext cx="3490228" cy="2376264"/>
          </a:xfrm>
          <a:prstGeom prst="rect">
            <a:avLst/>
          </a:prstGeom>
        </p:spPr>
      </p:pic>
      <p:sp>
        <p:nvSpPr>
          <p:cNvPr id="9" name="Rectangle 8">
            <a:extLst>
              <a:ext uri="{FF2B5EF4-FFF2-40B4-BE49-F238E27FC236}">
                <a16:creationId xmlns:a16="http://schemas.microsoft.com/office/drawing/2014/main" xmlns="" id="{DD640E97-FC19-48B1-8FB3-BAA0A5F791C9}"/>
              </a:ext>
            </a:extLst>
          </p:cNvPr>
          <p:cNvSpPr/>
          <p:nvPr/>
        </p:nvSpPr>
        <p:spPr>
          <a:xfrm>
            <a:off x="179512" y="4730400"/>
            <a:ext cx="5832648"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 Institut national de santé publique du Québec (INSPQ), Système intégré de surveillance des maladies chroniques du Québec (SISMACQ), fichier Maintenance et exploitation des données pour l’étude  de la clientèle hospitalière (MED-ÉCHO), fichier des services médicaux rémunérés à l’acte et fichier d’inscription des personnes assurées (FIPA).</a:t>
            </a:r>
            <a:endParaRPr lang="en-US" sz="600" dirty="0">
              <a:solidFill>
                <a:srgbClr val="434747"/>
              </a:solidFill>
              <a:latin typeface="GothamBook" pitchFamily="50" charset="0"/>
            </a:endParaRPr>
          </a:p>
        </p:txBody>
      </p:sp>
      <p:sp>
        <p:nvSpPr>
          <p:cNvPr id="8" name="Rectangle 7">
            <a:extLst>
              <a:ext uri="{FF2B5EF4-FFF2-40B4-BE49-F238E27FC236}">
                <a16:creationId xmlns:a16="http://schemas.microsoft.com/office/drawing/2014/main" xmlns="" id="{58F89A6F-5CD5-4BED-9507-34C11822F969}"/>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0" name="Image 6" descr="Logo-Boservatoiredestoutpetits.png">
            <a:extLst>
              <a:ext uri="{FF2B5EF4-FFF2-40B4-BE49-F238E27FC236}">
                <a16:creationId xmlns:a16="http://schemas.microsoft.com/office/drawing/2014/main" xmlns="" id="{B95C4EF8-D3AF-42EE-B06B-C8DB47536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4013491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1151620" y="554400"/>
            <a:ext cx="6840760" cy="461665"/>
          </a:xfrm>
          <a:prstGeom prst="rect">
            <a:avLst/>
          </a:prstGeom>
          <a:noFill/>
        </p:spPr>
        <p:txBody>
          <a:bodyPr wrap="square" rtlCol="0">
            <a:spAutoFit/>
          </a:bodyPr>
          <a:lstStyle/>
          <a:p>
            <a:pPr algn="ctr">
              <a:spcAft>
                <a:spcPts val="500"/>
              </a:spcAft>
            </a:pPr>
            <a:r>
              <a:rPr lang="fr-FR" sz="2400" dirty="0">
                <a:solidFill>
                  <a:srgbClr val="60BFC4"/>
                </a:solidFill>
                <a:latin typeface="GothamBold" pitchFamily="50" charset="0"/>
              </a:rPr>
              <a:t>ANXIÉTÉ ET SYMPTÔMES DÉPRESSIFS</a:t>
            </a:r>
          </a:p>
        </p:txBody>
      </p:sp>
      <p:sp>
        <p:nvSpPr>
          <p:cNvPr id="5" name="Rectangle 4">
            <a:extLst>
              <a:ext uri="{FF2B5EF4-FFF2-40B4-BE49-F238E27FC236}">
                <a16:creationId xmlns:a16="http://schemas.microsoft.com/office/drawing/2014/main" xmlns="" id="{9A11C985-318C-4B56-876E-5C6CF42A47FD}"/>
              </a:ext>
            </a:extLst>
          </p:cNvPr>
          <p:cNvSpPr/>
          <p:nvPr/>
        </p:nvSpPr>
        <p:spPr>
          <a:xfrm>
            <a:off x="3059832" y="1476330"/>
            <a:ext cx="4824536" cy="2041585"/>
          </a:xfrm>
          <a:prstGeom prst="rect">
            <a:avLst/>
          </a:prstGeom>
        </p:spPr>
        <p:txBody>
          <a:bodyPr wrap="square" lIns="0" tIns="0" rIns="0" bIns="0">
            <a:spAutoFit/>
          </a:bodyPr>
          <a:lstStyle/>
          <a:p>
            <a:pPr>
              <a:spcAft>
                <a:spcPts val="800"/>
              </a:spcAft>
            </a:pPr>
            <a:r>
              <a:rPr lang="fr-FR" sz="3600" dirty="0">
                <a:solidFill>
                  <a:srgbClr val="60BFC4"/>
                </a:solidFill>
                <a:latin typeface="GothamBlack" pitchFamily="50" charset="0"/>
              </a:rPr>
              <a:t>1 794 </a:t>
            </a:r>
            <a:r>
              <a:rPr lang="fr-FR" dirty="0">
                <a:solidFill>
                  <a:srgbClr val="434747"/>
                </a:solidFill>
                <a:latin typeface="GothamBold" pitchFamily="50" charset="0"/>
              </a:rPr>
              <a:t>enfants de 1 à 5 ans avaient un diagnostic de trouble anxieux ou de symptômes dépressifs en 2015-2016.</a:t>
            </a:r>
          </a:p>
          <a:p>
            <a:pPr>
              <a:spcAft>
                <a:spcPts val="800"/>
              </a:spcAft>
            </a:pPr>
            <a:r>
              <a:rPr lang="fr-FR" dirty="0">
                <a:solidFill>
                  <a:srgbClr val="434747"/>
                </a:solidFill>
                <a:latin typeface="GothamBook" pitchFamily="50" charset="0"/>
              </a:rPr>
              <a:t>La proportion d’enfants touchés est demeurée stable depuis le début des années 2000, autour de 0,4 %.</a:t>
            </a:r>
          </a:p>
        </p:txBody>
      </p:sp>
      <p:pic>
        <p:nvPicPr>
          <p:cNvPr id="4" name="Picture 3">
            <a:extLst>
              <a:ext uri="{FF2B5EF4-FFF2-40B4-BE49-F238E27FC236}">
                <a16:creationId xmlns:a16="http://schemas.microsoft.com/office/drawing/2014/main" xmlns="" id="{9B1872D0-7097-45D6-9BFE-7DC7632F4B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620" y="1419622"/>
            <a:ext cx="1448008" cy="1971705"/>
          </a:xfrm>
          <a:prstGeom prst="rect">
            <a:avLst/>
          </a:prstGeom>
        </p:spPr>
      </p:pic>
      <p:sp>
        <p:nvSpPr>
          <p:cNvPr id="9" name="Rectangle 8">
            <a:extLst>
              <a:ext uri="{FF2B5EF4-FFF2-40B4-BE49-F238E27FC236}">
                <a16:creationId xmlns:a16="http://schemas.microsoft.com/office/drawing/2014/main" xmlns="" id="{3C563831-9A36-4AF3-ADC5-3A013948D087}"/>
              </a:ext>
            </a:extLst>
          </p:cNvPr>
          <p:cNvSpPr/>
          <p:nvPr/>
        </p:nvSpPr>
        <p:spPr>
          <a:xfrm>
            <a:off x="1151620" y="3748905"/>
            <a:ext cx="6840760" cy="598589"/>
          </a:xfrm>
          <a:prstGeom prst="rect">
            <a:avLst/>
          </a:prstGeom>
          <a:solidFill>
            <a:srgbClr val="60BFC4"/>
          </a:solidFill>
        </p:spPr>
        <p:txBody>
          <a:bodyPr wrap="square" lIns="144000" tIns="144000" rIns="144000" bIns="144000">
            <a:spAutoFit/>
          </a:bodyPr>
          <a:lstStyle/>
          <a:p>
            <a:pPr>
              <a:spcAft>
                <a:spcPts val="800"/>
              </a:spcAft>
            </a:pPr>
            <a:r>
              <a:rPr lang="fr-FR" sz="1000" dirty="0">
                <a:solidFill>
                  <a:schemeClr val="bg1"/>
                </a:solidFill>
                <a:latin typeface="GothamBook" pitchFamily="50" charset="0"/>
              </a:rPr>
              <a:t>Les principaux troubles </a:t>
            </a:r>
            <a:r>
              <a:rPr lang="fr-FR" sz="1000" dirty="0" err="1">
                <a:solidFill>
                  <a:schemeClr val="bg1"/>
                </a:solidFill>
                <a:latin typeface="GothamBook" pitchFamily="50" charset="0"/>
              </a:rPr>
              <a:t>anxio-dépressifs</a:t>
            </a:r>
            <a:r>
              <a:rPr lang="fr-FR" sz="1000" dirty="0">
                <a:solidFill>
                  <a:schemeClr val="bg1"/>
                </a:solidFill>
                <a:latin typeface="GothamBook" pitchFamily="50" charset="0"/>
              </a:rPr>
              <a:t> touchant les tout-petits sont la phobie sociale, l’anxiété de séparation, l’anxiété généralisée et la dépression.</a:t>
            </a:r>
          </a:p>
        </p:txBody>
      </p:sp>
      <p:sp>
        <p:nvSpPr>
          <p:cNvPr id="10" name="Rectangle 9">
            <a:extLst>
              <a:ext uri="{FF2B5EF4-FFF2-40B4-BE49-F238E27FC236}">
                <a16:creationId xmlns:a16="http://schemas.microsoft.com/office/drawing/2014/main" xmlns="" id="{77B7A047-C079-4895-9769-CC2763E8CD9D}"/>
              </a:ext>
            </a:extLst>
          </p:cNvPr>
          <p:cNvSpPr/>
          <p:nvPr/>
        </p:nvSpPr>
        <p:spPr>
          <a:xfrm>
            <a:off x="179512" y="4730400"/>
            <a:ext cx="5832648"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 Institut national de santé publique du Québec (INSPQ), Système intégré de surveillance des maladies chroniques du Québec (SISMACQ), fichier Maintenance et exploitation des données pour l’étude  de la clientèle hospitalière (MED-ÉCHO), fichier des services médicaux rémunérés à l’acte et fichier d’inscription des personnes assurées (FIPA).</a:t>
            </a:r>
            <a:endParaRPr lang="en-US" sz="600" dirty="0">
              <a:solidFill>
                <a:srgbClr val="434747"/>
              </a:solidFill>
              <a:latin typeface="GothamBook" pitchFamily="50" charset="0"/>
            </a:endParaRPr>
          </a:p>
        </p:txBody>
      </p:sp>
      <p:sp>
        <p:nvSpPr>
          <p:cNvPr id="11" name="Rectangle 10">
            <a:extLst>
              <a:ext uri="{FF2B5EF4-FFF2-40B4-BE49-F238E27FC236}">
                <a16:creationId xmlns:a16="http://schemas.microsoft.com/office/drawing/2014/main" xmlns="" id="{FC3BEA08-DF26-406F-AAA4-4B99C4DA9805}"/>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2" name="Image 6" descr="Logo-Boservatoiredestoutpetits.png">
            <a:extLst>
              <a:ext uri="{FF2B5EF4-FFF2-40B4-BE49-F238E27FC236}">
                <a16:creationId xmlns:a16="http://schemas.microsoft.com/office/drawing/2014/main" xmlns="" id="{11C1CB81-D492-4301-BA24-F5310043A7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207264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410400"/>
            <a:ext cx="9144000" cy="830997"/>
          </a:xfrm>
          <a:prstGeom prst="rect">
            <a:avLst/>
          </a:prstGeom>
          <a:noFill/>
        </p:spPr>
        <p:txBody>
          <a:bodyPr wrap="square" rtlCol="0">
            <a:spAutoFit/>
          </a:bodyPr>
          <a:lstStyle/>
          <a:p>
            <a:pPr algn="ctr">
              <a:spcAft>
                <a:spcPts val="500"/>
              </a:spcAft>
            </a:pPr>
            <a:r>
              <a:rPr lang="fr-FR" sz="2400" dirty="0">
                <a:solidFill>
                  <a:srgbClr val="60BFC4"/>
                </a:solidFill>
                <a:latin typeface="GothamBold" pitchFamily="50" charset="0"/>
              </a:rPr>
              <a:t>LE TROUBLE DU DÉFICIT DE L’ATTENTION AVEC</a:t>
            </a:r>
            <a:br>
              <a:rPr lang="fr-FR" sz="2400" dirty="0">
                <a:solidFill>
                  <a:srgbClr val="60BFC4"/>
                </a:solidFill>
                <a:latin typeface="GothamBold" pitchFamily="50" charset="0"/>
              </a:rPr>
            </a:br>
            <a:r>
              <a:rPr lang="fr-FR" sz="2400" dirty="0">
                <a:solidFill>
                  <a:srgbClr val="60BFC4"/>
                </a:solidFill>
                <a:latin typeface="GothamBold" pitchFamily="50" charset="0"/>
              </a:rPr>
              <a:t>OU SANS HYPERACTIVITÉ (TDAH/TDA)</a:t>
            </a:r>
          </a:p>
        </p:txBody>
      </p:sp>
      <p:sp>
        <p:nvSpPr>
          <p:cNvPr id="5" name="Rectangle 4">
            <a:extLst>
              <a:ext uri="{FF2B5EF4-FFF2-40B4-BE49-F238E27FC236}">
                <a16:creationId xmlns:a16="http://schemas.microsoft.com/office/drawing/2014/main" xmlns="" id="{9A11C985-318C-4B56-876E-5C6CF42A47FD}"/>
              </a:ext>
            </a:extLst>
          </p:cNvPr>
          <p:cNvSpPr/>
          <p:nvPr/>
        </p:nvSpPr>
        <p:spPr>
          <a:xfrm>
            <a:off x="3131840" y="1593448"/>
            <a:ext cx="4824536" cy="1641475"/>
          </a:xfrm>
          <a:prstGeom prst="rect">
            <a:avLst/>
          </a:prstGeom>
        </p:spPr>
        <p:txBody>
          <a:bodyPr wrap="square" lIns="0" tIns="0" rIns="0" bIns="0">
            <a:spAutoFit/>
          </a:bodyPr>
          <a:lstStyle/>
          <a:p>
            <a:pPr>
              <a:spcAft>
                <a:spcPts val="800"/>
              </a:spcAft>
            </a:pPr>
            <a:r>
              <a:rPr lang="fr-FR" sz="3200" dirty="0">
                <a:solidFill>
                  <a:srgbClr val="60BFC4"/>
                </a:solidFill>
                <a:latin typeface="GothamBlack" pitchFamily="50" charset="0"/>
              </a:rPr>
              <a:t>3 555 </a:t>
            </a:r>
            <a:r>
              <a:rPr lang="fr-FR" sz="1600" dirty="0">
                <a:solidFill>
                  <a:srgbClr val="434747"/>
                </a:solidFill>
                <a:latin typeface="GothamBold" pitchFamily="50" charset="0"/>
              </a:rPr>
              <a:t>enfants âgés de 1 à 5 ans avaient un diagnostic de TDAH en 2015-2016.</a:t>
            </a:r>
          </a:p>
          <a:p>
            <a:pPr>
              <a:spcAft>
                <a:spcPts val="800"/>
              </a:spcAft>
            </a:pPr>
            <a:r>
              <a:rPr lang="fr-FR" sz="1600" dirty="0">
                <a:solidFill>
                  <a:srgbClr val="434747"/>
                </a:solidFill>
                <a:latin typeface="GothamBook" pitchFamily="50" charset="0"/>
              </a:rPr>
              <a:t>Depuis le début des années 2000, la proportion d’enfants avec ce diagnostic a augmenté significativement, passant de</a:t>
            </a:r>
          </a:p>
        </p:txBody>
      </p:sp>
      <p:pic>
        <p:nvPicPr>
          <p:cNvPr id="4" name="Picture 3">
            <a:extLst>
              <a:ext uri="{FF2B5EF4-FFF2-40B4-BE49-F238E27FC236}">
                <a16:creationId xmlns:a16="http://schemas.microsoft.com/office/drawing/2014/main" xmlns="" id="{9B1872D0-7097-45D6-9BFE-7DC7632F4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636" y="1419622"/>
            <a:ext cx="1448008" cy="1951190"/>
          </a:xfrm>
          <a:prstGeom prst="rect">
            <a:avLst/>
          </a:prstGeom>
        </p:spPr>
      </p:pic>
      <p:sp>
        <p:nvSpPr>
          <p:cNvPr id="10" name="Rectangle 9">
            <a:extLst>
              <a:ext uri="{FF2B5EF4-FFF2-40B4-BE49-F238E27FC236}">
                <a16:creationId xmlns:a16="http://schemas.microsoft.com/office/drawing/2014/main" xmlns="" id="{77B7A047-C079-4895-9769-CC2763E8CD9D}"/>
              </a:ext>
            </a:extLst>
          </p:cNvPr>
          <p:cNvSpPr/>
          <p:nvPr/>
        </p:nvSpPr>
        <p:spPr>
          <a:xfrm>
            <a:off x="179512" y="4730400"/>
            <a:ext cx="5832648"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 Institut national de santé publique du Québec (INSPQ), Système intégré de surveillance des maladies chroniques du Québec (SISMACQ), fichier Maintenance et exploitation des données pour l’étude  de la clientèle hospitalière (MED-ÉCHO), fichier des services médicaux rémunérés à l’acte et fichier d’inscription des personnes assurées (FIPA).</a:t>
            </a:r>
            <a:endParaRPr lang="en-US" sz="600" dirty="0">
              <a:solidFill>
                <a:srgbClr val="434747"/>
              </a:solidFill>
              <a:latin typeface="GothamBook" pitchFamily="50" charset="0"/>
            </a:endParaRPr>
          </a:p>
        </p:txBody>
      </p:sp>
      <p:pic>
        <p:nvPicPr>
          <p:cNvPr id="6" name="Picture 5">
            <a:extLst>
              <a:ext uri="{FF2B5EF4-FFF2-40B4-BE49-F238E27FC236}">
                <a16:creationId xmlns:a16="http://schemas.microsoft.com/office/drawing/2014/main" xmlns="" id="{E21C477A-BA8A-4221-A614-7AD836EFD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3291830"/>
            <a:ext cx="2484275" cy="1018553"/>
          </a:xfrm>
          <a:prstGeom prst="rect">
            <a:avLst/>
          </a:prstGeom>
        </p:spPr>
      </p:pic>
      <p:sp>
        <p:nvSpPr>
          <p:cNvPr id="9" name="Rectangle 8">
            <a:extLst>
              <a:ext uri="{FF2B5EF4-FFF2-40B4-BE49-F238E27FC236}">
                <a16:creationId xmlns:a16="http://schemas.microsoft.com/office/drawing/2014/main" xmlns="" id="{1F8248AA-BBE3-4911-9617-5CCF489BBA2D}"/>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AFBD4B3B-98E2-48ED-906B-0FB7DD02B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955172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554400"/>
            <a:ext cx="9144000" cy="461665"/>
          </a:xfrm>
          <a:prstGeom prst="rect">
            <a:avLst/>
          </a:prstGeom>
          <a:noFill/>
        </p:spPr>
        <p:txBody>
          <a:bodyPr wrap="square" rtlCol="0">
            <a:spAutoFit/>
          </a:bodyPr>
          <a:lstStyle/>
          <a:p>
            <a:pPr algn="ctr">
              <a:spcAft>
                <a:spcPts val="500"/>
              </a:spcAft>
            </a:pPr>
            <a:r>
              <a:rPr lang="fr-FR" sz="2400" dirty="0">
                <a:solidFill>
                  <a:srgbClr val="60BFC4"/>
                </a:solidFill>
                <a:latin typeface="GothamBold" pitchFamily="50" charset="0"/>
              </a:rPr>
              <a:t>LE TROUBLE DU SPECTRE DE L’AUTISME (TSA)</a:t>
            </a:r>
          </a:p>
        </p:txBody>
      </p:sp>
      <p:sp>
        <p:nvSpPr>
          <p:cNvPr id="5" name="Rectangle 4">
            <a:extLst>
              <a:ext uri="{FF2B5EF4-FFF2-40B4-BE49-F238E27FC236}">
                <a16:creationId xmlns:a16="http://schemas.microsoft.com/office/drawing/2014/main" xmlns="" id="{9A11C985-318C-4B56-876E-5C6CF42A47FD}"/>
              </a:ext>
            </a:extLst>
          </p:cNvPr>
          <p:cNvSpPr/>
          <p:nvPr/>
        </p:nvSpPr>
        <p:spPr>
          <a:xfrm>
            <a:off x="3131840" y="1377228"/>
            <a:ext cx="4824536" cy="1826141"/>
          </a:xfrm>
          <a:prstGeom prst="rect">
            <a:avLst/>
          </a:prstGeom>
        </p:spPr>
        <p:txBody>
          <a:bodyPr wrap="square" lIns="0" tIns="0" rIns="0" bIns="0">
            <a:spAutoFit/>
          </a:bodyPr>
          <a:lstStyle/>
          <a:p>
            <a:pPr>
              <a:spcAft>
                <a:spcPts val="800"/>
              </a:spcAft>
            </a:pPr>
            <a:r>
              <a:rPr lang="fr-FR" sz="3200" dirty="0">
                <a:solidFill>
                  <a:srgbClr val="60BFC4"/>
                </a:solidFill>
                <a:latin typeface="GothamBlack" pitchFamily="50" charset="0"/>
              </a:rPr>
              <a:t>3 716 </a:t>
            </a:r>
            <a:r>
              <a:rPr lang="fr-FR" sz="1600" dirty="0">
                <a:solidFill>
                  <a:srgbClr val="434747"/>
                </a:solidFill>
                <a:latin typeface="GothamBold" pitchFamily="50" charset="0"/>
              </a:rPr>
              <a:t>enfants âgés de 1 à 5 ans avaient un diagnostic de trouble du spectre de l’autisme en 2015-2016.</a:t>
            </a:r>
          </a:p>
          <a:p>
            <a:pPr>
              <a:spcAft>
                <a:spcPts val="800"/>
              </a:spcAft>
            </a:pPr>
            <a:r>
              <a:rPr lang="fr-FR" sz="1600" dirty="0">
                <a:solidFill>
                  <a:srgbClr val="434747"/>
                </a:solidFill>
                <a:latin typeface="GothamBook" pitchFamily="50" charset="0"/>
              </a:rPr>
              <a:t>Depuis le début des années 2000, la proportion d’enfants avec ce diagnostic a augmenté significativement, passant de</a:t>
            </a:r>
          </a:p>
        </p:txBody>
      </p:sp>
      <p:pic>
        <p:nvPicPr>
          <p:cNvPr id="4" name="Picture 3">
            <a:extLst>
              <a:ext uri="{FF2B5EF4-FFF2-40B4-BE49-F238E27FC236}">
                <a16:creationId xmlns:a16="http://schemas.microsoft.com/office/drawing/2014/main" xmlns="" id="{9B1872D0-7097-45D6-9BFE-7DC7632F4B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636" y="1203598"/>
            <a:ext cx="1448008" cy="1951190"/>
          </a:xfrm>
          <a:prstGeom prst="rect">
            <a:avLst/>
          </a:prstGeom>
        </p:spPr>
      </p:pic>
      <p:sp>
        <p:nvSpPr>
          <p:cNvPr id="10" name="Rectangle 9">
            <a:extLst>
              <a:ext uri="{FF2B5EF4-FFF2-40B4-BE49-F238E27FC236}">
                <a16:creationId xmlns:a16="http://schemas.microsoft.com/office/drawing/2014/main" xmlns="" id="{77B7A047-C079-4895-9769-CC2763E8CD9D}"/>
              </a:ext>
            </a:extLst>
          </p:cNvPr>
          <p:cNvSpPr/>
          <p:nvPr/>
        </p:nvSpPr>
        <p:spPr>
          <a:xfrm>
            <a:off x="179512" y="4730400"/>
            <a:ext cx="5832648" cy="276999"/>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 Institut national de santé publique du Québec (INSPQ), Système intégré de surveillance des maladies chroniques du Québec (SISMACQ), fichier Maintenance et exploitation des données pour l’étude  de la clientèle hospitalière (MED-ÉCHO), fichier des services médicaux rémunérés à l’acte et fichier d’inscription des personnes assurées (FIPA).</a:t>
            </a:r>
            <a:endParaRPr lang="en-US" sz="600" dirty="0">
              <a:solidFill>
                <a:srgbClr val="434747"/>
              </a:solidFill>
              <a:latin typeface="GothamBook" pitchFamily="50" charset="0"/>
            </a:endParaRPr>
          </a:p>
        </p:txBody>
      </p:sp>
      <p:pic>
        <p:nvPicPr>
          <p:cNvPr id="6" name="Picture 5">
            <a:extLst>
              <a:ext uri="{FF2B5EF4-FFF2-40B4-BE49-F238E27FC236}">
                <a16:creationId xmlns:a16="http://schemas.microsoft.com/office/drawing/2014/main" xmlns="" id="{E21C477A-BA8A-4221-A614-7AD836EFD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3291830"/>
            <a:ext cx="2484275" cy="1018553"/>
          </a:xfrm>
          <a:prstGeom prst="rect">
            <a:avLst/>
          </a:prstGeom>
        </p:spPr>
      </p:pic>
      <p:sp>
        <p:nvSpPr>
          <p:cNvPr id="9" name="Rectangle 8">
            <a:extLst>
              <a:ext uri="{FF2B5EF4-FFF2-40B4-BE49-F238E27FC236}">
                <a16:creationId xmlns:a16="http://schemas.microsoft.com/office/drawing/2014/main" xmlns="" id="{A4458BF9-AF18-481E-BCC0-2DE64E519913}"/>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FD2A94F7-4B18-4246-B6F8-26D81E194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987304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ECED"/>
        </a:solidFill>
        <a:effectLst/>
      </p:bgPr>
    </p:bg>
    <p:spTree>
      <p:nvGrpSpPr>
        <p:cNvPr id="1" name=""/>
        <p:cNvGrpSpPr/>
        <p:nvPr/>
      </p:nvGrpSpPr>
      <p:grpSpPr>
        <a:xfrm>
          <a:off x="0" y="0"/>
          <a:ext cx="0" cy="0"/>
          <a:chOff x="0" y="0"/>
          <a:chExt cx="0" cy="0"/>
        </a:xfrm>
      </p:grpSpPr>
      <p:sp>
        <p:nvSpPr>
          <p:cNvPr id="9" name="ZoneTexte 7">
            <a:extLst>
              <a:ext uri="{FF2B5EF4-FFF2-40B4-BE49-F238E27FC236}">
                <a16:creationId xmlns:a16="http://schemas.microsoft.com/office/drawing/2014/main" xmlns="" id="{1F7DAF15-C645-45D3-9845-438CD2F374DE}"/>
              </a:ext>
            </a:extLst>
          </p:cNvPr>
          <p:cNvSpPr txBox="1"/>
          <p:nvPr/>
        </p:nvSpPr>
        <p:spPr>
          <a:xfrm>
            <a:off x="971600" y="555526"/>
            <a:ext cx="7200800" cy="461665"/>
          </a:xfrm>
          <a:prstGeom prst="rect">
            <a:avLst/>
          </a:prstGeom>
          <a:noFill/>
        </p:spPr>
        <p:txBody>
          <a:bodyPr wrap="square" rtlCol="0">
            <a:spAutoFit/>
          </a:bodyPr>
          <a:lstStyle/>
          <a:p>
            <a:pPr algn="ctr">
              <a:spcAft>
                <a:spcPts val="800"/>
              </a:spcAft>
            </a:pPr>
            <a:r>
              <a:rPr lang="fr-FR" sz="2400" dirty="0">
                <a:solidFill>
                  <a:srgbClr val="60BFC4"/>
                </a:solidFill>
                <a:latin typeface="GothamBold" pitchFamily="50" charset="0"/>
              </a:rPr>
              <a:t>IL EST POSSIBLE D’AGIR</a:t>
            </a:r>
          </a:p>
        </p:txBody>
      </p:sp>
      <p:sp>
        <p:nvSpPr>
          <p:cNvPr id="5" name="Rectangle 4">
            <a:extLst>
              <a:ext uri="{FF2B5EF4-FFF2-40B4-BE49-F238E27FC236}">
                <a16:creationId xmlns:a16="http://schemas.microsoft.com/office/drawing/2014/main" xmlns="" id="{65943BE3-64F3-4760-8DE2-75BE1E56C6B5}"/>
              </a:ext>
            </a:extLst>
          </p:cNvPr>
          <p:cNvSpPr/>
          <p:nvPr/>
        </p:nvSpPr>
        <p:spPr>
          <a:xfrm>
            <a:off x="2550280" y="1275606"/>
            <a:ext cx="4830032" cy="3170099"/>
          </a:xfrm>
          <a:prstGeom prst="rect">
            <a:avLst/>
          </a:prstGeom>
        </p:spPr>
        <p:txBody>
          <a:bodyPr wrap="square" lIns="0" tIns="0" rIns="0" bIns="0">
            <a:spAutoFit/>
          </a:bodyPr>
          <a:lstStyle/>
          <a:p>
            <a:pPr>
              <a:spcAft>
                <a:spcPts val="2000"/>
              </a:spcAft>
            </a:pPr>
            <a:r>
              <a:rPr lang="fr-FR" sz="1200" dirty="0">
                <a:solidFill>
                  <a:srgbClr val="434747"/>
                </a:solidFill>
                <a:latin typeface="GothamBold" pitchFamily="50" charset="0"/>
              </a:rPr>
              <a:t>Offrir des mesures accessibles de conciliation travail-famille</a:t>
            </a:r>
            <a:r>
              <a:rPr lang="fr-FR" sz="1200" dirty="0">
                <a:solidFill>
                  <a:srgbClr val="434747"/>
                </a:solidFill>
                <a:latin typeface="GothamBook" pitchFamily="50" charset="0"/>
              </a:rPr>
              <a:t> </a:t>
            </a:r>
            <a:r>
              <a:rPr lang="fr-FR" sz="1200" dirty="0">
                <a:solidFill>
                  <a:srgbClr val="434747"/>
                </a:solidFill>
                <a:latin typeface="GothamBold" pitchFamily="50" charset="0"/>
              </a:rPr>
              <a:t>aux parents </a:t>
            </a:r>
            <a:r>
              <a:rPr lang="fr-FR" sz="1200" dirty="0">
                <a:solidFill>
                  <a:srgbClr val="434747"/>
                </a:solidFill>
                <a:latin typeface="GothamBook" pitchFamily="50" charset="0"/>
              </a:rPr>
              <a:t>contribuerait à diminuer leur stress et à améliorer l’environnement familial dans lequel grandissent les tout-petits.</a:t>
            </a:r>
          </a:p>
          <a:p>
            <a:pPr>
              <a:spcAft>
                <a:spcPts val="2000"/>
              </a:spcAft>
            </a:pPr>
            <a:r>
              <a:rPr lang="fr-FR" sz="1200" dirty="0">
                <a:solidFill>
                  <a:srgbClr val="434747"/>
                </a:solidFill>
                <a:latin typeface="GothamBold" pitchFamily="50" charset="0"/>
              </a:rPr>
              <a:t>Aider les parents à offrir un environnement favorable aux saines habitudes de vie</a:t>
            </a:r>
            <a:r>
              <a:rPr lang="fr-FR" sz="1200" dirty="0">
                <a:solidFill>
                  <a:srgbClr val="434747"/>
                </a:solidFill>
                <a:latin typeface="GothamBook" pitchFamily="50" charset="0"/>
              </a:rPr>
              <a:t> pourrait avoir des conséquences positives sur la santé mentale des tout-petits.</a:t>
            </a:r>
          </a:p>
          <a:p>
            <a:pPr>
              <a:spcAft>
                <a:spcPts val="2000"/>
              </a:spcAft>
            </a:pPr>
            <a:r>
              <a:rPr lang="fr-FR" sz="1200" dirty="0">
                <a:solidFill>
                  <a:srgbClr val="434747"/>
                </a:solidFill>
                <a:latin typeface="GothamBold" pitchFamily="50" charset="0"/>
              </a:rPr>
              <a:t>La qualité des services éducatifs </a:t>
            </a:r>
            <a:r>
              <a:rPr lang="fr-FR" sz="1200" dirty="0">
                <a:solidFill>
                  <a:srgbClr val="434747"/>
                </a:solidFill>
                <a:latin typeface="GothamBold" charset="0"/>
              </a:rPr>
              <a:t>fréquentés par l’enfant</a:t>
            </a:r>
            <a:br>
              <a:rPr lang="fr-FR" sz="1200" dirty="0">
                <a:solidFill>
                  <a:srgbClr val="434747"/>
                </a:solidFill>
                <a:latin typeface="GothamBold" charset="0"/>
              </a:rPr>
            </a:br>
            <a:r>
              <a:rPr lang="fr-FR" sz="1200" dirty="0">
                <a:solidFill>
                  <a:srgbClr val="434747"/>
                </a:solidFill>
                <a:latin typeface="GothamBold" charset="0"/>
              </a:rPr>
              <a:t>peut influencer son niveau de stress</a:t>
            </a:r>
            <a:r>
              <a:rPr lang="fr-FR" sz="1200" dirty="0">
                <a:solidFill>
                  <a:srgbClr val="434747"/>
                </a:solidFill>
                <a:latin typeface="GothamBook" pitchFamily="50" charset="0"/>
              </a:rPr>
              <a:t>, d’où l’importance</a:t>
            </a:r>
            <a:br>
              <a:rPr lang="fr-FR" sz="1200" dirty="0">
                <a:solidFill>
                  <a:srgbClr val="434747"/>
                </a:solidFill>
                <a:latin typeface="GothamBook" pitchFamily="50" charset="0"/>
              </a:rPr>
            </a:br>
            <a:r>
              <a:rPr lang="fr-FR" sz="1200" dirty="0">
                <a:solidFill>
                  <a:srgbClr val="434747"/>
                </a:solidFill>
                <a:latin typeface="GothamBook" pitchFamily="50" charset="0"/>
              </a:rPr>
              <a:t>de bien former les éducatrices et d’offrir des services spécialisés si nécessaire.</a:t>
            </a:r>
          </a:p>
          <a:p>
            <a:pPr>
              <a:spcAft>
                <a:spcPts val="2000"/>
              </a:spcAft>
            </a:pPr>
            <a:r>
              <a:rPr lang="fr-FR" sz="1200" dirty="0">
                <a:solidFill>
                  <a:srgbClr val="434747"/>
                </a:solidFill>
                <a:latin typeface="GothamBold" pitchFamily="50" charset="0"/>
              </a:rPr>
              <a:t>Un meilleur accès aux services en santé mentale</a:t>
            </a:r>
            <a:br>
              <a:rPr lang="fr-FR" sz="1200" dirty="0">
                <a:solidFill>
                  <a:srgbClr val="434747"/>
                </a:solidFill>
                <a:latin typeface="GothamBold" pitchFamily="50" charset="0"/>
              </a:rPr>
            </a:br>
            <a:r>
              <a:rPr lang="fr-FR" sz="1200" dirty="0">
                <a:solidFill>
                  <a:srgbClr val="434747"/>
                </a:solidFill>
                <a:latin typeface="GothamBook" pitchFamily="50" charset="0"/>
              </a:rPr>
              <a:t>serait efficace pour assurer le diagnostic et le traitement</a:t>
            </a:r>
            <a:br>
              <a:rPr lang="fr-FR" sz="1200" dirty="0">
                <a:solidFill>
                  <a:srgbClr val="434747"/>
                </a:solidFill>
                <a:latin typeface="GothamBook" pitchFamily="50" charset="0"/>
              </a:rPr>
            </a:br>
            <a:r>
              <a:rPr lang="fr-FR" sz="1200" dirty="0">
                <a:solidFill>
                  <a:srgbClr val="434747"/>
                </a:solidFill>
                <a:latin typeface="GothamBook" pitchFamily="50" charset="0"/>
              </a:rPr>
              <a:t>des enfants touchés.</a:t>
            </a:r>
            <a:endParaRPr lang="fr-CA" sz="1200" dirty="0">
              <a:solidFill>
                <a:srgbClr val="434747"/>
              </a:solidFill>
              <a:latin typeface="GothamBook" pitchFamily="50" charset="0"/>
            </a:endParaRPr>
          </a:p>
        </p:txBody>
      </p:sp>
      <p:sp>
        <p:nvSpPr>
          <p:cNvPr id="8" name="Rectangle 7">
            <a:extLst>
              <a:ext uri="{FF2B5EF4-FFF2-40B4-BE49-F238E27FC236}">
                <a16:creationId xmlns:a16="http://schemas.microsoft.com/office/drawing/2014/main" xmlns="" id="{DACE0720-D99C-4980-B9DF-BB842F0CC8C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CFD7667C-373F-433D-8F80-1142F250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pic>
        <p:nvPicPr>
          <p:cNvPr id="4" name="Picture 3">
            <a:extLst>
              <a:ext uri="{FF2B5EF4-FFF2-40B4-BE49-F238E27FC236}">
                <a16:creationId xmlns:a16="http://schemas.microsoft.com/office/drawing/2014/main" xmlns="" id="{D9D0B426-E7FB-447B-85B4-5C4F17A46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31590"/>
            <a:ext cx="762000" cy="762000"/>
          </a:xfrm>
          <a:prstGeom prst="rect">
            <a:avLst/>
          </a:prstGeom>
        </p:spPr>
      </p:pic>
      <p:pic>
        <p:nvPicPr>
          <p:cNvPr id="15" name="Picture 14">
            <a:extLst>
              <a:ext uri="{FF2B5EF4-FFF2-40B4-BE49-F238E27FC236}">
                <a16:creationId xmlns:a16="http://schemas.microsoft.com/office/drawing/2014/main" xmlns="" id="{3CC17051-9EB3-4D66-8640-56731D99E1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2005715"/>
            <a:ext cx="762000" cy="762000"/>
          </a:xfrm>
          <a:prstGeom prst="rect">
            <a:avLst/>
          </a:prstGeom>
        </p:spPr>
      </p:pic>
      <p:pic>
        <p:nvPicPr>
          <p:cNvPr id="16" name="Picture 15">
            <a:extLst>
              <a:ext uri="{FF2B5EF4-FFF2-40B4-BE49-F238E27FC236}">
                <a16:creationId xmlns:a16="http://schemas.microsoft.com/office/drawing/2014/main" xmlns="" id="{9E480D8C-F33C-4DD6-BA29-F3F2850F31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2879840"/>
            <a:ext cx="762000" cy="762000"/>
          </a:xfrm>
          <a:prstGeom prst="rect">
            <a:avLst/>
          </a:prstGeom>
        </p:spPr>
      </p:pic>
      <p:pic>
        <p:nvPicPr>
          <p:cNvPr id="13" name="Picture 12">
            <a:extLst>
              <a:ext uri="{FF2B5EF4-FFF2-40B4-BE49-F238E27FC236}">
                <a16:creationId xmlns:a16="http://schemas.microsoft.com/office/drawing/2014/main" xmlns="" id="{D6C692C0-B74B-4627-BBFD-E6FB3BD23D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753966"/>
            <a:ext cx="762000" cy="762000"/>
          </a:xfrm>
          <a:prstGeom prst="rect">
            <a:avLst/>
          </a:prstGeom>
        </p:spPr>
      </p:pic>
    </p:spTree>
    <p:extLst>
      <p:ext uri="{BB962C8B-B14F-4D97-AF65-F5344CB8AC3E}">
        <p14:creationId xmlns:p14="http://schemas.microsoft.com/office/powerpoint/2010/main" val="37168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15DB58-B0A9-4996-8BC8-3CBF1F875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xmlns="" id="{532E0D52-6D3A-40B0-A390-3B4D0FC70A7F}"/>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5" name="Image 6" descr="Logo-Boservatoiredestoutpetits.png">
            <a:extLst>
              <a:ext uri="{FF2B5EF4-FFF2-40B4-BE49-F238E27FC236}">
                <a16:creationId xmlns:a16="http://schemas.microsoft.com/office/drawing/2014/main" xmlns="" id="{AA3D4D5E-FA82-4706-AB70-69D066DA5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8348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554400"/>
            <a:ext cx="9144000" cy="461665"/>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INCAPACITÉS</a:t>
            </a:r>
          </a:p>
        </p:txBody>
      </p:sp>
      <p:pic>
        <p:nvPicPr>
          <p:cNvPr id="4" name="Picture 3">
            <a:extLst>
              <a:ext uri="{FF2B5EF4-FFF2-40B4-BE49-F238E27FC236}">
                <a16:creationId xmlns:a16="http://schemas.microsoft.com/office/drawing/2014/main" xmlns="" id="{9B1872D0-7097-45D6-9BFE-7DC7632F4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275365"/>
            <a:ext cx="1368393" cy="1368393"/>
          </a:xfrm>
          <a:prstGeom prst="rect">
            <a:avLst/>
          </a:prstGeom>
        </p:spPr>
      </p:pic>
      <p:pic>
        <p:nvPicPr>
          <p:cNvPr id="7" name="Picture 6">
            <a:extLst>
              <a:ext uri="{FF2B5EF4-FFF2-40B4-BE49-F238E27FC236}">
                <a16:creationId xmlns:a16="http://schemas.microsoft.com/office/drawing/2014/main" xmlns="" id="{AB7F1248-039C-4C89-8B5D-8BA8AEBF29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2499742"/>
            <a:ext cx="2928913" cy="1806163"/>
          </a:xfrm>
          <a:prstGeom prst="rect">
            <a:avLst/>
          </a:prstGeom>
        </p:spPr>
      </p:pic>
      <p:sp>
        <p:nvSpPr>
          <p:cNvPr id="5" name="Rectangle 4">
            <a:extLst>
              <a:ext uri="{FF2B5EF4-FFF2-40B4-BE49-F238E27FC236}">
                <a16:creationId xmlns:a16="http://schemas.microsoft.com/office/drawing/2014/main" xmlns="" id="{9A11C985-318C-4B56-876E-5C6CF42A47FD}"/>
              </a:ext>
            </a:extLst>
          </p:cNvPr>
          <p:cNvSpPr/>
          <p:nvPr/>
        </p:nvSpPr>
        <p:spPr>
          <a:xfrm>
            <a:off x="2303507" y="1238052"/>
            <a:ext cx="6264696" cy="1579920"/>
          </a:xfrm>
          <a:prstGeom prst="rect">
            <a:avLst/>
          </a:prstGeom>
        </p:spPr>
        <p:txBody>
          <a:bodyPr wrap="square" lIns="0" tIns="0" rIns="0" bIns="0">
            <a:spAutoFit/>
          </a:bodyPr>
          <a:lstStyle/>
          <a:p>
            <a:pPr>
              <a:spcAft>
                <a:spcPts val="800"/>
              </a:spcAft>
            </a:pPr>
            <a:r>
              <a:rPr lang="fr-FR" sz="3200" dirty="0">
                <a:solidFill>
                  <a:srgbClr val="82C341"/>
                </a:solidFill>
                <a:latin typeface="GothamBlack" pitchFamily="50" charset="0"/>
              </a:rPr>
              <a:t>6 598 </a:t>
            </a:r>
            <a:r>
              <a:rPr lang="fr-FR" sz="1600" dirty="0">
                <a:solidFill>
                  <a:srgbClr val="434747"/>
                </a:solidFill>
                <a:latin typeface="GothamBold" pitchFamily="50" charset="0"/>
              </a:rPr>
              <a:t>enfants de 0 à 5 ans étaient reconnus handicapés en vertu du programme de supplément pour enfant handicapé administré par Retraite Québec en 2015.</a:t>
            </a:r>
          </a:p>
          <a:p>
            <a:pPr>
              <a:spcAft>
                <a:spcPts val="800"/>
              </a:spcAft>
            </a:pPr>
            <a:r>
              <a:rPr lang="fr-FR" sz="1600" dirty="0">
                <a:solidFill>
                  <a:srgbClr val="434747"/>
                </a:solidFill>
                <a:latin typeface="GothamBook" pitchFamily="50" charset="0"/>
              </a:rPr>
              <a:t>Cela représente 12 tout-petits</a:t>
            </a:r>
            <a:br>
              <a:rPr lang="fr-FR" sz="1600" dirty="0">
                <a:solidFill>
                  <a:srgbClr val="434747"/>
                </a:solidFill>
                <a:latin typeface="GothamBook" pitchFamily="50" charset="0"/>
              </a:rPr>
            </a:br>
            <a:r>
              <a:rPr lang="fr-FR" sz="1600" dirty="0">
                <a:solidFill>
                  <a:srgbClr val="434747"/>
                </a:solidFill>
                <a:latin typeface="GothamBook" pitchFamily="50" charset="0"/>
              </a:rPr>
              <a:t>québécois pour 1 000.</a:t>
            </a:r>
          </a:p>
        </p:txBody>
      </p:sp>
      <p:sp>
        <p:nvSpPr>
          <p:cNvPr id="9" name="Rectangle 8">
            <a:extLst>
              <a:ext uri="{FF2B5EF4-FFF2-40B4-BE49-F238E27FC236}">
                <a16:creationId xmlns:a16="http://schemas.microsoft.com/office/drawing/2014/main" xmlns="" id="{B86C932C-DF25-4914-A6FD-2725657C005D}"/>
              </a:ext>
            </a:extLst>
          </p:cNvPr>
          <p:cNvSpPr/>
          <p:nvPr/>
        </p:nvSpPr>
        <p:spPr>
          <a:xfrm>
            <a:off x="179512" y="4802400"/>
            <a:ext cx="4536504"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Retraite Québec, Fichier administratif des enfants handicapés (constitué à partir des renseignements transmis par le Directeur de l’état civil, par Revenu Québec et par les parents d’enfants handicapés).</a:t>
            </a:r>
            <a:endParaRPr lang="en-US" sz="600" dirty="0">
              <a:solidFill>
                <a:srgbClr val="434747"/>
              </a:solidFill>
              <a:latin typeface="GothamBook" pitchFamily="50" charset="0"/>
            </a:endParaRPr>
          </a:p>
        </p:txBody>
      </p:sp>
      <p:pic>
        <p:nvPicPr>
          <p:cNvPr id="11" name="Picture 10">
            <a:extLst>
              <a:ext uri="{FF2B5EF4-FFF2-40B4-BE49-F238E27FC236}">
                <a16:creationId xmlns:a16="http://schemas.microsoft.com/office/drawing/2014/main" xmlns="" id="{A01F0BF5-8108-41FF-B146-B79EFFF122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3134022"/>
            <a:ext cx="3744416" cy="1298065"/>
          </a:xfrm>
          <a:prstGeom prst="rect">
            <a:avLst/>
          </a:prstGeom>
        </p:spPr>
      </p:pic>
      <p:sp>
        <p:nvSpPr>
          <p:cNvPr id="12" name="Rectangle 11">
            <a:extLst>
              <a:ext uri="{FF2B5EF4-FFF2-40B4-BE49-F238E27FC236}">
                <a16:creationId xmlns:a16="http://schemas.microsoft.com/office/drawing/2014/main" xmlns="" id="{3A1DAEAB-B659-40F0-8A78-E4D03B923856}"/>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3" name="Image 6" descr="Logo-Boservatoiredestoutpetits.png">
            <a:extLst>
              <a:ext uri="{FF2B5EF4-FFF2-40B4-BE49-F238E27FC236}">
                <a16:creationId xmlns:a16="http://schemas.microsoft.com/office/drawing/2014/main" xmlns="" id="{CF2BA910-DFA2-420B-A6F5-6B3AC821C2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9983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1115616" y="554400"/>
            <a:ext cx="6912768" cy="1264449"/>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INCAPACITÉS</a:t>
            </a:r>
          </a:p>
          <a:p>
            <a:pPr algn="ctr">
              <a:spcAft>
                <a:spcPts val="500"/>
              </a:spcAft>
            </a:pPr>
            <a:r>
              <a:rPr lang="fr-FR" sz="1600" dirty="0">
                <a:solidFill>
                  <a:srgbClr val="434747"/>
                </a:solidFill>
                <a:latin typeface="GothamBold" pitchFamily="50" charset="0"/>
              </a:rPr>
              <a:t>Après avoir connu une légère augmentation entre 2005 et 2009, le taux d’enfants reconnus handicapés a diminué pour atteindre un taux inférieur à celui de 2005.</a:t>
            </a:r>
          </a:p>
        </p:txBody>
      </p:sp>
      <p:sp>
        <p:nvSpPr>
          <p:cNvPr id="9" name="Rectangle 8">
            <a:extLst>
              <a:ext uri="{FF2B5EF4-FFF2-40B4-BE49-F238E27FC236}">
                <a16:creationId xmlns:a16="http://schemas.microsoft.com/office/drawing/2014/main" xmlns="" id="{B86C932C-DF25-4914-A6FD-2725657C005D}"/>
              </a:ext>
            </a:extLst>
          </p:cNvPr>
          <p:cNvSpPr/>
          <p:nvPr/>
        </p:nvSpPr>
        <p:spPr>
          <a:xfrm>
            <a:off x="179512" y="4802400"/>
            <a:ext cx="4536504"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Retraite Québec, Fichier administratif des enfants handicapés (constitué à partir des renseignements transmis par le Directeur de l’état civil, par Revenu Québec et par les parents d’enfants handicapés).</a:t>
            </a:r>
            <a:endParaRPr lang="en-US" sz="600" dirty="0">
              <a:solidFill>
                <a:srgbClr val="434747"/>
              </a:solidFill>
              <a:latin typeface="GothamBook" pitchFamily="50" charset="0"/>
            </a:endParaRPr>
          </a:p>
        </p:txBody>
      </p:sp>
      <p:pic>
        <p:nvPicPr>
          <p:cNvPr id="6" name="Picture 5">
            <a:extLst>
              <a:ext uri="{FF2B5EF4-FFF2-40B4-BE49-F238E27FC236}">
                <a16:creationId xmlns:a16="http://schemas.microsoft.com/office/drawing/2014/main" xmlns="" id="{03BBE365-79A1-4937-8780-6C395305E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511" y="1995686"/>
            <a:ext cx="4821952" cy="2483304"/>
          </a:xfrm>
          <a:prstGeom prst="rect">
            <a:avLst/>
          </a:prstGeom>
        </p:spPr>
      </p:pic>
      <p:sp>
        <p:nvSpPr>
          <p:cNvPr id="8" name="Rectangle 7">
            <a:extLst>
              <a:ext uri="{FF2B5EF4-FFF2-40B4-BE49-F238E27FC236}">
                <a16:creationId xmlns:a16="http://schemas.microsoft.com/office/drawing/2014/main" xmlns="" id="{A68DA207-572A-4774-B57F-4D2F9D3954AE}"/>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0" name="Image 6" descr="Logo-Boservatoiredestoutpetits.png">
            <a:extLst>
              <a:ext uri="{FF2B5EF4-FFF2-40B4-BE49-F238E27FC236}">
                <a16:creationId xmlns:a16="http://schemas.microsoft.com/office/drawing/2014/main" xmlns="" id="{5E31F42D-974E-49AD-BBD7-C235E2DD4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26554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1680" y="1956197"/>
            <a:ext cx="5760640" cy="615553"/>
          </a:xfrm>
          <a:prstGeom prst="rect">
            <a:avLst/>
          </a:prstGeom>
        </p:spPr>
        <p:txBody>
          <a:bodyPr wrap="square" lIns="0" tIns="0" rIns="0" bIns="0">
            <a:spAutoFit/>
          </a:bodyPr>
          <a:lstStyle/>
          <a:p>
            <a:pPr algn="ctr">
              <a:spcAft>
                <a:spcPts val="800"/>
              </a:spcAft>
            </a:pPr>
            <a:r>
              <a:rPr lang="fr-FR" sz="2000" dirty="0">
                <a:solidFill>
                  <a:srgbClr val="434747"/>
                </a:solidFill>
                <a:latin typeface="GothamBold" pitchFamily="50" charset="0"/>
              </a:rPr>
              <a:t>Le nombre de naissances dans l’ensemble du Québec est passé de</a:t>
            </a:r>
          </a:p>
        </p:txBody>
      </p:sp>
      <p:sp>
        <p:nvSpPr>
          <p:cNvPr id="6" name="Arrow: Right 5"/>
          <p:cNvSpPr/>
          <p:nvPr/>
        </p:nvSpPr>
        <p:spPr>
          <a:xfrm>
            <a:off x="4067944" y="2844016"/>
            <a:ext cx="864096" cy="576064"/>
          </a:xfrm>
          <a:prstGeom prst="rightArrow">
            <a:avLst/>
          </a:prstGeom>
          <a:solidFill>
            <a:srgbClr val="FBE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1720" y="2749158"/>
            <a:ext cx="5040560" cy="553998"/>
          </a:xfrm>
          <a:prstGeom prst="rect">
            <a:avLst/>
          </a:prstGeom>
          <a:noFill/>
        </p:spPr>
        <p:txBody>
          <a:bodyPr wrap="square" lIns="0" tIns="0" rIns="0" bIns="0" rtlCol="0">
            <a:spAutoFit/>
          </a:bodyPr>
          <a:lstStyle/>
          <a:p>
            <a:pPr algn="ctr">
              <a:spcAft>
                <a:spcPts val="500"/>
              </a:spcAft>
            </a:pPr>
            <a:r>
              <a:rPr lang="fr-FR" sz="3600" dirty="0">
                <a:solidFill>
                  <a:srgbClr val="F47D30"/>
                </a:solidFill>
                <a:latin typeface="GothamBlack" pitchFamily="50" charset="0"/>
              </a:rPr>
              <a:t>81 962    </a:t>
            </a:r>
            <a:r>
              <a:rPr lang="fr-FR" sz="1600" dirty="0">
                <a:solidFill>
                  <a:srgbClr val="F47D30"/>
                </a:solidFill>
                <a:latin typeface="GothamBook" pitchFamily="50" charset="0"/>
              </a:rPr>
              <a:t>à</a:t>
            </a:r>
            <a:r>
              <a:rPr lang="fr-FR" sz="3600" dirty="0">
                <a:solidFill>
                  <a:srgbClr val="F47D30"/>
                </a:solidFill>
                <a:latin typeface="GothamBlack" pitchFamily="50" charset="0"/>
              </a:rPr>
              <a:t>    86 400</a:t>
            </a:r>
          </a:p>
        </p:txBody>
      </p:sp>
      <p:sp>
        <p:nvSpPr>
          <p:cNvPr id="2" name="Rectangle 1"/>
          <p:cNvSpPr/>
          <p:nvPr/>
        </p:nvSpPr>
        <p:spPr>
          <a:xfrm>
            <a:off x="2771800" y="3303156"/>
            <a:ext cx="766235" cy="215444"/>
          </a:xfrm>
          <a:prstGeom prst="rect">
            <a:avLst/>
          </a:prstGeom>
        </p:spPr>
        <p:txBody>
          <a:bodyPr wrap="none" lIns="0" tIns="0" rIns="0" bIns="0">
            <a:spAutoFit/>
          </a:bodyPr>
          <a:lstStyle/>
          <a:p>
            <a:r>
              <a:rPr lang="fr-FR" sz="1400" dirty="0">
                <a:solidFill>
                  <a:srgbClr val="F47D30"/>
                </a:solidFill>
                <a:latin typeface="GothamBold" pitchFamily="50" charset="0"/>
              </a:rPr>
              <a:t>en 2006</a:t>
            </a:r>
            <a:endParaRPr lang="en-US" sz="1400" dirty="0">
              <a:solidFill>
                <a:srgbClr val="F47D30"/>
              </a:solidFill>
              <a:latin typeface="GothamBold" pitchFamily="50" charset="0"/>
            </a:endParaRPr>
          </a:p>
        </p:txBody>
      </p:sp>
      <p:sp>
        <p:nvSpPr>
          <p:cNvPr id="8" name="Rectangle 7"/>
          <p:cNvSpPr/>
          <p:nvPr/>
        </p:nvSpPr>
        <p:spPr>
          <a:xfrm>
            <a:off x="5436096" y="3303156"/>
            <a:ext cx="709233" cy="215444"/>
          </a:xfrm>
          <a:prstGeom prst="rect">
            <a:avLst/>
          </a:prstGeom>
        </p:spPr>
        <p:txBody>
          <a:bodyPr wrap="none" lIns="0" tIns="0" rIns="0" bIns="0">
            <a:spAutoFit/>
          </a:bodyPr>
          <a:lstStyle/>
          <a:p>
            <a:r>
              <a:rPr lang="fr-FR" sz="1400" dirty="0">
                <a:solidFill>
                  <a:srgbClr val="F47D30"/>
                </a:solidFill>
                <a:latin typeface="GothamBold" pitchFamily="50" charset="0"/>
              </a:rPr>
              <a:t>en 2016</a:t>
            </a:r>
            <a:endParaRPr lang="en-US" sz="1400" dirty="0">
              <a:solidFill>
                <a:srgbClr val="F47D30"/>
              </a:solidFill>
              <a:latin typeface="GothamBold" pitchFamily="50" charset="0"/>
            </a:endParaRPr>
          </a:p>
        </p:txBody>
      </p:sp>
      <p:sp>
        <p:nvSpPr>
          <p:cNvPr id="11" name="Rectangle 10"/>
          <p:cNvSpPr/>
          <p:nvPr/>
        </p:nvSpPr>
        <p:spPr>
          <a:xfrm>
            <a:off x="179512" y="4802400"/>
            <a:ext cx="4824536"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Registre des événements démographiques. </a:t>
            </a:r>
          </a:p>
          <a:p>
            <a:r>
              <a:rPr lang="fr-FR" sz="600" dirty="0">
                <a:solidFill>
                  <a:srgbClr val="434747"/>
                </a:solidFill>
                <a:latin typeface="GothamBook" pitchFamily="50" charset="0"/>
              </a:rPr>
              <a:t>Données provisoires de 2014 à 2016.</a:t>
            </a:r>
            <a:endParaRPr lang="en-US" sz="600" dirty="0">
              <a:solidFill>
                <a:srgbClr val="434747"/>
              </a:solidFill>
              <a:latin typeface="GothamBook" pitchFamily="50"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737966"/>
            <a:ext cx="1728192" cy="1041696"/>
          </a:xfrm>
          <a:prstGeom prst="rect">
            <a:avLst/>
          </a:prstGeom>
        </p:spPr>
      </p:pic>
      <p:pic>
        <p:nvPicPr>
          <p:cNvPr id="10" name="Image 6" descr="Logo-Boservatoiredestoutpetits.png">
            <a:extLst>
              <a:ext uri="{FF2B5EF4-FFF2-40B4-BE49-F238E27FC236}">
                <a16:creationId xmlns:a16="http://schemas.microsoft.com/office/drawing/2014/main" xmlns="" id="{53871E6D-A8EE-4F9E-A29A-6089198C7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13" name="Rectangle 12">
            <a:extLst>
              <a:ext uri="{FF2B5EF4-FFF2-40B4-BE49-F238E27FC236}">
                <a16:creationId xmlns:a16="http://schemas.microsoft.com/office/drawing/2014/main" xmlns="" id="{A2EC3FFF-E5E1-4C41-90F0-9ECC1EFAD646}"/>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spTree>
    <p:extLst>
      <p:ext uri="{BB962C8B-B14F-4D97-AF65-F5344CB8AC3E}">
        <p14:creationId xmlns:p14="http://schemas.microsoft.com/office/powerpoint/2010/main" val="8905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410400"/>
            <a:ext cx="9144000" cy="830997"/>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ENFANTS DE LA MATERNELLE AVEC UN HANDICAP</a:t>
            </a:r>
            <a:br>
              <a:rPr lang="fr-FR" sz="2400" dirty="0">
                <a:solidFill>
                  <a:srgbClr val="82C341"/>
                </a:solidFill>
                <a:latin typeface="GothamBold" pitchFamily="50" charset="0"/>
              </a:rPr>
            </a:br>
            <a:r>
              <a:rPr lang="fr-FR" sz="2400" dirty="0">
                <a:solidFill>
                  <a:srgbClr val="82C341"/>
                </a:solidFill>
                <a:latin typeface="GothamBold" pitchFamily="50" charset="0"/>
              </a:rPr>
              <a:t>OU EN DIFFICULTÉ D’ADAPTATION</a:t>
            </a:r>
          </a:p>
        </p:txBody>
      </p:sp>
      <p:sp>
        <p:nvSpPr>
          <p:cNvPr id="5" name="Rectangle 4">
            <a:extLst>
              <a:ext uri="{FF2B5EF4-FFF2-40B4-BE49-F238E27FC236}">
                <a16:creationId xmlns:a16="http://schemas.microsoft.com/office/drawing/2014/main" xmlns="" id="{9A11C985-318C-4B56-876E-5C6CF42A47FD}"/>
              </a:ext>
            </a:extLst>
          </p:cNvPr>
          <p:cNvSpPr/>
          <p:nvPr/>
        </p:nvSpPr>
        <p:spPr>
          <a:xfrm>
            <a:off x="5004048" y="1540019"/>
            <a:ext cx="3672408" cy="2687915"/>
          </a:xfrm>
          <a:prstGeom prst="rect">
            <a:avLst/>
          </a:prstGeom>
        </p:spPr>
        <p:txBody>
          <a:bodyPr wrap="square" lIns="0" tIns="0" rIns="0" bIns="0">
            <a:spAutoFit/>
          </a:bodyPr>
          <a:lstStyle/>
          <a:p>
            <a:pPr>
              <a:spcAft>
                <a:spcPts val="800"/>
              </a:spcAft>
            </a:pPr>
            <a:r>
              <a:rPr lang="fr-FR" sz="1400" dirty="0">
                <a:solidFill>
                  <a:srgbClr val="434747"/>
                </a:solidFill>
                <a:latin typeface="GothamBold" pitchFamily="50" charset="0"/>
              </a:rPr>
              <a:t>Pour l’année scolaire 2015-2016,</a:t>
            </a:r>
            <a:r>
              <a:rPr lang="fr-FR" sz="2400" dirty="0">
                <a:solidFill>
                  <a:srgbClr val="434747"/>
                </a:solidFill>
                <a:latin typeface="GothamBold" pitchFamily="50" charset="0"/>
              </a:rPr>
              <a:t/>
            </a:r>
            <a:br>
              <a:rPr lang="fr-FR" sz="2400" dirty="0">
                <a:solidFill>
                  <a:srgbClr val="434747"/>
                </a:solidFill>
                <a:latin typeface="GothamBold" pitchFamily="50" charset="0"/>
              </a:rPr>
            </a:br>
            <a:r>
              <a:rPr lang="fr-FR" sz="2800" dirty="0">
                <a:solidFill>
                  <a:srgbClr val="82C341"/>
                </a:solidFill>
                <a:latin typeface="GothamBlack" pitchFamily="50" charset="0"/>
              </a:rPr>
              <a:t>4 688 </a:t>
            </a:r>
            <a:r>
              <a:rPr lang="fr-FR" sz="1400" dirty="0">
                <a:solidFill>
                  <a:srgbClr val="434747"/>
                </a:solidFill>
                <a:latin typeface="GothamBold" pitchFamily="50" charset="0"/>
              </a:rPr>
              <a:t>enfants de la maternelle 5 ans étaient handicapés ou éprouvaient des difficultés d’adaptation selon les critères du ministère de l’Éducation et de l’Enseignement supérieur. Cela représente 5,6 % des enfants à la maternelle 5 ans.</a:t>
            </a:r>
          </a:p>
          <a:p>
            <a:pPr>
              <a:spcAft>
                <a:spcPts val="800"/>
              </a:spcAft>
            </a:pPr>
            <a:r>
              <a:rPr lang="fr-FR" sz="1400" dirty="0">
                <a:solidFill>
                  <a:srgbClr val="434747"/>
                </a:solidFill>
                <a:latin typeface="GothamBook" pitchFamily="50" charset="0"/>
              </a:rPr>
              <a:t>La proportion d’enfants handicapés ou en difficulté d’adaptation est demeurée stable dans les dernières années.</a:t>
            </a:r>
          </a:p>
        </p:txBody>
      </p:sp>
      <p:sp>
        <p:nvSpPr>
          <p:cNvPr id="9" name="Rectangle 8">
            <a:extLst>
              <a:ext uri="{FF2B5EF4-FFF2-40B4-BE49-F238E27FC236}">
                <a16:creationId xmlns:a16="http://schemas.microsoft.com/office/drawing/2014/main" xmlns="" id="{B86C932C-DF25-4914-A6FD-2725657C005D}"/>
              </a:ext>
            </a:extLst>
          </p:cNvPr>
          <p:cNvSpPr/>
          <p:nvPr/>
        </p:nvSpPr>
        <p:spPr>
          <a:xfrm>
            <a:off x="179512" y="4802400"/>
            <a:ext cx="4320480" cy="184666"/>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Retraite Québec, Fichier administratif des enfants handicapés (constitué à partir des renseignements transmis par le Directeur de l’état civil, par Revenu Québec et par les parents d’enfants handicapés).</a:t>
            </a:r>
            <a:endParaRPr lang="en-US" sz="600" dirty="0">
              <a:solidFill>
                <a:srgbClr val="434747"/>
              </a:solidFill>
              <a:latin typeface="GothamBook" pitchFamily="50" charset="0"/>
            </a:endParaRPr>
          </a:p>
        </p:txBody>
      </p:sp>
      <p:pic>
        <p:nvPicPr>
          <p:cNvPr id="6" name="Picture 5">
            <a:extLst>
              <a:ext uri="{FF2B5EF4-FFF2-40B4-BE49-F238E27FC236}">
                <a16:creationId xmlns:a16="http://schemas.microsoft.com/office/drawing/2014/main" xmlns="" id="{22234923-416B-41D1-B7F5-E6EBB8AA0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666" y="1514265"/>
            <a:ext cx="4444453" cy="2033337"/>
          </a:xfrm>
          <a:prstGeom prst="rect">
            <a:avLst/>
          </a:prstGeom>
        </p:spPr>
      </p:pic>
      <p:sp>
        <p:nvSpPr>
          <p:cNvPr id="10" name="Rectangle 9">
            <a:extLst>
              <a:ext uri="{FF2B5EF4-FFF2-40B4-BE49-F238E27FC236}">
                <a16:creationId xmlns:a16="http://schemas.microsoft.com/office/drawing/2014/main" xmlns="" id="{B978F8E3-7AEE-436E-927E-0787BFF34716}"/>
              </a:ext>
            </a:extLst>
          </p:cNvPr>
          <p:cNvSpPr/>
          <p:nvPr/>
        </p:nvSpPr>
        <p:spPr>
          <a:xfrm>
            <a:off x="467544" y="3701353"/>
            <a:ext cx="4104456" cy="598589"/>
          </a:xfrm>
          <a:prstGeom prst="rect">
            <a:avLst/>
          </a:prstGeom>
          <a:solidFill>
            <a:srgbClr val="82C341"/>
          </a:solidFill>
        </p:spPr>
        <p:txBody>
          <a:bodyPr wrap="square" lIns="144000" tIns="144000" rIns="144000" bIns="144000">
            <a:spAutoFit/>
          </a:bodyPr>
          <a:lstStyle/>
          <a:p>
            <a:pPr>
              <a:spcAft>
                <a:spcPts val="800"/>
              </a:spcAft>
            </a:pPr>
            <a:r>
              <a:rPr lang="fr-FR" sz="1000" dirty="0">
                <a:solidFill>
                  <a:schemeClr val="bg1"/>
                </a:solidFill>
                <a:latin typeface="GothamBook" pitchFamily="50" charset="0"/>
              </a:rPr>
              <a:t>Les handicaps incluent les déficiences de diverses natures : intellectuelle, langagière, motrice grave, visuelle, etc.</a:t>
            </a:r>
          </a:p>
        </p:txBody>
      </p:sp>
      <p:sp>
        <p:nvSpPr>
          <p:cNvPr id="11" name="Rectangle 10">
            <a:extLst>
              <a:ext uri="{FF2B5EF4-FFF2-40B4-BE49-F238E27FC236}">
                <a16:creationId xmlns:a16="http://schemas.microsoft.com/office/drawing/2014/main" xmlns="" id="{EB5E5E6D-734B-49B6-94D9-392795908E16}"/>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2" name="Image 6" descr="Logo-Boservatoiredestoutpetits.png">
            <a:extLst>
              <a:ext uri="{FF2B5EF4-FFF2-40B4-BE49-F238E27FC236}">
                <a16:creationId xmlns:a16="http://schemas.microsoft.com/office/drawing/2014/main" xmlns="" id="{4732BCC6-DDB3-420B-8518-EBE462A4B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649206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410400"/>
            <a:ext cx="9144000" cy="461665"/>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VULNÉRABILITÉ À LA MATERNELLE</a:t>
            </a:r>
          </a:p>
        </p:txBody>
      </p:sp>
      <p:sp>
        <p:nvSpPr>
          <p:cNvPr id="9" name="Rectangle 8">
            <a:extLst>
              <a:ext uri="{FF2B5EF4-FFF2-40B4-BE49-F238E27FC236}">
                <a16:creationId xmlns:a16="http://schemas.microsoft.com/office/drawing/2014/main" xmlns="" id="{B86C932C-DF25-4914-A6FD-2725657C005D}"/>
              </a:ext>
            </a:extLst>
          </p:cNvPr>
          <p:cNvSpPr/>
          <p:nvPr/>
        </p:nvSpPr>
        <p:spPr>
          <a:xfrm>
            <a:off x="179511" y="4874400"/>
            <a:ext cx="4824515"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 développement des enfants à la maternelle 2012.</a:t>
            </a:r>
            <a:endParaRPr lang="en-US" sz="600" dirty="0">
              <a:solidFill>
                <a:srgbClr val="434747"/>
              </a:solidFill>
              <a:latin typeface="GothamBook" pitchFamily="50" charset="0"/>
            </a:endParaRPr>
          </a:p>
        </p:txBody>
      </p:sp>
      <p:sp>
        <p:nvSpPr>
          <p:cNvPr id="7" name="Rectangle 6">
            <a:extLst>
              <a:ext uri="{FF2B5EF4-FFF2-40B4-BE49-F238E27FC236}">
                <a16:creationId xmlns:a16="http://schemas.microsoft.com/office/drawing/2014/main" xmlns="" id="{F4109DB3-FF8B-4BC5-A062-933EFF13422C}"/>
              </a:ext>
            </a:extLst>
          </p:cNvPr>
          <p:cNvSpPr/>
          <p:nvPr/>
        </p:nvSpPr>
        <p:spPr>
          <a:xfrm>
            <a:off x="0" y="916727"/>
            <a:ext cx="9144000" cy="430887"/>
          </a:xfrm>
          <a:prstGeom prst="rect">
            <a:avLst/>
          </a:prstGeom>
        </p:spPr>
        <p:txBody>
          <a:bodyPr wrap="square" lIns="0" tIns="0" rIns="0" bIns="0">
            <a:spAutoFit/>
          </a:bodyPr>
          <a:lstStyle/>
          <a:p>
            <a:pPr algn="ctr">
              <a:spcAft>
                <a:spcPts val="800"/>
              </a:spcAft>
            </a:pPr>
            <a:r>
              <a:rPr lang="fr-FR" sz="1400" dirty="0">
                <a:solidFill>
                  <a:srgbClr val="82C341"/>
                </a:solidFill>
                <a:latin typeface="GothamBlack" pitchFamily="50" charset="0"/>
              </a:rPr>
              <a:t>26 % </a:t>
            </a:r>
            <a:r>
              <a:rPr lang="fr-FR" sz="1400" dirty="0">
                <a:solidFill>
                  <a:srgbClr val="434747"/>
                </a:solidFill>
                <a:latin typeface="GothamBold" pitchFamily="50" charset="0"/>
              </a:rPr>
              <a:t>des tout-petits à la maternelle étaient vulnérables dans au moins</a:t>
            </a:r>
            <a:br>
              <a:rPr lang="fr-FR" sz="1400" dirty="0">
                <a:solidFill>
                  <a:srgbClr val="434747"/>
                </a:solidFill>
                <a:latin typeface="GothamBold" pitchFamily="50" charset="0"/>
              </a:rPr>
            </a:br>
            <a:r>
              <a:rPr lang="fr-FR" sz="1400" dirty="0">
                <a:solidFill>
                  <a:srgbClr val="434747"/>
                </a:solidFill>
                <a:latin typeface="GothamBold" pitchFamily="50" charset="0"/>
              </a:rPr>
              <a:t>un domaine de développement en 2012 au Québec.</a:t>
            </a:r>
            <a:endParaRPr lang="fr-FR" sz="1400" dirty="0">
              <a:solidFill>
                <a:srgbClr val="434747"/>
              </a:solidFill>
              <a:latin typeface="GothamBook" pitchFamily="50" charset="0"/>
            </a:endParaRPr>
          </a:p>
        </p:txBody>
      </p:sp>
      <p:pic>
        <p:nvPicPr>
          <p:cNvPr id="4" name="Picture 3">
            <a:extLst>
              <a:ext uri="{FF2B5EF4-FFF2-40B4-BE49-F238E27FC236}">
                <a16:creationId xmlns:a16="http://schemas.microsoft.com/office/drawing/2014/main" xmlns="" id="{052B31A0-E9CE-4D40-B7F2-13B7363DA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67" y="1619384"/>
            <a:ext cx="2655937" cy="1166770"/>
          </a:xfrm>
          <a:prstGeom prst="rect">
            <a:avLst/>
          </a:prstGeom>
        </p:spPr>
      </p:pic>
      <p:pic>
        <p:nvPicPr>
          <p:cNvPr id="11" name="Picture 10">
            <a:extLst>
              <a:ext uri="{FF2B5EF4-FFF2-40B4-BE49-F238E27FC236}">
                <a16:creationId xmlns:a16="http://schemas.microsoft.com/office/drawing/2014/main" xmlns="" id="{38524D4C-8272-4D92-8350-7AE8F7523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619384"/>
            <a:ext cx="2655936" cy="1166770"/>
          </a:xfrm>
          <a:prstGeom prst="rect">
            <a:avLst/>
          </a:prstGeom>
        </p:spPr>
      </p:pic>
      <p:sp>
        <p:nvSpPr>
          <p:cNvPr id="12" name="Rectangle 11">
            <a:extLst>
              <a:ext uri="{FF2B5EF4-FFF2-40B4-BE49-F238E27FC236}">
                <a16:creationId xmlns:a16="http://schemas.microsoft.com/office/drawing/2014/main" xmlns="" id="{DEFAC2D4-4ED3-446F-BDDA-23B4A9865DA8}"/>
              </a:ext>
            </a:extLst>
          </p:cNvPr>
          <p:cNvSpPr/>
          <p:nvPr/>
        </p:nvSpPr>
        <p:spPr>
          <a:xfrm>
            <a:off x="539552" y="2843520"/>
            <a:ext cx="3744416" cy="1287532"/>
          </a:xfrm>
          <a:prstGeom prst="rect">
            <a:avLst/>
          </a:prstGeom>
        </p:spPr>
        <p:txBody>
          <a:bodyPr wrap="square" lIns="0" tIns="0" rIns="0" bIns="0">
            <a:spAutoFit/>
          </a:bodyPr>
          <a:lstStyle/>
          <a:p>
            <a:pPr>
              <a:spcAft>
                <a:spcPts val="800"/>
              </a:spcAft>
            </a:pPr>
            <a:r>
              <a:rPr lang="fr-FR" sz="1100" dirty="0">
                <a:solidFill>
                  <a:srgbClr val="434747"/>
                </a:solidFill>
                <a:latin typeface="GothamBold" pitchFamily="50" charset="0"/>
              </a:rPr>
              <a:t>De ce nombre, la moitié était vulnérable dans seulement un domaine  de développement.</a:t>
            </a:r>
          </a:p>
          <a:p>
            <a:pPr>
              <a:spcAft>
                <a:spcPts val="800"/>
              </a:spcAft>
            </a:pPr>
            <a:r>
              <a:rPr lang="fr-FR" sz="1100" dirty="0">
                <a:solidFill>
                  <a:srgbClr val="434747"/>
                </a:solidFill>
                <a:latin typeface="GothamBook" pitchFamily="50" charset="0"/>
              </a:rPr>
              <a:t>Parmi les tout-petits vulnérables dans un seul domaine de développement, le domaine de la santé physique et bien-être et celui des habiletés de communication et connaissances générales étaient les plus souvent en cause.</a:t>
            </a:r>
          </a:p>
        </p:txBody>
      </p:sp>
      <p:sp>
        <p:nvSpPr>
          <p:cNvPr id="13" name="Rectangle 12">
            <a:extLst>
              <a:ext uri="{FF2B5EF4-FFF2-40B4-BE49-F238E27FC236}">
                <a16:creationId xmlns:a16="http://schemas.microsoft.com/office/drawing/2014/main" xmlns="" id="{A6E7D48B-EF16-48F9-9AB2-B79A9E609FB3}"/>
              </a:ext>
            </a:extLst>
          </p:cNvPr>
          <p:cNvSpPr/>
          <p:nvPr/>
        </p:nvSpPr>
        <p:spPr>
          <a:xfrm>
            <a:off x="4860032" y="2843520"/>
            <a:ext cx="3744416" cy="1492716"/>
          </a:xfrm>
          <a:prstGeom prst="rect">
            <a:avLst/>
          </a:prstGeom>
        </p:spPr>
        <p:txBody>
          <a:bodyPr wrap="square" lIns="0" tIns="0" rIns="0" bIns="0">
            <a:spAutoFit/>
          </a:bodyPr>
          <a:lstStyle/>
          <a:p>
            <a:pPr>
              <a:spcAft>
                <a:spcPts val="800"/>
              </a:spcAft>
            </a:pPr>
            <a:r>
              <a:rPr lang="fr-FR" sz="1100" dirty="0">
                <a:solidFill>
                  <a:srgbClr val="434747"/>
                </a:solidFill>
                <a:latin typeface="GothamBold" pitchFamily="50" charset="0"/>
              </a:rPr>
              <a:t>L’autre moitié était vulnérable dans plus d’un domaine de développement.</a:t>
            </a:r>
          </a:p>
          <a:p>
            <a:pPr>
              <a:spcAft>
                <a:spcPts val="800"/>
              </a:spcAft>
            </a:pPr>
            <a:r>
              <a:rPr lang="fr-FR" sz="1100" dirty="0">
                <a:solidFill>
                  <a:srgbClr val="434747"/>
                </a:solidFill>
                <a:latin typeface="GothamBook" pitchFamily="50" charset="0"/>
              </a:rPr>
              <a:t>Les combinaisons suivantes de domaines de vulnérabilité étaient particulièrement fréquentes :</a:t>
            </a:r>
          </a:p>
          <a:p>
            <a:pPr marL="171450" indent="-171450">
              <a:spcAft>
                <a:spcPts val="800"/>
              </a:spcAft>
              <a:buFont typeface="Arial" panose="020B0604020202020204" pitchFamily="34" charset="0"/>
              <a:buChar char="•"/>
            </a:pPr>
            <a:r>
              <a:rPr lang="fr-FR" sz="1100" dirty="0">
                <a:solidFill>
                  <a:srgbClr val="434747"/>
                </a:solidFill>
                <a:latin typeface="GothamBook" pitchFamily="50" charset="0"/>
              </a:rPr>
              <a:t>Compétences sociales </a:t>
            </a:r>
            <a:r>
              <a:rPr lang="fr-FR" sz="1100" dirty="0">
                <a:solidFill>
                  <a:srgbClr val="434747"/>
                </a:solidFill>
                <a:latin typeface="GothamBold" pitchFamily="50" charset="0"/>
              </a:rPr>
              <a:t>et</a:t>
            </a:r>
            <a:r>
              <a:rPr lang="fr-FR" sz="1100" dirty="0">
                <a:solidFill>
                  <a:srgbClr val="434747"/>
                </a:solidFill>
                <a:latin typeface="GothamBook" pitchFamily="50" charset="0"/>
              </a:rPr>
              <a:t> maturité affective</a:t>
            </a:r>
          </a:p>
          <a:p>
            <a:pPr marL="171450" indent="-171450">
              <a:spcAft>
                <a:spcPts val="800"/>
              </a:spcAft>
              <a:buFont typeface="Arial" panose="020B0604020202020204" pitchFamily="34" charset="0"/>
              <a:buChar char="•"/>
            </a:pPr>
            <a:r>
              <a:rPr lang="fr-FR" sz="1100" dirty="0">
                <a:solidFill>
                  <a:srgbClr val="434747"/>
                </a:solidFill>
                <a:latin typeface="GothamBook" pitchFamily="50" charset="0"/>
              </a:rPr>
              <a:t>Développement cognitif et langagier </a:t>
            </a:r>
            <a:r>
              <a:rPr lang="fr-FR" sz="1100" dirty="0">
                <a:solidFill>
                  <a:srgbClr val="434747"/>
                </a:solidFill>
                <a:latin typeface="GothamBold" pitchFamily="50" charset="0"/>
              </a:rPr>
              <a:t>et</a:t>
            </a:r>
            <a:r>
              <a:rPr lang="fr-FR" sz="1100" dirty="0">
                <a:solidFill>
                  <a:srgbClr val="434747"/>
                </a:solidFill>
                <a:latin typeface="GothamBook" pitchFamily="50" charset="0"/>
              </a:rPr>
              <a:t> habiletés de communication et connaissances générales</a:t>
            </a:r>
          </a:p>
        </p:txBody>
      </p:sp>
      <p:cxnSp>
        <p:nvCxnSpPr>
          <p:cNvPr id="14" name="Straight Connector 13">
            <a:extLst>
              <a:ext uri="{FF2B5EF4-FFF2-40B4-BE49-F238E27FC236}">
                <a16:creationId xmlns:a16="http://schemas.microsoft.com/office/drawing/2014/main" xmlns="" id="{AF45CA9C-099C-490A-9B0D-8017B1447C95}"/>
              </a:ext>
            </a:extLst>
          </p:cNvPr>
          <p:cNvCxnSpPr>
            <a:cxnSpLocks/>
          </p:cNvCxnSpPr>
          <p:nvPr/>
        </p:nvCxnSpPr>
        <p:spPr>
          <a:xfrm>
            <a:off x="4572000" y="1691392"/>
            <a:ext cx="0" cy="2737430"/>
          </a:xfrm>
          <a:prstGeom prst="line">
            <a:avLst/>
          </a:prstGeom>
          <a:ln>
            <a:solidFill>
              <a:srgbClr val="434747"/>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B7425F38-BDEE-4482-8CCC-6EFF4654BE15}"/>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7" name="Image 6" descr="Logo-Boservatoiredestoutpetits.png">
            <a:extLst>
              <a:ext uri="{FF2B5EF4-FFF2-40B4-BE49-F238E27FC236}">
                <a16:creationId xmlns:a16="http://schemas.microsoft.com/office/drawing/2014/main" xmlns="" id="{4ED516F5-F7F7-4125-9251-DCE747163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38882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554400"/>
            <a:ext cx="9144000" cy="461665"/>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VULNÉRABILITÉ À LA MATERNELLE</a:t>
            </a:r>
          </a:p>
        </p:txBody>
      </p:sp>
      <p:sp>
        <p:nvSpPr>
          <p:cNvPr id="15" name="Rectangle 14">
            <a:extLst>
              <a:ext uri="{FF2B5EF4-FFF2-40B4-BE49-F238E27FC236}">
                <a16:creationId xmlns:a16="http://schemas.microsoft.com/office/drawing/2014/main" xmlns="" id="{F0E37021-2C03-4CC0-AA4E-4B8B8F00D5D8}"/>
              </a:ext>
            </a:extLst>
          </p:cNvPr>
          <p:cNvSpPr/>
          <p:nvPr/>
        </p:nvSpPr>
        <p:spPr>
          <a:xfrm>
            <a:off x="1043608" y="1635646"/>
            <a:ext cx="7200800" cy="2072362"/>
          </a:xfrm>
          <a:prstGeom prst="rect">
            <a:avLst/>
          </a:prstGeom>
        </p:spPr>
        <p:txBody>
          <a:bodyPr wrap="square" lIns="0" tIns="0" rIns="0" bIns="0">
            <a:spAutoFit/>
          </a:bodyPr>
          <a:lstStyle/>
          <a:p>
            <a:pPr>
              <a:spcAft>
                <a:spcPts val="800"/>
              </a:spcAft>
            </a:pPr>
            <a:r>
              <a:rPr lang="fr-FR" sz="2000" dirty="0">
                <a:solidFill>
                  <a:srgbClr val="82C341"/>
                </a:solidFill>
                <a:latin typeface="GothamBold" pitchFamily="50" charset="0"/>
              </a:rPr>
              <a:t>Que veut-on dire par « enfant vulnérable » ?</a:t>
            </a:r>
          </a:p>
          <a:p>
            <a:pPr>
              <a:spcAft>
                <a:spcPts val="800"/>
              </a:spcAft>
            </a:pPr>
            <a:r>
              <a:rPr lang="fr-FR" dirty="0">
                <a:solidFill>
                  <a:srgbClr val="434747"/>
                </a:solidFill>
                <a:latin typeface="GothamBook" pitchFamily="50" charset="0"/>
              </a:rPr>
              <a:t>Dans le cadre de l’</a:t>
            </a:r>
            <a:r>
              <a:rPr lang="fr-FR" i="1" dirty="0">
                <a:solidFill>
                  <a:srgbClr val="434747"/>
                </a:solidFill>
                <a:latin typeface="GothamBook" pitchFamily="50" charset="0"/>
              </a:rPr>
              <a:t>Enquête québécoise sur le développement des enfants à la maternelle (EQDEM)</a:t>
            </a:r>
            <a:r>
              <a:rPr lang="fr-FR" dirty="0">
                <a:solidFill>
                  <a:srgbClr val="434747"/>
                </a:solidFill>
                <a:latin typeface="GothamBook" pitchFamily="50" charset="0"/>
              </a:rPr>
              <a:t>, les enfants étaient évalués par leur enseignant de maternelle. Un enfant était considéré comme vulnérable dans un domaine s’il faisait partie des 10 % d’enfants québécois ayant les résultats les plus faibles dans ce domaine.</a:t>
            </a:r>
          </a:p>
        </p:txBody>
      </p:sp>
      <p:sp>
        <p:nvSpPr>
          <p:cNvPr id="6" name="Rectangle 5">
            <a:extLst>
              <a:ext uri="{FF2B5EF4-FFF2-40B4-BE49-F238E27FC236}">
                <a16:creationId xmlns:a16="http://schemas.microsoft.com/office/drawing/2014/main" xmlns="" id="{C068ECD6-F581-482C-A467-C24E48AAF0B5}"/>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9047B518-E8C1-4455-A396-309EF3933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595134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BF8526-E9F9-43BA-B1A7-B85A5EFCD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ZoneTexte 7">
            <a:extLst>
              <a:ext uri="{FF2B5EF4-FFF2-40B4-BE49-F238E27FC236}">
                <a16:creationId xmlns:a16="http://schemas.microsoft.com/office/drawing/2014/main" xmlns="" id="{460D2CA7-C9CB-493B-AF07-BB9BC21AA173}"/>
              </a:ext>
            </a:extLst>
          </p:cNvPr>
          <p:cNvSpPr txBox="1"/>
          <p:nvPr/>
        </p:nvSpPr>
        <p:spPr>
          <a:xfrm>
            <a:off x="0" y="554400"/>
            <a:ext cx="9144000" cy="461665"/>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VULNÉRABILITÉ À LA MATERNELLE</a:t>
            </a:r>
          </a:p>
        </p:txBody>
      </p:sp>
      <p:sp>
        <p:nvSpPr>
          <p:cNvPr id="15" name="Rectangle 14">
            <a:extLst>
              <a:ext uri="{FF2B5EF4-FFF2-40B4-BE49-F238E27FC236}">
                <a16:creationId xmlns:a16="http://schemas.microsoft.com/office/drawing/2014/main" xmlns="" id="{F0E37021-2C03-4CC0-AA4E-4B8B8F00D5D8}"/>
              </a:ext>
            </a:extLst>
          </p:cNvPr>
          <p:cNvSpPr/>
          <p:nvPr/>
        </p:nvSpPr>
        <p:spPr>
          <a:xfrm>
            <a:off x="899592" y="1419622"/>
            <a:ext cx="7344816" cy="215444"/>
          </a:xfrm>
          <a:prstGeom prst="rect">
            <a:avLst/>
          </a:prstGeom>
        </p:spPr>
        <p:txBody>
          <a:bodyPr wrap="square" lIns="0" tIns="0" rIns="0" bIns="0">
            <a:spAutoFit/>
          </a:bodyPr>
          <a:lstStyle/>
          <a:p>
            <a:pPr>
              <a:spcAft>
                <a:spcPts val="800"/>
              </a:spcAft>
            </a:pPr>
            <a:r>
              <a:rPr lang="fr-FR" sz="1400" dirty="0">
                <a:solidFill>
                  <a:srgbClr val="82C341"/>
                </a:solidFill>
                <a:latin typeface="GothamBold" pitchFamily="50" charset="0"/>
              </a:rPr>
              <a:t>Quels aspects sont étudiés dans chacun des domaines ?</a:t>
            </a:r>
            <a:endParaRPr lang="fr-FR" sz="1400" dirty="0">
              <a:solidFill>
                <a:srgbClr val="434747"/>
              </a:solidFill>
              <a:latin typeface="GothamBook" pitchFamily="50" charset="0"/>
            </a:endParaRPr>
          </a:p>
        </p:txBody>
      </p:sp>
      <p:sp>
        <p:nvSpPr>
          <p:cNvPr id="7" name="Rectangle 6">
            <a:extLst>
              <a:ext uri="{FF2B5EF4-FFF2-40B4-BE49-F238E27FC236}">
                <a16:creationId xmlns:a16="http://schemas.microsoft.com/office/drawing/2014/main" xmlns="" id="{AC568711-36A5-4E13-A553-079563A6FF37}"/>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8" name="Image 6" descr="Logo-Boservatoiredestoutpetits.png">
            <a:extLst>
              <a:ext uri="{FF2B5EF4-FFF2-40B4-BE49-F238E27FC236}">
                <a16:creationId xmlns:a16="http://schemas.microsoft.com/office/drawing/2014/main" xmlns="" id="{916D56D5-770D-40C5-A64E-8F93430E6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889605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411510"/>
            <a:ext cx="9144000" cy="1759456"/>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QUI SONT LES ENFANTS DE LA MATERNELLE LES</a:t>
            </a:r>
            <a:br>
              <a:rPr lang="fr-FR" sz="2400" dirty="0">
                <a:solidFill>
                  <a:srgbClr val="82C341"/>
                </a:solidFill>
                <a:latin typeface="GothamBold" pitchFamily="50" charset="0"/>
              </a:rPr>
            </a:br>
            <a:r>
              <a:rPr lang="fr-FR" sz="2400" dirty="0">
                <a:solidFill>
                  <a:srgbClr val="82C341"/>
                </a:solidFill>
                <a:latin typeface="GothamBold" pitchFamily="50" charset="0"/>
              </a:rPr>
              <a:t>PLUS SUSCEPTIBLES D’ÊTRE VULNÉRABLES ?</a:t>
            </a:r>
          </a:p>
          <a:p>
            <a:pPr algn="ctr">
              <a:spcAft>
                <a:spcPts val="500"/>
              </a:spcAft>
            </a:pPr>
            <a:r>
              <a:rPr lang="fr-FR" sz="1400" dirty="0">
                <a:solidFill>
                  <a:srgbClr val="434747"/>
                </a:solidFill>
                <a:latin typeface="GothamBold" pitchFamily="50" charset="0"/>
              </a:rPr>
              <a:t>Certains groupes d’enfants sont plus susceptibles d’être vulnérables</a:t>
            </a:r>
            <a:br>
              <a:rPr lang="fr-FR" sz="1400" dirty="0">
                <a:solidFill>
                  <a:srgbClr val="434747"/>
                </a:solidFill>
                <a:latin typeface="GothamBold" pitchFamily="50" charset="0"/>
              </a:rPr>
            </a:br>
            <a:r>
              <a:rPr lang="fr-FR" sz="1400" dirty="0">
                <a:solidFill>
                  <a:srgbClr val="434747"/>
                </a:solidFill>
                <a:latin typeface="GothamBold" pitchFamily="50" charset="0"/>
              </a:rPr>
              <a:t>dans au moins un domaine de développement.</a:t>
            </a:r>
            <a:endParaRPr lang="fr-FR" sz="1400" dirty="0">
              <a:solidFill>
                <a:srgbClr val="434747"/>
              </a:solidFill>
              <a:latin typeface="GothamBook" pitchFamily="50" charset="0"/>
            </a:endParaRPr>
          </a:p>
          <a:p>
            <a:pPr algn="ctr">
              <a:spcAft>
                <a:spcPts val="500"/>
              </a:spcAft>
            </a:pPr>
            <a:endParaRPr lang="fr-FR" sz="2400" dirty="0">
              <a:solidFill>
                <a:srgbClr val="82C341"/>
              </a:solidFill>
              <a:latin typeface="GothamBold" pitchFamily="50" charset="0"/>
            </a:endParaRPr>
          </a:p>
        </p:txBody>
      </p:sp>
      <p:sp>
        <p:nvSpPr>
          <p:cNvPr id="7" name="Rectangle 6">
            <a:extLst>
              <a:ext uri="{FF2B5EF4-FFF2-40B4-BE49-F238E27FC236}">
                <a16:creationId xmlns:a16="http://schemas.microsoft.com/office/drawing/2014/main" xmlns="" id="{2B1E6431-7639-4CEE-ABF3-85F4C3597194}"/>
              </a:ext>
            </a:extLst>
          </p:cNvPr>
          <p:cNvSpPr/>
          <p:nvPr/>
        </p:nvSpPr>
        <p:spPr>
          <a:xfrm>
            <a:off x="179511" y="4874400"/>
            <a:ext cx="4824515"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 développement des enfants à la maternelle 2012.</a:t>
            </a:r>
            <a:endParaRPr lang="en-US" sz="600" dirty="0">
              <a:solidFill>
                <a:srgbClr val="434747"/>
              </a:solidFill>
              <a:latin typeface="GothamBook" pitchFamily="50" charset="0"/>
            </a:endParaRPr>
          </a:p>
        </p:txBody>
      </p:sp>
      <p:sp>
        <p:nvSpPr>
          <p:cNvPr id="10" name="Rectangle 9">
            <a:extLst>
              <a:ext uri="{FF2B5EF4-FFF2-40B4-BE49-F238E27FC236}">
                <a16:creationId xmlns:a16="http://schemas.microsoft.com/office/drawing/2014/main" xmlns="" id="{31B6A703-62E0-462A-8861-C737944D1773}"/>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71BAA282-BD38-4064-808D-73131401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pic>
        <p:nvPicPr>
          <p:cNvPr id="5" name="Picture 4">
            <a:extLst>
              <a:ext uri="{FF2B5EF4-FFF2-40B4-BE49-F238E27FC236}">
                <a16:creationId xmlns:a16="http://schemas.microsoft.com/office/drawing/2014/main" xmlns="" id="{29400CDD-2635-4523-8A2E-6A3FB9D6D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1995686"/>
            <a:ext cx="4464496" cy="2488956"/>
          </a:xfrm>
          <a:prstGeom prst="rect">
            <a:avLst/>
          </a:prstGeom>
        </p:spPr>
      </p:pic>
    </p:spTree>
    <p:extLst>
      <p:ext uri="{BB962C8B-B14F-4D97-AF65-F5344CB8AC3E}">
        <p14:creationId xmlns:p14="http://schemas.microsoft.com/office/powerpoint/2010/main" val="1947009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410400"/>
            <a:ext cx="9144000" cy="830997"/>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SERVICES D’UN PROFESSIONNEL</a:t>
            </a:r>
            <a:br>
              <a:rPr lang="fr-FR" sz="2400" dirty="0">
                <a:solidFill>
                  <a:srgbClr val="82C341"/>
                </a:solidFill>
                <a:latin typeface="GothamBold" pitchFamily="50" charset="0"/>
              </a:rPr>
            </a:br>
            <a:r>
              <a:rPr lang="fr-FR" sz="2400" dirty="0">
                <a:solidFill>
                  <a:srgbClr val="82C341"/>
                </a:solidFill>
                <a:latin typeface="GothamBold" pitchFamily="50" charset="0"/>
              </a:rPr>
              <a:t>NON ENSEIGNANT À LA MATERNELLE</a:t>
            </a:r>
          </a:p>
        </p:txBody>
      </p:sp>
      <p:sp>
        <p:nvSpPr>
          <p:cNvPr id="6" name="Rectangle 5">
            <a:extLst>
              <a:ext uri="{FF2B5EF4-FFF2-40B4-BE49-F238E27FC236}">
                <a16:creationId xmlns:a16="http://schemas.microsoft.com/office/drawing/2014/main" xmlns="" id="{AFFAC828-4577-4952-AAAA-6F176DF01B63}"/>
              </a:ext>
            </a:extLst>
          </p:cNvPr>
          <p:cNvSpPr/>
          <p:nvPr/>
        </p:nvSpPr>
        <p:spPr>
          <a:xfrm>
            <a:off x="3131840" y="1695371"/>
            <a:ext cx="4464496" cy="2349361"/>
          </a:xfrm>
          <a:prstGeom prst="rect">
            <a:avLst/>
          </a:prstGeom>
        </p:spPr>
        <p:txBody>
          <a:bodyPr wrap="square" lIns="0" tIns="0" rIns="0" bIns="0">
            <a:spAutoFit/>
          </a:bodyPr>
          <a:lstStyle/>
          <a:p>
            <a:pPr>
              <a:spcAft>
                <a:spcPts val="800"/>
              </a:spcAft>
            </a:pPr>
            <a:r>
              <a:rPr lang="fr-FR" dirty="0">
                <a:solidFill>
                  <a:srgbClr val="82C341"/>
                </a:solidFill>
                <a:latin typeface="GothamBold" pitchFamily="50" charset="0"/>
              </a:rPr>
              <a:t>1 enfant vulnérable sur 2 </a:t>
            </a:r>
            <a:r>
              <a:rPr lang="fr-FR" dirty="0">
                <a:solidFill>
                  <a:srgbClr val="434747"/>
                </a:solidFill>
                <a:latin typeface="GothamBold" pitchFamily="50" charset="0"/>
              </a:rPr>
              <a:t>n’avait pas pu bénéficier des services d’un professionnel non enseignant entre le début de l’année scolaire et le moment de l’enquête.</a:t>
            </a:r>
          </a:p>
          <a:p>
            <a:pPr>
              <a:spcAft>
                <a:spcPts val="800"/>
              </a:spcAft>
            </a:pPr>
            <a:r>
              <a:rPr lang="fr-FR" sz="1400" dirty="0">
                <a:solidFill>
                  <a:srgbClr val="434747"/>
                </a:solidFill>
                <a:latin typeface="GothamBook" pitchFamily="50" charset="0"/>
              </a:rPr>
              <a:t>Les services professionnels les plus fréquemment utilisés par les enfants de la maternelle 5 ans, vulnérables ou non, étaient ceux offerts par les </a:t>
            </a:r>
            <a:r>
              <a:rPr lang="fr-FR" sz="1400" dirty="0">
                <a:solidFill>
                  <a:srgbClr val="434747"/>
                </a:solidFill>
                <a:latin typeface="GothamBold" pitchFamily="50" charset="0"/>
              </a:rPr>
              <a:t>orthopédagogues</a:t>
            </a:r>
            <a:r>
              <a:rPr lang="fr-FR" sz="1400" dirty="0">
                <a:solidFill>
                  <a:srgbClr val="434747"/>
                </a:solidFill>
                <a:latin typeface="GothamBook" pitchFamily="50" charset="0"/>
              </a:rPr>
              <a:t> et les </a:t>
            </a:r>
            <a:r>
              <a:rPr lang="fr-FR" sz="1400" dirty="0">
                <a:solidFill>
                  <a:srgbClr val="434747"/>
                </a:solidFill>
                <a:latin typeface="GothamBold" pitchFamily="50" charset="0"/>
              </a:rPr>
              <a:t>orthophonistes</a:t>
            </a:r>
            <a:r>
              <a:rPr lang="fr-FR" sz="1400" dirty="0">
                <a:solidFill>
                  <a:srgbClr val="434747"/>
                </a:solidFill>
                <a:latin typeface="GothamBook" pitchFamily="50" charset="0"/>
              </a:rPr>
              <a:t>.</a:t>
            </a:r>
          </a:p>
        </p:txBody>
      </p:sp>
      <p:sp>
        <p:nvSpPr>
          <p:cNvPr id="7" name="Rectangle 6">
            <a:extLst>
              <a:ext uri="{FF2B5EF4-FFF2-40B4-BE49-F238E27FC236}">
                <a16:creationId xmlns:a16="http://schemas.microsoft.com/office/drawing/2014/main" xmlns="" id="{2B1E6431-7639-4CEE-ABF3-85F4C3597194}"/>
              </a:ext>
            </a:extLst>
          </p:cNvPr>
          <p:cNvSpPr/>
          <p:nvPr/>
        </p:nvSpPr>
        <p:spPr>
          <a:xfrm>
            <a:off x="179511" y="4874400"/>
            <a:ext cx="4824515"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 développement des enfants à la maternelle 2012.</a:t>
            </a:r>
            <a:endParaRPr lang="en-US" sz="600" dirty="0">
              <a:solidFill>
                <a:srgbClr val="434747"/>
              </a:solidFill>
              <a:latin typeface="GothamBook" pitchFamily="50" charset="0"/>
            </a:endParaRPr>
          </a:p>
        </p:txBody>
      </p:sp>
      <p:pic>
        <p:nvPicPr>
          <p:cNvPr id="5" name="Picture 4">
            <a:extLst>
              <a:ext uri="{FF2B5EF4-FFF2-40B4-BE49-F238E27FC236}">
                <a16:creationId xmlns:a16="http://schemas.microsoft.com/office/drawing/2014/main" xmlns="" id="{8D10E0B1-A6C2-4724-AD18-302A9A373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584176"/>
            <a:ext cx="1337712" cy="2571750"/>
          </a:xfrm>
          <a:prstGeom prst="rect">
            <a:avLst/>
          </a:prstGeom>
        </p:spPr>
      </p:pic>
      <p:sp>
        <p:nvSpPr>
          <p:cNvPr id="10" name="Rectangle 9">
            <a:extLst>
              <a:ext uri="{FF2B5EF4-FFF2-40B4-BE49-F238E27FC236}">
                <a16:creationId xmlns:a16="http://schemas.microsoft.com/office/drawing/2014/main" xmlns="" id="{E388F23E-392D-434B-9031-8322D8AD8F80}"/>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4EF71809-246F-4616-B6DD-2DA8294D9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208233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7">
            <a:extLst>
              <a:ext uri="{FF2B5EF4-FFF2-40B4-BE49-F238E27FC236}">
                <a16:creationId xmlns:a16="http://schemas.microsoft.com/office/drawing/2014/main" xmlns="" id="{460D2CA7-C9CB-493B-AF07-BB9BC21AA173}"/>
              </a:ext>
            </a:extLst>
          </p:cNvPr>
          <p:cNvSpPr txBox="1"/>
          <p:nvPr/>
        </p:nvSpPr>
        <p:spPr>
          <a:xfrm>
            <a:off x="0" y="410400"/>
            <a:ext cx="9144000" cy="830997"/>
          </a:xfrm>
          <a:prstGeom prst="rect">
            <a:avLst/>
          </a:prstGeom>
          <a:noFill/>
        </p:spPr>
        <p:txBody>
          <a:bodyPr wrap="square" rtlCol="0">
            <a:spAutoFit/>
          </a:bodyPr>
          <a:lstStyle/>
          <a:p>
            <a:pPr algn="ctr">
              <a:spcAft>
                <a:spcPts val="500"/>
              </a:spcAft>
            </a:pPr>
            <a:r>
              <a:rPr lang="fr-FR" sz="2400" dirty="0">
                <a:solidFill>
                  <a:srgbClr val="82C341"/>
                </a:solidFill>
                <a:latin typeface="GothamBold" pitchFamily="50" charset="0"/>
              </a:rPr>
              <a:t>SERVICES D’UN PROFESSIONNEL</a:t>
            </a:r>
            <a:br>
              <a:rPr lang="fr-FR" sz="2400" dirty="0">
                <a:solidFill>
                  <a:srgbClr val="82C341"/>
                </a:solidFill>
                <a:latin typeface="GothamBold" pitchFamily="50" charset="0"/>
              </a:rPr>
            </a:br>
            <a:r>
              <a:rPr lang="fr-FR" sz="2400" dirty="0">
                <a:solidFill>
                  <a:srgbClr val="82C341"/>
                </a:solidFill>
                <a:latin typeface="GothamBold" pitchFamily="50" charset="0"/>
              </a:rPr>
              <a:t>NON ENSEIGNANT À LA MATERNELLE</a:t>
            </a:r>
          </a:p>
        </p:txBody>
      </p:sp>
      <p:sp>
        <p:nvSpPr>
          <p:cNvPr id="7" name="Rectangle 6">
            <a:extLst>
              <a:ext uri="{FF2B5EF4-FFF2-40B4-BE49-F238E27FC236}">
                <a16:creationId xmlns:a16="http://schemas.microsoft.com/office/drawing/2014/main" xmlns="" id="{2B1E6431-7639-4CEE-ABF3-85F4C3597194}"/>
              </a:ext>
            </a:extLst>
          </p:cNvPr>
          <p:cNvSpPr/>
          <p:nvPr/>
        </p:nvSpPr>
        <p:spPr>
          <a:xfrm>
            <a:off x="179511" y="4874400"/>
            <a:ext cx="4824515"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Enquête québécoise sur le développement des enfants à la maternelle 2012.</a:t>
            </a:r>
            <a:endParaRPr lang="en-US" sz="600" dirty="0">
              <a:solidFill>
                <a:srgbClr val="434747"/>
              </a:solidFill>
              <a:latin typeface="GothamBook" pitchFamily="50" charset="0"/>
            </a:endParaRPr>
          </a:p>
        </p:txBody>
      </p:sp>
      <p:pic>
        <p:nvPicPr>
          <p:cNvPr id="4" name="Picture 3">
            <a:extLst>
              <a:ext uri="{FF2B5EF4-FFF2-40B4-BE49-F238E27FC236}">
                <a16:creationId xmlns:a16="http://schemas.microsoft.com/office/drawing/2014/main" xmlns="" id="{6FFD5126-6C23-4F31-9FD9-B0EBD2300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352" y="1491630"/>
            <a:ext cx="5527295" cy="2828133"/>
          </a:xfrm>
          <a:prstGeom prst="rect">
            <a:avLst/>
          </a:prstGeom>
        </p:spPr>
      </p:pic>
      <p:sp>
        <p:nvSpPr>
          <p:cNvPr id="8" name="Rectangle 7">
            <a:extLst>
              <a:ext uri="{FF2B5EF4-FFF2-40B4-BE49-F238E27FC236}">
                <a16:creationId xmlns:a16="http://schemas.microsoft.com/office/drawing/2014/main" xmlns="" id="{C76BD52A-B39B-497C-AA2A-26DAAD7F0487}"/>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6" descr="Logo-Boservatoiredestoutpetits.png">
            <a:extLst>
              <a:ext uri="{FF2B5EF4-FFF2-40B4-BE49-F238E27FC236}">
                <a16:creationId xmlns:a16="http://schemas.microsoft.com/office/drawing/2014/main" xmlns="" id="{9CEF1CF4-518A-4080-9DCB-9A41379AC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2350688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0F6E8"/>
        </a:solidFill>
        <a:effectLst/>
      </p:bgPr>
    </p:bg>
    <p:spTree>
      <p:nvGrpSpPr>
        <p:cNvPr id="1" name=""/>
        <p:cNvGrpSpPr/>
        <p:nvPr/>
      </p:nvGrpSpPr>
      <p:grpSpPr>
        <a:xfrm>
          <a:off x="0" y="0"/>
          <a:ext cx="0" cy="0"/>
          <a:chOff x="0" y="0"/>
          <a:chExt cx="0" cy="0"/>
        </a:xfrm>
      </p:grpSpPr>
      <p:sp>
        <p:nvSpPr>
          <p:cNvPr id="9" name="ZoneTexte 7">
            <a:extLst>
              <a:ext uri="{FF2B5EF4-FFF2-40B4-BE49-F238E27FC236}">
                <a16:creationId xmlns:a16="http://schemas.microsoft.com/office/drawing/2014/main" xmlns="" id="{1F7DAF15-C645-45D3-9845-438CD2F374DE}"/>
              </a:ext>
            </a:extLst>
          </p:cNvPr>
          <p:cNvSpPr txBox="1"/>
          <p:nvPr/>
        </p:nvSpPr>
        <p:spPr>
          <a:xfrm>
            <a:off x="971600" y="555526"/>
            <a:ext cx="7200800" cy="461665"/>
          </a:xfrm>
          <a:prstGeom prst="rect">
            <a:avLst/>
          </a:prstGeom>
          <a:noFill/>
        </p:spPr>
        <p:txBody>
          <a:bodyPr wrap="square" rtlCol="0">
            <a:spAutoFit/>
          </a:bodyPr>
          <a:lstStyle/>
          <a:p>
            <a:pPr algn="ctr">
              <a:spcAft>
                <a:spcPts val="800"/>
              </a:spcAft>
            </a:pPr>
            <a:r>
              <a:rPr lang="fr-FR" sz="2400" dirty="0">
                <a:solidFill>
                  <a:srgbClr val="82C341"/>
                </a:solidFill>
                <a:latin typeface="GothamBold" pitchFamily="50" charset="0"/>
              </a:rPr>
              <a:t>IL EST POSSIBLE D’AGIR</a:t>
            </a:r>
          </a:p>
        </p:txBody>
      </p:sp>
      <p:sp>
        <p:nvSpPr>
          <p:cNvPr id="5" name="Rectangle 4">
            <a:extLst>
              <a:ext uri="{FF2B5EF4-FFF2-40B4-BE49-F238E27FC236}">
                <a16:creationId xmlns:a16="http://schemas.microsoft.com/office/drawing/2014/main" xmlns="" id="{65943BE3-64F3-4760-8DE2-75BE1E56C6B5}"/>
              </a:ext>
            </a:extLst>
          </p:cNvPr>
          <p:cNvSpPr/>
          <p:nvPr/>
        </p:nvSpPr>
        <p:spPr>
          <a:xfrm>
            <a:off x="2550280" y="1275606"/>
            <a:ext cx="5046056" cy="3170099"/>
          </a:xfrm>
          <a:prstGeom prst="rect">
            <a:avLst/>
          </a:prstGeom>
        </p:spPr>
        <p:txBody>
          <a:bodyPr wrap="square" lIns="0" tIns="0" rIns="0" bIns="0">
            <a:spAutoFit/>
          </a:bodyPr>
          <a:lstStyle/>
          <a:p>
            <a:pPr>
              <a:spcAft>
                <a:spcPts val="2000"/>
              </a:spcAft>
            </a:pPr>
            <a:r>
              <a:rPr lang="fr-FR" sz="1200" dirty="0">
                <a:solidFill>
                  <a:srgbClr val="434747"/>
                </a:solidFill>
                <a:latin typeface="GothamBold" pitchFamily="50" charset="0"/>
              </a:rPr>
              <a:t>Améliorer les conditions de vie des enfants issus de milieux défavorisés et soutenir les parents en difficulté </a:t>
            </a:r>
            <a:r>
              <a:rPr lang="fr-FR" sz="1200" dirty="0">
                <a:solidFill>
                  <a:srgbClr val="434747"/>
                </a:solidFill>
                <a:latin typeface="GothamBook" pitchFamily="50" charset="0"/>
              </a:rPr>
              <a:t>constituent des pistes d’action pour améliorer le développement des tout-petits.</a:t>
            </a:r>
          </a:p>
          <a:p>
            <a:pPr>
              <a:spcAft>
                <a:spcPts val="2000"/>
              </a:spcAft>
            </a:pPr>
            <a:r>
              <a:rPr lang="fr-FR" sz="1200" dirty="0">
                <a:solidFill>
                  <a:srgbClr val="434747"/>
                </a:solidFill>
                <a:latin typeface="GothamBold" pitchFamily="50" charset="0"/>
              </a:rPr>
              <a:t>Les professionnels non enseignants peuvent soutenir l’enseignant ou l’éducateur en petite enfance </a:t>
            </a:r>
            <a:r>
              <a:rPr lang="fr-FR" sz="1200" dirty="0">
                <a:solidFill>
                  <a:srgbClr val="434747"/>
                </a:solidFill>
                <a:latin typeface="GothamBook" pitchFamily="50" charset="0"/>
              </a:rPr>
              <a:t>en identifiant les besoins particuliers de l’enfant et en participant à l’élaboration d’un plan d’intervention.</a:t>
            </a:r>
          </a:p>
          <a:p>
            <a:pPr>
              <a:spcAft>
                <a:spcPts val="2000"/>
              </a:spcAft>
            </a:pPr>
            <a:r>
              <a:rPr lang="fr-FR" sz="1200" dirty="0">
                <a:solidFill>
                  <a:srgbClr val="434747"/>
                </a:solidFill>
                <a:latin typeface="GothamBold" pitchFamily="50" charset="0"/>
              </a:rPr>
              <a:t>Des services éducatifs préscolaires de qualité </a:t>
            </a:r>
            <a:r>
              <a:rPr lang="fr-FR" sz="1200" dirty="0">
                <a:solidFill>
                  <a:srgbClr val="434747"/>
                </a:solidFill>
                <a:latin typeface="GothamBook" pitchFamily="50" charset="0"/>
              </a:rPr>
              <a:t>peuvent offrir aux tout-petits la stimulation et l’encadrement nécessaires pour faciliter la transition vers le milieu scolaire.</a:t>
            </a:r>
          </a:p>
          <a:p>
            <a:pPr>
              <a:spcAft>
                <a:spcPts val="2000"/>
              </a:spcAft>
            </a:pPr>
            <a:r>
              <a:rPr lang="fr-FR" sz="1200" dirty="0">
                <a:solidFill>
                  <a:srgbClr val="434747"/>
                </a:solidFill>
                <a:latin typeface="GothamBold" pitchFamily="50" charset="0"/>
              </a:rPr>
              <a:t>Une intervention rapide est essentielle pour les tout-petits ayant des besoins particuliers, </a:t>
            </a:r>
            <a:r>
              <a:rPr lang="fr-FR" sz="1200" dirty="0">
                <a:solidFill>
                  <a:srgbClr val="434747"/>
                </a:solidFill>
                <a:latin typeface="GothamBook" pitchFamily="50" charset="0"/>
              </a:rPr>
              <a:t>comme ceux ayant des handicaps ou des troubles de développement.</a:t>
            </a:r>
            <a:endParaRPr lang="fr-CA" sz="1200" dirty="0">
              <a:solidFill>
                <a:srgbClr val="434747"/>
              </a:solidFill>
              <a:latin typeface="GothamBook" pitchFamily="50" charset="0"/>
            </a:endParaRPr>
          </a:p>
        </p:txBody>
      </p:sp>
      <p:sp>
        <p:nvSpPr>
          <p:cNvPr id="8" name="Rectangle 7">
            <a:extLst>
              <a:ext uri="{FF2B5EF4-FFF2-40B4-BE49-F238E27FC236}">
                <a16:creationId xmlns:a16="http://schemas.microsoft.com/office/drawing/2014/main" xmlns="" id="{DACE0720-D99C-4980-B9DF-BB842F0CC8CC}"/>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6" descr="Logo-Boservatoiredestoutpetits.png">
            <a:extLst>
              <a:ext uri="{FF2B5EF4-FFF2-40B4-BE49-F238E27FC236}">
                <a16:creationId xmlns:a16="http://schemas.microsoft.com/office/drawing/2014/main" xmlns="" id="{CFD7667C-373F-433D-8F80-1142F250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pic>
        <p:nvPicPr>
          <p:cNvPr id="4" name="Picture 3">
            <a:extLst>
              <a:ext uri="{FF2B5EF4-FFF2-40B4-BE49-F238E27FC236}">
                <a16:creationId xmlns:a16="http://schemas.microsoft.com/office/drawing/2014/main" xmlns="" id="{D9D0B426-E7FB-447B-85B4-5C4F17A46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293" y="1131590"/>
            <a:ext cx="754742" cy="762000"/>
          </a:xfrm>
          <a:prstGeom prst="rect">
            <a:avLst/>
          </a:prstGeom>
        </p:spPr>
      </p:pic>
      <p:pic>
        <p:nvPicPr>
          <p:cNvPr id="15" name="Picture 14">
            <a:extLst>
              <a:ext uri="{FF2B5EF4-FFF2-40B4-BE49-F238E27FC236}">
                <a16:creationId xmlns:a16="http://schemas.microsoft.com/office/drawing/2014/main" xmlns="" id="{3CC17051-9EB3-4D66-8640-56731D99E1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1293" y="2005715"/>
            <a:ext cx="754742" cy="762000"/>
          </a:xfrm>
          <a:prstGeom prst="rect">
            <a:avLst/>
          </a:prstGeom>
        </p:spPr>
      </p:pic>
      <p:pic>
        <p:nvPicPr>
          <p:cNvPr id="16" name="Picture 15">
            <a:extLst>
              <a:ext uri="{FF2B5EF4-FFF2-40B4-BE49-F238E27FC236}">
                <a16:creationId xmlns:a16="http://schemas.microsoft.com/office/drawing/2014/main" xmlns="" id="{9E480D8C-F33C-4DD6-BA29-F3F2850F31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1293" y="2879840"/>
            <a:ext cx="754742" cy="762000"/>
          </a:xfrm>
          <a:prstGeom prst="rect">
            <a:avLst/>
          </a:prstGeom>
        </p:spPr>
      </p:pic>
      <p:pic>
        <p:nvPicPr>
          <p:cNvPr id="13" name="Picture 12">
            <a:extLst>
              <a:ext uri="{FF2B5EF4-FFF2-40B4-BE49-F238E27FC236}">
                <a16:creationId xmlns:a16="http://schemas.microsoft.com/office/drawing/2014/main" xmlns="" id="{D6C692C0-B74B-4627-BBFD-E6FB3BD23D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1293" y="3753966"/>
            <a:ext cx="754742" cy="762000"/>
          </a:xfrm>
          <a:prstGeom prst="rect">
            <a:avLst/>
          </a:prstGeom>
        </p:spPr>
      </p:pic>
    </p:spTree>
    <p:extLst>
      <p:ext uri="{BB962C8B-B14F-4D97-AF65-F5344CB8AC3E}">
        <p14:creationId xmlns:p14="http://schemas.microsoft.com/office/powerpoint/2010/main" val="349509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93A3B"/>
        </a:solidFill>
        <a:effectLst/>
      </p:bgPr>
    </p:bg>
    <p:spTree>
      <p:nvGrpSpPr>
        <p:cNvPr id="1" name=""/>
        <p:cNvGrpSpPr/>
        <p:nvPr/>
      </p:nvGrpSpPr>
      <p:grpSpPr>
        <a:xfrm>
          <a:off x="0" y="0"/>
          <a:ext cx="0" cy="0"/>
          <a:chOff x="0" y="0"/>
          <a:chExt cx="0" cy="0"/>
        </a:xfrm>
      </p:grpSpPr>
      <p:sp>
        <p:nvSpPr>
          <p:cNvPr id="3" name="Rectangle 2"/>
          <p:cNvSpPr/>
          <p:nvPr/>
        </p:nvSpPr>
        <p:spPr>
          <a:xfrm>
            <a:off x="0" y="1995686"/>
            <a:ext cx="9144000" cy="925894"/>
          </a:xfrm>
          <a:prstGeom prst="rect">
            <a:avLst/>
          </a:prstGeom>
        </p:spPr>
        <p:txBody>
          <a:bodyPr wrap="square">
            <a:spAutoFit/>
          </a:bodyPr>
          <a:lstStyle/>
          <a:p>
            <a:pPr algn="ctr">
              <a:spcAft>
                <a:spcPts val="500"/>
              </a:spcAft>
            </a:pPr>
            <a:r>
              <a:rPr lang="fr-CA" b="1" dirty="0">
                <a:solidFill>
                  <a:srgbClr val="434747"/>
                </a:solidFill>
                <a:latin typeface="GothamBold" pitchFamily="50" charset="0"/>
              </a:rPr>
              <a:t>POUR CONSULTER LE PORTRAIT COMPLET :</a:t>
            </a:r>
          </a:p>
          <a:p>
            <a:pPr algn="ctr">
              <a:spcAft>
                <a:spcPts val="500"/>
              </a:spcAft>
            </a:pPr>
            <a:r>
              <a:rPr lang="fr-CA" sz="3200" b="1" dirty="0">
                <a:solidFill>
                  <a:schemeClr val="bg1"/>
                </a:solidFill>
                <a:latin typeface="GothamBold" pitchFamily="50" charset="0"/>
              </a:rPr>
              <a:t>tout-petits.org/portrait2017</a:t>
            </a:r>
            <a:endParaRPr lang="fr-CA" sz="3200" dirty="0">
              <a:solidFill>
                <a:schemeClr val="bg1"/>
              </a:solidFill>
              <a:latin typeface="GothamBold" pitchFamily="50" charset="0"/>
            </a:endParaRPr>
          </a:p>
        </p:txBody>
      </p:sp>
      <p:sp>
        <p:nvSpPr>
          <p:cNvPr id="6" name="Rectangle 5">
            <a:extLst>
              <a:ext uri="{FF2B5EF4-FFF2-40B4-BE49-F238E27FC236}">
                <a16:creationId xmlns:a16="http://schemas.microsoft.com/office/drawing/2014/main" xmlns="" id="{EF96AC31-175E-452E-BA7D-D8A3A077DE12}"/>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E41A4A20-FEAF-4462-B2C4-44B8BBA4A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161574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291952"/>
            <a:ext cx="5616624" cy="1423814"/>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521022063"/>
              </p:ext>
            </p:extLst>
          </p:nvPr>
        </p:nvGraphicFramePr>
        <p:xfrm>
          <a:off x="611560" y="3795886"/>
          <a:ext cx="3698454" cy="902950"/>
        </p:xfrm>
        <a:graphic>
          <a:graphicData uri="http://schemas.openxmlformats.org/presentationml/2006/ole">
            <mc:AlternateContent xmlns:mc="http://schemas.openxmlformats.org/markup-compatibility/2006">
              <mc:Choice xmlns:v="urn:schemas-microsoft-com:vml" Requires="v">
                <p:oleObj spid="_x0000_s1248" name="Image" r:id="rId4" imgW="8063492" imgH="1968254" progId="">
                  <p:embed/>
                </p:oleObj>
              </mc:Choice>
              <mc:Fallback>
                <p:oleObj name="Image" r:id="rId4" imgW="8063492" imgH="1968254" progId="">
                  <p:embed/>
                  <p:pic>
                    <p:nvPicPr>
                      <p:cNvPr id="0" name="Picture 83"/>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611560" y="3795886"/>
                        <a:ext cx="3698454" cy="90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Oval 8"/>
          <p:cNvSpPr>
            <a:spLocks noChangeAspect="1"/>
          </p:cNvSpPr>
          <p:nvPr/>
        </p:nvSpPr>
        <p:spPr>
          <a:xfrm>
            <a:off x="6455664" y="2147875"/>
            <a:ext cx="155448" cy="155448"/>
          </a:xfrm>
          <a:prstGeom prst="ellipse">
            <a:avLst/>
          </a:prstGeom>
          <a:solidFill>
            <a:srgbClr val="DE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4239411"/>
            <a:ext cx="1417340" cy="548038"/>
          </a:xfrm>
          <a:prstGeom prst="rect">
            <a:avLst/>
          </a:prstGeom>
        </p:spPr>
      </p:pic>
    </p:spTree>
    <p:extLst>
      <p:ext uri="{BB962C8B-B14F-4D97-AF65-F5344CB8AC3E}">
        <p14:creationId xmlns:p14="http://schemas.microsoft.com/office/powerpoint/2010/main" val="161574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600" y="810799"/>
            <a:ext cx="7200800" cy="1231106"/>
          </a:xfrm>
          <a:prstGeom prst="rect">
            <a:avLst/>
          </a:prstGeom>
        </p:spPr>
        <p:txBody>
          <a:bodyPr wrap="square" lIns="0" tIns="0" rIns="0" bIns="0">
            <a:spAutoFit/>
          </a:bodyPr>
          <a:lstStyle/>
          <a:p>
            <a:pPr algn="ctr">
              <a:spcAft>
                <a:spcPts val="800"/>
              </a:spcAft>
            </a:pPr>
            <a:r>
              <a:rPr lang="fr-FR" sz="2000" dirty="0">
                <a:solidFill>
                  <a:srgbClr val="434747"/>
                </a:solidFill>
                <a:latin typeface="GothamBold" pitchFamily="50" charset="0"/>
              </a:rPr>
              <a:t>Le nombre annuel de naissances diminue depuis quelques années et demeure inférieur au nombre observé entre 2009 et 2013, alors qu’il dépassait</a:t>
            </a:r>
            <a:br>
              <a:rPr lang="fr-FR" sz="2000" dirty="0">
                <a:solidFill>
                  <a:srgbClr val="434747"/>
                </a:solidFill>
                <a:latin typeface="GothamBold" pitchFamily="50" charset="0"/>
              </a:rPr>
            </a:br>
            <a:r>
              <a:rPr lang="fr-FR" sz="2000" dirty="0">
                <a:solidFill>
                  <a:srgbClr val="434747"/>
                </a:solidFill>
                <a:latin typeface="GothamBold" pitchFamily="50" charset="0"/>
              </a:rPr>
              <a:t>les 88 000 naissances par année.</a:t>
            </a:r>
          </a:p>
        </p:txBody>
      </p:sp>
      <p:sp>
        <p:nvSpPr>
          <p:cNvPr id="8" name="Rectangle 7"/>
          <p:cNvSpPr/>
          <p:nvPr/>
        </p:nvSpPr>
        <p:spPr>
          <a:xfrm>
            <a:off x="179512" y="4876006"/>
            <a:ext cx="4824536"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a:t>
            </a:r>
            <a:r>
              <a:rPr lang="fr-FR" sz="600" i="1" dirty="0">
                <a:solidFill>
                  <a:srgbClr val="434747"/>
                </a:solidFill>
                <a:latin typeface="GothamBook" pitchFamily="50" charset="0"/>
              </a:rPr>
              <a:t>Registre des événements démographiques</a:t>
            </a:r>
            <a:r>
              <a:rPr lang="fr-FR" sz="600" dirty="0">
                <a:solidFill>
                  <a:srgbClr val="434747"/>
                </a:solidFill>
                <a:latin typeface="GothamBook" pitchFamily="50" charset="0"/>
              </a:rPr>
              <a:t>, données provisoires de 2015.</a:t>
            </a:r>
            <a:endParaRPr lang="en-US" sz="600" dirty="0">
              <a:solidFill>
                <a:srgbClr val="434747"/>
              </a:solidFill>
              <a:latin typeface="GothamBook" pitchFamily="50" charset="0"/>
            </a:endParaRPr>
          </a:p>
        </p:txBody>
      </p:sp>
      <p:pic>
        <p:nvPicPr>
          <p:cNvPr id="3" name="Picture 2">
            <a:extLst>
              <a:ext uri="{FF2B5EF4-FFF2-40B4-BE49-F238E27FC236}">
                <a16:creationId xmlns:a16="http://schemas.microsoft.com/office/drawing/2014/main" xmlns="" id="{AB62F514-0D96-4480-A61E-E74F21BA3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84" y="2355827"/>
            <a:ext cx="7971232" cy="1487964"/>
          </a:xfrm>
          <a:prstGeom prst="rect">
            <a:avLst/>
          </a:prstGeom>
        </p:spPr>
      </p:pic>
      <p:sp>
        <p:nvSpPr>
          <p:cNvPr id="7" name="Rectangle 6">
            <a:extLst>
              <a:ext uri="{FF2B5EF4-FFF2-40B4-BE49-F238E27FC236}">
                <a16:creationId xmlns:a16="http://schemas.microsoft.com/office/drawing/2014/main" xmlns="" id="{D96B4E99-9F9C-48AF-9CA5-64B5540E57B0}"/>
              </a:ext>
            </a:extLst>
          </p:cNvPr>
          <p:cNvSpPr/>
          <p:nvPr/>
        </p:nvSpPr>
        <p:spPr>
          <a:xfrm>
            <a:off x="179512" y="4639657"/>
            <a:ext cx="4824536" cy="92333"/>
          </a:xfrm>
          <a:prstGeom prst="rect">
            <a:avLst/>
          </a:prstGeom>
        </p:spPr>
        <p:txBody>
          <a:bodyPr wrap="square" lIns="0" tIns="0" rIns="0" bIns="0">
            <a:spAutoFit/>
          </a:bodyPr>
          <a:lstStyle/>
          <a:p>
            <a:r>
              <a:rPr lang="fr-FR" sz="600" dirty="0">
                <a:solidFill>
                  <a:srgbClr val="434747"/>
                </a:solidFill>
                <a:latin typeface="GothamBook" pitchFamily="50" charset="0"/>
              </a:rPr>
              <a:t>* Données provisoires pour 2014 à 2016</a:t>
            </a:r>
            <a:endParaRPr lang="en-US" sz="600" dirty="0">
              <a:solidFill>
                <a:srgbClr val="434747"/>
              </a:solidFill>
              <a:latin typeface="GothamBook" pitchFamily="50" charset="0"/>
            </a:endParaRPr>
          </a:p>
        </p:txBody>
      </p:sp>
      <p:pic>
        <p:nvPicPr>
          <p:cNvPr id="9" name="Image 6" descr="Logo-Boservatoiredestoutpetits.png">
            <a:extLst>
              <a:ext uri="{FF2B5EF4-FFF2-40B4-BE49-F238E27FC236}">
                <a16:creationId xmlns:a16="http://schemas.microsoft.com/office/drawing/2014/main" xmlns="" id="{F619489D-1E2B-4069-BE1D-76755B26A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
        <p:nvSpPr>
          <p:cNvPr id="10" name="Rectangle 9">
            <a:extLst>
              <a:ext uri="{FF2B5EF4-FFF2-40B4-BE49-F238E27FC236}">
                <a16:creationId xmlns:a16="http://schemas.microsoft.com/office/drawing/2014/main" xmlns="" id="{168D1321-22C6-4B1F-80ED-8198256FACB4}"/>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spTree>
    <p:extLst>
      <p:ext uri="{BB962C8B-B14F-4D97-AF65-F5344CB8AC3E}">
        <p14:creationId xmlns:p14="http://schemas.microsoft.com/office/powerpoint/2010/main" val="8905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D1E9E4-45EC-4ECC-863A-049BADA7B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6728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ÂGE DE LA MÈRE À LA NAISSANCE</a:t>
            </a:r>
            <a:endParaRPr lang="fr-CA" sz="1400" dirty="0">
              <a:solidFill>
                <a:srgbClr val="434747"/>
              </a:solidFill>
              <a:latin typeface="GothamBold" pitchFamily="50" charset="0"/>
            </a:endParaRPr>
          </a:p>
        </p:txBody>
      </p:sp>
      <p:sp>
        <p:nvSpPr>
          <p:cNvPr id="10" name="Rectangle 9"/>
          <p:cNvSpPr/>
          <p:nvPr/>
        </p:nvSpPr>
        <p:spPr>
          <a:xfrm>
            <a:off x="179512" y="4874400"/>
            <a:ext cx="4824536"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a:t>
            </a:r>
            <a:endParaRPr lang="en-US" sz="600" dirty="0">
              <a:solidFill>
                <a:srgbClr val="434747"/>
              </a:solidFill>
              <a:latin typeface="GothamBook" pitchFamily="50" charset="0"/>
            </a:endParaRPr>
          </a:p>
        </p:txBody>
      </p:sp>
      <p:pic>
        <p:nvPicPr>
          <p:cNvPr id="4" name="Picture 3">
            <a:extLst>
              <a:ext uri="{FF2B5EF4-FFF2-40B4-BE49-F238E27FC236}">
                <a16:creationId xmlns:a16="http://schemas.microsoft.com/office/drawing/2014/main" xmlns="" id="{5B4B6980-445F-4CAA-9AAD-55A6740F6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74" y="1368000"/>
            <a:ext cx="7481251" cy="2805469"/>
          </a:xfrm>
          <a:prstGeom prst="rect">
            <a:avLst/>
          </a:prstGeom>
        </p:spPr>
      </p:pic>
      <p:sp>
        <p:nvSpPr>
          <p:cNvPr id="5" name="Rectangle 4">
            <a:extLst>
              <a:ext uri="{FF2B5EF4-FFF2-40B4-BE49-F238E27FC236}">
                <a16:creationId xmlns:a16="http://schemas.microsoft.com/office/drawing/2014/main" xmlns="" id="{7986965C-F50A-4E9D-9931-2A6EAC03A058}"/>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a:t>
            </a:r>
            <a:r>
              <a:rPr lang="fr-FR" sz="500" b="1" dirty="0" err="1">
                <a:latin typeface="Raleway"/>
                <a:cs typeface="Raleway"/>
              </a:rPr>
              <a:t>Fondatin</a:t>
            </a:r>
            <a:r>
              <a:rPr lang="fr-FR" sz="500" b="1" dirty="0">
                <a:latin typeface="Raleway"/>
                <a:cs typeface="Raleway"/>
              </a:rPr>
              <a:t> Lucie et André Chagnon, 2017</a:t>
            </a:r>
          </a:p>
        </p:txBody>
      </p:sp>
      <p:pic>
        <p:nvPicPr>
          <p:cNvPr id="6" name="Image 6" descr="Logo-Boservatoiredestoutpetits.png">
            <a:extLst>
              <a:ext uri="{FF2B5EF4-FFF2-40B4-BE49-F238E27FC236}">
                <a16:creationId xmlns:a16="http://schemas.microsoft.com/office/drawing/2014/main" xmlns="" id="{BFB79669-CC95-4890-9AF4-A586DC7CB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4965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475656" y="554400"/>
            <a:ext cx="6192688" cy="461665"/>
          </a:xfrm>
          <a:prstGeom prst="rect">
            <a:avLst/>
          </a:prstGeom>
          <a:noFill/>
        </p:spPr>
        <p:txBody>
          <a:bodyPr wrap="square" rtlCol="0">
            <a:spAutoFit/>
          </a:bodyPr>
          <a:lstStyle/>
          <a:p>
            <a:pPr algn="ctr">
              <a:spcAft>
                <a:spcPts val="800"/>
              </a:spcAft>
            </a:pPr>
            <a:r>
              <a:rPr lang="fr-FR" sz="2400" dirty="0">
                <a:solidFill>
                  <a:srgbClr val="FFCD2D"/>
                </a:solidFill>
                <a:latin typeface="GothamBold" pitchFamily="50" charset="0"/>
              </a:rPr>
              <a:t>FAIBLE POIDS À LA NAISSANCE</a:t>
            </a:r>
            <a:endParaRPr lang="fr-CA" sz="1400" dirty="0">
              <a:solidFill>
                <a:srgbClr val="434747"/>
              </a:solidFill>
              <a:latin typeface="GothamBold" pitchFamily="50" charset="0"/>
            </a:endParaRPr>
          </a:p>
        </p:txBody>
      </p:sp>
      <p:sp>
        <p:nvSpPr>
          <p:cNvPr id="10" name="Rectangle 9"/>
          <p:cNvSpPr/>
          <p:nvPr/>
        </p:nvSpPr>
        <p:spPr>
          <a:xfrm>
            <a:off x="179512" y="4874400"/>
            <a:ext cx="4824536" cy="92333"/>
          </a:xfrm>
          <a:prstGeom prst="rect">
            <a:avLst/>
          </a:prstGeom>
        </p:spPr>
        <p:txBody>
          <a:bodyPr wrap="square" lIns="0" tIns="0" rIns="0" bIns="0">
            <a:spAutoFit/>
          </a:bodyPr>
          <a:lstStyle/>
          <a:p>
            <a:r>
              <a:rPr lang="en-US" sz="600" dirty="0">
                <a:solidFill>
                  <a:srgbClr val="434747"/>
                </a:solidFill>
                <a:latin typeface="GothamBold" pitchFamily="50" charset="0"/>
              </a:rPr>
              <a:t>Source : </a:t>
            </a:r>
            <a:r>
              <a:rPr lang="fr-FR" sz="600" dirty="0">
                <a:solidFill>
                  <a:srgbClr val="434747"/>
                </a:solidFill>
                <a:latin typeface="GothamBook" pitchFamily="50" charset="0"/>
              </a:rPr>
              <a:t>Institut de la statistique du Québec, Registre des événements démographiques.</a:t>
            </a:r>
            <a:endParaRPr lang="en-US" sz="600" dirty="0">
              <a:solidFill>
                <a:srgbClr val="434747"/>
              </a:solidFill>
              <a:latin typeface="GothamBook" pitchFamily="50" charset="0"/>
            </a:endParaRPr>
          </a:p>
        </p:txBody>
      </p:sp>
      <p:sp>
        <p:nvSpPr>
          <p:cNvPr id="5" name="Rectangle 4">
            <a:extLst>
              <a:ext uri="{FF2B5EF4-FFF2-40B4-BE49-F238E27FC236}">
                <a16:creationId xmlns:a16="http://schemas.microsoft.com/office/drawing/2014/main" xmlns="" id="{33104F17-1FAF-49F6-8E92-47DD7808CDD1}"/>
              </a:ext>
            </a:extLst>
          </p:cNvPr>
          <p:cNvSpPr/>
          <p:nvPr/>
        </p:nvSpPr>
        <p:spPr>
          <a:xfrm>
            <a:off x="3203848" y="1851670"/>
            <a:ext cx="5184576" cy="1887696"/>
          </a:xfrm>
          <a:prstGeom prst="rect">
            <a:avLst/>
          </a:prstGeom>
        </p:spPr>
        <p:txBody>
          <a:bodyPr wrap="square" lIns="0" tIns="0" rIns="0" bIns="0">
            <a:spAutoFit/>
          </a:bodyPr>
          <a:lstStyle/>
          <a:p>
            <a:pPr>
              <a:spcAft>
                <a:spcPts val="800"/>
              </a:spcAft>
            </a:pPr>
            <a:r>
              <a:rPr lang="fr-FR" sz="3600" dirty="0">
                <a:solidFill>
                  <a:srgbClr val="FFCD2D"/>
                </a:solidFill>
                <a:latin typeface="GothamBlack" pitchFamily="50" charset="0"/>
              </a:rPr>
              <a:t>5,9%</a:t>
            </a:r>
            <a:r>
              <a:rPr lang="fr-FR" sz="2000" dirty="0">
                <a:solidFill>
                  <a:srgbClr val="F47D30"/>
                </a:solidFill>
                <a:latin typeface="GothamBlack" pitchFamily="50" charset="0"/>
              </a:rPr>
              <a:t> </a:t>
            </a:r>
            <a:r>
              <a:rPr lang="fr-FR" sz="2000" dirty="0">
                <a:solidFill>
                  <a:srgbClr val="434747"/>
                </a:solidFill>
                <a:latin typeface="GothamBold" pitchFamily="50" charset="0"/>
              </a:rPr>
              <a:t>des bébés qui ont vu le jour en 2013 pesaient moins de 2,5 kg (5,5 lb).</a:t>
            </a:r>
          </a:p>
          <a:p>
            <a:pPr>
              <a:spcAft>
                <a:spcPts val="800"/>
              </a:spcAft>
            </a:pPr>
            <a:r>
              <a:rPr lang="fr-FR" sz="2000" dirty="0">
                <a:solidFill>
                  <a:srgbClr val="434747"/>
                </a:solidFill>
                <a:latin typeface="GothamBook" pitchFamily="50" charset="0"/>
              </a:rPr>
              <a:t>Cette proportion se situait à 6,5 % en 1980 et se maintient sous la barre des 6 % depuis 1999.</a:t>
            </a:r>
          </a:p>
        </p:txBody>
      </p:sp>
      <p:pic>
        <p:nvPicPr>
          <p:cNvPr id="3" name="Picture 2">
            <a:extLst>
              <a:ext uri="{FF2B5EF4-FFF2-40B4-BE49-F238E27FC236}">
                <a16:creationId xmlns:a16="http://schemas.microsoft.com/office/drawing/2014/main" xmlns="" id="{69B00A83-C973-4CA4-92A3-1727ED1E6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340225"/>
            <a:ext cx="1872208" cy="2602369"/>
          </a:xfrm>
          <a:prstGeom prst="rect">
            <a:avLst/>
          </a:prstGeom>
        </p:spPr>
      </p:pic>
      <p:sp>
        <p:nvSpPr>
          <p:cNvPr id="6" name="Rectangle 5">
            <a:extLst>
              <a:ext uri="{FF2B5EF4-FFF2-40B4-BE49-F238E27FC236}">
                <a16:creationId xmlns:a16="http://schemas.microsoft.com/office/drawing/2014/main" xmlns="" id="{33D70C58-C077-436C-A8D6-F71EE53ACE51}"/>
              </a:ext>
            </a:extLst>
          </p:cNvPr>
          <p:cNvSpPr/>
          <p:nvPr/>
        </p:nvSpPr>
        <p:spPr>
          <a:xfrm>
            <a:off x="7664108" y="4876006"/>
            <a:ext cx="1293624" cy="76944"/>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a:extLst>
              <a:ext uri="{FF2B5EF4-FFF2-40B4-BE49-F238E27FC236}">
                <a16:creationId xmlns:a16="http://schemas.microsoft.com/office/drawing/2014/main" xmlns="" id="{1C8ED4DC-43B0-427A-99FD-7E3E7ECC6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108" y="4587974"/>
            <a:ext cx="920050" cy="233770"/>
          </a:xfrm>
          <a:prstGeom prst="rect">
            <a:avLst/>
          </a:prstGeom>
        </p:spPr>
      </p:pic>
    </p:spTree>
    <p:extLst>
      <p:ext uri="{BB962C8B-B14F-4D97-AF65-F5344CB8AC3E}">
        <p14:creationId xmlns:p14="http://schemas.microsoft.com/office/powerpoint/2010/main" val="332994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rca:RCAuthoringProperties xmlns:rca="urn:sharePointPublishingRcaProperties">
  <rca:Converter rca:guid="6dfdc5b4-2a28-4a06-b0c6-ad3901e3a807">
    <rca:property rca:type="InheritParentSettings">False</rca:property>
    <rca:property rca:type="SelectedPageLayout">24</rca:property>
    <rca:property rca:type="SelectedPageField">f55c4d88-1f2e-4ad9-aaa8-819af4ee7ee8</rca:property>
    <rca:property rca:type="SelectedStylesField">a932ec3f-94c1-48b1-b6dc-41aaa6eb7e54</rca:property>
    <rca:property rca:type="CreatePageWithSourceDocument">True</rca:property>
    <rca:property rca:type="AllowChangeLocationConfig">True</rca:property>
    <rca:property rca:type="ConfiguredPageLocation">https://kiosque.fondationchagnon.org</rca:property>
    <rca:property rca:type="CreateSynchronously">True</rca:property>
    <rca:property rca:type="AllowChangeProcessingConfig">True</rca:property>
    <rca:property rca:type="ConverterSpecificSettings"/>
  </rca:Converter>
</rca:RCAuthoringProperties>
</file>

<file path=customXml/item3.xml><?xml version="1.0" encoding="utf-8"?>
<?mso-contentType ?>
<ExcludedTransformers xmlns="http://schemas.microsoft.com/sharepoint/v3/contenttype/transformers">
  <Transformer Guid="888d770d-d3e9-4d60-8267-3c05ab059ef5"/>
  <Transformer Guid="2798ee32-2961-4232-97dd-1a76b9aa6c6f"/>
  <Transformer Guid="853d58f5-13c3-46f8-8b81-3ca4abcad7b3"/>
</ExcludedTransformers>
</file>

<file path=customXml/item4.xml><?xml version="1.0" encoding="utf-8"?>
<ct:contentTypeSchema xmlns:ct="http://schemas.microsoft.com/office/2006/metadata/contentType" xmlns:ma="http://schemas.microsoft.com/office/2006/metadata/properties/metaAttributes" ct:_="" ma:_="" ma:contentTypeName="Document" ma:contentTypeID="0x01010048469870AF16134581D08A9BF2BE6FF9" ma:contentTypeVersion="0" ma:contentTypeDescription="Crée un document." ma:contentTypeScope="" ma:versionID="630e7c4c52f2d9c8daf1de6f2a99f064">
  <xsd:schema xmlns:xsd="http://www.w3.org/2001/XMLSchema" xmlns:xs="http://www.w3.org/2001/XMLSchema" xmlns:p="http://schemas.microsoft.com/office/2006/metadata/properties" targetNamespace="http://schemas.microsoft.com/office/2006/metadata/properties" ma:root="true" ma:fieldsID="37a1d453f13da70a6384ccb06b85f91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75666A-2FF9-42BC-8B10-990D8CB4DCD2}">
  <ds:schemaRefs>
    <ds:schemaRef ds:uri="http://schemas.microsoft.com/office/infopath/2007/PartnerControls"/>
    <ds:schemaRef ds:uri="http://www.w3.org/XML/1998/namespace"/>
    <ds:schemaRef ds:uri="http://schemas.microsoft.com/office/2006/documentManagement/types"/>
    <ds:schemaRef ds:uri="http://purl.org/dc/term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5D4540E-9BEB-4D92-BC4B-8E091F204C98}">
  <ds:schemaRefs>
    <ds:schemaRef ds:uri="urn:sharePointPublishingRcaProperties"/>
  </ds:schemaRefs>
</ds:datastoreItem>
</file>

<file path=customXml/itemProps3.xml><?xml version="1.0" encoding="utf-8"?>
<ds:datastoreItem xmlns:ds="http://schemas.openxmlformats.org/officeDocument/2006/customXml" ds:itemID="{4E8FA5B9-E903-4F8B-9A7E-322C30AD7808}">
  <ds:schemaRefs>
    <ds:schemaRef ds:uri="http://schemas.microsoft.com/sharepoint/v3/contenttype/transformers"/>
  </ds:schemaRefs>
</ds:datastoreItem>
</file>

<file path=customXml/itemProps4.xml><?xml version="1.0" encoding="utf-8"?>
<ds:datastoreItem xmlns:ds="http://schemas.openxmlformats.org/officeDocument/2006/customXml" ds:itemID="{3F5D2259-181E-4497-A1B8-A8E9818036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5.xml><?xml version="1.0" encoding="utf-8"?>
<ds:datastoreItem xmlns:ds="http://schemas.openxmlformats.org/officeDocument/2006/customXml" ds:itemID="{13AEBB0B-4634-4534-86E2-BDC5714468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3543</TotalTime>
  <Words>6267</Words>
  <Application>Microsoft Office PowerPoint</Application>
  <PresentationFormat>Affichage à l'écran (16:9)</PresentationFormat>
  <Paragraphs>379</Paragraphs>
  <Slides>59</Slides>
  <Notes>44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59</vt:i4>
      </vt:variant>
    </vt:vector>
  </HeadingPairs>
  <TitlesOfParts>
    <vt:vector size="67" baseType="lpstr">
      <vt:lpstr>Arial</vt:lpstr>
      <vt:lpstr>GothamBold</vt:lpstr>
      <vt:lpstr>GothamBook</vt:lpstr>
      <vt:lpstr>GothamBlack</vt:lpstr>
      <vt:lpstr>Raleway</vt:lpstr>
      <vt:lpstr>Calibri</vt:lpstr>
      <vt:lpstr>Thème Office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Lancement  Observatoire des tout-petits</dc:title>
  <dc:creator>Jocelyn Laplante</dc:creator>
  <cp:lastModifiedBy>Couillard Kathleen</cp:lastModifiedBy>
  <cp:revision>408</cp:revision>
  <dcterms:created xsi:type="dcterms:W3CDTF">2016-04-12T14:41:55Z</dcterms:created>
  <dcterms:modified xsi:type="dcterms:W3CDTF">2017-12-14T22:07:17Z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0x01010048469870AF16134581D08A9BF2BE6FF9</vt:lpwstr>
  </property>
</Properties>
</file>