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4" r:id="rId8"/>
  </p:sldMasterIdLst>
  <p:notesMasterIdLst>
    <p:notesMasterId r:id="rId21"/>
  </p:notesMasterIdLst>
  <p:sldIdLst>
    <p:sldId id="275" r:id="rId9"/>
    <p:sldId id="276" r:id="rId10"/>
    <p:sldId id="289" r:id="rId11"/>
    <p:sldId id="290" r:id="rId12"/>
    <p:sldId id="291" r:id="rId13"/>
    <p:sldId id="314" r:id="rId14"/>
    <p:sldId id="315" r:id="rId15"/>
    <p:sldId id="316" r:id="rId16"/>
    <p:sldId id="317" r:id="rId17"/>
    <p:sldId id="318" r:id="rId18"/>
    <p:sldId id="319" r:id="rId19"/>
    <p:sldId id="277" r:id="rId20"/>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46" autoAdjust="0"/>
  </p:normalViewPr>
  <p:slideViewPr>
    <p:cSldViewPr>
      <p:cViewPr>
        <p:scale>
          <a:sx n="100" d="100"/>
          <a:sy n="100" d="100"/>
        </p:scale>
        <p:origin x="-504" y="60"/>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2017-11-20</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‹N°›</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91" indent="0" algn="ctr">
              <a:buNone/>
              <a:defRPr sz="1500"/>
            </a:lvl2pPr>
            <a:lvl3pPr marL="682757" indent="0" algn="ctr">
              <a:buNone/>
              <a:defRPr sz="1400"/>
            </a:lvl3pPr>
            <a:lvl4pPr marL="1024136" indent="0" algn="ctr">
              <a:buNone/>
              <a:defRPr sz="1200"/>
            </a:lvl4pPr>
            <a:lvl5pPr marL="1365514" indent="0" algn="ctr">
              <a:buNone/>
              <a:defRPr sz="1200"/>
            </a:lvl5pPr>
            <a:lvl6pPr marL="1706981" indent="0" algn="ctr">
              <a:buNone/>
              <a:defRPr sz="1200"/>
            </a:lvl6pPr>
            <a:lvl7pPr marL="2048270" indent="0" algn="ctr">
              <a:buNone/>
              <a:defRPr sz="1200"/>
            </a:lvl7pPr>
            <a:lvl8pPr marL="2389560" indent="0" algn="ctr">
              <a:buNone/>
              <a:defRPr sz="1200"/>
            </a:lvl8pPr>
            <a:lvl9pPr marL="2730911"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6"/>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91" indent="0">
              <a:buNone/>
              <a:defRPr sz="1500">
                <a:solidFill>
                  <a:schemeClr val="tx1">
                    <a:tint val="75000"/>
                  </a:schemeClr>
                </a:solidFill>
              </a:defRPr>
            </a:lvl2pPr>
            <a:lvl3pPr marL="682757" indent="0">
              <a:buNone/>
              <a:defRPr sz="1400">
                <a:solidFill>
                  <a:schemeClr val="tx1">
                    <a:tint val="75000"/>
                  </a:schemeClr>
                </a:solidFill>
              </a:defRPr>
            </a:lvl3pPr>
            <a:lvl4pPr marL="1024136" indent="0">
              <a:buNone/>
              <a:defRPr sz="1200">
                <a:solidFill>
                  <a:schemeClr val="tx1">
                    <a:tint val="75000"/>
                  </a:schemeClr>
                </a:solidFill>
              </a:defRPr>
            </a:lvl4pPr>
            <a:lvl5pPr marL="1365514" indent="0">
              <a:buNone/>
              <a:defRPr sz="1200">
                <a:solidFill>
                  <a:schemeClr val="tx1">
                    <a:tint val="75000"/>
                  </a:schemeClr>
                </a:solidFill>
              </a:defRPr>
            </a:lvl5pPr>
            <a:lvl6pPr marL="1706981" indent="0">
              <a:buNone/>
              <a:defRPr sz="1200">
                <a:solidFill>
                  <a:schemeClr val="tx1">
                    <a:tint val="75000"/>
                  </a:schemeClr>
                </a:solidFill>
              </a:defRPr>
            </a:lvl6pPr>
            <a:lvl7pPr marL="2048270" indent="0">
              <a:buNone/>
              <a:defRPr sz="1200">
                <a:solidFill>
                  <a:schemeClr val="tx1">
                    <a:tint val="75000"/>
                  </a:schemeClr>
                </a:solidFill>
              </a:defRPr>
            </a:lvl7pPr>
            <a:lvl8pPr marL="2389560" indent="0">
              <a:buNone/>
              <a:defRPr sz="1200">
                <a:solidFill>
                  <a:schemeClr val="tx1">
                    <a:tint val="75000"/>
                  </a:schemeClr>
                </a:solidFill>
              </a:defRPr>
            </a:lvl8pPr>
            <a:lvl9pPr marL="2730911"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75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751"/>
            <a:ext cx="4629150" cy="3655219"/>
          </a:xfrm>
        </p:spPr>
        <p:txBody>
          <a:bodyPr/>
          <a:lstStyle>
            <a:lvl1pPr marL="0" indent="0">
              <a:buNone/>
              <a:defRPr sz="2400"/>
            </a:lvl1pPr>
            <a:lvl2pPr marL="341291" indent="0">
              <a:buNone/>
              <a:defRPr sz="2100"/>
            </a:lvl2pPr>
            <a:lvl3pPr marL="682757" indent="0">
              <a:buNone/>
              <a:defRPr sz="1800"/>
            </a:lvl3pPr>
            <a:lvl4pPr marL="1024136" indent="0">
              <a:buNone/>
              <a:defRPr sz="1500"/>
            </a:lvl4pPr>
            <a:lvl5pPr marL="1365514" indent="0">
              <a:buNone/>
              <a:defRPr sz="1500"/>
            </a:lvl5pPr>
            <a:lvl6pPr marL="1706981" indent="0">
              <a:buNone/>
              <a:defRPr sz="1500"/>
            </a:lvl6pPr>
            <a:lvl7pPr marL="2048270" indent="0">
              <a:buNone/>
              <a:defRPr sz="1500"/>
            </a:lvl7pPr>
            <a:lvl8pPr marL="2389560" indent="0">
              <a:buNone/>
              <a:defRPr sz="1500"/>
            </a:lvl8pPr>
            <a:lvl9pPr marL="2730911"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402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2017-11-20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20/11/2017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2017-11-20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2017-11-20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2017-11-20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2017-11-20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2017-11-20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‹N°›</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12" tIns="34289" rIns="68312"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12" tIns="34289" rIns="68312"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12" tIns="34289" rIns="68312" bIns="34289" rtlCol="0" anchor="ctr"/>
          <a:lstStyle>
            <a:lvl1pPr algn="l">
              <a:defRPr sz="900">
                <a:solidFill>
                  <a:schemeClr val="tx1">
                    <a:tint val="75000"/>
                  </a:schemeClr>
                </a:solidFill>
              </a:defRPr>
            </a:lvl1pPr>
          </a:lstStyle>
          <a:p>
            <a:pPr defTabSz="682757"/>
            <a:fld id="{C09DE729-E620-4304-9733-1205F59F5EF8}" type="datetimeFigureOut">
              <a:rPr lang="fr-CA" smtClean="0">
                <a:solidFill>
                  <a:prstClr val="black">
                    <a:tint val="75000"/>
                  </a:prstClr>
                </a:solidFill>
              </a:rPr>
              <a:pPr defTabSz="682757"/>
              <a:t>2017-11-20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12" tIns="34289" rIns="68312" bIns="34289" rtlCol="0" anchor="ctr"/>
          <a:lstStyle>
            <a:lvl1pPr algn="ctr">
              <a:defRPr sz="900">
                <a:solidFill>
                  <a:schemeClr val="tx1">
                    <a:tint val="75000"/>
                  </a:schemeClr>
                </a:solidFill>
              </a:defRPr>
            </a:lvl1pPr>
          </a:lstStyle>
          <a:p>
            <a:pPr defTabSz="682757"/>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12" tIns="34289" rIns="68312" bIns="34289" rtlCol="0" anchor="ctr"/>
          <a:lstStyle>
            <a:lvl1pPr algn="r">
              <a:defRPr sz="900">
                <a:solidFill>
                  <a:schemeClr val="tx1">
                    <a:tint val="75000"/>
                  </a:schemeClr>
                </a:solidFill>
              </a:defRPr>
            </a:lvl1pPr>
          </a:lstStyle>
          <a:p>
            <a:pPr defTabSz="682757"/>
            <a:fld id="{189DF131-12C1-4EAC-8253-9E1DD4322B24}" type="slidenum">
              <a:rPr lang="fr-CA" smtClean="0">
                <a:solidFill>
                  <a:prstClr val="black">
                    <a:tint val="75000"/>
                  </a:prstClr>
                </a:solidFill>
              </a:rPr>
              <a:pPr defTabSz="682757"/>
              <a:t>‹N°›</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34" indent="-170734" algn="l" defTabSz="6827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201" indent="-170734" algn="l" defTabSz="6827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90" indent="-170734" algn="l" defTabSz="6827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780"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07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537"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916"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294"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76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57" rtl="0" eaLnBrk="1" latinLnBrk="0" hangingPunct="1">
        <a:defRPr sz="1400" kern="1200">
          <a:solidFill>
            <a:schemeClr val="tx1"/>
          </a:solidFill>
          <a:latin typeface="+mn-lt"/>
          <a:ea typeface="+mn-ea"/>
          <a:cs typeface="+mn-cs"/>
        </a:defRPr>
      </a:lvl1pPr>
      <a:lvl2pPr marL="341291" algn="l" defTabSz="682757" rtl="0" eaLnBrk="1" latinLnBrk="0" hangingPunct="1">
        <a:defRPr sz="1400" kern="1200">
          <a:solidFill>
            <a:schemeClr val="tx1"/>
          </a:solidFill>
          <a:latin typeface="+mn-lt"/>
          <a:ea typeface="+mn-ea"/>
          <a:cs typeface="+mn-cs"/>
        </a:defRPr>
      </a:lvl2pPr>
      <a:lvl3pPr marL="682757" algn="l" defTabSz="682757" rtl="0" eaLnBrk="1" latinLnBrk="0" hangingPunct="1">
        <a:defRPr sz="1400" kern="1200">
          <a:solidFill>
            <a:schemeClr val="tx1"/>
          </a:solidFill>
          <a:latin typeface="+mn-lt"/>
          <a:ea typeface="+mn-ea"/>
          <a:cs typeface="+mn-cs"/>
        </a:defRPr>
      </a:lvl3pPr>
      <a:lvl4pPr marL="1024136" algn="l" defTabSz="682757" rtl="0" eaLnBrk="1" latinLnBrk="0" hangingPunct="1">
        <a:defRPr sz="1400" kern="1200">
          <a:solidFill>
            <a:schemeClr val="tx1"/>
          </a:solidFill>
          <a:latin typeface="+mn-lt"/>
          <a:ea typeface="+mn-ea"/>
          <a:cs typeface="+mn-cs"/>
        </a:defRPr>
      </a:lvl4pPr>
      <a:lvl5pPr marL="1365514" algn="l" defTabSz="682757" rtl="0" eaLnBrk="1" latinLnBrk="0" hangingPunct="1">
        <a:defRPr sz="1400" kern="1200">
          <a:solidFill>
            <a:schemeClr val="tx1"/>
          </a:solidFill>
          <a:latin typeface="+mn-lt"/>
          <a:ea typeface="+mn-ea"/>
          <a:cs typeface="+mn-cs"/>
        </a:defRPr>
      </a:lvl5pPr>
      <a:lvl6pPr marL="1706981" algn="l" defTabSz="682757" rtl="0" eaLnBrk="1" latinLnBrk="0" hangingPunct="1">
        <a:defRPr sz="1400" kern="1200">
          <a:solidFill>
            <a:schemeClr val="tx1"/>
          </a:solidFill>
          <a:latin typeface="+mn-lt"/>
          <a:ea typeface="+mn-ea"/>
          <a:cs typeface="+mn-cs"/>
        </a:defRPr>
      </a:lvl6pPr>
      <a:lvl7pPr marL="2048270" algn="l" defTabSz="682757" rtl="0" eaLnBrk="1" latinLnBrk="0" hangingPunct="1">
        <a:defRPr sz="1400" kern="1200">
          <a:solidFill>
            <a:schemeClr val="tx1"/>
          </a:solidFill>
          <a:latin typeface="+mn-lt"/>
          <a:ea typeface="+mn-ea"/>
          <a:cs typeface="+mn-cs"/>
        </a:defRPr>
      </a:lvl7pPr>
      <a:lvl8pPr marL="2389560" algn="l" defTabSz="682757" rtl="0" eaLnBrk="1" latinLnBrk="0" hangingPunct="1">
        <a:defRPr sz="1400" kern="1200">
          <a:solidFill>
            <a:schemeClr val="tx1"/>
          </a:solidFill>
          <a:latin typeface="+mn-lt"/>
          <a:ea typeface="+mn-ea"/>
          <a:cs typeface="+mn-cs"/>
        </a:defRPr>
      </a:lvl8pPr>
      <a:lvl9pPr marL="2730911" algn="l" defTabSz="6827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20/11/2017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‹N°›</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hyperlink" Target="https://tout-petits.org/portrait2017" TargetMode="Externa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hyperlink" Target="https://tout-petits.org/portrait201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tout-petits.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hyperlink" Target="https://tout-petits.org/portrait2017"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fournier\Downloads\scott-webb-59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591447"/>
            <a:ext cx="9505056" cy="64237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516" y="1131590"/>
            <a:ext cx="3097530" cy="190881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17" tIns="34289" rIns="68517" bIns="34289" rtlCol="0" anchor="ctr"/>
          <a:lstStyle/>
          <a:p>
            <a:pPr algn="ctr" defTabSz="685086"/>
            <a:endParaRPr lang="fr-CA" sz="1400">
              <a:solidFill>
                <a:prstClr val="white"/>
              </a:solidFill>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55" y="1548428"/>
            <a:ext cx="2641980" cy="823130"/>
          </a:xfrm>
          <a:prstGeom prst="rect">
            <a:avLst/>
          </a:prstGeom>
        </p:spPr>
      </p:pic>
      <p:sp>
        <p:nvSpPr>
          <p:cNvPr id="10" name="Espace réservé du contenu 2"/>
          <p:cNvSpPr txBox="1">
            <a:spLocks/>
          </p:cNvSpPr>
          <p:nvPr/>
        </p:nvSpPr>
        <p:spPr>
          <a:xfrm>
            <a:off x="616336" y="2399311"/>
            <a:ext cx="2843911" cy="38110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lstStyle/>
          <a:p>
            <a:pPr algn="ctr" defTabSz="685086">
              <a:spcBef>
                <a:spcPts val="1350"/>
              </a:spcBef>
              <a:defRPr/>
            </a:pPr>
            <a:r>
              <a:rPr lang="fr-CA" cap="small" dirty="0">
                <a:ln w="19050">
                  <a:noFill/>
                </a:ln>
                <a:solidFill>
                  <a:prstClr val="black">
                    <a:lumMod val="85000"/>
                    <a:lumOff val="15000"/>
                  </a:prstClr>
                </a:solidFill>
                <a:latin typeface="Raleway" panose="020B0003030101060003" pitchFamily="34" charset="0"/>
              </a:rPr>
              <a:t>veiller pour éveiller</a:t>
            </a:r>
            <a:endParaRPr lang="fr-CA" cap="small" dirty="0">
              <a:solidFill>
                <a:prstClr val="black">
                  <a:lumMod val="85000"/>
                  <a:lumOff val="15000"/>
                </a:prstClr>
              </a:solidFill>
              <a:latin typeface="Raleway" panose="020B0003030101060003" pitchFamily="34" charset="0"/>
            </a:endParaRPr>
          </a:p>
        </p:txBody>
      </p:sp>
      <p:sp>
        <p:nvSpPr>
          <p:cNvPr id="7" name="Rectangle 6"/>
          <p:cNvSpPr/>
          <p:nvPr/>
        </p:nvSpPr>
        <p:spPr>
          <a:xfrm>
            <a:off x="1722046" y="3091835"/>
            <a:ext cx="1890000" cy="189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17" tIns="34289" rIns="68517" bIns="34289" rtlCol="0" anchor="ctr"/>
          <a:lstStyle/>
          <a:p>
            <a:pPr algn="ctr" defTabSz="685086"/>
            <a:endParaRPr lang="fr-CA" sz="1400">
              <a:solidFill>
                <a:prstClr val="white"/>
              </a:solidFill>
            </a:endParaRPr>
          </a:p>
        </p:txBody>
      </p:sp>
      <p:sp>
        <p:nvSpPr>
          <p:cNvPr id="6" name="Titre 1"/>
          <p:cNvSpPr txBox="1">
            <a:spLocks/>
          </p:cNvSpPr>
          <p:nvPr/>
        </p:nvSpPr>
        <p:spPr>
          <a:xfrm>
            <a:off x="1298436" y="3592833"/>
            <a:ext cx="2737221" cy="1139885"/>
          </a:xfrm>
          <a:prstGeom prst="rect">
            <a:avLst/>
          </a:prstGeom>
        </p:spPr>
        <p:txBody>
          <a:bodyPr lIns="68507" tIns="34289" rIns="68507" bIns="34289">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100" dirty="0" smtClean="0">
                <a:solidFill>
                  <a:prstClr val="white"/>
                </a:solidFill>
                <a:latin typeface="Raleway" panose="020B0503030101060003" pitchFamily="34" charset="0"/>
                <a:cs typeface="Gotham Bold" pitchFamily="50" charset="0"/>
              </a:rPr>
              <a:t>Trousse de</a:t>
            </a:r>
          </a:p>
          <a:p>
            <a:r>
              <a:rPr lang="fr-CA" sz="2100" dirty="0" smtClean="0">
                <a:solidFill>
                  <a:prstClr val="white"/>
                </a:solidFill>
                <a:latin typeface="Raleway" panose="020B0503030101060003" pitchFamily="34" charset="0"/>
                <a:cs typeface="Gotham Bold" pitchFamily="50" charset="0"/>
              </a:rPr>
              <a:t>communication</a:t>
            </a:r>
          </a:p>
          <a:p>
            <a:r>
              <a:rPr lang="fr-CA" sz="2100" smtClean="0">
                <a:solidFill>
                  <a:prstClr val="white"/>
                </a:solidFill>
                <a:latin typeface="Raleway" panose="020B0503030101060003" pitchFamily="34" charset="0"/>
                <a:cs typeface="Gotham Bold" pitchFamily="50" charset="0"/>
              </a:rPr>
              <a:t>Portrait 2017</a:t>
            </a:r>
            <a:endParaRPr lang="fr-CA" sz="2100" dirty="0">
              <a:solidFill>
                <a:prstClr val="white"/>
              </a:solidFill>
              <a:latin typeface="Raleway" panose="020B0503030101060003" pitchFamily="34" charset="0"/>
              <a:cs typeface="Gotham Bold" pitchFamily="50" charset="0"/>
            </a:endParaRPr>
          </a:p>
        </p:txBody>
      </p:sp>
      <p:sp>
        <p:nvSpPr>
          <p:cNvPr id="9" name="Rectangle 8"/>
          <p:cNvSpPr/>
          <p:nvPr/>
        </p:nvSpPr>
        <p:spPr>
          <a:xfrm>
            <a:off x="3659191" y="1890341"/>
            <a:ext cx="1268128" cy="1150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17" tIns="34289" rIns="68517" bIns="34289" rtlCol="0" anchor="ctr"/>
          <a:lstStyle/>
          <a:p>
            <a:pPr algn="ctr" defTabSz="685086"/>
            <a:endParaRPr lang="fr-CA" sz="1400">
              <a:solidFill>
                <a:prstClr val="white"/>
              </a:solidFill>
            </a:endParaRPr>
          </a:p>
        </p:txBody>
      </p:sp>
      <p:sp>
        <p:nvSpPr>
          <p:cNvPr id="8" name="Titre 1"/>
          <p:cNvSpPr txBox="1">
            <a:spLocks/>
          </p:cNvSpPr>
          <p:nvPr/>
        </p:nvSpPr>
        <p:spPr>
          <a:xfrm>
            <a:off x="3659191" y="2273508"/>
            <a:ext cx="1268128" cy="442258"/>
          </a:xfrm>
          <a:prstGeom prst="rect">
            <a:avLst/>
          </a:prstGeom>
        </p:spPr>
        <p:txBody>
          <a:bodyPr lIns="68507" tIns="34289" rIns="68507" bIns="34289">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1200" b="1" dirty="0" smtClean="0">
                <a:solidFill>
                  <a:prstClr val="white"/>
                </a:solidFill>
                <a:latin typeface="Raleway" panose="020B0503030101060003" pitchFamily="34" charset="0"/>
                <a:cs typeface="Gotham Bold" pitchFamily="50" charset="0"/>
              </a:rPr>
              <a:t>21 novembre 2017</a:t>
            </a:r>
            <a:endParaRPr lang="fr-CA" sz="1200" b="1" dirty="0">
              <a:solidFill>
                <a:prstClr val="white"/>
              </a:solidFill>
              <a:latin typeface="Raleway" panose="020B0503030101060003" pitchFamily="34" charset="0"/>
              <a:cs typeface="Gotham Bold" pitchFamily="50" charset="0"/>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1</a:t>
            </a:fld>
            <a:endParaRPr lang="fr-CA">
              <a:solidFill>
                <a:prstClr val="black">
                  <a:tint val="75000"/>
                </a:prstClr>
              </a:solidFill>
            </a:endParaRPr>
          </a:p>
        </p:txBody>
      </p:sp>
    </p:spTree>
    <p:extLst>
      <p:ext uri="{BB962C8B-B14F-4D97-AF65-F5344CB8AC3E}">
        <p14:creationId xmlns:p14="http://schemas.microsoft.com/office/powerpoint/2010/main" val="17418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(21 novembre)</a:t>
            </a:r>
          </a:p>
          <a:p>
            <a:pPr marL="361950" lvl="1" indent="0" algn="just">
              <a:spcBef>
                <a:spcPts val="450"/>
              </a:spcBef>
              <a:buClr>
                <a:srgbClr val="D9232D"/>
              </a:buClr>
              <a:buSzPct val="100000"/>
              <a:buNone/>
            </a:pPr>
            <a:r>
              <a:rPr lang="fr-CA" sz="1400" dirty="0" smtClean="0">
                <a:solidFill>
                  <a:prstClr val="black"/>
                </a:solidFill>
              </a:rPr>
              <a:t>L'Observatoire </a:t>
            </a:r>
            <a:r>
              <a:rPr lang="fr-CA" sz="1400" dirty="0">
                <a:solidFill>
                  <a:prstClr val="black"/>
                </a:solidFill>
              </a:rPr>
              <a:t>des @</a:t>
            </a:r>
            <a:r>
              <a:rPr lang="fr-CA" sz="1400" dirty="0" err="1">
                <a:solidFill>
                  <a:prstClr val="black"/>
                </a:solidFill>
              </a:rPr>
              <a:t>Tout_petits</a:t>
            </a:r>
            <a:r>
              <a:rPr lang="fr-CA" sz="1400" dirty="0">
                <a:solidFill>
                  <a:prstClr val="black"/>
                </a:solidFill>
              </a:rPr>
              <a:t> publie son 2e portrait </a:t>
            </a:r>
            <a:r>
              <a:rPr lang="fr-CA" sz="1400" dirty="0" smtClean="0">
                <a:solidFill>
                  <a:prstClr val="black"/>
                </a:solidFill>
              </a:rPr>
              <a:t>« Comment </a:t>
            </a:r>
            <a:r>
              <a:rPr lang="fr-CA" sz="1400" dirty="0">
                <a:solidFill>
                  <a:prstClr val="black"/>
                </a:solidFill>
              </a:rPr>
              <a:t>se portent les tout-petits québécois</a:t>
            </a:r>
            <a:r>
              <a:rPr lang="fr-CA" sz="1400" dirty="0" smtClean="0">
                <a:solidFill>
                  <a:prstClr val="black"/>
                </a:solidFill>
              </a:rPr>
              <a:t>? ». </a:t>
            </a:r>
            <a:r>
              <a:rPr lang="fr-CA" sz="1400" dirty="0">
                <a:solidFill>
                  <a:prstClr val="black"/>
                </a:solidFill>
              </a:rPr>
              <a:t>Une mine d'information sur les conditions des #</a:t>
            </a:r>
            <a:r>
              <a:rPr lang="fr-CA" sz="1400" dirty="0" err="1">
                <a:solidFill>
                  <a:prstClr val="black"/>
                </a:solidFill>
              </a:rPr>
              <a:t>toutpetits</a:t>
            </a:r>
            <a:r>
              <a:rPr lang="fr-CA" sz="1400" dirty="0">
                <a:solidFill>
                  <a:prstClr val="black"/>
                </a:solidFill>
              </a:rPr>
              <a:t> à la naissance, leur santé mentale, physique et leur développement.  </a:t>
            </a:r>
            <a:r>
              <a:rPr lang="fr-CA" sz="1400" dirty="0" smtClean="0">
                <a:solidFill>
                  <a:prstClr val="black"/>
                </a:solidFill>
              </a:rPr>
              <a:t>#</a:t>
            </a:r>
            <a:r>
              <a:rPr lang="fr-CA" sz="1400" dirty="0" err="1" smtClean="0">
                <a:solidFill>
                  <a:prstClr val="black"/>
                </a:solidFill>
              </a:rPr>
              <a:t>grandesemaine</a:t>
            </a:r>
            <a:r>
              <a:rPr lang="fr-CA" sz="1400" dirty="0" smtClean="0">
                <a:solidFill>
                  <a:prstClr val="black"/>
                </a:solidFill>
              </a:rPr>
              <a:t> </a:t>
            </a:r>
            <a:r>
              <a:rPr lang="fr-CA" sz="1400" dirty="0">
                <a:hlinkClick r:id="rId5"/>
              </a:rPr>
              <a:t>https://tout-petits.org/portrait2017</a:t>
            </a:r>
            <a:endParaRPr lang="fr-CA" sz="1400" dirty="0"/>
          </a:p>
          <a:p>
            <a:pPr marL="457200" lvl="1" indent="0" algn="just">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a:solidFill>
                  <a:prstClr val="black"/>
                </a:solidFill>
              </a:rPr>
              <a:t>L'Observatoire des @</a:t>
            </a:r>
            <a:r>
              <a:rPr lang="fr-CA" sz="1400" dirty="0" err="1">
                <a:solidFill>
                  <a:prstClr val="black"/>
                </a:solidFill>
              </a:rPr>
              <a:t>Tout_petits</a:t>
            </a:r>
            <a:r>
              <a:rPr lang="fr-CA" sz="1400" dirty="0">
                <a:solidFill>
                  <a:prstClr val="black"/>
                </a:solidFill>
              </a:rPr>
              <a:t> a publié son 2e portrait sur les 534 939 #</a:t>
            </a:r>
            <a:r>
              <a:rPr lang="fr-CA" sz="1400" dirty="0" err="1">
                <a:solidFill>
                  <a:prstClr val="black"/>
                </a:solidFill>
              </a:rPr>
              <a:t>toutpetits</a:t>
            </a:r>
            <a:r>
              <a:rPr lang="fr-CA" sz="1400" dirty="0">
                <a:solidFill>
                  <a:prstClr val="black"/>
                </a:solidFill>
              </a:rPr>
              <a:t> du Québec. Un bilan à la fois encourageant et préoccupant qui nous rappelle qu'il est possible d’agir collectivement pour le bien-être des tout-petits.  </a:t>
            </a:r>
            <a:r>
              <a:rPr lang="fr-CA" sz="1400" dirty="0" smtClean="0">
                <a:solidFill>
                  <a:prstClr val="black"/>
                </a:solidFill>
              </a:rPr>
              <a:t>#</a:t>
            </a:r>
            <a:r>
              <a:rPr lang="fr-CA" sz="1400" dirty="0" err="1">
                <a:solidFill>
                  <a:prstClr val="black"/>
                </a:solidFill>
              </a:rPr>
              <a:t>grandesemaine</a:t>
            </a:r>
            <a:r>
              <a:rPr lang="fr-CA" sz="1400" dirty="0">
                <a:solidFill>
                  <a:prstClr val="black"/>
                </a:solidFill>
              </a:rPr>
              <a:t> </a:t>
            </a:r>
            <a:r>
              <a:rPr lang="fr-CA" sz="1400" dirty="0" smtClean="0">
                <a:hlinkClick r:id="rId5"/>
              </a:rPr>
              <a:t>https</a:t>
            </a:r>
            <a:r>
              <a:rPr lang="fr-CA" sz="1400" dirty="0">
                <a:hlinkClick r:id="rId5"/>
              </a:rPr>
              <a:t>://</a:t>
            </a:r>
            <a:r>
              <a:rPr lang="fr-CA" sz="1400" dirty="0" smtClean="0">
                <a:hlinkClick r:id="rId5"/>
              </a:rPr>
              <a:t>tout-petits.org/portrait2017</a:t>
            </a:r>
            <a:endParaRPr lang="fr-CA" sz="1400" dirty="0"/>
          </a:p>
          <a:p>
            <a:pPr marL="457200" lvl="1" indent="0" algn="just">
              <a:spcBef>
                <a:spcPts val="450"/>
              </a:spcBef>
              <a:buClr>
                <a:srgbClr val="D9232D"/>
              </a:buClr>
              <a:buSzPct val="100000"/>
              <a:buNone/>
            </a:pPr>
            <a:endParaRPr lang="fr-CA" sz="1400" dirty="0" smtClean="0"/>
          </a:p>
          <a:p>
            <a:pPr lvl="1" algn="just">
              <a:spcBef>
                <a:spcPts val="450"/>
              </a:spcBef>
              <a:buClr>
                <a:srgbClr val="D9232D"/>
              </a:buClr>
              <a:buSzPct val="100000"/>
              <a:buFont typeface="Century Gothic" panose="020B0502020202020204" pitchFamily="34" charset="0"/>
              <a:buChar char="►"/>
            </a:pP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10</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 - Twitter</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twitter logo »"/>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267494"/>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texte</a:t>
            </a:r>
          </a:p>
          <a:p>
            <a:pPr marL="0" indent="0" algn="just">
              <a:spcBef>
                <a:spcPts val="450"/>
              </a:spcBef>
              <a:buClr>
                <a:srgbClr val="D9232D"/>
              </a:buClr>
              <a:buSzPct val="100000"/>
              <a:buNone/>
            </a:pPr>
            <a:endParaRPr lang="fr-CA" sz="1500" b="1" dirty="0">
              <a:solidFill>
                <a:prstClr val="black"/>
              </a:solidFill>
            </a:endParaRPr>
          </a:p>
          <a:p>
            <a:pPr marL="447675" indent="0" algn="just">
              <a:spcBef>
                <a:spcPts val="450"/>
              </a:spcBef>
              <a:buClr>
                <a:srgbClr val="D9232D"/>
              </a:buClr>
              <a:buSzPct val="100000"/>
              <a:buNone/>
            </a:pPr>
            <a:r>
              <a:rPr lang="fr-CA" sz="1400" b="1" dirty="0" smtClean="0">
                <a:solidFill>
                  <a:prstClr val="black"/>
                </a:solidFill>
              </a:rPr>
              <a:t>Comment </a:t>
            </a:r>
            <a:r>
              <a:rPr lang="fr-CA" sz="1400" b="1" dirty="0">
                <a:solidFill>
                  <a:prstClr val="black"/>
                </a:solidFill>
              </a:rPr>
              <a:t>se portent les tout-petits québécois?</a:t>
            </a:r>
          </a:p>
          <a:p>
            <a:pPr lvl="1" algn="just">
              <a:spcBef>
                <a:spcPts val="450"/>
              </a:spcBef>
              <a:buClr>
                <a:srgbClr val="D9232D"/>
              </a:buClr>
              <a:buSzPct val="100000"/>
              <a:buFont typeface="Century Gothic" panose="020B0502020202020204" pitchFamily="34" charset="0"/>
              <a:buChar char="►"/>
            </a:pPr>
            <a:endParaRPr lang="fr-CA" sz="1400" dirty="0">
              <a:solidFill>
                <a:prstClr val="black"/>
              </a:solidFill>
            </a:endParaRPr>
          </a:p>
          <a:p>
            <a:pPr marL="457200" lvl="1" indent="0" algn="just">
              <a:spcBef>
                <a:spcPts val="450"/>
              </a:spcBef>
              <a:buClr>
                <a:srgbClr val="D9232D"/>
              </a:buClr>
              <a:buSzPct val="100000"/>
              <a:buNone/>
            </a:pPr>
            <a:r>
              <a:rPr lang="fr-CA" sz="1400" dirty="0">
                <a:solidFill>
                  <a:prstClr val="black"/>
                </a:solidFill>
              </a:rPr>
              <a:t>Le Portrait 2017 de l’Observatoire des tout-petits, intitulé Comment se portent les tout-petits québécois?, met en lumière la situation des 534 939 enfants âgés de 0 à 5 ans du Québec en 2016. Cette deuxième édition décrit les conditions dans lesquelles les tout-petits viennent au monde, leur état de santé physique, leur état de santé mentale et leur développement. </a:t>
            </a:r>
          </a:p>
          <a:p>
            <a:pPr lvl="1" algn="just">
              <a:spcBef>
                <a:spcPts val="450"/>
              </a:spcBef>
              <a:buClr>
                <a:srgbClr val="D9232D"/>
              </a:buClr>
              <a:buSzPct val="100000"/>
              <a:buFont typeface="Century Gothic" panose="020B0502020202020204" pitchFamily="34" charset="0"/>
              <a:buChar char="►"/>
            </a:pPr>
            <a:endParaRPr lang="fr-CA" sz="1400" dirty="0">
              <a:solidFill>
                <a:prstClr val="black"/>
              </a:solidFill>
            </a:endParaRPr>
          </a:p>
          <a:p>
            <a:pPr marL="457200" lvl="1" indent="0" algn="just">
              <a:spcBef>
                <a:spcPts val="450"/>
              </a:spcBef>
              <a:buClr>
                <a:srgbClr val="D9232D"/>
              </a:buClr>
              <a:buSzPct val="100000"/>
              <a:buNone/>
            </a:pPr>
            <a:r>
              <a:rPr lang="fr-CA" sz="1400" dirty="0">
                <a:solidFill>
                  <a:prstClr val="black"/>
                </a:solidFill>
              </a:rPr>
              <a:t>Les données présentées dans ce portrait et leur évolution rappellent, plus que jamais, la pertinence de faire du développement et du bien-être des tout-petits une priorité pour notre société.</a:t>
            </a:r>
          </a:p>
          <a:p>
            <a:pPr lvl="1" algn="just">
              <a:spcBef>
                <a:spcPts val="450"/>
              </a:spcBef>
              <a:buClr>
                <a:srgbClr val="D9232D"/>
              </a:buClr>
              <a:buSzPct val="100000"/>
              <a:buFont typeface="Century Gothic" panose="020B0502020202020204" pitchFamily="34" charset="0"/>
              <a:buChar char="►"/>
            </a:pPr>
            <a:endParaRPr lang="fr-CA" sz="1400" dirty="0">
              <a:solidFill>
                <a:prstClr val="black"/>
              </a:solidFill>
            </a:endParaRPr>
          </a:p>
          <a:p>
            <a:pPr marL="447675" lvl="1" indent="0" algn="just">
              <a:spcBef>
                <a:spcPts val="450"/>
              </a:spcBef>
              <a:buClr>
                <a:srgbClr val="D9232D"/>
              </a:buClr>
              <a:buSzPct val="100000"/>
              <a:buNone/>
            </a:pPr>
            <a:r>
              <a:rPr lang="fr-CA" sz="1400" dirty="0">
                <a:solidFill>
                  <a:prstClr val="black"/>
                </a:solidFill>
              </a:rPr>
              <a:t>Pour consulter le portrait : </a:t>
            </a:r>
            <a:r>
              <a:rPr lang="fr-CA" sz="1400" dirty="0">
                <a:hlinkClick r:id="rId4"/>
              </a:rPr>
              <a:t>https://tout-petits.org/portrait2017</a:t>
            </a:r>
            <a:endParaRPr lang="fr-CA" sz="1400" dirty="0"/>
          </a:p>
          <a:p>
            <a:pPr lvl="1" algn="just">
              <a:spcBef>
                <a:spcPts val="450"/>
              </a:spcBef>
              <a:buClr>
                <a:srgbClr val="D9232D"/>
              </a:buClr>
              <a:buSzPct val="100000"/>
              <a:buFont typeface="Century Gothic" panose="020B0502020202020204" pitchFamily="34" charset="0"/>
              <a:buChar char="►"/>
            </a:pPr>
            <a:endParaRPr lang="fr-CA" sz="1100" b="1"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11</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Site Web ou infolettre</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0534"/>
          <a:stretch/>
        </p:blipFill>
        <p:spPr bwMode="auto">
          <a:xfrm>
            <a:off x="7956375" y="369722"/>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spid="_x0000_s1067" name="Image" r:id="rId5" imgW="8063492" imgH="1968254" progId="">
                  <p:embed/>
                </p:oleObj>
              </mc:Choice>
              <mc:Fallback>
                <p:oleObj name="Image" r:id="rId5" imgW="8063492" imgH="1968254" progId="">
                  <p:embed/>
                  <p:pic>
                    <p:nvPicPr>
                      <p:cNvPr id="0" name=""/>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Table des matières</a:t>
            </a:r>
            <a:endParaRPr lang="fr-CA" sz="2700" b="1" dirty="0">
              <a:solidFill>
                <a:prstClr val="black"/>
              </a:solidFill>
              <a:latin typeface="Raleway" panose="020B0003030101060003" pitchFamily="34" charset="0"/>
            </a:endParaRPr>
          </a:p>
        </p:txBody>
      </p:sp>
      <p:cxnSp>
        <p:nvCxnSpPr>
          <p:cNvPr id="10"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pPr>
            <a:r>
              <a:rPr lang="fr-CA" sz="1700" dirty="0" smtClean="0">
                <a:solidFill>
                  <a:prstClr val="black"/>
                </a:solidFill>
                <a:latin typeface="Raleway" panose="020B0003030101060003" pitchFamily="34" charset="0"/>
              </a:rPr>
              <a:t>À propos – Observatoire des tout-petits</a:t>
            </a:r>
            <a:endParaRPr lang="fr-CA" sz="1700" b="1"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pPr>
            <a:r>
              <a:rPr lang="fr-CA" sz="1700" dirty="0" smtClean="0">
                <a:solidFill>
                  <a:prstClr val="black"/>
                </a:solidFill>
                <a:latin typeface="Raleway" panose="020B0003030101060003" pitchFamily="34" charset="0"/>
              </a:rPr>
              <a:t>À propos – Portrait 2017</a:t>
            </a:r>
            <a:endParaRPr lang="fr-CA" sz="1700"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pPr>
            <a:r>
              <a:rPr lang="fr-CA" sz="1700" dirty="0" smtClean="0">
                <a:solidFill>
                  <a:prstClr val="black"/>
                </a:solidFill>
                <a:latin typeface="Raleway" panose="020B0003030101060003" pitchFamily="34" charset="0"/>
              </a:rPr>
              <a:t>Messages clés</a:t>
            </a:r>
            <a:endParaRPr lang="fr-CA" sz="1700"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pPr>
            <a:r>
              <a:rPr lang="fr-CA" sz="1700" dirty="0" smtClean="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pPr>
            <a:r>
              <a:rPr lang="fr-CA" sz="1700" dirty="0" smtClean="0">
                <a:solidFill>
                  <a:prstClr val="black"/>
                </a:solidFill>
                <a:latin typeface="Raleway" panose="020B0003030101060003" pitchFamily="34" charset="0"/>
              </a:rPr>
              <a:t>Site Web ou infolettre</a:t>
            </a:r>
            <a:endParaRPr lang="fr-CA" sz="1700" dirty="0">
              <a:solidFill>
                <a:prstClr val="black"/>
              </a:solidFill>
              <a:latin typeface="Raleway" panose="020B0003030101060003" pitchFamily="34" charset="0"/>
            </a:endParaRPr>
          </a:p>
          <a:p>
            <a:pPr marL="342551" indent="-342551">
              <a:lnSpc>
                <a:spcPct val="100000"/>
              </a:lnSpc>
              <a:spcBef>
                <a:spcPts val="450"/>
              </a:spcBef>
              <a:buClr>
                <a:srgbClr val="D9232D"/>
              </a:buClr>
              <a:buSzPct val="100000"/>
              <a:buFont typeface="+mj-lt"/>
              <a:buAutoNum type="arabicPeriod"/>
            </a:pP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Tree>
    <p:extLst>
      <p:ext uri="{BB962C8B-B14F-4D97-AF65-F5344CB8AC3E}">
        <p14:creationId xmlns:p14="http://schemas.microsoft.com/office/powerpoint/2010/main" val="429496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059582"/>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L’Observatoire des tout-petits, un projet de la Fondation Lucie et André Chagnon, a pour mission de contribuer à placer le développement et le bien-être des tout-petits au cœur des priorités de la société québécoise. Pour y parvenir, l’Observatoire regroupe les données les plus rigoureuses concernant les 0-5 ans, les communique et suscite le dialogue autour des actions collectives nécessaires dans ce domaine. Pour obtenir de plus amples renseignements au sujet de l’Observatoire des tout-petits : </a:t>
            </a:r>
            <a:r>
              <a:rPr lang="fr-CA" sz="1400" dirty="0" smtClean="0">
                <a:solidFill>
                  <a:prstClr val="black"/>
                </a:solidFill>
              </a:rPr>
              <a:t> </a:t>
            </a:r>
            <a:r>
              <a:rPr lang="fr-CA" sz="1400" dirty="0" smtClean="0">
                <a:solidFill>
                  <a:prstClr val="black"/>
                </a:solidFill>
                <a:hlinkClick r:id="rId4"/>
              </a:rPr>
              <a:t>www.tout-petits.org</a:t>
            </a:r>
            <a:r>
              <a:rPr lang="fr-CA" sz="1400" dirty="0">
                <a:solidFill>
                  <a:prstClr val="black"/>
                </a:solidFill>
              </a:rPr>
              <a:t>.</a:t>
            </a:r>
          </a:p>
          <a:p>
            <a:pPr marL="0" indent="0" algn="ctr">
              <a:lnSpc>
                <a:spcPct val="150000"/>
              </a:lnSpc>
              <a:spcBef>
                <a:spcPts val="450"/>
              </a:spcBef>
              <a:buClr>
                <a:srgbClr val="D9232D"/>
              </a:buClr>
              <a:buSzPct val="100000"/>
              <a:buNone/>
            </a:pPr>
            <a:r>
              <a:rPr lang="fr-CA" sz="1600" dirty="0" smtClean="0">
                <a:solidFill>
                  <a:prstClr val="black"/>
                </a:solidFill>
              </a:rPr>
              <a:t>MANDAT</a:t>
            </a:r>
            <a:endParaRPr lang="fr-CA" sz="15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3</a:t>
            </a:fld>
            <a:endParaRPr lang="fr-CA" dirty="0">
              <a:solidFill>
                <a:prstClr val="black">
                  <a:tint val="75000"/>
                </a:prstClr>
              </a:solidFill>
            </a:endParaRPr>
          </a:p>
        </p:txBody>
      </p:sp>
      <p:grpSp>
        <p:nvGrpSpPr>
          <p:cNvPr id="3" name="Groupe 2"/>
          <p:cNvGrpSpPr/>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Données</a:t>
              </a:r>
              <a:endParaRPr lang="en-US" sz="1400" dirty="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dirty="0">
                  <a:latin typeface="Raleway"/>
                </a:rPr>
                <a:t>Analyse</a:t>
              </a:r>
              <a:br>
                <a:rPr lang="fr-CA" sz="1400" dirty="0">
                  <a:latin typeface="Raleway"/>
                </a:rPr>
              </a:br>
              <a:r>
                <a:rPr lang="fr-CA" sz="1400" dirty="0">
                  <a:latin typeface="Raleway"/>
                </a:rPr>
                <a:t>Sensibilisation</a:t>
              </a:r>
              <a:endParaRPr lang="en-US" sz="1400" dirty="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dirty="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Prises de décisions éclairées</a:t>
              </a:r>
              <a:endParaRPr lang="en-US" sz="1400" dirty="0">
                <a:latin typeface="Raleway"/>
              </a:endParaRPr>
            </a:p>
          </p:txBody>
        </p:sp>
        <p:pic>
          <p:nvPicPr>
            <p:cNvPr id="34"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dirty="0">
                  <a:latin typeface="Raleway"/>
                </a:rPr>
                <a:t>VEILLER POUR ÉVEILLER</a:t>
              </a:r>
            </a:p>
          </p:txBody>
        </p:sp>
      </p:grpSp>
      <p:sp>
        <p:nvSpPr>
          <p:cNvPr id="39" name="Rectangle 38"/>
          <p:cNvSpPr/>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Dialogue et avenues </a:t>
            </a:r>
            <a:endParaRPr lang="fr-CA" sz="1400" dirty="0" smtClean="0">
              <a:latin typeface="Raleway"/>
            </a:endParaRPr>
          </a:p>
          <a:p>
            <a:pPr algn="ctr"/>
            <a:r>
              <a:rPr lang="fr-CA" sz="1400" dirty="0" smtClean="0">
                <a:latin typeface="Raleway"/>
              </a:rPr>
              <a:t>de </a:t>
            </a:r>
            <a:r>
              <a:rPr lang="fr-CA" sz="1400" dirty="0">
                <a:latin typeface="Raleway"/>
              </a:rPr>
              <a:t>solution</a:t>
            </a:r>
            <a:endParaRPr lang="en-US" sz="1400" dirty="0">
              <a:latin typeface="Raleway"/>
            </a:endParaRPr>
          </a:p>
        </p:txBody>
      </p:sp>
      <p:sp>
        <p:nvSpPr>
          <p:cNvPr id="40"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À propos – L’Observatoire des tout-petits</a:t>
            </a:r>
            <a:endParaRPr lang="fr-CA" sz="2700" b="1" dirty="0">
              <a:solidFill>
                <a:prstClr val="black"/>
              </a:solidFill>
              <a:latin typeface="Raleway" panose="020B0003030101060003" pitchFamily="34" charset="0"/>
            </a:endParaRPr>
          </a:p>
        </p:txBody>
      </p:sp>
      <p:cxnSp>
        <p:nvCxnSpPr>
          <p:cNvPr id="41"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dirty="0">
                <a:solidFill>
                  <a:prstClr val="black"/>
                </a:solidFill>
              </a:rPr>
              <a:t>COMMENT SE PORTENT LES TOUT-PETITS QUÉBÉCOIS</a:t>
            </a:r>
            <a:r>
              <a:rPr lang="fr-CA" sz="1500" dirty="0" smtClean="0">
                <a:solidFill>
                  <a:prstClr val="black"/>
                </a:solidFill>
              </a:rPr>
              <a:t>? </a:t>
            </a:r>
            <a:endParaRPr lang="fr-CA" sz="1500" dirty="0">
              <a:solidFill>
                <a:prstClr val="black"/>
              </a:solidFill>
            </a:endParaRPr>
          </a:p>
          <a:p>
            <a:pPr marL="361950" indent="0" algn="just">
              <a:spcBef>
                <a:spcPts val="450"/>
              </a:spcBef>
              <a:buClr>
                <a:srgbClr val="D9232D"/>
              </a:buClr>
              <a:buSzPct val="100000"/>
              <a:buNone/>
            </a:pPr>
            <a:r>
              <a:rPr lang="fr-CA" sz="1600" i="1" dirty="0" smtClean="0"/>
              <a:t>Le </a:t>
            </a:r>
            <a:r>
              <a:rPr lang="fr-CA" sz="1600" i="1" dirty="0"/>
              <a:t>point sur leurs conditions de naissance, leur santé physique et mentale ainsi que leur développement</a:t>
            </a:r>
          </a:p>
          <a:p>
            <a:pPr marL="361950" indent="0" algn="just">
              <a:spcBef>
                <a:spcPts val="450"/>
              </a:spcBef>
              <a:buClr>
                <a:srgbClr val="D9232D"/>
              </a:buClr>
              <a:buSzPct val="100000"/>
              <a:buNone/>
            </a:pPr>
            <a:endParaRPr lang="fr-CA" sz="800" dirty="0">
              <a:solidFill>
                <a:prstClr val="black"/>
              </a:solidFill>
            </a:endParaRPr>
          </a:p>
          <a:p>
            <a:pPr marL="361950" indent="0" algn="just">
              <a:lnSpc>
                <a:spcPts val="1900"/>
              </a:lnSpc>
              <a:spcBef>
                <a:spcPts val="450"/>
              </a:spcBef>
              <a:buClr>
                <a:srgbClr val="D9232D"/>
              </a:buClr>
              <a:buSzPct val="100000"/>
              <a:buNone/>
            </a:pPr>
            <a:r>
              <a:rPr lang="fr-CA" sz="1400" dirty="0" smtClean="0">
                <a:solidFill>
                  <a:prstClr val="black"/>
                </a:solidFill>
              </a:rPr>
              <a:t>Le </a:t>
            </a:r>
            <a:r>
              <a:rPr lang="fr-CA" sz="1400" dirty="0">
                <a:solidFill>
                  <a:prstClr val="black"/>
                </a:solidFill>
              </a:rPr>
              <a:t>Portrait 2017 de l’Observatoire des tout-petits, intitulé </a:t>
            </a:r>
            <a:r>
              <a:rPr lang="fr-CA" sz="1400" i="1" dirty="0">
                <a:solidFill>
                  <a:prstClr val="black"/>
                </a:solidFill>
              </a:rPr>
              <a:t>Comment se portent les tout-petits québécois?</a:t>
            </a:r>
            <a:r>
              <a:rPr lang="fr-CA" sz="1400" dirty="0">
                <a:solidFill>
                  <a:prstClr val="black"/>
                </a:solidFill>
              </a:rPr>
              <a:t>, décrit les conditions dans lesquelles les enfants âgés de 0 à 5 ans viennent au monde, leur état de santé physique, leur état de santé mentale et leur développement. Cette deuxième édition nous révèle que les tout-petits, au nombre de 534 939 au Québec en 2016, viennent généralement au monde dans de meilleures conditions depuis 30 ans. Leur santé physique s’est aussi améliorée dans les 10 dernières années en ce qui concerne l’asthme, les blessures non intentionnelles et les maladies infectieuses. Cependant, certains éléments demeurent préoccupants. C’est notamment le cas des taux de césariennes, des éclosions de rougeole, de l’embonpoint et de l’obésité, de la santé mentale et du développement des tout-petits. Par ailleurs, le portrait dévoile qu’un nombre non négligeable d’enfants n’ont pas accès à un médecin de famille ou à un pédiatre.</a:t>
            </a:r>
          </a:p>
          <a:p>
            <a:pPr marL="288000" indent="0" algn="just">
              <a:lnSpc>
                <a:spcPts val="1900"/>
              </a:lnSpc>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4</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À propos – Portrait 2017</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441671"/>
            <a:ext cx="8647877" cy="37581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dirty="0">
                <a:solidFill>
                  <a:prstClr val="black"/>
                </a:solidFill>
              </a:rPr>
              <a:t>Le Portrait 2017 de l’Observatoire des tout-petits, intitulé </a:t>
            </a:r>
            <a:r>
              <a:rPr lang="fr-CA" sz="1400" b="1" i="1" dirty="0">
                <a:solidFill>
                  <a:prstClr val="black"/>
                </a:solidFill>
              </a:rPr>
              <a:t>Comment se portent les tout-petits québécois?, </a:t>
            </a:r>
            <a:r>
              <a:rPr lang="fr-CA" sz="1400" dirty="0">
                <a:solidFill>
                  <a:prstClr val="black"/>
                </a:solidFill>
              </a:rPr>
              <a:t>décrit les conditions dans lesquelles les enfants âgés de 0 à 5 ans viennent au monde, leur état de santé physique, leur état de santé mentale et leur développement. </a:t>
            </a:r>
          </a:p>
          <a:p>
            <a:pPr marL="0" indent="0" algn="just">
              <a:lnSpc>
                <a:spcPct val="150000"/>
              </a:lnSpc>
              <a:spcBef>
                <a:spcPts val="450"/>
              </a:spcBef>
              <a:buClr>
                <a:srgbClr val="D9232D"/>
              </a:buClr>
              <a:buSzPct val="100000"/>
              <a:buNone/>
            </a:pPr>
            <a:endParaRPr lang="fr-CA" sz="1400" dirty="0">
              <a:solidFill>
                <a:prstClr val="black"/>
              </a:solidFill>
            </a:endParaRPr>
          </a:p>
          <a:p>
            <a:pPr lvl="0"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rPr>
              <a:t>En général, les tout-petits viennent au monde dans de meilleures conditions depuis 30 ans</a:t>
            </a:r>
            <a:r>
              <a:rPr lang="fr-CA" sz="1400" dirty="0">
                <a:solidFill>
                  <a:prstClr val="black"/>
                </a:solidFill>
              </a:rPr>
              <a:t>. Leur santé physique s’est aussi améliorée dans les 10 dernières années en ce qui concerne l’asthme, les blessures non intentionnelles et les maladies infectieuses. </a:t>
            </a:r>
          </a:p>
          <a:p>
            <a:pPr marL="385709" indent="-385709" algn="just">
              <a:lnSpc>
                <a:spcPct val="150000"/>
              </a:lnSpc>
              <a:spcBef>
                <a:spcPts val="450"/>
              </a:spcBef>
              <a:buClr>
                <a:srgbClr val="D9232D"/>
              </a:buClr>
              <a:buSzPct val="100000"/>
              <a:buFont typeface="+mj-lt"/>
              <a:buAutoNum type="arabicPeriod"/>
            </a:pPr>
            <a:endParaRPr lang="fr-CA" sz="1600" dirty="0">
              <a:solidFill>
                <a:prstClr val="black"/>
              </a:solidFill>
            </a:endParaRPr>
          </a:p>
          <a:p>
            <a:pPr lvl="1">
              <a:lnSpc>
                <a:spcPct val="150000"/>
              </a:lnSpc>
              <a:spcBef>
                <a:spcPts val="450"/>
              </a:spcBef>
              <a:buSzPct val="100000"/>
              <a:buFont typeface="Century Gothic" panose="020B0502020202020204" pitchFamily="34" charset="0"/>
              <a:buChar char="►"/>
            </a:pPr>
            <a:endParaRPr lang="fr-CA" sz="2100" dirty="0">
              <a:solidFill>
                <a:prstClr val="black"/>
              </a:solidFill>
            </a:endParaRPr>
          </a:p>
          <a:p>
            <a:pPr marL="0" indent="0">
              <a:lnSpc>
                <a:spcPct val="150000"/>
              </a:lnSpc>
              <a:spcBef>
                <a:spcPts val="450"/>
              </a:spcBef>
              <a:buClr>
                <a:srgbClr val="D9232D"/>
              </a:buClr>
              <a:buSzPct val="100000"/>
              <a:buNone/>
            </a:pPr>
            <a:endParaRPr lang="fr-CA" sz="15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5</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441671"/>
            <a:ext cx="8647877" cy="37581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rPr>
              <a:t>Certains éléments demeurent préoccupants</a:t>
            </a:r>
            <a:r>
              <a:rPr lang="fr-CA" sz="1400" dirty="0">
                <a:solidFill>
                  <a:prstClr val="black"/>
                </a:solidFill>
              </a:rPr>
              <a:t>. C’est notamment le cas des taux de césariennes, des éclosions de rougeole, de l’embonpoint et de l’obésité, de la santé mentale et du développement des tout-petits. Par ailleurs, le portrait révèle que l’accès à un médecin de famille ou à un pédiatre est difficile pour certains enfants.</a:t>
            </a:r>
          </a:p>
          <a:p>
            <a:pPr algn="just">
              <a:lnSpc>
                <a:spcPct val="150000"/>
              </a:lnSpc>
              <a:spcBef>
                <a:spcPts val="450"/>
              </a:spcBef>
              <a:buClr>
                <a:srgbClr val="D9232D"/>
              </a:buClr>
              <a:buSzPct val="100000"/>
              <a:buFont typeface="Century Gothic" panose="020B0502020202020204" pitchFamily="34" charset="0"/>
              <a:buChar char="►"/>
            </a:pPr>
            <a:endParaRPr lang="fr-CA" sz="1400" dirty="0">
              <a:solidFill>
                <a:prstClr val="black"/>
              </a:solidFill>
            </a:endParaRPr>
          </a:p>
          <a:p>
            <a:pPr lvl="0" algn="just">
              <a:lnSpc>
                <a:spcPct val="150000"/>
              </a:lnSpc>
              <a:spcBef>
                <a:spcPts val="450"/>
              </a:spcBef>
              <a:buClr>
                <a:srgbClr val="D9232D"/>
              </a:buClr>
              <a:buSzPct val="100000"/>
              <a:buFont typeface="Century Gothic" panose="020B0502020202020204" pitchFamily="34" charset="0"/>
              <a:buChar char="►"/>
            </a:pPr>
            <a:r>
              <a:rPr lang="fr-CA" sz="1400" dirty="0">
                <a:solidFill>
                  <a:prstClr val="black"/>
                </a:solidFill>
              </a:rPr>
              <a:t>Le Québec comptait </a:t>
            </a:r>
            <a:r>
              <a:rPr lang="fr-CA" sz="1400" b="1" dirty="0">
                <a:solidFill>
                  <a:prstClr val="black"/>
                </a:solidFill>
              </a:rPr>
              <a:t>534 939 enfants âgés de 0 à 5 ans en 2016</a:t>
            </a:r>
            <a:r>
              <a:rPr lang="fr-CA" sz="1400" dirty="0">
                <a:solidFill>
                  <a:prstClr val="black"/>
                </a:solidFill>
              </a:rPr>
              <a:t>, dont environ 4 enfants sur 10 vivaient dans la région de Montréal (25,1 %) ou de la Montérégie (18,8 %). </a:t>
            </a:r>
          </a:p>
          <a:p>
            <a:pPr lvl="1">
              <a:lnSpc>
                <a:spcPct val="150000"/>
              </a:lnSpc>
              <a:spcBef>
                <a:spcPts val="450"/>
              </a:spcBef>
              <a:buSzPct val="100000"/>
              <a:buFont typeface="Century Gothic" panose="020B0502020202020204" pitchFamily="34" charset="0"/>
              <a:buChar char="►"/>
            </a:pPr>
            <a:endParaRPr lang="fr-CA" sz="2100" dirty="0">
              <a:solidFill>
                <a:prstClr val="black"/>
              </a:solidFill>
            </a:endParaRPr>
          </a:p>
          <a:p>
            <a:pPr marL="0" indent="0">
              <a:lnSpc>
                <a:spcPct val="150000"/>
              </a:lnSpc>
              <a:spcBef>
                <a:spcPts val="450"/>
              </a:spcBef>
              <a:buClr>
                <a:srgbClr val="D9232D"/>
              </a:buClr>
              <a:buSzPct val="100000"/>
              <a:buNone/>
            </a:pPr>
            <a:endParaRPr lang="fr-CA" sz="15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6</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441671"/>
            <a:ext cx="8647877" cy="37581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b="1" dirty="0">
                <a:solidFill>
                  <a:prstClr val="black"/>
                </a:solidFill>
              </a:rPr>
              <a:t>Il est possible d’agir collectivement pour les tout-petits</a:t>
            </a:r>
            <a:r>
              <a:rPr lang="fr-CA" sz="1400" dirty="0">
                <a:solidFill>
                  <a:prstClr val="black"/>
                </a:solidFill>
              </a:rPr>
              <a:t>. La littérature scientifique indique que nous disposons de leviers collectifs pour améliorer la santé, le bien-être et le développement des tout-petits que ce soit par une amélioration de l’environnement socioéconomique des tout-petits, un meilleur accès aux services de santé ou à des services de garde éducatifs de qualité, une meilleure formation des professionnels, des campagnes de sensibilisation ou un meilleur soutien aux parents.</a:t>
            </a:r>
          </a:p>
          <a:p>
            <a:pPr marL="385709" indent="-385709" algn="just">
              <a:lnSpc>
                <a:spcPct val="150000"/>
              </a:lnSpc>
              <a:spcBef>
                <a:spcPts val="450"/>
              </a:spcBef>
              <a:buClr>
                <a:srgbClr val="D9232D"/>
              </a:buClr>
              <a:buSzPct val="100000"/>
              <a:buFont typeface="+mj-lt"/>
              <a:buAutoNum type="arabicPeriod" startAt="5"/>
            </a:pPr>
            <a:endParaRPr lang="fr-CA" sz="1600" dirty="0" smtClean="0">
              <a:solidFill>
                <a:prstClr val="black"/>
              </a:solidFill>
            </a:endParaRPr>
          </a:p>
          <a:p>
            <a:pPr lvl="1">
              <a:lnSpc>
                <a:spcPct val="150000"/>
              </a:lnSpc>
              <a:spcBef>
                <a:spcPts val="450"/>
              </a:spcBef>
              <a:buSzPct val="100000"/>
              <a:buFont typeface="Century Gothic" panose="020B0502020202020204" pitchFamily="34" charset="0"/>
              <a:buChar char="►"/>
            </a:pPr>
            <a:endParaRPr lang="fr-CA" sz="2100" dirty="0">
              <a:solidFill>
                <a:prstClr val="black"/>
              </a:solidFill>
            </a:endParaRPr>
          </a:p>
          <a:p>
            <a:pPr marL="0" indent="0">
              <a:lnSpc>
                <a:spcPct val="150000"/>
              </a:lnSpc>
              <a:spcBef>
                <a:spcPts val="450"/>
              </a:spcBef>
              <a:buClr>
                <a:srgbClr val="D9232D"/>
              </a:buClr>
              <a:buSzPct val="100000"/>
              <a:buNone/>
            </a:pPr>
            <a:endParaRPr lang="fr-CA" sz="15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7</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Les médias sociaux permettent à l’Observatoire des tout-petits et à ses partenaires de promouvoir le Portrait 2017, en plus de sensibiliser autant que possible la population québécoise à l’importance d’offrir un environnement sain et des ressources adaptées à nos tout-petits, favorisant leur bon développement et de bonnes conditions de vie.</a:t>
            </a:r>
          </a:p>
          <a:p>
            <a:pPr marL="0" indent="0">
              <a:lnSpc>
                <a:spcPct val="150000"/>
              </a:lnSpc>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dirty="0" err="1" smtClean="0">
                <a:solidFill>
                  <a:prstClr val="black"/>
                </a:solidFill>
              </a:rPr>
              <a:t>Mot-clic</a:t>
            </a:r>
            <a:r>
              <a:rPr lang="fr-CA" sz="1400" dirty="0" smtClean="0">
                <a:solidFill>
                  <a:prstClr val="black"/>
                </a:solidFill>
              </a:rPr>
              <a:t> officiel : #</a:t>
            </a:r>
            <a:r>
              <a:rPr lang="fr-CA" sz="1400" dirty="0" err="1" smtClean="0">
                <a:solidFill>
                  <a:prstClr val="black"/>
                </a:solidFill>
              </a:rPr>
              <a:t>toutpetits</a:t>
            </a:r>
            <a:endParaRPr lang="fr-CA" sz="1400" dirty="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8</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872269" y="3457192"/>
            <a:ext cx="3411379" cy="1169551"/>
          </a:xfrm>
          <a:prstGeom prst="rect">
            <a:avLst/>
          </a:prstGeom>
          <a:noFill/>
        </p:spPr>
        <p:txBody>
          <a:bodyPr wrap="square" rtlCol="0">
            <a:spAutoFit/>
          </a:bodyPr>
          <a:lstStyle/>
          <a:p>
            <a:r>
              <a:rPr lang="fr-CA" sz="1400" dirty="0" smtClean="0">
                <a:latin typeface="Raleway"/>
              </a:rPr>
              <a:t>@</a:t>
            </a:r>
            <a:r>
              <a:rPr lang="fr-CA" sz="1400" dirty="0" err="1" smtClean="0">
                <a:latin typeface="Raleway"/>
              </a:rPr>
              <a:t>Tout_petits</a:t>
            </a:r>
            <a:endParaRPr lang="fr-CA" sz="1400" dirty="0" smtClean="0">
              <a:latin typeface="Raleway"/>
            </a:endParaRPr>
          </a:p>
          <a:p>
            <a:endParaRPr lang="fr-CA" sz="1400" dirty="0" smtClean="0">
              <a:latin typeface="Raleway"/>
            </a:endParaRPr>
          </a:p>
          <a:p>
            <a:endParaRPr lang="fr-CA" sz="1400" dirty="0" smtClean="0">
              <a:latin typeface="Raleway"/>
            </a:endParaRPr>
          </a:p>
          <a:p>
            <a:endParaRPr lang="fr-CA" sz="1400" dirty="0" smtClean="0">
              <a:latin typeface="Raleway"/>
            </a:endParaRPr>
          </a:p>
          <a:p>
            <a:r>
              <a:rPr lang="fr-CA" sz="1400" dirty="0" smtClean="0">
                <a:latin typeface="Raleway"/>
              </a:rPr>
              <a:t>@</a:t>
            </a:r>
            <a:r>
              <a:rPr lang="fr-CA" sz="1400" dirty="0" err="1" smtClean="0">
                <a:latin typeface="Raleway"/>
              </a:rPr>
              <a:t>observatoiredestoutpetits</a:t>
            </a:r>
            <a:endParaRPr lang="fr-CA" sz="1400" dirty="0">
              <a:latin typeface="Raleway"/>
            </a:endParaRPr>
          </a:p>
        </p:txBody>
      </p:sp>
      <p:pic>
        <p:nvPicPr>
          <p:cNvPr id="12" name="Picture 2" descr="Résultats de recherche d'images pour « facebook »"/>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031137" y="4104390"/>
            <a:ext cx="674228" cy="6742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s de recherche d'images pour « twitter logo »"/>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031137" y="3355510"/>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(21 novembre)</a:t>
            </a:r>
          </a:p>
          <a:p>
            <a:pPr marL="361950" lvl="1" indent="0" algn="just">
              <a:spcBef>
                <a:spcPts val="450"/>
              </a:spcBef>
              <a:buClr>
                <a:srgbClr val="D9232D"/>
              </a:buClr>
              <a:buSzPct val="100000"/>
              <a:buNone/>
            </a:pPr>
            <a:r>
              <a:rPr lang="fr-CA" sz="1400" dirty="0">
                <a:solidFill>
                  <a:prstClr val="black"/>
                </a:solidFill>
              </a:rPr>
              <a:t>Le portrait 2017 « Comment se portent les tout-petits québécois? » de l’@</a:t>
            </a:r>
            <a:r>
              <a:rPr lang="fr-CA" sz="1400" dirty="0" err="1">
                <a:solidFill>
                  <a:prstClr val="black"/>
                </a:solidFill>
              </a:rPr>
              <a:t>observatoiredestoutpetits</a:t>
            </a:r>
            <a:r>
              <a:rPr lang="fr-CA" sz="1400" dirty="0">
                <a:solidFill>
                  <a:prstClr val="black"/>
                </a:solidFill>
              </a:rPr>
              <a:t> est lancée dans le cadre de la @</a:t>
            </a:r>
            <a:r>
              <a:rPr lang="fr-CA" sz="1400" dirty="0" err="1">
                <a:solidFill>
                  <a:prstClr val="black"/>
                </a:solidFill>
              </a:rPr>
              <a:t>grandesemainedestoutpetits</a:t>
            </a:r>
            <a:r>
              <a:rPr lang="fr-CA" sz="1400" dirty="0">
                <a:solidFill>
                  <a:prstClr val="black"/>
                </a:solidFill>
              </a:rPr>
              <a:t>. Alors qu’en général, les tout-petits viennent au monde dans de meilleures conditions depuis 30 ans, d’autres constats demeurent préoccupants. Il est important d’agir collectivement pour le bien-être de nos #</a:t>
            </a:r>
            <a:r>
              <a:rPr lang="fr-CA" sz="1400" dirty="0" err="1">
                <a:solidFill>
                  <a:prstClr val="black"/>
                </a:solidFill>
              </a:rPr>
              <a:t>toutpetits</a:t>
            </a:r>
            <a:r>
              <a:rPr lang="fr-CA" sz="1400" dirty="0">
                <a:solidFill>
                  <a:prstClr val="black"/>
                </a:solidFill>
              </a:rPr>
              <a:t>! </a:t>
            </a:r>
            <a:r>
              <a:rPr lang="fr-CA" sz="1400" dirty="0" smtClean="0">
                <a:solidFill>
                  <a:prstClr val="black"/>
                </a:solidFill>
              </a:rPr>
              <a:t>Pour </a:t>
            </a:r>
            <a:r>
              <a:rPr lang="fr-CA" sz="1400" dirty="0">
                <a:solidFill>
                  <a:prstClr val="black"/>
                </a:solidFill>
              </a:rPr>
              <a:t>consulter le portrait : </a:t>
            </a:r>
            <a:r>
              <a:rPr lang="fr-CA" sz="1400" dirty="0">
                <a:hlinkClick r:id="rId5"/>
              </a:rPr>
              <a:t>https://tout-petits.org/portrait2017</a:t>
            </a:r>
            <a:endParaRPr lang="fr-CA" sz="1400" dirty="0"/>
          </a:p>
          <a:p>
            <a:pPr marL="457200" lvl="1" indent="0" algn="just">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a:solidFill>
                  <a:prstClr val="black"/>
                </a:solidFill>
              </a:rPr>
              <a:t>L’@</a:t>
            </a:r>
            <a:r>
              <a:rPr lang="fr-CA" sz="1400" dirty="0" err="1">
                <a:solidFill>
                  <a:prstClr val="black"/>
                </a:solidFill>
              </a:rPr>
              <a:t>observatoiredestoutpetits</a:t>
            </a:r>
            <a:r>
              <a:rPr lang="fr-CA" sz="1400" dirty="0">
                <a:solidFill>
                  <a:prstClr val="black"/>
                </a:solidFill>
              </a:rPr>
              <a:t> a publié son 2e portrait des #</a:t>
            </a:r>
            <a:r>
              <a:rPr lang="fr-CA" sz="1400" dirty="0" err="1">
                <a:solidFill>
                  <a:prstClr val="black"/>
                </a:solidFill>
              </a:rPr>
              <a:t>toutpetits</a:t>
            </a:r>
            <a:r>
              <a:rPr lang="fr-CA" sz="1400" dirty="0">
                <a:solidFill>
                  <a:prstClr val="black"/>
                </a:solidFill>
              </a:rPr>
              <a:t>. Leurs conditions de naissance, leur santé physique et mentale ainsi que leur développement : il s’agit d’un état important de la situation des 534 939 enfants âgés de 0 à 5 ans au Québec en </a:t>
            </a:r>
            <a:r>
              <a:rPr lang="fr-CA" sz="1400" dirty="0" smtClean="0">
                <a:solidFill>
                  <a:prstClr val="black"/>
                </a:solidFill>
              </a:rPr>
              <a:t>2016.Pour </a:t>
            </a:r>
            <a:r>
              <a:rPr lang="fr-CA" sz="1400" dirty="0">
                <a:solidFill>
                  <a:prstClr val="black"/>
                </a:solidFill>
              </a:rPr>
              <a:t>consulter le portrait : </a:t>
            </a:r>
            <a:r>
              <a:rPr lang="fr-CA" sz="1400" dirty="0">
                <a:hlinkClick r:id="rId5"/>
              </a:rPr>
              <a:t>https://tout-petits.org/portrait2017</a:t>
            </a:r>
            <a:endParaRPr lang="fr-CA" sz="1400" dirty="0"/>
          </a:p>
          <a:p>
            <a:pPr marL="457200" lvl="1" indent="0" algn="just">
              <a:spcBef>
                <a:spcPts val="450"/>
              </a:spcBef>
              <a:buClr>
                <a:srgbClr val="D9232D"/>
              </a:buClr>
              <a:buSzPct val="100000"/>
              <a:buNone/>
            </a:pP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nvPr>
        </p:nvSpPr>
        <p:spPr/>
        <p:txBody>
          <a:bodyPr/>
          <a:lstStyle/>
          <a:p>
            <a:fld id="{189DF131-12C1-4EAC-8253-9E1DD4322B24}" type="slidenum">
              <a:rPr lang="fr-CA" smtClean="0">
                <a:solidFill>
                  <a:prstClr val="black">
                    <a:tint val="75000"/>
                  </a:prstClr>
                </a:solidFill>
              </a:rPr>
              <a:pPr/>
              <a:t>9</a:t>
            </a:fld>
            <a:endParaRPr lang="fr-CA" dirty="0">
              <a:solidFill>
                <a:prstClr val="black">
                  <a:tint val="75000"/>
                </a:prstClr>
              </a:solidFill>
            </a:endParaRPr>
          </a:p>
        </p:txBody>
      </p:sp>
      <p:sp>
        <p:nvSpPr>
          <p:cNvPr id="6" name="Titre 1"/>
          <p:cNvSpPr txBox="1">
            <a:spLocks/>
          </p:cNvSpPr>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 - Facebook</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1"/>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facebook »"/>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339814"/>
            <a:ext cx="674228" cy="6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69870AF16134581D08A9BF2BE6FF9" ma:contentTypeVersion="0" ma:contentTypeDescription="Crée un document." ma:contentTypeScope="" ma:versionID="630e7c4c52f2d9c8daf1de6f2a99f064">
  <xsd:schema xmlns:xsd="http://www.w3.org/2001/XMLSchema" xmlns:xs="http://www.w3.org/2001/XMLSchema" xmlns:p="http://schemas.microsoft.com/office/2006/metadata/properties" targetNamespace="http://schemas.microsoft.com/office/2006/metadata/properties" ma:root="true" ma:fieldsID="37a1d453f13da70a6384ccb06b85f9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https://kiosque.fondationchagnon.org</rca:property>
    <rca:property rca:type="CreateSynchronously">True</rca:property>
    <rca:property rca:type="AllowChangeProcessingConfig">True</rca:property>
    <rca:property rca:type="ConverterSpecificSettings"/>
  </rca:Converter>
</rca:RCAuthori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ExcludedTransformers xmlns="http://schemas.microsoft.com/sharepoint/v3/contenttype/transformers">
  <Transformer Guid="888d770d-d3e9-4d60-8267-3c05ab059ef5"/>
  <Transformer Guid="2798ee32-2961-4232-97dd-1a76b9aa6c6f"/>
  <Transformer Guid="853d58f5-13c3-46f8-8b81-3ca4abcad7b3"/>
</ExcludedTransform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D7B50-2EB0-4CFE-B3BE-0B0688CC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BC160BA-7CB8-4FD2-A51B-30255A854527}">
  <ds:schemaRefs>
    <ds:schemaRef ds:uri="urn:sharePointPublishingRcaProperties"/>
  </ds:schemaRefs>
</ds:datastoreItem>
</file>

<file path=customXml/itemProps3.xml><?xml version="1.0" encoding="utf-8"?>
<ds:datastoreItem xmlns:ds="http://schemas.openxmlformats.org/officeDocument/2006/customXml" ds:itemID="{AE0D7EAF-6D2C-4F2C-BA28-757CB90425A8}">
  <ds:schemaRefs>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s>
</ds:datastoreItem>
</file>

<file path=customXml/itemProps4.xml><?xml version="1.0" encoding="utf-8"?>
<ds:datastoreItem xmlns:ds="http://schemas.openxmlformats.org/officeDocument/2006/customXml" ds:itemID="{2434EB33-B0C2-4961-9BA9-7530F5808774}">
  <ds:schemaRefs>
    <ds:schemaRef ds:uri="http://schemas.microsoft.com/sharepoint/v3/contenttype/transformers"/>
  </ds:schemaRefs>
</ds:datastoreItem>
</file>

<file path=customXml/itemProps5.xml><?xml version="1.0" encoding="utf-8"?>
<ds:datastoreItem xmlns:ds="http://schemas.openxmlformats.org/officeDocument/2006/customXml" ds:itemID="{F6551846-2776-4076-A349-BD19434A8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321</TotalTime>
  <Words>792</Words>
  <Application>Microsoft Office PowerPoint</Application>
  <PresentationFormat>Affichage à l'écran (16:9)</PresentationFormat>
  <Paragraphs>144</Paragraphs>
  <Slides>12</Slides>
  <Notes>10</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12</vt:i4>
      </vt:variant>
    </vt:vector>
  </HeadingPairs>
  <TitlesOfParts>
    <vt:vector size="16" baseType="lpstr">
      <vt:lpstr>1_Thème Office</vt:lpstr>
      <vt:lpstr>12_Thème Office</vt:lpstr>
      <vt:lpstr>15_Thème Office</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lastModifiedBy>Denault Marilou</cp:lastModifiedBy>
  <cp:revision>45</cp:revision>
  <dcterms:created xsi:type="dcterms:W3CDTF">2017-10-17T15:30:52Z</dcterms:created>
  <dcterms:modified xsi:type="dcterms:W3CDTF">2017-11-20T19:26:38Z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0x01010048469870AF16134581D08A9BF2BE6FF9</vt:lpwstr>
  </property>
</Properties>
</file>