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customXml/itemProps5.xml" ContentType="application/vnd.openxmlformats-officedocument.customXmlPropertie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6"/>
  </p:sldMasterIdLst>
  <p:notesMasterIdLst>
    <p:notesMasterId r:id="rId62"/>
  </p:notesMasterIdLst>
  <p:sldIdLst>
    <p:sldId id="269" r:id="rId7"/>
    <p:sldId id="367" r:id="rId8"/>
    <p:sldId id="376" r:id="rId9"/>
    <p:sldId id="332" r:id="rId10"/>
    <p:sldId id="292" r:id="rId11"/>
    <p:sldId id="358" r:id="rId12"/>
    <p:sldId id="297" r:id="rId13"/>
    <p:sldId id="368" r:id="rId14"/>
    <p:sldId id="293" r:id="rId15"/>
    <p:sldId id="327" r:id="rId16"/>
    <p:sldId id="377" r:id="rId17"/>
    <p:sldId id="314" r:id="rId18"/>
    <p:sldId id="295" r:id="rId19"/>
    <p:sldId id="303" r:id="rId20"/>
    <p:sldId id="378" r:id="rId21"/>
    <p:sldId id="328" r:id="rId22"/>
    <p:sldId id="296" r:id="rId23"/>
    <p:sldId id="329" r:id="rId24"/>
    <p:sldId id="330" r:id="rId25"/>
    <p:sldId id="370" r:id="rId26"/>
    <p:sldId id="298" r:id="rId27"/>
    <p:sldId id="271" r:id="rId28"/>
    <p:sldId id="333" r:id="rId29"/>
    <p:sldId id="334" r:id="rId30"/>
    <p:sldId id="371" r:id="rId31"/>
    <p:sldId id="336" r:id="rId32"/>
    <p:sldId id="379" r:id="rId33"/>
    <p:sldId id="360" r:id="rId34"/>
    <p:sldId id="337" r:id="rId35"/>
    <p:sldId id="338" r:id="rId36"/>
    <p:sldId id="339" r:id="rId37"/>
    <p:sldId id="364" r:id="rId38"/>
    <p:sldId id="340" r:id="rId39"/>
    <p:sldId id="372" r:id="rId40"/>
    <p:sldId id="373" r:id="rId41"/>
    <p:sldId id="342" r:id="rId42"/>
    <p:sldId id="343" r:id="rId43"/>
    <p:sldId id="344" r:id="rId44"/>
    <p:sldId id="357" r:id="rId45"/>
    <p:sldId id="346" r:id="rId46"/>
    <p:sldId id="347" r:id="rId47"/>
    <p:sldId id="362" r:id="rId48"/>
    <p:sldId id="363" r:id="rId49"/>
    <p:sldId id="359" r:id="rId50"/>
    <p:sldId id="348" r:id="rId51"/>
    <p:sldId id="365" r:id="rId52"/>
    <p:sldId id="349" r:id="rId53"/>
    <p:sldId id="350" r:id="rId54"/>
    <p:sldId id="351" r:id="rId55"/>
    <p:sldId id="374" r:id="rId56"/>
    <p:sldId id="353" r:id="rId57"/>
    <p:sldId id="354" r:id="rId58"/>
    <p:sldId id="355" r:id="rId59"/>
    <p:sldId id="366" r:id="rId60"/>
    <p:sldId id="331" r:id="rId61"/>
  </p:sldIdLst>
  <p:sldSz cx="9144000" cy="5143500" type="screen16x9"/>
  <p:notesSz cx="6858000" cy="9144000"/>
  <p:embeddedFontLst>
    <p:embeddedFont>
      <p:font typeface="GothamBold" charset="0"/>
      <p:regular r:id="rId63"/>
    </p:embeddedFont>
    <p:embeddedFont>
      <p:font typeface="GothamBook" charset="0"/>
      <p:regular r:id="rId64"/>
    </p:embeddedFont>
    <p:embeddedFont>
      <p:font typeface="GothamBlack" charset="0"/>
      <p:regular r:id="rId65"/>
    </p:embeddedFont>
    <p:embeddedFont>
      <p:font typeface="Calibri" pitchFamily="34" charset="0"/>
      <p:regular r:id="rId66"/>
      <p:bold r:id="rId67"/>
      <p:italic r:id="rId68"/>
      <p:boldItalic r:id="rId69"/>
    </p:embeddedFont>
    <p:embeddedFont>
      <p:font typeface="Wingdings 3" pitchFamily="18" charset="2"/>
      <p:regular r:id="rId70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34747"/>
    <a:srgbClr val="F47D30"/>
    <a:srgbClr val="D93A3B"/>
    <a:srgbClr val="CD3F36"/>
    <a:srgbClr val="178962"/>
    <a:srgbClr val="E1ECE6"/>
    <a:srgbClr val="FBE2D9"/>
    <a:srgbClr val="60BFC4"/>
    <a:srgbClr val="2B2B32"/>
    <a:srgbClr val="FFCD2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69" autoAdjust="0"/>
    <p:restoredTop sz="94660"/>
  </p:normalViewPr>
  <p:slideViewPr>
    <p:cSldViewPr>
      <p:cViewPr varScale="1">
        <p:scale>
          <a:sx n="147" d="100"/>
          <a:sy n="147" d="100"/>
        </p:scale>
        <p:origin x="-960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font" Target="fonts/font1.fntdata"/><Relationship Id="rId68" Type="http://schemas.openxmlformats.org/officeDocument/2006/relationships/font" Target="fonts/font6.fntdata"/><Relationship Id="rId7" Type="http://schemas.openxmlformats.org/officeDocument/2006/relationships/slide" Target="slides/slide1.xml"/><Relationship Id="rId71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font" Target="fonts/font4.fntdata"/><Relationship Id="rId74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61" Type="http://schemas.openxmlformats.org/officeDocument/2006/relationships/slide" Target="slides/slide55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font" Target="fonts/font3.fntdata"/><Relationship Id="rId73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font" Target="fonts/font2.fntdata"/><Relationship Id="rId69" Type="http://schemas.openxmlformats.org/officeDocument/2006/relationships/font" Target="fonts/font7.fntdata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font" Target="fonts/font5.fntdata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notesMaster" Target="notesMasters/notesMaster1.xml"/><Relationship Id="rId70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43AADC-6060-4597-A8DF-38877B2841D4}" type="datetimeFigureOut">
              <a:rPr lang="fr-CA" smtClean="0"/>
              <a:pPr/>
              <a:t>2016-11-30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2CFA84-0FF2-4DBA-B52B-2873022ED3BF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3770969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CFA84-0FF2-4DBA-B52B-2873022ED3BF}" type="slidenum">
              <a:rPr lang="fr-CA" smtClean="0"/>
              <a:pPr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2162565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CFA84-0FF2-4DBA-B52B-2873022ED3BF}" type="slidenum">
              <a:rPr lang="fr-CA" smtClean="0"/>
              <a:pPr/>
              <a:t>23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887777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614F2-4900-4F66-8D4D-3289ED7B2C47}" type="datetimeFigureOut">
              <a:rPr lang="fr-CA" smtClean="0"/>
              <a:pPr/>
              <a:t>2016-11-30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D640-D5F2-4946-98CD-71E8397B6C83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1167057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614F2-4900-4F66-8D4D-3289ED7B2C47}" type="datetimeFigureOut">
              <a:rPr lang="fr-CA" smtClean="0"/>
              <a:pPr/>
              <a:t>2016-11-30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D640-D5F2-4946-98CD-71E8397B6C83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3506143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614F2-4900-4F66-8D4D-3289ED7B2C47}" type="datetimeFigureOut">
              <a:rPr lang="fr-CA" smtClean="0"/>
              <a:pPr/>
              <a:t>2016-11-30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D640-D5F2-4946-98CD-71E8397B6C83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3398073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614F2-4900-4F66-8D4D-3289ED7B2C47}" type="datetimeFigureOut">
              <a:rPr lang="fr-CA" smtClean="0"/>
              <a:pPr/>
              <a:t>2016-11-30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D640-D5F2-4946-98CD-71E8397B6C83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430930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614F2-4900-4F66-8D4D-3289ED7B2C47}" type="datetimeFigureOut">
              <a:rPr lang="fr-CA" smtClean="0"/>
              <a:pPr/>
              <a:t>2016-11-30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D640-D5F2-4946-98CD-71E8397B6C83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3925840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614F2-4900-4F66-8D4D-3289ED7B2C47}" type="datetimeFigureOut">
              <a:rPr lang="fr-CA" smtClean="0"/>
              <a:pPr/>
              <a:t>2016-11-30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D640-D5F2-4946-98CD-71E8397B6C83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1626880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614F2-4900-4F66-8D4D-3289ED7B2C47}" type="datetimeFigureOut">
              <a:rPr lang="fr-CA" smtClean="0"/>
              <a:pPr/>
              <a:t>2016-11-30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D640-D5F2-4946-98CD-71E8397B6C83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1001987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614F2-4900-4F66-8D4D-3289ED7B2C47}" type="datetimeFigureOut">
              <a:rPr lang="fr-CA" smtClean="0"/>
              <a:pPr/>
              <a:t>2016-11-30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D640-D5F2-4946-98CD-71E8397B6C83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2227512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614F2-4900-4F66-8D4D-3289ED7B2C47}" type="datetimeFigureOut">
              <a:rPr lang="fr-CA" smtClean="0"/>
              <a:pPr/>
              <a:t>2016-11-30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D640-D5F2-4946-98CD-71E8397B6C83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3196575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614F2-4900-4F66-8D4D-3289ED7B2C47}" type="datetimeFigureOut">
              <a:rPr lang="fr-CA" smtClean="0"/>
              <a:pPr/>
              <a:t>2016-11-30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D640-D5F2-4946-98CD-71E8397B6C83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3700629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614F2-4900-4F66-8D4D-3289ED7B2C47}" type="datetimeFigureOut">
              <a:rPr lang="fr-CA" smtClean="0"/>
              <a:pPr/>
              <a:t>2016-11-30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D640-D5F2-4946-98CD-71E8397B6C83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3505210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614F2-4900-4F66-8D4D-3289ED7B2C47}" type="datetimeFigureOut">
              <a:rPr lang="fr-CA" smtClean="0"/>
              <a:pPr/>
              <a:t>2016-11-30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1D640-D5F2-4946-98CD-71E8397B6C83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2281459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3.png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1531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7"/>
          <p:cNvSpPr txBox="1"/>
          <p:nvPr/>
        </p:nvSpPr>
        <p:spPr>
          <a:xfrm>
            <a:off x="1475656" y="390361"/>
            <a:ext cx="6192688" cy="710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500"/>
              </a:spcAft>
            </a:pPr>
            <a:r>
              <a:rPr lang="fr-FR" sz="2400" dirty="0">
                <a:solidFill>
                  <a:srgbClr val="FFCD2D"/>
                </a:solidFill>
                <a:latin typeface="GothamBold" pitchFamily="50" charset="0"/>
              </a:rPr>
              <a:t>VILLE OU CAMPAGNE</a:t>
            </a:r>
          </a:p>
          <a:p>
            <a:pPr algn="ctr">
              <a:spcAft>
                <a:spcPts val="500"/>
              </a:spcAft>
            </a:pPr>
            <a:r>
              <a:rPr lang="fr-FR" sz="1200" dirty="0">
                <a:solidFill>
                  <a:srgbClr val="434747"/>
                </a:solidFill>
                <a:latin typeface="GothamBold" pitchFamily="50" charset="0"/>
              </a:rPr>
              <a:t>Selon les données les plus récentes :</a:t>
            </a:r>
            <a:endParaRPr lang="fr-CA" sz="1200" dirty="0">
              <a:solidFill>
                <a:srgbClr val="434747"/>
              </a:solidFill>
              <a:latin typeface="GothamBold" pitchFamily="50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3848" y="1275606"/>
            <a:ext cx="2736304" cy="258926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9512" y="4692242"/>
            <a:ext cx="223224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600" dirty="0">
                <a:solidFill>
                  <a:srgbClr val="434747"/>
                </a:solidFill>
                <a:latin typeface="GothamBold" pitchFamily="50" charset="0"/>
              </a:rPr>
              <a:t>Source : </a:t>
            </a:r>
            <a:r>
              <a:rPr lang="fr-FR" sz="600" dirty="0">
                <a:solidFill>
                  <a:srgbClr val="434747"/>
                </a:solidFill>
                <a:latin typeface="GothamBook" pitchFamily="50" charset="0"/>
              </a:rPr>
              <a:t>Statistique Canada, Recensements de 1996, 2001, 2006 et </a:t>
            </a:r>
            <a:r>
              <a:rPr lang="fr-FR" sz="600" i="1" dirty="0">
                <a:solidFill>
                  <a:srgbClr val="434747"/>
                </a:solidFill>
                <a:latin typeface="GothamBook" pitchFamily="50" charset="0"/>
              </a:rPr>
              <a:t>Enquête nationale sur les ménages </a:t>
            </a:r>
            <a:r>
              <a:rPr lang="fr-FR" sz="600" dirty="0">
                <a:solidFill>
                  <a:srgbClr val="434747"/>
                </a:solidFill>
                <a:latin typeface="GothamBook" pitchFamily="50" charset="0"/>
              </a:rPr>
              <a:t>, 2011, adapté par l'Institut de la statistique du Québec.</a:t>
            </a:r>
            <a:endParaRPr lang="en-US" sz="600" dirty="0">
              <a:solidFill>
                <a:srgbClr val="434747"/>
              </a:solidFill>
              <a:latin typeface="GothamBook" pitchFamily="50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71800" y="4083918"/>
            <a:ext cx="36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fr-FR" sz="1200" dirty="0">
                <a:solidFill>
                  <a:srgbClr val="434747"/>
                </a:solidFill>
                <a:latin typeface="GothamBook" pitchFamily="50" charset="0"/>
              </a:rPr>
              <a:t>La proportion d'enfants âgés de 0 à 5 ans qui vivent en milieu urbain a </a:t>
            </a:r>
            <a:r>
              <a:rPr lang="fr-FR" sz="1200" dirty="0">
                <a:solidFill>
                  <a:srgbClr val="434747"/>
                </a:solidFill>
                <a:latin typeface="GothamBold" pitchFamily="50" charset="0"/>
              </a:rPr>
              <a:t>augmenté entre 1996 et 2006,</a:t>
            </a:r>
            <a:r>
              <a:rPr lang="fr-FR" sz="1200" dirty="0">
                <a:solidFill>
                  <a:srgbClr val="434747"/>
                </a:solidFill>
                <a:latin typeface="GothamBook" pitchFamily="50" charset="0"/>
              </a:rPr>
              <a:t> passant de </a:t>
            </a:r>
            <a:r>
              <a:rPr lang="fr-FR" sz="1200" dirty="0">
                <a:solidFill>
                  <a:srgbClr val="434747"/>
                </a:solidFill>
                <a:latin typeface="GothamBold" pitchFamily="50" charset="0"/>
              </a:rPr>
              <a:t>77,6 %</a:t>
            </a:r>
            <a:r>
              <a:rPr lang="fr-FR" sz="1200" dirty="0">
                <a:solidFill>
                  <a:srgbClr val="434747"/>
                </a:solidFill>
                <a:latin typeface="GothamBook" pitchFamily="50" charset="0"/>
              </a:rPr>
              <a:t> à </a:t>
            </a:r>
            <a:r>
              <a:rPr lang="fr-FR" sz="1200" dirty="0">
                <a:solidFill>
                  <a:srgbClr val="434747"/>
                </a:solidFill>
                <a:latin typeface="GothamBold" pitchFamily="50" charset="0"/>
              </a:rPr>
              <a:t>80,7 %.</a:t>
            </a:r>
          </a:p>
        </p:txBody>
      </p:sp>
    </p:spTree>
    <p:extLst>
      <p:ext uri="{BB962C8B-B14F-4D97-AF65-F5344CB8AC3E}">
        <p14:creationId xmlns:p14="http://schemas.microsoft.com/office/powerpoint/2010/main" xmlns="" val="2287019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7"/>
          <p:cNvSpPr txBox="1"/>
          <p:nvPr/>
        </p:nvSpPr>
        <p:spPr>
          <a:xfrm>
            <a:off x="1475656" y="390361"/>
            <a:ext cx="6192688" cy="710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500"/>
              </a:spcAft>
            </a:pPr>
            <a:r>
              <a:rPr lang="fr-FR" sz="2400" dirty="0">
                <a:solidFill>
                  <a:srgbClr val="FFCD2D"/>
                </a:solidFill>
                <a:latin typeface="GothamBold" pitchFamily="50" charset="0"/>
              </a:rPr>
              <a:t>VILLE OU CAMPAGNE</a:t>
            </a:r>
          </a:p>
          <a:p>
            <a:pPr algn="ctr">
              <a:spcAft>
                <a:spcPts val="500"/>
              </a:spcAft>
            </a:pPr>
            <a:r>
              <a:rPr lang="fr-FR" sz="1200" dirty="0">
                <a:solidFill>
                  <a:srgbClr val="434747"/>
                </a:solidFill>
                <a:latin typeface="GothamBold" pitchFamily="50" charset="0"/>
              </a:rPr>
              <a:t>Selon les données les plus récentes :</a:t>
            </a:r>
            <a:endParaRPr lang="fr-CA" sz="1200" dirty="0">
              <a:solidFill>
                <a:srgbClr val="434747"/>
              </a:solidFill>
              <a:latin typeface="GothamBold" pitchFamily="50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512" y="4692242"/>
            <a:ext cx="223224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600" dirty="0">
                <a:solidFill>
                  <a:srgbClr val="434747"/>
                </a:solidFill>
                <a:latin typeface="GothamBold" pitchFamily="50" charset="0"/>
              </a:rPr>
              <a:t>Source : </a:t>
            </a:r>
            <a:r>
              <a:rPr lang="fr-FR" sz="600" dirty="0">
                <a:solidFill>
                  <a:srgbClr val="434747"/>
                </a:solidFill>
                <a:latin typeface="GothamBook" pitchFamily="50" charset="0"/>
              </a:rPr>
              <a:t>Statistique Canada, Recensements de 1996, 2001, 2006 et </a:t>
            </a:r>
            <a:r>
              <a:rPr lang="fr-FR" sz="600" i="1" dirty="0">
                <a:solidFill>
                  <a:srgbClr val="434747"/>
                </a:solidFill>
                <a:latin typeface="GothamBook" pitchFamily="50" charset="0"/>
              </a:rPr>
              <a:t>Enquête nationale sur les ménages</a:t>
            </a:r>
            <a:r>
              <a:rPr lang="fr-FR" sz="600" dirty="0">
                <a:solidFill>
                  <a:srgbClr val="434747"/>
                </a:solidFill>
                <a:latin typeface="GothamBook" pitchFamily="50" charset="0"/>
              </a:rPr>
              <a:t>, 2011, adapté par l'Institut de la statistique du Québec.</a:t>
            </a:r>
            <a:endParaRPr lang="en-US" sz="600" dirty="0">
              <a:solidFill>
                <a:srgbClr val="434747"/>
              </a:solidFill>
              <a:latin typeface="GothamBook" pitchFamily="50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1419622"/>
            <a:ext cx="7632848" cy="2751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7019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20" y="1692044"/>
            <a:ext cx="5040560" cy="175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573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7"/>
          <p:cNvSpPr txBox="1"/>
          <p:nvPr/>
        </p:nvSpPr>
        <p:spPr>
          <a:xfrm>
            <a:off x="1691680" y="627534"/>
            <a:ext cx="5760640" cy="101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500"/>
              </a:spcAft>
            </a:pPr>
            <a:r>
              <a:rPr lang="fr-FR" sz="2400" dirty="0">
                <a:solidFill>
                  <a:srgbClr val="60BFC4"/>
                </a:solidFill>
                <a:latin typeface="GothamBold" pitchFamily="50" charset="0"/>
              </a:rPr>
              <a:t>FRATERIE</a:t>
            </a:r>
          </a:p>
          <a:p>
            <a:pPr algn="ctr">
              <a:spcAft>
                <a:spcPts val="500"/>
              </a:spcAft>
            </a:pPr>
            <a:r>
              <a:rPr lang="fr-FR" sz="1600" dirty="0">
                <a:solidFill>
                  <a:srgbClr val="434747"/>
                </a:solidFill>
                <a:latin typeface="GothamBold" pitchFamily="50" charset="0"/>
              </a:rPr>
              <a:t>Selon les données les plus récentes, les tout-petits québécois vivent dans des familles comptant :</a:t>
            </a:r>
            <a:endParaRPr lang="fr-CA" sz="1600" dirty="0">
              <a:solidFill>
                <a:srgbClr val="434747"/>
              </a:solidFill>
              <a:latin typeface="GothamBold" pitchFamily="50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9694" y="1995686"/>
            <a:ext cx="4884612" cy="163034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63688" y="3850331"/>
            <a:ext cx="56166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fr-FR" sz="1400" dirty="0">
                <a:solidFill>
                  <a:srgbClr val="434747"/>
                </a:solidFill>
                <a:latin typeface="GothamBook" pitchFamily="50" charset="0"/>
              </a:rPr>
              <a:t>Ces proportions ont connu peu de variation dans le temps.</a:t>
            </a:r>
          </a:p>
        </p:txBody>
      </p:sp>
      <p:sp>
        <p:nvSpPr>
          <p:cNvPr id="9" name="Rectangle 8"/>
          <p:cNvSpPr/>
          <p:nvPr/>
        </p:nvSpPr>
        <p:spPr>
          <a:xfrm>
            <a:off x="179512" y="4803998"/>
            <a:ext cx="4824536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600" dirty="0">
                <a:solidFill>
                  <a:srgbClr val="434747"/>
                </a:solidFill>
                <a:latin typeface="GothamBold" pitchFamily="50" charset="0"/>
              </a:rPr>
              <a:t>Source : </a:t>
            </a:r>
            <a:r>
              <a:rPr lang="fr-FR" sz="600" dirty="0">
                <a:solidFill>
                  <a:srgbClr val="434747"/>
                </a:solidFill>
                <a:latin typeface="GothamBook" pitchFamily="50" charset="0"/>
              </a:rPr>
              <a:t>Statistique Canada, </a:t>
            </a:r>
            <a:r>
              <a:rPr lang="fr-FR" sz="600" i="1" dirty="0">
                <a:solidFill>
                  <a:srgbClr val="434747"/>
                </a:solidFill>
                <a:latin typeface="GothamBook" pitchFamily="50" charset="0"/>
              </a:rPr>
              <a:t>Enquête nationale sur les ménages, </a:t>
            </a:r>
            <a:r>
              <a:rPr lang="fr-FR" sz="600" dirty="0">
                <a:solidFill>
                  <a:srgbClr val="434747"/>
                </a:solidFill>
                <a:latin typeface="GothamBook" pitchFamily="50" charset="0"/>
              </a:rPr>
              <a:t>2011,</a:t>
            </a:r>
          </a:p>
          <a:p>
            <a:r>
              <a:rPr lang="fr-FR" sz="600" dirty="0">
                <a:solidFill>
                  <a:srgbClr val="434747"/>
                </a:solidFill>
                <a:latin typeface="GothamBook" pitchFamily="50" charset="0"/>
              </a:rPr>
              <a:t>adapté par l’Institut de la statistique du Québec.</a:t>
            </a:r>
            <a:endParaRPr lang="en-US" sz="600" dirty="0">
              <a:solidFill>
                <a:srgbClr val="434747"/>
              </a:solidFill>
              <a:latin typeface="GothamBoo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6615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7"/>
          <p:cNvSpPr txBox="1"/>
          <p:nvPr/>
        </p:nvSpPr>
        <p:spPr>
          <a:xfrm>
            <a:off x="1691680" y="627534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500"/>
              </a:spcAft>
            </a:pPr>
            <a:r>
              <a:rPr lang="fr-FR" sz="2400" dirty="0">
                <a:solidFill>
                  <a:srgbClr val="60BFC4"/>
                </a:solidFill>
                <a:latin typeface="GothamBold" pitchFamily="50" charset="0"/>
              </a:rPr>
              <a:t>STRUCTURE FAMILIALE</a:t>
            </a:r>
            <a:endParaRPr lang="fr-CA" sz="1400" dirty="0">
              <a:solidFill>
                <a:srgbClr val="434747"/>
              </a:solidFill>
              <a:latin typeface="GothamBold" pitchFamily="50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5736" y="1203598"/>
            <a:ext cx="4896546" cy="32438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9512" y="4803998"/>
            <a:ext cx="4824536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600" dirty="0">
                <a:solidFill>
                  <a:srgbClr val="434747"/>
                </a:solidFill>
                <a:latin typeface="GothamBold" pitchFamily="50" charset="0"/>
              </a:rPr>
              <a:t>Source : </a:t>
            </a:r>
            <a:r>
              <a:rPr lang="fr-FR" sz="600" dirty="0">
                <a:solidFill>
                  <a:srgbClr val="434747"/>
                </a:solidFill>
                <a:latin typeface="GothamBook" pitchFamily="50" charset="0"/>
              </a:rPr>
              <a:t>Statistique canada, </a:t>
            </a:r>
            <a:r>
              <a:rPr lang="fr-FR" sz="600" i="1" dirty="0">
                <a:solidFill>
                  <a:srgbClr val="434747"/>
                </a:solidFill>
                <a:latin typeface="GothamBook" pitchFamily="50" charset="0"/>
              </a:rPr>
              <a:t>Enquête sociale générale</a:t>
            </a:r>
            <a:r>
              <a:rPr lang="fr-FR" sz="600" dirty="0">
                <a:solidFill>
                  <a:srgbClr val="434747"/>
                </a:solidFill>
                <a:latin typeface="GothamBook" pitchFamily="50" charset="0"/>
              </a:rPr>
              <a:t>, 2001, 2006 et 2011,</a:t>
            </a:r>
          </a:p>
          <a:p>
            <a:r>
              <a:rPr lang="fr-FR" sz="600" dirty="0">
                <a:solidFill>
                  <a:srgbClr val="434747"/>
                </a:solidFill>
                <a:latin typeface="GothamBook" pitchFamily="50" charset="0"/>
              </a:rPr>
              <a:t>adapté par l’Institut de la statistique du Québec.</a:t>
            </a:r>
            <a:endParaRPr lang="en-US" sz="600" dirty="0">
              <a:solidFill>
                <a:srgbClr val="434747"/>
              </a:solidFill>
              <a:latin typeface="GothamBoo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3094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7"/>
          <p:cNvSpPr txBox="1"/>
          <p:nvPr/>
        </p:nvSpPr>
        <p:spPr>
          <a:xfrm>
            <a:off x="1691680" y="627534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500"/>
              </a:spcAft>
            </a:pPr>
            <a:r>
              <a:rPr lang="fr-FR" sz="2400" dirty="0">
                <a:solidFill>
                  <a:srgbClr val="60BFC4"/>
                </a:solidFill>
                <a:latin typeface="GothamBold" pitchFamily="50" charset="0"/>
              </a:rPr>
              <a:t>STRUCTURE FAMILIALE</a:t>
            </a:r>
            <a:endParaRPr lang="fr-CA" sz="1400" dirty="0">
              <a:solidFill>
                <a:srgbClr val="434747"/>
              </a:solidFill>
              <a:latin typeface="GothamBold" pitchFamily="50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512" y="4803998"/>
            <a:ext cx="4824536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600" dirty="0">
                <a:solidFill>
                  <a:srgbClr val="434747"/>
                </a:solidFill>
                <a:latin typeface="GothamBold" pitchFamily="50" charset="0"/>
              </a:rPr>
              <a:t>Source : </a:t>
            </a:r>
            <a:r>
              <a:rPr lang="fr-FR" sz="600" dirty="0">
                <a:solidFill>
                  <a:srgbClr val="434747"/>
                </a:solidFill>
                <a:latin typeface="GothamBook" pitchFamily="50" charset="0"/>
              </a:rPr>
              <a:t>Statistique canada, </a:t>
            </a:r>
            <a:r>
              <a:rPr lang="fr-FR" sz="600" i="1" dirty="0">
                <a:solidFill>
                  <a:srgbClr val="434747"/>
                </a:solidFill>
                <a:latin typeface="GothamBook" pitchFamily="50" charset="0"/>
              </a:rPr>
              <a:t>Enquête sociale générale,</a:t>
            </a:r>
            <a:r>
              <a:rPr lang="fr-FR" sz="600" dirty="0">
                <a:solidFill>
                  <a:srgbClr val="434747"/>
                </a:solidFill>
                <a:latin typeface="GothamBook" pitchFamily="50" charset="0"/>
              </a:rPr>
              <a:t> 2001, 2006 et 2011,</a:t>
            </a:r>
          </a:p>
          <a:p>
            <a:r>
              <a:rPr lang="fr-FR" sz="600" dirty="0">
                <a:solidFill>
                  <a:srgbClr val="434747"/>
                </a:solidFill>
                <a:latin typeface="GothamBook" pitchFamily="50" charset="0"/>
              </a:rPr>
              <a:t>adapté par l’Institut de la statistique du Québec.</a:t>
            </a:r>
            <a:endParaRPr lang="en-US" sz="600" dirty="0">
              <a:solidFill>
                <a:srgbClr val="434747"/>
              </a:solidFill>
              <a:latin typeface="GothamBook" pitchFamily="50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275606"/>
            <a:ext cx="7776864" cy="306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3094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1475656" y="783217"/>
            <a:ext cx="6192688" cy="1608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fr-FR" sz="2400" dirty="0">
                <a:solidFill>
                  <a:srgbClr val="60BFC4"/>
                </a:solidFill>
                <a:latin typeface="GothamBold" pitchFamily="50" charset="0"/>
              </a:rPr>
              <a:t>STATUT D’IMMIGRATION</a:t>
            </a:r>
          </a:p>
          <a:p>
            <a:pPr algn="ctr">
              <a:spcAft>
                <a:spcPts val="500"/>
              </a:spcAft>
            </a:pPr>
            <a:r>
              <a:rPr lang="fr-FR" sz="1600" dirty="0">
                <a:solidFill>
                  <a:srgbClr val="434747"/>
                </a:solidFill>
                <a:latin typeface="GothamBook" pitchFamily="50" charset="0"/>
              </a:rPr>
              <a:t>Selon l'Enquête nationale sur les ménages de 2011, près de 16 000 tout-petits québécois ont au moins un parent habitant au Canada depuis moins de 5 ans.</a:t>
            </a:r>
            <a:endParaRPr lang="fr-CA" sz="1600" dirty="0">
              <a:solidFill>
                <a:srgbClr val="434747"/>
              </a:solidFill>
              <a:latin typeface="GothamBook" pitchFamily="50" charset="0"/>
            </a:endParaRPr>
          </a:p>
          <a:p>
            <a:pPr algn="ctr">
              <a:spcAft>
                <a:spcPts val="500"/>
              </a:spcAft>
            </a:pPr>
            <a:endParaRPr lang="fr-CA" sz="1400" dirty="0">
              <a:solidFill>
                <a:srgbClr val="434747"/>
              </a:solidFill>
              <a:latin typeface="GothamBold" pitchFamily="50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9832" y="2260698"/>
            <a:ext cx="1672934" cy="182322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72000" y="2764754"/>
            <a:ext cx="1909316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500"/>
              </a:spcAft>
            </a:pPr>
            <a:r>
              <a:rPr lang="fr-FR" sz="1400" dirty="0">
                <a:solidFill>
                  <a:srgbClr val="434747"/>
                </a:solidFill>
                <a:latin typeface="GothamBold" pitchFamily="50" charset="0"/>
              </a:rPr>
              <a:t>des enfants âgés de 0 à 5 ans au Québec ont un parent immigrant récent</a:t>
            </a:r>
            <a:endParaRPr lang="fr-CA" sz="1400" dirty="0">
              <a:solidFill>
                <a:srgbClr val="434747"/>
              </a:solidFill>
              <a:latin typeface="GothamBold" pitchFamily="50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9512" y="4803998"/>
            <a:ext cx="4824536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600" dirty="0">
                <a:solidFill>
                  <a:srgbClr val="434747"/>
                </a:solidFill>
                <a:latin typeface="GothamBold" pitchFamily="50" charset="0"/>
              </a:rPr>
              <a:t>Source : </a:t>
            </a:r>
            <a:r>
              <a:rPr lang="fr-FR" sz="600" dirty="0">
                <a:solidFill>
                  <a:srgbClr val="434747"/>
                </a:solidFill>
                <a:latin typeface="GothamBook" pitchFamily="50" charset="0"/>
              </a:rPr>
              <a:t>Statistique canada, </a:t>
            </a:r>
            <a:r>
              <a:rPr lang="fr-FR" sz="600" i="1" dirty="0">
                <a:solidFill>
                  <a:srgbClr val="434747"/>
                </a:solidFill>
                <a:latin typeface="GothamBook" pitchFamily="50" charset="0"/>
              </a:rPr>
              <a:t>Enquête sociale générale, </a:t>
            </a:r>
            <a:r>
              <a:rPr lang="fr-FR" sz="600" dirty="0">
                <a:solidFill>
                  <a:srgbClr val="434747"/>
                </a:solidFill>
                <a:latin typeface="GothamBook" pitchFamily="50" charset="0"/>
              </a:rPr>
              <a:t> 2001, 2006 et 2011,</a:t>
            </a:r>
          </a:p>
          <a:p>
            <a:r>
              <a:rPr lang="fr-FR" sz="600" dirty="0">
                <a:solidFill>
                  <a:srgbClr val="434747"/>
                </a:solidFill>
                <a:latin typeface="GothamBook" pitchFamily="50" charset="0"/>
              </a:rPr>
              <a:t>adapté par l’Institut de la statistique du Québec.</a:t>
            </a:r>
            <a:endParaRPr lang="en-US" sz="600" dirty="0">
              <a:solidFill>
                <a:srgbClr val="434747"/>
              </a:solidFill>
              <a:latin typeface="GothamBoo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653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789372"/>
            <a:ext cx="7920879" cy="3150530"/>
          </a:xfrm>
          <a:prstGeom prst="rect">
            <a:avLst/>
          </a:prstGeom>
        </p:spPr>
      </p:pic>
      <p:sp>
        <p:nvSpPr>
          <p:cNvPr id="4" name="ZoneTexte 7"/>
          <p:cNvSpPr txBox="1"/>
          <p:nvPr/>
        </p:nvSpPr>
        <p:spPr>
          <a:xfrm>
            <a:off x="1691680" y="843558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500"/>
              </a:spcAft>
            </a:pPr>
            <a:r>
              <a:rPr lang="fr-FR" sz="1600" dirty="0">
                <a:solidFill>
                  <a:srgbClr val="434747"/>
                </a:solidFill>
                <a:latin typeface="GothamBold" pitchFamily="50" charset="0"/>
              </a:rPr>
              <a:t>Proportion (%) des nouveau-nés dont au moins un des parents est né à l’étranger</a:t>
            </a:r>
            <a:endParaRPr lang="fr-CA" sz="1400" dirty="0">
              <a:solidFill>
                <a:srgbClr val="434747"/>
              </a:solidFill>
              <a:latin typeface="GothamBold" pitchFamily="50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512" y="4876006"/>
            <a:ext cx="4824536" cy="923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600" dirty="0">
                <a:solidFill>
                  <a:srgbClr val="434747"/>
                </a:solidFill>
                <a:latin typeface="GothamBold" pitchFamily="50" charset="0"/>
              </a:rPr>
              <a:t>Source : </a:t>
            </a:r>
            <a:r>
              <a:rPr lang="fr-FR" sz="600" dirty="0">
                <a:solidFill>
                  <a:srgbClr val="434747"/>
                </a:solidFill>
                <a:latin typeface="GothamBook" pitchFamily="50" charset="0"/>
              </a:rPr>
              <a:t>Institut de la statistique du Québec, </a:t>
            </a:r>
            <a:r>
              <a:rPr lang="fr-FR" sz="600" i="1" dirty="0">
                <a:solidFill>
                  <a:srgbClr val="434747"/>
                </a:solidFill>
                <a:latin typeface="GothamBook" pitchFamily="50" charset="0"/>
              </a:rPr>
              <a:t>Registre des événements démographiques</a:t>
            </a:r>
            <a:r>
              <a:rPr lang="fr-FR" sz="600" dirty="0">
                <a:solidFill>
                  <a:srgbClr val="434747"/>
                </a:solidFill>
                <a:latin typeface="GothamBook" pitchFamily="50" charset="0"/>
              </a:rPr>
              <a:t>.</a:t>
            </a:r>
            <a:endParaRPr lang="en-US" sz="600" dirty="0">
              <a:solidFill>
                <a:srgbClr val="434747"/>
              </a:solidFill>
              <a:latin typeface="GothamBook" pitchFamily="50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23627" y="3579862"/>
            <a:ext cx="66967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1400" dirty="0">
                <a:solidFill>
                  <a:srgbClr val="434747"/>
                </a:solidFill>
                <a:latin typeface="GothamBook" pitchFamily="50" charset="0"/>
              </a:rPr>
              <a:t>En 2014, plus de 26 000 nouveau-nés, soit l’équivalent de 30 % d’entre eux, avaient au moins un parent né à l’extérieur du Canada, comparativement à 23,8 % en 2004.</a:t>
            </a:r>
          </a:p>
        </p:txBody>
      </p:sp>
    </p:spTree>
    <p:extLst>
      <p:ext uri="{BB962C8B-B14F-4D97-AF65-F5344CB8AC3E}">
        <p14:creationId xmlns:p14="http://schemas.microsoft.com/office/powerpoint/2010/main" xmlns="" val="1842279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7"/>
          <p:cNvSpPr txBox="1"/>
          <p:nvPr/>
        </p:nvSpPr>
        <p:spPr>
          <a:xfrm>
            <a:off x="1691680" y="733558"/>
            <a:ext cx="5760640" cy="741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500"/>
              </a:spcAft>
            </a:pPr>
            <a:r>
              <a:rPr lang="fr-FR" sz="2400" dirty="0">
                <a:solidFill>
                  <a:srgbClr val="60BFC4"/>
                </a:solidFill>
                <a:latin typeface="GothamBold" pitchFamily="50" charset="0"/>
              </a:rPr>
              <a:t>ÂGE DE LA MÈRE À LA NAISSANCE</a:t>
            </a:r>
          </a:p>
          <a:p>
            <a:pPr algn="ctr">
              <a:spcAft>
                <a:spcPts val="500"/>
              </a:spcAft>
            </a:pPr>
            <a:endParaRPr lang="fr-CA" sz="1400" dirty="0">
              <a:solidFill>
                <a:srgbClr val="434747"/>
              </a:solidFill>
              <a:latin typeface="GothamBold" pitchFamily="50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688" y="1635646"/>
            <a:ext cx="2665290" cy="213812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788024" y="2068101"/>
            <a:ext cx="2952328" cy="14209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800"/>
              </a:spcAft>
            </a:pPr>
            <a:r>
              <a:rPr lang="fr-FR" sz="1400" dirty="0">
                <a:solidFill>
                  <a:srgbClr val="434747"/>
                </a:solidFill>
                <a:latin typeface="GothamBook" pitchFamily="50" charset="0"/>
              </a:rPr>
              <a:t>Il s’agit du plus faible niveau enregistré au Québec dans ce groupe d’âge depuis 1997. La réduction est donc appréciable.</a:t>
            </a:r>
          </a:p>
          <a:p>
            <a:pPr>
              <a:spcAft>
                <a:spcPts val="800"/>
              </a:spcAft>
            </a:pPr>
            <a:r>
              <a:rPr lang="fr-FR" sz="1400" dirty="0">
                <a:solidFill>
                  <a:srgbClr val="434747"/>
                </a:solidFill>
                <a:latin typeface="GothamBold" pitchFamily="50" charset="0"/>
              </a:rPr>
              <a:t>En 2004, le taux était de 10 jeunes femmes pour 1 000.</a:t>
            </a:r>
            <a:endParaRPr lang="fr-CA" sz="1400" dirty="0">
              <a:solidFill>
                <a:srgbClr val="434747"/>
              </a:solidFill>
              <a:latin typeface="GothamBold" pitchFamily="50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567808" y="1635646"/>
            <a:ext cx="0" cy="2269698"/>
          </a:xfrm>
          <a:prstGeom prst="line">
            <a:avLst/>
          </a:prstGeom>
          <a:ln w="9525">
            <a:solidFill>
              <a:srgbClr val="43474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79512" y="4876006"/>
            <a:ext cx="4824536" cy="923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600" dirty="0">
                <a:solidFill>
                  <a:srgbClr val="434747"/>
                </a:solidFill>
                <a:latin typeface="GothamBold" pitchFamily="50" charset="0"/>
              </a:rPr>
              <a:t>Source : </a:t>
            </a:r>
            <a:r>
              <a:rPr lang="fr-FR" sz="600" dirty="0">
                <a:solidFill>
                  <a:srgbClr val="434747"/>
                </a:solidFill>
                <a:latin typeface="GothamBook" pitchFamily="50" charset="0"/>
              </a:rPr>
              <a:t>Institut de la statistique du Québec, </a:t>
            </a:r>
            <a:r>
              <a:rPr lang="fr-FR" sz="600" i="1" dirty="0">
                <a:solidFill>
                  <a:srgbClr val="434747"/>
                </a:solidFill>
                <a:latin typeface="GothamBook" pitchFamily="50" charset="0"/>
              </a:rPr>
              <a:t>Registre des événements démographiques</a:t>
            </a:r>
            <a:r>
              <a:rPr lang="fr-FR" sz="600" dirty="0">
                <a:solidFill>
                  <a:srgbClr val="434747"/>
                </a:solidFill>
                <a:latin typeface="GothamBook" pitchFamily="50" charset="0"/>
              </a:rPr>
              <a:t>.</a:t>
            </a:r>
            <a:endParaRPr lang="en-US" sz="600" dirty="0">
              <a:solidFill>
                <a:srgbClr val="434747"/>
              </a:solidFill>
              <a:latin typeface="GothamBoo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902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7"/>
          <p:cNvSpPr txBox="1"/>
          <p:nvPr/>
        </p:nvSpPr>
        <p:spPr>
          <a:xfrm>
            <a:off x="971600" y="555526"/>
            <a:ext cx="7200800" cy="1336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fr-FR" sz="2400" dirty="0">
                <a:solidFill>
                  <a:srgbClr val="60BFC4"/>
                </a:solidFill>
                <a:latin typeface="GothamBold" pitchFamily="50" charset="0"/>
              </a:rPr>
              <a:t>SCOLARITÉ DE LA MÈRE À LA NAISSANCE</a:t>
            </a:r>
          </a:p>
          <a:p>
            <a:pPr algn="ctr">
              <a:spcAft>
                <a:spcPts val="500"/>
              </a:spcAft>
            </a:pPr>
            <a:r>
              <a:rPr lang="fr-FR" sz="1600" dirty="0">
                <a:solidFill>
                  <a:srgbClr val="434747"/>
                </a:solidFill>
                <a:latin typeface="GothamBold" pitchFamily="50" charset="0"/>
              </a:rPr>
              <a:t>Environ 6 % des bébés nés en 2014 avaient une mère</a:t>
            </a:r>
            <a:br>
              <a:rPr lang="fr-FR" sz="1600" dirty="0">
                <a:solidFill>
                  <a:srgbClr val="434747"/>
                </a:solidFill>
                <a:latin typeface="GothamBold" pitchFamily="50" charset="0"/>
              </a:rPr>
            </a:br>
            <a:r>
              <a:rPr lang="fr-FR" sz="1600" dirty="0">
                <a:solidFill>
                  <a:srgbClr val="434747"/>
                </a:solidFill>
                <a:latin typeface="GothamBold" pitchFamily="50" charset="0"/>
              </a:rPr>
              <a:t>n’ayant pas terminé ses études secondaires.</a:t>
            </a:r>
            <a:endParaRPr lang="fr-CA" sz="1600" dirty="0">
              <a:solidFill>
                <a:srgbClr val="434747"/>
              </a:solidFill>
              <a:latin typeface="GothamBold" pitchFamily="50" charset="0"/>
            </a:endParaRPr>
          </a:p>
          <a:p>
            <a:pPr algn="ctr">
              <a:spcAft>
                <a:spcPts val="500"/>
              </a:spcAft>
            </a:pPr>
            <a:endParaRPr lang="fr-CA" sz="1400" dirty="0">
              <a:solidFill>
                <a:srgbClr val="434747"/>
              </a:solidFill>
              <a:latin typeface="GothamBold" pitchFamily="50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75656" y="3867894"/>
            <a:ext cx="619268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fr-FR" sz="1600" dirty="0">
                <a:solidFill>
                  <a:srgbClr val="434747"/>
                </a:solidFill>
                <a:latin typeface="GothamBook" pitchFamily="50" charset="0"/>
              </a:rPr>
              <a:t>Cette proportion a connu une baisse depuis 2008, Alors que </a:t>
            </a:r>
            <a:r>
              <a:rPr lang="fr-FR" sz="1600" dirty="0">
                <a:solidFill>
                  <a:srgbClr val="434747"/>
                </a:solidFill>
                <a:latin typeface="GothamBold" pitchFamily="50" charset="0"/>
              </a:rPr>
              <a:t>6 941 nouveau-nés</a:t>
            </a:r>
            <a:r>
              <a:rPr lang="fr-FR" sz="1600" dirty="0">
                <a:solidFill>
                  <a:srgbClr val="DA393A"/>
                </a:solidFill>
                <a:latin typeface="GothamBold" pitchFamily="50" charset="0"/>
              </a:rPr>
              <a:t> </a:t>
            </a:r>
            <a:r>
              <a:rPr lang="fr-FR" sz="1600" dirty="0">
                <a:solidFill>
                  <a:srgbClr val="434747"/>
                </a:solidFill>
                <a:latin typeface="GothamBook" pitchFamily="50" charset="0"/>
              </a:rPr>
              <a:t>étaient concernés par cette situation.</a:t>
            </a:r>
            <a:endParaRPr lang="fr-CA" sz="1600" dirty="0">
              <a:solidFill>
                <a:srgbClr val="434747"/>
              </a:solidFill>
              <a:latin typeface="GothamBook" pitchFamily="50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7744" y="1851670"/>
            <a:ext cx="4608512" cy="166958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9512" y="4876006"/>
            <a:ext cx="4824536" cy="923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600" dirty="0">
                <a:solidFill>
                  <a:srgbClr val="434747"/>
                </a:solidFill>
                <a:latin typeface="GothamBold" pitchFamily="50" charset="0"/>
              </a:rPr>
              <a:t>Source : </a:t>
            </a:r>
            <a:r>
              <a:rPr lang="fr-FR" sz="600" dirty="0">
                <a:solidFill>
                  <a:srgbClr val="434747"/>
                </a:solidFill>
                <a:latin typeface="GothamBook" pitchFamily="50" charset="0"/>
              </a:rPr>
              <a:t>Institut de la statistique du Québec, </a:t>
            </a:r>
            <a:r>
              <a:rPr lang="fr-FR" sz="600" i="1" dirty="0">
                <a:solidFill>
                  <a:srgbClr val="434747"/>
                </a:solidFill>
                <a:latin typeface="GothamBook" pitchFamily="50" charset="0"/>
              </a:rPr>
              <a:t>Registre des événements démographiques</a:t>
            </a:r>
            <a:r>
              <a:rPr lang="fr-FR" sz="600" dirty="0">
                <a:solidFill>
                  <a:srgbClr val="434747"/>
                </a:solidFill>
                <a:latin typeface="GothamBook" pitchFamily="50" charset="0"/>
              </a:rPr>
              <a:t>.</a:t>
            </a:r>
            <a:endParaRPr lang="en-US" sz="600" dirty="0">
              <a:solidFill>
                <a:srgbClr val="434747"/>
              </a:solidFill>
              <a:latin typeface="GothamBoo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8000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7D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7"/>
          <p:cNvSpPr txBox="1"/>
          <p:nvPr/>
        </p:nvSpPr>
        <p:spPr>
          <a:xfrm>
            <a:off x="1979712" y="915566"/>
            <a:ext cx="5184576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fr-FR" sz="2400" dirty="0">
                <a:solidFill>
                  <a:schemeClr val="bg1"/>
                </a:solidFill>
                <a:latin typeface="GothamBold" pitchFamily="50" charset="0"/>
              </a:rPr>
              <a:t>PORTRAIT 2016</a:t>
            </a:r>
          </a:p>
          <a:p>
            <a:pPr algn="ctr">
              <a:spcAft>
                <a:spcPts val="1000"/>
              </a:spcAft>
            </a:pPr>
            <a:r>
              <a:rPr lang="fr-FR" sz="1600" dirty="0">
                <a:solidFill>
                  <a:schemeClr val="bg1"/>
                </a:solidFill>
                <a:latin typeface="GothamBook" pitchFamily="50" charset="0"/>
              </a:rPr>
              <a:t>Le </a:t>
            </a:r>
            <a:r>
              <a:rPr lang="fr-FR" sz="1600" i="1" dirty="0">
                <a:solidFill>
                  <a:schemeClr val="bg1"/>
                </a:solidFill>
                <a:latin typeface="GothamBook" pitchFamily="50" charset="0"/>
              </a:rPr>
              <a:t>Portrait 2016 des tout-petits québécois </a:t>
            </a:r>
            <a:r>
              <a:rPr lang="fr-FR" sz="1600" dirty="0">
                <a:solidFill>
                  <a:schemeClr val="bg1"/>
                </a:solidFill>
                <a:latin typeface="GothamBook" pitchFamily="50" charset="0"/>
              </a:rPr>
              <a:t>produit par l’Observatoire des tout-petits fait état des conditions de vie des enfants âgés</a:t>
            </a:r>
            <a:br>
              <a:rPr lang="fr-FR" sz="1600" dirty="0">
                <a:solidFill>
                  <a:schemeClr val="bg1"/>
                </a:solidFill>
                <a:latin typeface="GothamBook" pitchFamily="50" charset="0"/>
              </a:rPr>
            </a:br>
            <a:r>
              <a:rPr lang="fr-FR" sz="1600" dirty="0">
                <a:solidFill>
                  <a:schemeClr val="bg1"/>
                </a:solidFill>
                <a:latin typeface="GothamBook" pitchFamily="50" charset="0"/>
              </a:rPr>
              <a:t>de 0 à 5 ans au Québec, de leur réalité familiale et des facteurs environnementaux, positifs ou négatifs, auxquels ils sont exposés. </a:t>
            </a:r>
          </a:p>
          <a:p>
            <a:pPr algn="ctr">
              <a:spcAft>
                <a:spcPts val="500"/>
              </a:spcAft>
            </a:pPr>
            <a:r>
              <a:rPr lang="fr-FR" sz="1600" dirty="0">
                <a:solidFill>
                  <a:schemeClr val="bg1"/>
                </a:solidFill>
                <a:latin typeface="GothamBook" pitchFamily="50" charset="0"/>
              </a:rPr>
              <a:t>Il présente les plus </a:t>
            </a:r>
            <a:r>
              <a:rPr lang="fr-FR" sz="1600">
                <a:solidFill>
                  <a:schemeClr val="bg1"/>
                </a:solidFill>
                <a:latin typeface="GothamBook" pitchFamily="50" charset="0"/>
              </a:rPr>
              <a:t>récentes données</a:t>
            </a:r>
            <a:br>
              <a:rPr lang="fr-FR" sz="1600">
                <a:solidFill>
                  <a:schemeClr val="bg1"/>
                </a:solidFill>
                <a:latin typeface="GothamBook" pitchFamily="50" charset="0"/>
              </a:rPr>
            </a:br>
            <a:r>
              <a:rPr lang="fr-FR" sz="1600">
                <a:solidFill>
                  <a:schemeClr val="bg1"/>
                </a:solidFill>
                <a:latin typeface="GothamBook" pitchFamily="50" charset="0"/>
              </a:rPr>
              <a:t>disponibles </a:t>
            </a:r>
            <a:r>
              <a:rPr lang="fr-FR" sz="1600" dirty="0">
                <a:solidFill>
                  <a:schemeClr val="bg1"/>
                </a:solidFill>
                <a:latin typeface="GothamBook" pitchFamily="50" charset="0"/>
              </a:rPr>
              <a:t>à l’échelle du Québec.</a:t>
            </a:r>
            <a:endParaRPr lang="fr-CA" sz="1400" dirty="0">
              <a:solidFill>
                <a:schemeClr val="bg1"/>
              </a:solidFill>
              <a:latin typeface="Gotham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63357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9512" y="4876006"/>
            <a:ext cx="4824536" cy="923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600" dirty="0">
                <a:solidFill>
                  <a:srgbClr val="434747"/>
                </a:solidFill>
                <a:latin typeface="GothamBold" pitchFamily="50" charset="0"/>
              </a:rPr>
              <a:t>Source : </a:t>
            </a:r>
            <a:r>
              <a:rPr lang="fr-FR" sz="600" dirty="0">
                <a:solidFill>
                  <a:srgbClr val="434747"/>
                </a:solidFill>
                <a:latin typeface="GothamBook" pitchFamily="50" charset="0"/>
              </a:rPr>
              <a:t>Institut de la statistique du Québec, </a:t>
            </a:r>
            <a:r>
              <a:rPr lang="fr-FR" sz="600" i="1" dirty="0">
                <a:solidFill>
                  <a:srgbClr val="434747"/>
                </a:solidFill>
                <a:latin typeface="GothamBook" pitchFamily="50" charset="0"/>
              </a:rPr>
              <a:t>Registre des événements démographiques</a:t>
            </a:r>
            <a:r>
              <a:rPr lang="fr-FR" sz="600" dirty="0">
                <a:solidFill>
                  <a:srgbClr val="434747"/>
                </a:solidFill>
                <a:latin typeface="GothamBook" pitchFamily="50" charset="0"/>
              </a:rPr>
              <a:t>.</a:t>
            </a:r>
            <a:endParaRPr lang="en-US" sz="600" dirty="0">
              <a:solidFill>
                <a:srgbClr val="434747"/>
              </a:solidFill>
              <a:latin typeface="GothamBook" pitchFamily="50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691680" y="483518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500"/>
              </a:spcAft>
            </a:pPr>
            <a:r>
              <a:rPr lang="fr-FR" sz="1600" dirty="0">
                <a:solidFill>
                  <a:srgbClr val="434747"/>
                </a:solidFill>
                <a:latin typeface="GothamBold" pitchFamily="50" charset="0"/>
              </a:rPr>
              <a:t>Proportion de bébés nés de mères n'ayant pas terminé leur scolarité de niveau secondaire</a:t>
            </a:r>
            <a:br>
              <a:rPr lang="fr-FR" sz="1600" dirty="0">
                <a:solidFill>
                  <a:srgbClr val="434747"/>
                </a:solidFill>
                <a:latin typeface="GothamBold" pitchFamily="50" charset="0"/>
              </a:rPr>
            </a:br>
            <a:r>
              <a:rPr lang="fr-FR" sz="1600" dirty="0">
                <a:solidFill>
                  <a:srgbClr val="434747"/>
                </a:solidFill>
                <a:latin typeface="GothamBook" pitchFamily="50" charset="0"/>
              </a:rPr>
              <a:t>(moins de 11 années de scolarité)</a:t>
            </a:r>
            <a:endParaRPr lang="fr-CA" sz="1400" dirty="0">
              <a:solidFill>
                <a:srgbClr val="434747"/>
              </a:solidFill>
              <a:latin typeface="GothamBook" pitchFamily="50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30426" y="1275606"/>
            <a:ext cx="4083148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089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7"/>
          <p:cNvSpPr txBox="1"/>
          <p:nvPr/>
        </p:nvSpPr>
        <p:spPr>
          <a:xfrm>
            <a:off x="827584" y="484386"/>
            <a:ext cx="7488832" cy="2269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fr-FR" sz="2400" dirty="0">
                <a:solidFill>
                  <a:srgbClr val="60BFC4"/>
                </a:solidFill>
                <a:latin typeface="GothamBold" pitchFamily="50" charset="0"/>
              </a:rPr>
              <a:t>RECOURS AU RÉGIME QUÉBÉCOIS D’ASSURANCE PARENTALE</a:t>
            </a:r>
          </a:p>
          <a:p>
            <a:pPr algn="ctr">
              <a:spcAft>
                <a:spcPts val="800"/>
              </a:spcAft>
            </a:pPr>
            <a:r>
              <a:rPr lang="fr-FR" sz="1600" dirty="0">
                <a:solidFill>
                  <a:srgbClr val="434747"/>
                </a:solidFill>
                <a:latin typeface="GothamBook" pitchFamily="50" charset="0"/>
              </a:rPr>
              <a:t>De 2006 à 2014, le nombre de nouveaux prestataires du Régime québécois d’assurance parentale (RQAP) a </a:t>
            </a:r>
            <a:r>
              <a:rPr lang="fr-FR" sz="1600" dirty="0">
                <a:solidFill>
                  <a:srgbClr val="434747"/>
                </a:solidFill>
                <a:latin typeface="GothamBold" pitchFamily="50" charset="0"/>
              </a:rPr>
              <a:t>augmenté de 24,9 %</a:t>
            </a:r>
            <a:r>
              <a:rPr lang="fr-FR" sz="1600" dirty="0">
                <a:solidFill>
                  <a:srgbClr val="434747"/>
                </a:solidFill>
                <a:latin typeface="GothamBook" pitchFamily="50" charset="0"/>
              </a:rPr>
              <a:t>,</a:t>
            </a:r>
            <a:r>
              <a:rPr lang="fr-FR" sz="1600" dirty="0">
                <a:solidFill>
                  <a:srgbClr val="434747"/>
                </a:solidFill>
                <a:latin typeface="GothamBold" pitchFamily="50" charset="0"/>
              </a:rPr>
              <a:t> </a:t>
            </a:r>
            <a:r>
              <a:rPr lang="fr-FR" sz="1600" dirty="0">
                <a:solidFill>
                  <a:srgbClr val="434747"/>
                </a:solidFill>
                <a:latin typeface="GothamBook" pitchFamily="50" charset="0"/>
              </a:rPr>
              <a:t>passant de 103 399 en 2006 à 129 900 en 2014.</a:t>
            </a:r>
          </a:p>
          <a:p>
            <a:pPr algn="ctr">
              <a:spcAft>
                <a:spcPts val="500"/>
              </a:spcAft>
            </a:pPr>
            <a:r>
              <a:rPr lang="fr-FR" sz="1400" dirty="0">
                <a:solidFill>
                  <a:srgbClr val="434747"/>
                </a:solidFill>
                <a:latin typeface="GothamBold" pitchFamily="50" charset="0"/>
              </a:rPr>
              <a:t>L’augmentation a été particulièrement marquée du côté des pères :</a:t>
            </a:r>
            <a:endParaRPr lang="fr-CA" sz="1400" dirty="0">
              <a:solidFill>
                <a:srgbClr val="434747"/>
              </a:solidFill>
              <a:latin typeface="GothamBold" pitchFamily="50" charset="0"/>
            </a:endParaRPr>
          </a:p>
          <a:p>
            <a:pPr algn="ctr">
              <a:spcAft>
                <a:spcPts val="500"/>
              </a:spcAft>
            </a:pPr>
            <a:endParaRPr lang="fr-CA" sz="1400" dirty="0">
              <a:solidFill>
                <a:srgbClr val="434747"/>
              </a:solidFill>
              <a:latin typeface="GothamBold" pitchFamily="50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2" y="2787774"/>
            <a:ext cx="4320480" cy="148438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9512" y="4803998"/>
            <a:ext cx="4176464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600" dirty="0">
                <a:solidFill>
                  <a:srgbClr val="434747"/>
                </a:solidFill>
                <a:latin typeface="GothamBold" pitchFamily="50" charset="0"/>
              </a:rPr>
              <a:t>Source : </a:t>
            </a:r>
            <a:r>
              <a:rPr lang="fr-FR" sz="600" dirty="0">
                <a:solidFill>
                  <a:srgbClr val="434747"/>
                </a:solidFill>
                <a:latin typeface="GothamBook" pitchFamily="50" charset="0"/>
              </a:rPr>
              <a:t>Ministère du Travail, de l'Emploi et de la Solidarité sociale, Statistiques officielles sur les prestataires du Régime québécois d'assurance parentale, 2006 à 2014.</a:t>
            </a:r>
            <a:endParaRPr lang="en-US" sz="600" dirty="0">
              <a:solidFill>
                <a:srgbClr val="434747"/>
              </a:solidFill>
              <a:latin typeface="GothamBoo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2493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20" y="1691057"/>
            <a:ext cx="5040560" cy="176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20340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7"/>
          <p:cNvSpPr txBox="1"/>
          <p:nvPr/>
        </p:nvSpPr>
        <p:spPr>
          <a:xfrm>
            <a:off x="971600" y="555526"/>
            <a:ext cx="7200800" cy="1056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fr-FR" sz="2400" dirty="0">
                <a:solidFill>
                  <a:srgbClr val="D93A3B"/>
                </a:solidFill>
                <a:latin typeface="GothamBold" pitchFamily="50" charset="0"/>
              </a:rPr>
              <a:t>SITUATION ÉCONOMIQUE</a:t>
            </a:r>
          </a:p>
          <a:p>
            <a:pPr algn="ctr">
              <a:spcAft>
                <a:spcPts val="500"/>
              </a:spcAft>
            </a:pPr>
            <a:r>
              <a:rPr lang="fr-FR" sz="1600" dirty="0">
                <a:solidFill>
                  <a:srgbClr val="434747"/>
                </a:solidFill>
                <a:latin typeface="GothamBold" pitchFamily="50" charset="0"/>
              </a:rPr>
              <a:t>En un peu moins de dix ans, la proportion d’enfants âgés de</a:t>
            </a:r>
            <a:br>
              <a:rPr lang="fr-FR" sz="1600" dirty="0">
                <a:solidFill>
                  <a:srgbClr val="434747"/>
                </a:solidFill>
                <a:latin typeface="GothamBold" pitchFamily="50" charset="0"/>
              </a:rPr>
            </a:br>
            <a:r>
              <a:rPr lang="fr-FR" sz="1600" dirty="0">
                <a:solidFill>
                  <a:srgbClr val="434747"/>
                </a:solidFill>
                <a:latin typeface="GothamBold" pitchFamily="50" charset="0"/>
              </a:rPr>
              <a:t>0 à 5 ans vivant dans une famille à faible revenu* est passée de</a:t>
            </a:r>
            <a:endParaRPr lang="fr-CA" sz="1400" dirty="0">
              <a:solidFill>
                <a:srgbClr val="434747"/>
              </a:solidFill>
              <a:latin typeface="GothamBold" pitchFamily="50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9791" y="1846882"/>
            <a:ext cx="3744418" cy="173298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475656" y="3867894"/>
            <a:ext cx="619268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fr-FR" sz="1600" dirty="0">
                <a:solidFill>
                  <a:srgbClr val="434747"/>
                </a:solidFill>
                <a:latin typeface="GothamBook" pitchFamily="50" charset="0"/>
              </a:rPr>
              <a:t>Environ </a:t>
            </a:r>
            <a:r>
              <a:rPr lang="fr-FR" sz="1600" dirty="0">
                <a:solidFill>
                  <a:srgbClr val="434747"/>
                </a:solidFill>
                <a:latin typeface="GothamBold" pitchFamily="50" charset="0"/>
              </a:rPr>
              <a:t>11 000 tout-petits de moins </a:t>
            </a:r>
            <a:r>
              <a:rPr lang="fr-FR" sz="1600" dirty="0">
                <a:solidFill>
                  <a:srgbClr val="434747"/>
                </a:solidFill>
                <a:latin typeface="GothamBook" pitchFamily="50" charset="0"/>
              </a:rPr>
              <a:t>vivaient dans une famille à faible revenu en 2013 qu’en 2004.</a:t>
            </a:r>
            <a:endParaRPr lang="fr-CA" sz="900" dirty="0">
              <a:solidFill>
                <a:srgbClr val="434747"/>
              </a:solidFill>
              <a:latin typeface="GothamBook" pitchFamily="50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9512" y="4731990"/>
            <a:ext cx="4176464" cy="2487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500"/>
              </a:spcAft>
            </a:pPr>
            <a:r>
              <a:rPr lang="en-US" sz="600" dirty="0">
                <a:solidFill>
                  <a:srgbClr val="434747"/>
                </a:solidFill>
                <a:latin typeface="GothamBook" pitchFamily="50" charset="0"/>
              </a:rPr>
              <a:t>* Après </a:t>
            </a:r>
            <a:r>
              <a:rPr lang="en-US" sz="600" dirty="0" err="1">
                <a:solidFill>
                  <a:srgbClr val="434747"/>
                </a:solidFill>
                <a:latin typeface="GothamBook" pitchFamily="50" charset="0"/>
              </a:rPr>
              <a:t>impôt</a:t>
            </a:r>
            <a:endParaRPr lang="en-US" sz="600" dirty="0">
              <a:solidFill>
                <a:srgbClr val="434747"/>
              </a:solidFill>
              <a:latin typeface="GothamBold" pitchFamily="50" charset="0"/>
            </a:endParaRPr>
          </a:p>
          <a:p>
            <a:pPr>
              <a:spcAft>
                <a:spcPts val="500"/>
              </a:spcAft>
            </a:pPr>
            <a:r>
              <a:rPr lang="en-US" sz="600" dirty="0">
                <a:solidFill>
                  <a:srgbClr val="434747"/>
                </a:solidFill>
                <a:latin typeface="GothamBold" pitchFamily="50" charset="0"/>
              </a:rPr>
              <a:t>Source : </a:t>
            </a:r>
            <a:r>
              <a:rPr lang="fr-FR" sz="600" dirty="0">
                <a:solidFill>
                  <a:srgbClr val="434747"/>
                </a:solidFill>
                <a:latin typeface="GothamBook" pitchFamily="50" charset="0"/>
              </a:rPr>
              <a:t>Statistique Canada, Fichier sur les familles T1 (FFT1), adapté par l’Institut de la statistique du Québec.</a:t>
            </a:r>
            <a:endParaRPr lang="en-US" sz="600" dirty="0">
              <a:solidFill>
                <a:srgbClr val="434747"/>
              </a:solidFill>
              <a:latin typeface="GothamBoo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0340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683568" y="411510"/>
            <a:ext cx="7776864" cy="1056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fr-FR" sz="2400" dirty="0">
                <a:solidFill>
                  <a:srgbClr val="D93A3B"/>
                </a:solidFill>
                <a:latin typeface="GothamBold" pitchFamily="50" charset="0"/>
              </a:rPr>
              <a:t>ASSISTANCE SOCIALE</a:t>
            </a:r>
          </a:p>
          <a:p>
            <a:pPr algn="ctr">
              <a:spcAft>
                <a:spcPts val="500"/>
              </a:spcAft>
            </a:pPr>
            <a:r>
              <a:rPr lang="fr-FR" sz="1600" dirty="0">
                <a:solidFill>
                  <a:srgbClr val="434747"/>
                </a:solidFill>
                <a:latin typeface="GothamBold" pitchFamily="50" charset="0"/>
              </a:rPr>
              <a:t>Une diminution du recours à l’assistance sociale chez les familles avec enfants âgés de moins de 6 ans a été notée entre 2006 et 2011.</a:t>
            </a:r>
            <a:endParaRPr lang="fr-CA" sz="1400" dirty="0">
              <a:solidFill>
                <a:srgbClr val="434747"/>
              </a:solidFill>
              <a:latin typeface="GothamBold" pitchFamily="50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61973" y="1585682"/>
            <a:ext cx="3620054" cy="221020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475656" y="3939902"/>
            <a:ext cx="619268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fr-FR" sz="1600" dirty="0">
                <a:solidFill>
                  <a:srgbClr val="434747"/>
                </a:solidFill>
                <a:latin typeface="GothamBook" pitchFamily="50" charset="0"/>
              </a:rPr>
              <a:t>Au cours de cette période, près de </a:t>
            </a:r>
            <a:r>
              <a:rPr lang="fr-FR" sz="1600" dirty="0">
                <a:solidFill>
                  <a:srgbClr val="434747"/>
                </a:solidFill>
                <a:latin typeface="GothamBold" pitchFamily="50" charset="0"/>
              </a:rPr>
              <a:t>2 500 familles de moins </a:t>
            </a:r>
            <a:r>
              <a:rPr lang="fr-FR" sz="1600" dirty="0">
                <a:solidFill>
                  <a:srgbClr val="434747"/>
                </a:solidFill>
                <a:latin typeface="GothamBook" pitchFamily="50" charset="0"/>
              </a:rPr>
              <a:t>ont reçu une aide financière de dernier recours.</a:t>
            </a:r>
            <a:endParaRPr lang="fr-CA" sz="1600" dirty="0">
              <a:solidFill>
                <a:srgbClr val="434747"/>
              </a:solidFill>
              <a:latin typeface="GothamBook" pitchFamily="50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9512" y="4731990"/>
            <a:ext cx="4176464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600" dirty="0">
                <a:solidFill>
                  <a:srgbClr val="434747"/>
                </a:solidFill>
                <a:latin typeface="GothamBold" pitchFamily="50" charset="0"/>
              </a:rPr>
              <a:t>Source : </a:t>
            </a:r>
            <a:r>
              <a:rPr lang="fr-FR" sz="600" dirty="0">
                <a:solidFill>
                  <a:srgbClr val="434747"/>
                </a:solidFill>
                <a:latin typeface="GothamBook" pitchFamily="50" charset="0"/>
              </a:rPr>
              <a:t>Ministère du Travail, de l'Emploi et de la Solidarité sociale (MTESS), Direction de la statistique,</a:t>
            </a:r>
          </a:p>
          <a:p>
            <a:r>
              <a:rPr lang="fr-FR" sz="600" dirty="0">
                <a:solidFill>
                  <a:srgbClr val="434747"/>
                </a:solidFill>
                <a:latin typeface="GothamBook" pitchFamily="50" charset="0"/>
              </a:rPr>
              <a:t>de l'information de gestion et du suivi de la performance, 2016 ; Statistique Canada, Recensement</a:t>
            </a:r>
          </a:p>
          <a:p>
            <a:r>
              <a:rPr lang="fr-FR" sz="600" dirty="0">
                <a:solidFill>
                  <a:srgbClr val="434747"/>
                </a:solidFill>
                <a:latin typeface="GothamBook" pitchFamily="50" charset="0"/>
              </a:rPr>
              <a:t>de 2006 à 2011, adapté par l'Institut de la statistique du Québec.</a:t>
            </a:r>
          </a:p>
          <a:p>
            <a:endParaRPr lang="en-US" sz="600" dirty="0">
              <a:solidFill>
                <a:srgbClr val="434747"/>
              </a:solidFill>
              <a:latin typeface="GothamBoo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0340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35696" y="1489864"/>
            <a:ext cx="5472608" cy="2241028"/>
          </a:xfrm>
          <a:prstGeom prst="rect">
            <a:avLst/>
          </a:prstGeom>
          <a:solidFill>
            <a:srgbClr val="FBE2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ZoneTexte 7"/>
          <p:cNvSpPr txBox="1"/>
          <p:nvPr/>
        </p:nvSpPr>
        <p:spPr>
          <a:xfrm>
            <a:off x="1187624" y="411510"/>
            <a:ext cx="6768752" cy="956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500"/>
              </a:spcAft>
            </a:pPr>
            <a:r>
              <a:rPr lang="fr-FR" sz="2400" dirty="0">
                <a:solidFill>
                  <a:srgbClr val="D93A3B"/>
                </a:solidFill>
                <a:latin typeface="GothamBold" pitchFamily="50" charset="0"/>
              </a:rPr>
              <a:t>MÈRE EN EMPLOI</a:t>
            </a:r>
          </a:p>
          <a:p>
            <a:pPr algn="ctr">
              <a:spcAft>
                <a:spcPts val="500"/>
              </a:spcAft>
            </a:pPr>
            <a:r>
              <a:rPr lang="fr-FR" sz="1400" dirty="0">
                <a:solidFill>
                  <a:srgbClr val="434747"/>
                </a:solidFill>
                <a:latin typeface="GothamBold" pitchFamily="50" charset="0"/>
              </a:rPr>
              <a:t>Entre 2004 et 2015, la proportion de mères d’enfants de moins de 6 ans en emploi est passée de 73,7% à 77,4% chez les femmes avec conjoint</a:t>
            </a:r>
          </a:p>
        </p:txBody>
      </p:sp>
      <p:sp>
        <p:nvSpPr>
          <p:cNvPr id="10" name="Rectangle 9"/>
          <p:cNvSpPr/>
          <p:nvPr/>
        </p:nvSpPr>
        <p:spPr>
          <a:xfrm>
            <a:off x="827584" y="3889725"/>
            <a:ext cx="7488832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fr-CA" sz="1400" dirty="0">
                <a:solidFill>
                  <a:srgbClr val="434747"/>
                </a:solidFill>
                <a:latin typeface="GothamBook" pitchFamily="50" charset="0"/>
              </a:rPr>
              <a:t>Après avoir connu des fluctuations au cours de cette période, le taux d’emploi chez les mères monoparentales s’établissait quant à lui à 61,3 % en 2015.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9512" y="4731990"/>
            <a:ext cx="4176464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600" dirty="0">
                <a:solidFill>
                  <a:srgbClr val="434747"/>
                </a:solidFill>
                <a:latin typeface="GothamBold" pitchFamily="50" charset="0"/>
              </a:rPr>
              <a:t>Source : </a:t>
            </a:r>
            <a:r>
              <a:rPr lang="fr-FR" sz="600" dirty="0">
                <a:solidFill>
                  <a:srgbClr val="434747"/>
                </a:solidFill>
                <a:latin typeface="GothamBook" pitchFamily="50" charset="0"/>
              </a:rPr>
              <a:t>Ministère du Travail, de l'Emploi et de la Solidarité sociale (MTESS), Direction de la statistique,</a:t>
            </a:r>
          </a:p>
          <a:p>
            <a:r>
              <a:rPr lang="fr-FR" sz="600" dirty="0">
                <a:solidFill>
                  <a:srgbClr val="434747"/>
                </a:solidFill>
                <a:latin typeface="GothamBook" pitchFamily="50" charset="0"/>
              </a:rPr>
              <a:t>de l'information de gestion et du suivi de la performance, 2016 ; Statistique Canada, Recensement</a:t>
            </a:r>
          </a:p>
          <a:p>
            <a:r>
              <a:rPr lang="fr-FR" sz="600" dirty="0">
                <a:solidFill>
                  <a:srgbClr val="434747"/>
                </a:solidFill>
                <a:latin typeface="GothamBook" pitchFamily="50" charset="0"/>
              </a:rPr>
              <a:t>de 2006 à 2011, adapté par l'Institut de la statistique du Québec.</a:t>
            </a:r>
          </a:p>
          <a:p>
            <a:endParaRPr lang="en-US" sz="600" dirty="0">
              <a:solidFill>
                <a:srgbClr val="434747"/>
              </a:solidFill>
              <a:latin typeface="GothamBook" pitchFamily="50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5736" y="1489864"/>
            <a:ext cx="4752528" cy="229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8956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9512" y="4803998"/>
            <a:ext cx="4176464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600" dirty="0">
                <a:solidFill>
                  <a:srgbClr val="434747"/>
                </a:solidFill>
                <a:latin typeface="GothamBold" pitchFamily="50" charset="0"/>
              </a:rPr>
              <a:t>Source : </a:t>
            </a:r>
            <a:r>
              <a:rPr lang="fr-FR" sz="600" dirty="0">
                <a:solidFill>
                  <a:srgbClr val="434747"/>
                </a:solidFill>
                <a:latin typeface="GothamBook" pitchFamily="50" charset="0"/>
              </a:rPr>
              <a:t>Statistique Canada, </a:t>
            </a:r>
            <a:r>
              <a:rPr lang="fr-FR" sz="600" i="1" dirty="0">
                <a:solidFill>
                  <a:srgbClr val="434747"/>
                </a:solidFill>
                <a:latin typeface="GothamBook" pitchFamily="50" charset="0"/>
              </a:rPr>
              <a:t>Enquête nationale sur les ménages </a:t>
            </a:r>
            <a:r>
              <a:rPr lang="fr-FR" sz="600" dirty="0">
                <a:solidFill>
                  <a:srgbClr val="434747"/>
                </a:solidFill>
                <a:latin typeface="GothamBook" pitchFamily="50" charset="0"/>
              </a:rPr>
              <a:t>, 2011,</a:t>
            </a:r>
          </a:p>
          <a:p>
            <a:r>
              <a:rPr lang="fr-FR" sz="600" dirty="0">
                <a:solidFill>
                  <a:srgbClr val="434747"/>
                </a:solidFill>
                <a:latin typeface="GothamBook" pitchFamily="50" charset="0"/>
              </a:rPr>
              <a:t>adapté par l'Institut de la statistique du Québec.</a:t>
            </a:r>
            <a:endParaRPr lang="en-US" sz="600" dirty="0">
              <a:solidFill>
                <a:srgbClr val="434747"/>
              </a:solidFill>
              <a:latin typeface="GothamBook" pitchFamily="50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9592" y="1635646"/>
            <a:ext cx="3816424" cy="19697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1000"/>
              </a:spcAft>
            </a:pPr>
            <a:r>
              <a:rPr lang="fr-FR" sz="1600" dirty="0">
                <a:solidFill>
                  <a:srgbClr val="434747"/>
                </a:solidFill>
                <a:latin typeface="GothamBook" pitchFamily="50" charset="0"/>
              </a:rPr>
              <a:t>L'indice de </a:t>
            </a:r>
            <a:r>
              <a:rPr lang="fr-FR" sz="1600" dirty="0" err="1">
                <a:solidFill>
                  <a:srgbClr val="434747"/>
                </a:solidFill>
                <a:latin typeface="GothamBook" pitchFamily="50" charset="0"/>
              </a:rPr>
              <a:t>défavorisation</a:t>
            </a:r>
            <a:r>
              <a:rPr lang="fr-FR" sz="1600" dirty="0">
                <a:solidFill>
                  <a:srgbClr val="434747"/>
                </a:solidFill>
                <a:latin typeface="GothamBook" pitchFamily="50" charset="0"/>
              </a:rPr>
              <a:t> matérielle est un indice géographique basé sur la proportion de personnes n’ayant pas de diplôme d’études secondaires, le rapport emploi/population et le revenu moyen individuel des personnes de 15 ans et plus de la zone de résidence.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67544" y="627534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fr-FR" sz="2400" dirty="0">
                <a:solidFill>
                  <a:srgbClr val="D93A3B"/>
                </a:solidFill>
                <a:latin typeface="GothamBold" pitchFamily="50" charset="0"/>
              </a:rPr>
              <a:t>DÉFAVORISATION DU MILIEU DE VIE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1" y="1763318"/>
            <a:ext cx="3456384" cy="2133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20340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1194916"/>
            <a:ext cx="6271312" cy="15928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331640" y="1386130"/>
            <a:ext cx="6480720" cy="2841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8800" spc="-150" dirty="0">
                <a:solidFill>
                  <a:srgbClr val="CD3F36"/>
                </a:solidFill>
                <a:latin typeface="GothamBlack" pitchFamily="50" charset="0"/>
              </a:rPr>
              <a:t>94 000</a:t>
            </a:r>
          </a:p>
          <a:p>
            <a:pPr algn="ctr">
              <a:spcAft>
                <a:spcPts val="1000"/>
              </a:spcAft>
            </a:pPr>
            <a:r>
              <a:rPr lang="fr-FR" sz="1600" dirty="0">
                <a:solidFill>
                  <a:srgbClr val="434747"/>
                </a:solidFill>
                <a:latin typeface="GothamBold" pitchFamily="50" charset="0"/>
              </a:rPr>
              <a:t>enfants québécois âgés de 0 à 5 ans vivent dans des milieux considérés parmi les plus défavorisés sur le plan matériel</a:t>
            </a:r>
            <a:r>
              <a:rPr lang="en-US" sz="1600" dirty="0">
                <a:solidFill>
                  <a:srgbClr val="434747"/>
                </a:solidFill>
                <a:latin typeface="GothamBold" pitchFamily="50" charset="0"/>
              </a:rPr>
              <a:t>.</a:t>
            </a:r>
          </a:p>
          <a:p>
            <a:pPr algn="ctr">
              <a:spcAft>
                <a:spcPts val="1000"/>
              </a:spcAft>
            </a:pPr>
            <a:r>
              <a:rPr lang="fr-FR" sz="1400" dirty="0">
                <a:solidFill>
                  <a:srgbClr val="434747"/>
                </a:solidFill>
                <a:latin typeface="GothamBook" pitchFamily="50" charset="0"/>
              </a:rPr>
              <a:t>Si elle s’établit à </a:t>
            </a:r>
            <a:r>
              <a:rPr lang="fr-FR" sz="1400" dirty="0">
                <a:solidFill>
                  <a:srgbClr val="434747"/>
                </a:solidFill>
                <a:latin typeface="GothamBold" pitchFamily="50" charset="0"/>
              </a:rPr>
              <a:t>17,9 % à l’échelle du Québec</a:t>
            </a:r>
            <a:r>
              <a:rPr lang="fr-FR" sz="1400" dirty="0">
                <a:solidFill>
                  <a:srgbClr val="434747"/>
                </a:solidFill>
                <a:latin typeface="GothamBook" pitchFamily="50" charset="0"/>
              </a:rPr>
              <a:t>, la proportion de</a:t>
            </a:r>
            <a:br>
              <a:rPr lang="fr-FR" sz="1400" dirty="0">
                <a:solidFill>
                  <a:srgbClr val="434747"/>
                </a:solidFill>
                <a:latin typeface="GothamBook" pitchFamily="50" charset="0"/>
              </a:rPr>
            </a:br>
            <a:r>
              <a:rPr lang="fr-FR" sz="1400" dirty="0">
                <a:solidFill>
                  <a:srgbClr val="434747"/>
                </a:solidFill>
                <a:latin typeface="GothamBook" pitchFamily="50" charset="0"/>
              </a:rPr>
              <a:t>tout-petits vivant dans des milieux considérés comme les plus défavorisés varie d’une région à l’autre.</a:t>
            </a:r>
            <a:endParaRPr lang="en-US" sz="1400" dirty="0">
              <a:solidFill>
                <a:srgbClr val="434747"/>
              </a:solidFill>
              <a:latin typeface="GothamBook" pitchFamily="50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9512" y="4803998"/>
            <a:ext cx="4176464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600" dirty="0">
                <a:solidFill>
                  <a:srgbClr val="434747"/>
                </a:solidFill>
                <a:latin typeface="GothamBold" pitchFamily="50" charset="0"/>
              </a:rPr>
              <a:t>Source : </a:t>
            </a:r>
            <a:r>
              <a:rPr lang="fr-FR" sz="600" dirty="0">
                <a:solidFill>
                  <a:srgbClr val="434747"/>
                </a:solidFill>
                <a:latin typeface="GothamBook" pitchFamily="50" charset="0"/>
              </a:rPr>
              <a:t>Statistique Canada, </a:t>
            </a:r>
            <a:r>
              <a:rPr lang="fr-FR" sz="600" i="1" dirty="0">
                <a:solidFill>
                  <a:srgbClr val="434747"/>
                </a:solidFill>
                <a:latin typeface="GothamBook" pitchFamily="50" charset="0"/>
              </a:rPr>
              <a:t>Enquête nationale sur les ménages </a:t>
            </a:r>
            <a:r>
              <a:rPr lang="fr-FR" sz="600" dirty="0">
                <a:solidFill>
                  <a:srgbClr val="434747"/>
                </a:solidFill>
                <a:latin typeface="GothamBook" pitchFamily="50" charset="0"/>
              </a:rPr>
              <a:t>, 2011,</a:t>
            </a:r>
          </a:p>
          <a:p>
            <a:r>
              <a:rPr lang="fr-FR" sz="600" dirty="0">
                <a:solidFill>
                  <a:srgbClr val="434747"/>
                </a:solidFill>
                <a:latin typeface="GothamBook" pitchFamily="50" charset="0"/>
              </a:rPr>
              <a:t>adapté par l'Institut de la statistique du Québec.</a:t>
            </a:r>
            <a:endParaRPr lang="en-US" sz="600" dirty="0">
              <a:solidFill>
                <a:srgbClr val="434747"/>
              </a:solidFill>
              <a:latin typeface="GothamBook" pitchFamily="50" charset="0"/>
            </a:endParaRPr>
          </a:p>
        </p:txBody>
      </p:sp>
      <p:sp>
        <p:nvSpPr>
          <p:cNvPr id="6" name="ZoneTexte 7"/>
          <p:cNvSpPr txBox="1"/>
          <p:nvPr/>
        </p:nvSpPr>
        <p:spPr>
          <a:xfrm>
            <a:off x="683568" y="518267"/>
            <a:ext cx="7776864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fr-FR" sz="2400" dirty="0">
                <a:solidFill>
                  <a:srgbClr val="D93A3B"/>
                </a:solidFill>
                <a:latin typeface="GothamBold" pitchFamily="50" charset="0"/>
              </a:rPr>
              <a:t>DÉFAVORISATION DU MILIEU DE VIE</a:t>
            </a:r>
          </a:p>
          <a:p>
            <a:pPr algn="ctr">
              <a:spcAft>
                <a:spcPts val="500"/>
              </a:spcAft>
            </a:pPr>
            <a:r>
              <a:rPr lang="fr-FR" sz="1600" dirty="0">
                <a:solidFill>
                  <a:srgbClr val="434747"/>
                </a:solidFill>
                <a:latin typeface="GothamBold" pitchFamily="50" charset="0"/>
              </a:rPr>
              <a:t>Selon les récentes données statistiques, près de</a:t>
            </a:r>
            <a:endParaRPr lang="fr-CA" sz="1400" dirty="0">
              <a:solidFill>
                <a:srgbClr val="434747"/>
              </a:solidFill>
              <a:latin typeface="Gotham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0340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7"/>
          <p:cNvSpPr txBox="1"/>
          <p:nvPr/>
        </p:nvSpPr>
        <p:spPr>
          <a:xfrm>
            <a:off x="683568" y="518267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500"/>
              </a:spcAft>
            </a:pPr>
            <a:r>
              <a:rPr lang="fr-FR" sz="2400" dirty="0">
                <a:solidFill>
                  <a:srgbClr val="D93A3B"/>
                </a:solidFill>
                <a:latin typeface="GothamBold" pitchFamily="50" charset="0"/>
              </a:rPr>
              <a:t>DÉFAVORISATION DU MILIEU DE VIE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4" y="1059582"/>
            <a:ext cx="5256584" cy="340686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79512" y="4803998"/>
            <a:ext cx="4176464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600" dirty="0">
                <a:solidFill>
                  <a:srgbClr val="434747"/>
                </a:solidFill>
                <a:latin typeface="GothamBold" pitchFamily="50" charset="0"/>
              </a:rPr>
              <a:t>Source : </a:t>
            </a:r>
            <a:r>
              <a:rPr lang="fr-FR" sz="600" dirty="0">
                <a:solidFill>
                  <a:srgbClr val="434747"/>
                </a:solidFill>
                <a:latin typeface="GothamBook" pitchFamily="50" charset="0"/>
              </a:rPr>
              <a:t>Statistique Canada, </a:t>
            </a:r>
            <a:r>
              <a:rPr lang="fr-FR" sz="600" i="1" dirty="0">
                <a:solidFill>
                  <a:srgbClr val="434747"/>
                </a:solidFill>
                <a:latin typeface="GothamBook" pitchFamily="50" charset="0"/>
              </a:rPr>
              <a:t>Enquête nationale sur les ménages </a:t>
            </a:r>
            <a:r>
              <a:rPr lang="fr-FR" sz="600" dirty="0">
                <a:solidFill>
                  <a:srgbClr val="434747"/>
                </a:solidFill>
                <a:latin typeface="GothamBook" pitchFamily="50" charset="0"/>
              </a:rPr>
              <a:t>, 2011,</a:t>
            </a:r>
          </a:p>
          <a:p>
            <a:r>
              <a:rPr lang="fr-FR" sz="600" dirty="0">
                <a:solidFill>
                  <a:srgbClr val="434747"/>
                </a:solidFill>
                <a:latin typeface="GothamBook" pitchFamily="50" charset="0"/>
              </a:rPr>
              <a:t>adapté par l'Institut de la statistique du Québec.</a:t>
            </a:r>
            <a:endParaRPr lang="en-US" sz="600" dirty="0">
              <a:solidFill>
                <a:srgbClr val="434747"/>
              </a:solidFill>
              <a:latin typeface="GothamBoo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0340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7"/>
          <p:cNvSpPr txBox="1"/>
          <p:nvPr/>
        </p:nvSpPr>
        <p:spPr>
          <a:xfrm>
            <a:off x="683568" y="518267"/>
            <a:ext cx="7776864" cy="1056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fr-FR" sz="2400" dirty="0">
                <a:solidFill>
                  <a:srgbClr val="D93A3B"/>
                </a:solidFill>
                <a:latin typeface="GothamBold" pitchFamily="50" charset="0"/>
              </a:rPr>
              <a:t>LOGEMENT</a:t>
            </a:r>
          </a:p>
          <a:p>
            <a:pPr algn="ctr">
              <a:spcAft>
                <a:spcPts val="500"/>
              </a:spcAft>
            </a:pPr>
            <a:r>
              <a:rPr lang="fr-FR" sz="1600" dirty="0">
                <a:solidFill>
                  <a:srgbClr val="434747"/>
                </a:solidFill>
                <a:latin typeface="GothamBold" pitchFamily="50" charset="0"/>
              </a:rPr>
              <a:t>Au regard du logement, environ une famille avec un enfant âgé</a:t>
            </a:r>
            <a:br>
              <a:rPr lang="fr-FR" sz="1600" dirty="0">
                <a:solidFill>
                  <a:srgbClr val="434747"/>
                </a:solidFill>
                <a:latin typeface="GothamBold" pitchFamily="50" charset="0"/>
              </a:rPr>
            </a:br>
            <a:r>
              <a:rPr lang="fr-FR" sz="1600" dirty="0">
                <a:solidFill>
                  <a:srgbClr val="434747"/>
                </a:solidFill>
                <a:latin typeface="GothamBold" pitchFamily="50" charset="0"/>
              </a:rPr>
              <a:t>de 0 à 5 ans sur cinq</a:t>
            </a:r>
            <a:endParaRPr lang="fr-CA" sz="1400" dirty="0">
              <a:solidFill>
                <a:srgbClr val="434747"/>
              </a:solidFill>
              <a:latin typeface="GothamBold" pitchFamily="50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688" y="1491630"/>
            <a:ext cx="5616624" cy="138506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75656" y="3027799"/>
            <a:ext cx="6192688" cy="16158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FR" sz="1600" dirty="0">
                <a:solidFill>
                  <a:srgbClr val="434747"/>
                </a:solidFill>
                <a:latin typeface="GothamBold" pitchFamily="50" charset="0"/>
              </a:rPr>
              <a:t>occupe un logement jugé non abordable, c’est-à-dire représentant une charge financière excessive en proportion de ses revenus (plus de 30 % du revenu).</a:t>
            </a:r>
          </a:p>
          <a:p>
            <a:pPr algn="ctr">
              <a:spcAft>
                <a:spcPts val="800"/>
              </a:spcAft>
            </a:pPr>
            <a:r>
              <a:rPr lang="fr-FR" sz="1400" dirty="0">
                <a:solidFill>
                  <a:srgbClr val="434747"/>
                </a:solidFill>
                <a:latin typeface="GothamBook" pitchFamily="50" charset="0"/>
              </a:rPr>
              <a:t>Cela signifie </a:t>
            </a:r>
            <a:r>
              <a:rPr lang="fr-FR" sz="1400" dirty="0">
                <a:solidFill>
                  <a:srgbClr val="434747"/>
                </a:solidFill>
                <a:latin typeface="GothamBold" pitchFamily="50" charset="0"/>
              </a:rPr>
              <a:t>qu’environ 73 000 familles</a:t>
            </a:r>
            <a:r>
              <a:rPr lang="fr-FR" sz="1400" dirty="0">
                <a:solidFill>
                  <a:srgbClr val="434747"/>
                </a:solidFill>
                <a:latin typeface="GothamBook" pitchFamily="50" charset="0"/>
              </a:rPr>
              <a:t> avec au moins un enfant âgé de 0 à 5 ans éprouvent des difficultés à se loger à un coût abordable.</a:t>
            </a:r>
          </a:p>
          <a:p>
            <a:pPr algn="ctr">
              <a:spcAft>
                <a:spcPts val="800"/>
              </a:spcAft>
            </a:pPr>
            <a:r>
              <a:rPr lang="fr-FR" sz="1400" dirty="0">
                <a:solidFill>
                  <a:srgbClr val="434747"/>
                </a:solidFill>
                <a:latin typeface="GothamBook" pitchFamily="50" charset="0"/>
              </a:rPr>
              <a:t>La situation est stable depuis 2010.</a:t>
            </a:r>
            <a:endParaRPr lang="fr-CA" sz="1400" dirty="0">
              <a:solidFill>
                <a:srgbClr val="434747"/>
              </a:solidFill>
              <a:latin typeface="GothamBook" pitchFamily="50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9512" y="4803998"/>
            <a:ext cx="4176464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600" dirty="0">
                <a:solidFill>
                  <a:srgbClr val="434747"/>
                </a:solidFill>
                <a:latin typeface="GothamBold" pitchFamily="50" charset="0"/>
              </a:rPr>
              <a:t>Source : </a:t>
            </a:r>
            <a:r>
              <a:rPr lang="fr-FR" sz="600" dirty="0">
                <a:solidFill>
                  <a:srgbClr val="434747"/>
                </a:solidFill>
                <a:latin typeface="GothamBook" pitchFamily="50" charset="0"/>
              </a:rPr>
              <a:t>Statistique Canada, </a:t>
            </a:r>
            <a:r>
              <a:rPr lang="fr-FR" sz="600" i="1" dirty="0">
                <a:solidFill>
                  <a:srgbClr val="434747"/>
                </a:solidFill>
                <a:latin typeface="GothamBook" pitchFamily="50" charset="0"/>
              </a:rPr>
              <a:t>Enquête sur les dépenses des ménages </a:t>
            </a:r>
            <a:r>
              <a:rPr lang="fr-FR" sz="600" dirty="0">
                <a:solidFill>
                  <a:srgbClr val="434747"/>
                </a:solidFill>
                <a:latin typeface="GothamBook" pitchFamily="50" charset="0"/>
              </a:rPr>
              <a:t>(2010-2012),</a:t>
            </a:r>
          </a:p>
          <a:p>
            <a:r>
              <a:rPr lang="fr-FR" sz="600" dirty="0">
                <a:solidFill>
                  <a:srgbClr val="434747"/>
                </a:solidFill>
                <a:latin typeface="GothamBook" pitchFamily="50" charset="0"/>
              </a:rPr>
              <a:t>fichiers maîtres, adapté par l’Institut de la statistique du Québec.</a:t>
            </a:r>
            <a:endParaRPr lang="en-US" sz="600" dirty="0">
              <a:solidFill>
                <a:srgbClr val="434747"/>
              </a:solidFill>
              <a:latin typeface="GothamBoo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0340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23384" y="1779662"/>
            <a:ext cx="5097232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63357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71600" y="1491630"/>
            <a:ext cx="4680520" cy="25032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1000"/>
              </a:spcAft>
            </a:pPr>
            <a:r>
              <a:rPr lang="fr-FR" sz="1600" dirty="0">
                <a:solidFill>
                  <a:srgbClr val="434747"/>
                </a:solidFill>
                <a:latin typeface="GothamBold" pitchFamily="50" charset="0"/>
              </a:rPr>
              <a:t>En 2013-2014, environ </a:t>
            </a:r>
            <a:r>
              <a:rPr lang="fr-FR" sz="1600" dirty="0">
                <a:solidFill>
                  <a:srgbClr val="CD3F36"/>
                </a:solidFill>
                <a:latin typeface="GothamBold" pitchFamily="50" charset="0"/>
              </a:rPr>
              <a:t>8%</a:t>
            </a:r>
            <a:r>
              <a:rPr lang="fr-FR" sz="1600" dirty="0">
                <a:solidFill>
                  <a:srgbClr val="434747"/>
                </a:solidFill>
                <a:latin typeface="GothamBold" pitchFamily="50" charset="0"/>
              </a:rPr>
              <a:t> des familles ayant des enfants âgés de moins de 6 ans étaient en situation d’insécurité alimentaire</a:t>
            </a:r>
          </a:p>
          <a:p>
            <a:pPr>
              <a:spcAft>
                <a:spcPts val="1000"/>
              </a:spcAft>
            </a:pPr>
            <a:r>
              <a:rPr lang="fr-FR" sz="1400" dirty="0">
                <a:solidFill>
                  <a:srgbClr val="434747"/>
                </a:solidFill>
                <a:latin typeface="GothamBook" pitchFamily="50" charset="0"/>
              </a:rPr>
              <a:t>Cela signifie qu’elles n’avaient pas accès à des aliments sains et nutritifs, en quantité suffisante. Cette proportion est demeurée stable depuis 2005.</a:t>
            </a:r>
          </a:p>
          <a:p>
            <a:pPr>
              <a:spcAft>
                <a:spcPts val="1000"/>
              </a:spcAft>
            </a:pPr>
            <a:r>
              <a:rPr lang="fr-FR" sz="1400" dirty="0">
                <a:solidFill>
                  <a:srgbClr val="434747"/>
                </a:solidFill>
                <a:latin typeface="GothamBook" pitchFamily="50" charset="0"/>
              </a:rPr>
              <a:t>La proportion de familles ayant des enfants âgés</a:t>
            </a:r>
            <a:br>
              <a:rPr lang="fr-FR" sz="1400" dirty="0">
                <a:solidFill>
                  <a:srgbClr val="434747"/>
                </a:solidFill>
                <a:latin typeface="GothamBook" pitchFamily="50" charset="0"/>
              </a:rPr>
            </a:br>
            <a:r>
              <a:rPr lang="fr-FR" sz="1400" dirty="0">
                <a:solidFill>
                  <a:srgbClr val="434747"/>
                </a:solidFill>
                <a:latin typeface="GothamBook" pitchFamily="50" charset="0"/>
              </a:rPr>
              <a:t>de moins de 6 ans en situation d’insécurité alimentaire grave </a:t>
            </a:r>
            <a:r>
              <a:rPr lang="fr-FR" sz="1400" dirty="0">
                <a:solidFill>
                  <a:srgbClr val="434747"/>
                </a:solidFill>
                <a:latin typeface="GothamBold" pitchFamily="50" charset="0"/>
              </a:rPr>
              <a:t>se maintient pour sa part</a:t>
            </a:r>
            <a:br>
              <a:rPr lang="fr-FR" sz="1400" dirty="0">
                <a:solidFill>
                  <a:srgbClr val="434747"/>
                </a:solidFill>
                <a:latin typeface="GothamBold" pitchFamily="50" charset="0"/>
              </a:rPr>
            </a:br>
            <a:r>
              <a:rPr lang="fr-FR" sz="1400" dirty="0">
                <a:solidFill>
                  <a:srgbClr val="434747"/>
                </a:solidFill>
                <a:latin typeface="GothamBold" pitchFamily="50" charset="0"/>
              </a:rPr>
              <a:t>à environ 2,0 %.</a:t>
            </a:r>
            <a:endParaRPr lang="fr-CA" sz="1400" dirty="0">
              <a:solidFill>
                <a:srgbClr val="DA393A"/>
              </a:solidFill>
              <a:latin typeface="GothamBold" pitchFamily="50" charset="0"/>
            </a:endParaRPr>
          </a:p>
        </p:txBody>
      </p:sp>
      <p:sp>
        <p:nvSpPr>
          <p:cNvPr id="10" name="ZoneTexte 7"/>
          <p:cNvSpPr txBox="1"/>
          <p:nvPr/>
        </p:nvSpPr>
        <p:spPr>
          <a:xfrm>
            <a:off x="683568" y="627534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500"/>
              </a:spcAft>
            </a:pPr>
            <a:r>
              <a:rPr lang="fr-FR" sz="2400" dirty="0">
                <a:solidFill>
                  <a:srgbClr val="D93A3B"/>
                </a:solidFill>
                <a:latin typeface="GothamBold" pitchFamily="50" charset="0"/>
              </a:rPr>
              <a:t>SÉCURITÉ ALIMENTAIRE</a:t>
            </a:r>
            <a:endParaRPr lang="fr-CA" sz="1400" dirty="0">
              <a:solidFill>
                <a:srgbClr val="434747"/>
              </a:solidFill>
              <a:latin typeface="GothamBold" pitchFamily="50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07322" y="1350001"/>
            <a:ext cx="3024336" cy="264487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79512" y="4803998"/>
            <a:ext cx="4176464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600" dirty="0">
                <a:solidFill>
                  <a:srgbClr val="434747"/>
                </a:solidFill>
                <a:latin typeface="GothamBold" pitchFamily="50" charset="0"/>
              </a:rPr>
              <a:t>Source : </a:t>
            </a:r>
            <a:r>
              <a:rPr lang="fr-FR" sz="600" dirty="0">
                <a:solidFill>
                  <a:srgbClr val="434747"/>
                </a:solidFill>
                <a:latin typeface="GothamBook" pitchFamily="50" charset="0"/>
              </a:rPr>
              <a:t>Statistique Canada, </a:t>
            </a:r>
            <a:r>
              <a:rPr lang="fr-FR" sz="600" i="1" dirty="0">
                <a:solidFill>
                  <a:srgbClr val="434747"/>
                </a:solidFill>
                <a:latin typeface="GothamBook" pitchFamily="50" charset="0"/>
              </a:rPr>
              <a:t>Enquête sur les dépenses des ménages </a:t>
            </a:r>
            <a:r>
              <a:rPr lang="fr-FR" sz="600" dirty="0">
                <a:solidFill>
                  <a:srgbClr val="434747"/>
                </a:solidFill>
                <a:latin typeface="GothamBook" pitchFamily="50" charset="0"/>
              </a:rPr>
              <a:t>(2010-2012),</a:t>
            </a:r>
          </a:p>
          <a:p>
            <a:r>
              <a:rPr lang="fr-FR" sz="600" dirty="0">
                <a:solidFill>
                  <a:srgbClr val="434747"/>
                </a:solidFill>
                <a:latin typeface="GothamBook" pitchFamily="50" charset="0"/>
              </a:rPr>
              <a:t>fichiers maîtres, adapté par l’Institut de la statistique du Québec.</a:t>
            </a:r>
            <a:endParaRPr lang="en-US" sz="600" dirty="0">
              <a:solidFill>
                <a:srgbClr val="434747"/>
              </a:solidFill>
              <a:latin typeface="GothamBoo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0340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9712" y="1755958"/>
            <a:ext cx="5184576" cy="163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20340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89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7"/>
          <p:cNvSpPr txBox="1"/>
          <p:nvPr/>
        </p:nvSpPr>
        <p:spPr>
          <a:xfrm>
            <a:off x="683568" y="2283718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500"/>
              </a:spcAft>
            </a:pPr>
            <a:r>
              <a:rPr lang="fr-FR" sz="2800" dirty="0">
                <a:solidFill>
                  <a:schemeClr val="bg1"/>
                </a:solidFill>
                <a:latin typeface="GothamBold" pitchFamily="50" charset="0"/>
              </a:rPr>
              <a:t>FACTEURS DE RISQUE</a:t>
            </a:r>
            <a:endParaRPr lang="fr-CA" sz="2800" dirty="0">
              <a:solidFill>
                <a:schemeClr val="bg1"/>
              </a:solidFill>
              <a:latin typeface="Gotham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0340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7"/>
          <p:cNvSpPr txBox="1"/>
          <p:nvPr/>
        </p:nvSpPr>
        <p:spPr>
          <a:xfrm>
            <a:off x="683568" y="339502"/>
            <a:ext cx="7776864" cy="1302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fr-FR" sz="2400" dirty="0">
                <a:solidFill>
                  <a:srgbClr val="178962"/>
                </a:solidFill>
                <a:latin typeface="GothamBold" pitchFamily="50" charset="0"/>
              </a:rPr>
              <a:t>CONSOMMATION PARENTALE D’ALCOOL</a:t>
            </a:r>
          </a:p>
          <a:p>
            <a:pPr algn="ctr">
              <a:spcAft>
                <a:spcPts val="500"/>
              </a:spcAft>
            </a:pPr>
            <a:r>
              <a:rPr lang="fr-FR" sz="1600" dirty="0">
                <a:solidFill>
                  <a:srgbClr val="434747"/>
                </a:solidFill>
                <a:latin typeface="GothamBook" pitchFamily="50" charset="0"/>
              </a:rPr>
              <a:t>Les données les plus récentes démontrent qu’une proportion non négligeable d’enfants âgés de 6 mois à 5 ans ont des parents ayant une consommation d’alcool à risque.</a:t>
            </a:r>
            <a:endParaRPr lang="fr-CA" sz="1400" dirty="0">
              <a:solidFill>
                <a:srgbClr val="434747"/>
              </a:solidFill>
              <a:latin typeface="GothamBook" pitchFamily="50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89064" y="1683648"/>
            <a:ext cx="3799576" cy="297633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9512" y="4876006"/>
            <a:ext cx="4176464" cy="923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600" dirty="0">
                <a:solidFill>
                  <a:srgbClr val="434747"/>
                </a:solidFill>
                <a:latin typeface="GothamBold" pitchFamily="50" charset="0"/>
              </a:rPr>
              <a:t>Source : </a:t>
            </a:r>
            <a:r>
              <a:rPr lang="fr-FR" sz="600" dirty="0">
                <a:solidFill>
                  <a:srgbClr val="434747"/>
                </a:solidFill>
                <a:latin typeface="GothamBook" pitchFamily="50" charset="0"/>
              </a:rPr>
              <a:t>Institut de la statistique du Québec, </a:t>
            </a:r>
            <a:r>
              <a:rPr lang="fr-FR" sz="600" i="1" dirty="0">
                <a:solidFill>
                  <a:srgbClr val="434747"/>
                </a:solidFill>
                <a:latin typeface="GothamBook" pitchFamily="50" charset="0"/>
              </a:rPr>
              <a:t>La violence familiale dans la vie des enfants du Québec</a:t>
            </a:r>
            <a:r>
              <a:rPr lang="fr-FR" sz="600" dirty="0">
                <a:solidFill>
                  <a:srgbClr val="434747"/>
                </a:solidFill>
                <a:latin typeface="GothamBook" pitchFamily="50" charset="0"/>
              </a:rPr>
              <a:t>, 2012.</a:t>
            </a:r>
            <a:endParaRPr lang="en-US" sz="600" dirty="0">
              <a:solidFill>
                <a:srgbClr val="434747"/>
              </a:solidFill>
              <a:latin typeface="GothamBoo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0340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7"/>
          <p:cNvSpPr txBox="1"/>
          <p:nvPr/>
        </p:nvSpPr>
        <p:spPr>
          <a:xfrm>
            <a:off x="683568" y="479776"/>
            <a:ext cx="7776864" cy="1056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fr-FR" sz="2400" dirty="0">
                <a:solidFill>
                  <a:srgbClr val="178962"/>
                </a:solidFill>
                <a:latin typeface="GothamBold" pitchFamily="50" charset="0"/>
              </a:rPr>
              <a:t>CONSOMMATION PARENTALE DE DROGUES</a:t>
            </a:r>
          </a:p>
          <a:p>
            <a:pPr algn="ctr">
              <a:spcAft>
                <a:spcPts val="500"/>
              </a:spcAft>
            </a:pPr>
            <a:r>
              <a:rPr lang="fr-FR" sz="1600" dirty="0">
                <a:solidFill>
                  <a:srgbClr val="434747"/>
                </a:solidFill>
                <a:latin typeface="GothamBook" pitchFamily="50" charset="0"/>
              </a:rPr>
              <a:t>La consommation de drogues est moins répandue</a:t>
            </a:r>
            <a:br>
              <a:rPr lang="fr-FR" sz="1600" dirty="0">
                <a:solidFill>
                  <a:srgbClr val="434747"/>
                </a:solidFill>
                <a:latin typeface="GothamBook" pitchFamily="50" charset="0"/>
              </a:rPr>
            </a:br>
            <a:r>
              <a:rPr lang="fr-FR" sz="1600" dirty="0">
                <a:solidFill>
                  <a:srgbClr val="434747"/>
                </a:solidFill>
                <a:latin typeface="GothamBook" pitchFamily="50" charset="0"/>
              </a:rPr>
              <a:t>chez les parents des tout-petits.</a:t>
            </a:r>
            <a:endParaRPr lang="fr-CA" sz="1400" dirty="0">
              <a:solidFill>
                <a:srgbClr val="434747"/>
              </a:solidFill>
              <a:latin typeface="GothamBook" pitchFamily="50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72212" y="1703912"/>
            <a:ext cx="3799576" cy="29560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9512" y="4876006"/>
            <a:ext cx="4176464" cy="923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600" dirty="0">
                <a:solidFill>
                  <a:srgbClr val="434747"/>
                </a:solidFill>
                <a:latin typeface="GothamBold" pitchFamily="50" charset="0"/>
              </a:rPr>
              <a:t>Source : </a:t>
            </a:r>
            <a:r>
              <a:rPr lang="fr-FR" sz="600" dirty="0">
                <a:solidFill>
                  <a:srgbClr val="434747"/>
                </a:solidFill>
                <a:latin typeface="GothamBook" pitchFamily="50" charset="0"/>
              </a:rPr>
              <a:t>Institut de la statistique du Québec, </a:t>
            </a:r>
            <a:r>
              <a:rPr lang="fr-FR" sz="600" i="1" dirty="0">
                <a:solidFill>
                  <a:srgbClr val="434747"/>
                </a:solidFill>
                <a:latin typeface="GothamBook" pitchFamily="50" charset="0"/>
              </a:rPr>
              <a:t>La violence familiale dans la vie des enfants du Québec</a:t>
            </a:r>
            <a:r>
              <a:rPr lang="fr-FR" sz="600" dirty="0">
                <a:solidFill>
                  <a:srgbClr val="434747"/>
                </a:solidFill>
                <a:latin typeface="GothamBook" pitchFamily="50" charset="0"/>
              </a:rPr>
              <a:t>, 2012.</a:t>
            </a:r>
            <a:endParaRPr lang="en-US" sz="600" dirty="0">
              <a:solidFill>
                <a:srgbClr val="434747"/>
              </a:solidFill>
              <a:latin typeface="GothamBoo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9509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7"/>
          <p:cNvSpPr txBox="1"/>
          <p:nvPr/>
        </p:nvSpPr>
        <p:spPr>
          <a:xfrm>
            <a:off x="683568" y="479776"/>
            <a:ext cx="7776864" cy="1672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fr-FR" sz="2400" dirty="0">
                <a:solidFill>
                  <a:srgbClr val="178962"/>
                </a:solidFill>
                <a:latin typeface="GothamBold" pitchFamily="50" charset="0"/>
              </a:rPr>
              <a:t>ATTITUDE PARENTALE À L’ÉGARD DE</a:t>
            </a:r>
            <a:br>
              <a:rPr lang="fr-FR" sz="2400" dirty="0">
                <a:solidFill>
                  <a:srgbClr val="178962"/>
                </a:solidFill>
                <a:latin typeface="GothamBold" pitchFamily="50" charset="0"/>
              </a:rPr>
            </a:br>
            <a:r>
              <a:rPr lang="fr-FR" sz="2400" dirty="0">
                <a:solidFill>
                  <a:srgbClr val="178962"/>
                </a:solidFill>
                <a:latin typeface="GothamBold" pitchFamily="50" charset="0"/>
              </a:rPr>
              <a:t>LA PUNITION CORPORELLE</a:t>
            </a:r>
          </a:p>
          <a:p>
            <a:pPr algn="ctr">
              <a:spcAft>
                <a:spcPts val="500"/>
              </a:spcAft>
            </a:pPr>
            <a:r>
              <a:rPr lang="fr-FR" sz="1600" dirty="0">
                <a:solidFill>
                  <a:srgbClr val="434747"/>
                </a:solidFill>
                <a:latin typeface="GothamBook" pitchFamily="50" charset="0"/>
              </a:rPr>
              <a:t>Selon les données les plus récentes, la majorité des mères et des pères d’enfants âgés de 6 mois à 5 ans au Québec ont une attitude favorable à l’égard de la punition corporelle envers les enfants.</a:t>
            </a:r>
            <a:endParaRPr lang="fr-CA" sz="1400" dirty="0">
              <a:solidFill>
                <a:srgbClr val="434747"/>
              </a:solidFill>
              <a:latin typeface="GothamBook" pitchFamily="50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9512" y="4876006"/>
            <a:ext cx="4536504" cy="923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600" dirty="0">
                <a:solidFill>
                  <a:srgbClr val="434747"/>
                </a:solidFill>
                <a:latin typeface="GothamBold" pitchFamily="50" charset="0"/>
              </a:rPr>
              <a:t>Source :</a:t>
            </a:r>
            <a:r>
              <a:rPr lang="en-US" sz="600" b="1" dirty="0">
                <a:solidFill>
                  <a:srgbClr val="434747"/>
                </a:solidFill>
                <a:latin typeface="GothamBook" pitchFamily="50" charset="0"/>
              </a:rPr>
              <a:t> </a:t>
            </a:r>
            <a:r>
              <a:rPr lang="fr-FR" sz="600" dirty="0">
                <a:solidFill>
                  <a:srgbClr val="434747"/>
                </a:solidFill>
                <a:latin typeface="GothamBook" pitchFamily="50" charset="0"/>
              </a:rPr>
              <a:t>Institut de la statistique du Québec, </a:t>
            </a:r>
            <a:r>
              <a:rPr lang="fr-FR" sz="600" i="1" dirty="0">
                <a:solidFill>
                  <a:srgbClr val="434747"/>
                </a:solidFill>
                <a:latin typeface="GothamBook" pitchFamily="50" charset="0"/>
              </a:rPr>
              <a:t>La violence familiale dans la vie des enfants du Québec</a:t>
            </a:r>
            <a:r>
              <a:rPr lang="fr-FR" sz="600" dirty="0">
                <a:solidFill>
                  <a:srgbClr val="434747"/>
                </a:solidFill>
                <a:latin typeface="GothamBook" pitchFamily="50" charset="0"/>
              </a:rPr>
              <a:t>, 2004 et 2012.</a:t>
            </a:r>
            <a:endParaRPr lang="en-US" sz="600" dirty="0">
              <a:solidFill>
                <a:srgbClr val="434747"/>
              </a:solidFill>
              <a:latin typeface="GothamBook" pitchFamily="50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5776" y="2355726"/>
            <a:ext cx="4032448" cy="194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4832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7"/>
          <p:cNvSpPr txBox="1"/>
          <p:nvPr/>
        </p:nvSpPr>
        <p:spPr>
          <a:xfrm>
            <a:off x="683568" y="479776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500"/>
              </a:spcAft>
            </a:pPr>
            <a:r>
              <a:rPr lang="fr-FR" sz="2400" dirty="0">
                <a:solidFill>
                  <a:srgbClr val="178962"/>
                </a:solidFill>
                <a:latin typeface="GothamBold" pitchFamily="50" charset="0"/>
              </a:rPr>
              <a:t>ATTITUDE PARENTALE À L’ÉGARD DE LA PUNITION CORPORELLE</a:t>
            </a:r>
            <a:endParaRPr lang="fr-CA" sz="1400" dirty="0">
              <a:solidFill>
                <a:srgbClr val="434747"/>
              </a:solidFill>
              <a:latin typeface="GothamBook" pitchFamily="50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1707654"/>
            <a:ext cx="6768752" cy="239613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9512" y="4876006"/>
            <a:ext cx="4536504" cy="923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600" dirty="0">
                <a:solidFill>
                  <a:srgbClr val="434747"/>
                </a:solidFill>
                <a:latin typeface="GothamBold" pitchFamily="50" charset="0"/>
              </a:rPr>
              <a:t>Source :</a:t>
            </a:r>
            <a:r>
              <a:rPr lang="en-US" sz="600" b="1" dirty="0">
                <a:solidFill>
                  <a:srgbClr val="434747"/>
                </a:solidFill>
                <a:latin typeface="GothamBook" pitchFamily="50" charset="0"/>
              </a:rPr>
              <a:t> </a:t>
            </a:r>
            <a:r>
              <a:rPr lang="fr-FR" sz="600" dirty="0">
                <a:solidFill>
                  <a:srgbClr val="434747"/>
                </a:solidFill>
                <a:latin typeface="GothamBook" pitchFamily="50" charset="0"/>
              </a:rPr>
              <a:t>Institut de la statistique du Québec, </a:t>
            </a:r>
            <a:r>
              <a:rPr lang="fr-FR" sz="600" i="1" dirty="0">
                <a:solidFill>
                  <a:srgbClr val="434747"/>
                </a:solidFill>
                <a:latin typeface="GothamBook" pitchFamily="50" charset="0"/>
              </a:rPr>
              <a:t>La violence familiale dans la vie des enfants du Québec</a:t>
            </a:r>
            <a:r>
              <a:rPr lang="fr-FR" sz="600" dirty="0">
                <a:solidFill>
                  <a:srgbClr val="434747"/>
                </a:solidFill>
                <a:latin typeface="GothamBook" pitchFamily="50" charset="0"/>
              </a:rPr>
              <a:t>, 2004 et 2012.</a:t>
            </a:r>
            <a:endParaRPr lang="en-US" sz="600" dirty="0">
              <a:solidFill>
                <a:srgbClr val="434747"/>
              </a:solidFill>
              <a:latin typeface="GothamBoo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0340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99592" y="1851670"/>
            <a:ext cx="7272808" cy="16825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1000"/>
              </a:spcAft>
            </a:pPr>
            <a:r>
              <a:rPr lang="fr-FR" sz="1600" dirty="0">
                <a:solidFill>
                  <a:srgbClr val="434747"/>
                </a:solidFill>
                <a:latin typeface="GothamBold" pitchFamily="50" charset="0"/>
              </a:rPr>
              <a:t>Violence physique mineure</a:t>
            </a:r>
          </a:p>
          <a:p>
            <a:pPr marL="285750" indent="-285750">
              <a:spcAft>
                <a:spcPts val="1000"/>
              </a:spcAft>
              <a:buSzPct val="75000"/>
              <a:buFont typeface="Wingdings 3" panose="05040102010807070707" pitchFamily="18" charset="2"/>
              <a:buChar char="u"/>
            </a:pPr>
            <a:r>
              <a:rPr lang="fr-FR" sz="1400" dirty="0">
                <a:solidFill>
                  <a:srgbClr val="434747"/>
                </a:solidFill>
                <a:latin typeface="GothamBook" pitchFamily="50" charset="0"/>
              </a:rPr>
              <a:t>Secouer ou brasser un enfant (2 ans ou plus)</a:t>
            </a:r>
          </a:p>
          <a:p>
            <a:pPr marL="285750" indent="-285750">
              <a:spcAft>
                <a:spcPts val="1000"/>
              </a:spcAft>
              <a:buSzPct val="75000"/>
              <a:buFont typeface="Wingdings 3" panose="05040102010807070707" pitchFamily="18" charset="2"/>
              <a:buChar char="u"/>
            </a:pPr>
            <a:r>
              <a:rPr lang="fr-FR" sz="1400" dirty="0">
                <a:solidFill>
                  <a:srgbClr val="434747"/>
                </a:solidFill>
                <a:latin typeface="GothamBook" pitchFamily="50" charset="0"/>
              </a:rPr>
              <a:t>Taper les fesses à mains nues</a:t>
            </a:r>
          </a:p>
          <a:p>
            <a:pPr marL="285750" indent="-285750">
              <a:spcAft>
                <a:spcPts val="1000"/>
              </a:spcAft>
              <a:buSzPct val="75000"/>
              <a:buFont typeface="Wingdings 3" panose="05040102010807070707" pitchFamily="18" charset="2"/>
              <a:buChar char="u"/>
            </a:pPr>
            <a:r>
              <a:rPr lang="fr-FR" sz="1400" dirty="0">
                <a:solidFill>
                  <a:srgbClr val="434747"/>
                </a:solidFill>
                <a:latin typeface="GothamBook" pitchFamily="50" charset="0"/>
              </a:rPr>
              <a:t>Donner une tape sur les mains, le bras ou la jambe</a:t>
            </a:r>
          </a:p>
          <a:p>
            <a:pPr marL="285750" indent="-285750">
              <a:spcAft>
                <a:spcPts val="3000"/>
              </a:spcAft>
              <a:buSzPct val="75000"/>
              <a:buFont typeface="Wingdings 3" panose="05040102010807070707" pitchFamily="18" charset="2"/>
              <a:buChar char="u"/>
            </a:pPr>
            <a:r>
              <a:rPr lang="fr-FR" sz="1400" dirty="0">
                <a:solidFill>
                  <a:srgbClr val="434747"/>
                </a:solidFill>
                <a:latin typeface="GothamBook" pitchFamily="50" charset="0"/>
              </a:rPr>
              <a:t>Pincer</a:t>
            </a:r>
            <a:endParaRPr lang="fr-FR" sz="1000" dirty="0">
              <a:solidFill>
                <a:srgbClr val="434747"/>
              </a:solidFill>
              <a:latin typeface="GothamBook" pitchFamily="50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39552" y="557267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500"/>
              </a:spcAft>
            </a:pPr>
            <a:r>
              <a:rPr lang="fr-FR" sz="2400" dirty="0">
                <a:solidFill>
                  <a:srgbClr val="1B986F"/>
                </a:solidFill>
                <a:latin typeface="GothamBold" pitchFamily="50" charset="0"/>
              </a:rPr>
              <a:t>CONDUITE PARENTALE À CARACTÈRE VIOLENT /</a:t>
            </a:r>
            <a:r>
              <a:rPr lang="fr-FR" sz="2400" dirty="0">
                <a:solidFill>
                  <a:srgbClr val="1B986F">
                    <a:alpha val="92000"/>
                  </a:srgbClr>
                </a:solidFill>
                <a:latin typeface="GothamBold" pitchFamily="50" charset="0"/>
              </a:rPr>
              <a:t> </a:t>
            </a:r>
            <a:r>
              <a:rPr lang="fr-FR" sz="2400" dirty="0">
                <a:solidFill>
                  <a:srgbClr val="1B986F">
                    <a:alpha val="75000"/>
                  </a:srgbClr>
                </a:solidFill>
                <a:latin typeface="GothamBold" pitchFamily="50" charset="0"/>
              </a:rPr>
              <a:t>VIOLENCE PHYSIQUE</a:t>
            </a:r>
            <a:endParaRPr lang="fr-CA" sz="1600" dirty="0">
              <a:solidFill>
                <a:srgbClr val="434747"/>
              </a:solidFill>
              <a:latin typeface="GothamBold" pitchFamily="50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2160" y="1779662"/>
            <a:ext cx="2448272" cy="233905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9512" y="4876006"/>
            <a:ext cx="4536504" cy="923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600" dirty="0">
                <a:solidFill>
                  <a:srgbClr val="434747"/>
                </a:solidFill>
                <a:latin typeface="GothamBold" pitchFamily="50" charset="0"/>
              </a:rPr>
              <a:t>Source :</a:t>
            </a:r>
            <a:r>
              <a:rPr lang="en-US" sz="600" b="1" dirty="0">
                <a:solidFill>
                  <a:srgbClr val="434747"/>
                </a:solidFill>
                <a:latin typeface="GothamBook" pitchFamily="50" charset="0"/>
              </a:rPr>
              <a:t> </a:t>
            </a:r>
            <a:r>
              <a:rPr lang="fr-FR" sz="600" dirty="0">
                <a:solidFill>
                  <a:srgbClr val="434747"/>
                </a:solidFill>
                <a:latin typeface="GothamBook" pitchFamily="50" charset="0"/>
              </a:rPr>
              <a:t>Institut de la statistique du Québec, </a:t>
            </a:r>
            <a:r>
              <a:rPr lang="fr-FR" sz="600" i="1" dirty="0">
                <a:solidFill>
                  <a:srgbClr val="434747"/>
                </a:solidFill>
                <a:latin typeface="GothamBook" pitchFamily="50" charset="0"/>
              </a:rPr>
              <a:t>La violence familiale dans la vie des enfants du Québec</a:t>
            </a:r>
            <a:r>
              <a:rPr lang="fr-FR" sz="600" dirty="0">
                <a:solidFill>
                  <a:srgbClr val="434747"/>
                </a:solidFill>
                <a:latin typeface="GothamBook" pitchFamily="50" charset="0"/>
              </a:rPr>
              <a:t>, 2012.</a:t>
            </a:r>
            <a:endParaRPr lang="en-US" sz="600" dirty="0">
              <a:solidFill>
                <a:srgbClr val="434747"/>
              </a:solidFill>
              <a:latin typeface="GothamBoo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0340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99592" y="1781984"/>
            <a:ext cx="5114904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1000"/>
              </a:spcAft>
            </a:pPr>
            <a:r>
              <a:rPr lang="fr-FR" sz="1400" dirty="0">
                <a:solidFill>
                  <a:srgbClr val="434747"/>
                </a:solidFill>
                <a:latin typeface="GothamBook" pitchFamily="50" charset="0"/>
              </a:rPr>
              <a:t>Entre 2004 et 2012, la proportion d’enfants québécois âgés de 0 à 5 ans victimes de </a:t>
            </a:r>
            <a:r>
              <a:rPr lang="fr-FR" sz="1400" dirty="0">
                <a:solidFill>
                  <a:srgbClr val="434747"/>
                </a:solidFill>
                <a:latin typeface="GothamBold" pitchFamily="50" charset="0"/>
              </a:rPr>
              <a:t>violence physique mineure</a:t>
            </a:r>
            <a:r>
              <a:rPr lang="fr-FR" sz="1400" dirty="0">
                <a:solidFill>
                  <a:srgbClr val="434747"/>
                </a:solidFill>
                <a:latin typeface="GothamBook" pitchFamily="50" charset="0"/>
              </a:rPr>
              <a:t> par un adulte de la maison au moins une fois au cours de la dernière année est passée de 56,2 % à 47,8 %. </a:t>
            </a:r>
          </a:p>
        </p:txBody>
      </p:sp>
      <p:sp>
        <p:nvSpPr>
          <p:cNvPr id="12" name="ZoneTexte 7"/>
          <p:cNvSpPr txBox="1"/>
          <p:nvPr/>
        </p:nvSpPr>
        <p:spPr>
          <a:xfrm>
            <a:off x="539552" y="557267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500"/>
              </a:spcAft>
            </a:pPr>
            <a:r>
              <a:rPr lang="fr-FR" sz="2400" dirty="0">
                <a:solidFill>
                  <a:srgbClr val="1B986F"/>
                </a:solidFill>
                <a:latin typeface="GothamBold" pitchFamily="50" charset="0"/>
              </a:rPr>
              <a:t>CONDUITE PARENTALE À CARACTÈRE VIOLENT /</a:t>
            </a:r>
            <a:r>
              <a:rPr lang="fr-FR" sz="2400" dirty="0">
                <a:solidFill>
                  <a:srgbClr val="1B986F">
                    <a:alpha val="92000"/>
                  </a:srgbClr>
                </a:solidFill>
                <a:latin typeface="GothamBold" pitchFamily="50" charset="0"/>
              </a:rPr>
              <a:t> </a:t>
            </a:r>
            <a:r>
              <a:rPr lang="fr-FR" sz="2400" dirty="0">
                <a:solidFill>
                  <a:srgbClr val="1B986F">
                    <a:alpha val="75000"/>
                  </a:srgbClr>
                </a:solidFill>
                <a:latin typeface="GothamBold" pitchFamily="50" charset="0"/>
              </a:rPr>
              <a:t>VIOLENCE PHYSIQUE</a:t>
            </a:r>
            <a:endParaRPr lang="fr-CA" sz="1600" dirty="0">
              <a:solidFill>
                <a:srgbClr val="434747"/>
              </a:solidFill>
              <a:latin typeface="GothamBold" pitchFamily="50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2160" y="1779662"/>
            <a:ext cx="2448272" cy="23390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2859782"/>
            <a:ext cx="4900936" cy="158417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79512" y="4876006"/>
            <a:ext cx="4536504" cy="923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600" dirty="0">
                <a:solidFill>
                  <a:srgbClr val="434747"/>
                </a:solidFill>
                <a:latin typeface="GothamBold" pitchFamily="50" charset="0"/>
              </a:rPr>
              <a:t>Source :</a:t>
            </a:r>
            <a:r>
              <a:rPr lang="en-US" sz="600" b="1" dirty="0">
                <a:solidFill>
                  <a:srgbClr val="434747"/>
                </a:solidFill>
                <a:latin typeface="GothamBook" pitchFamily="50" charset="0"/>
              </a:rPr>
              <a:t> </a:t>
            </a:r>
            <a:r>
              <a:rPr lang="fr-FR" sz="600" dirty="0">
                <a:solidFill>
                  <a:srgbClr val="434747"/>
                </a:solidFill>
                <a:latin typeface="GothamBook" pitchFamily="50" charset="0"/>
              </a:rPr>
              <a:t>Institut de la statistique du Québec, </a:t>
            </a:r>
            <a:r>
              <a:rPr lang="fr-FR" sz="600" i="1" dirty="0">
                <a:solidFill>
                  <a:srgbClr val="434747"/>
                </a:solidFill>
                <a:latin typeface="GothamBook" pitchFamily="50" charset="0"/>
              </a:rPr>
              <a:t>La violence familiale dans la vie des enfants du Québec</a:t>
            </a:r>
            <a:r>
              <a:rPr lang="fr-FR" sz="600" dirty="0">
                <a:solidFill>
                  <a:srgbClr val="434747"/>
                </a:solidFill>
                <a:latin typeface="GothamBook" pitchFamily="50" charset="0"/>
              </a:rPr>
              <a:t>, 2012.</a:t>
            </a:r>
            <a:endParaRPr lang="en-US" sz="600" dirty="0">
              <a:solidFill>
                <a:srgbClr val="434747"/>
              </a:solidFill>
              <a:latin typeface="GothamBoo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0340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99592" y="1563638"/>
            <a:ext cx="7272808" cy="28674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1000"/>
              </a:spcAft>
            </a:pPr>
            <a:r>
              <a:rPr lang="fr-FR" sz="1600" dirty="0">
                <a:solidFill>
                  <a:srgbClr val="434747"/>
                </a:solidFill>
                <a:latin typeface="GothamBold" pitchFamily="50" charset="0"/>
              </a:rPr>
              <a:t>Violence physique sévère</a:t>
            </a:r>
          </a:p>
          <a:p>
            <a:pPr marL="285750" indent="-285750">
              <a:spcAft>
                <a:spcPts val="1000"/>
              </a:spcAft>
              <a:buSzPct val="75000"/>
              <a:buFont typeface="Wingdings 3" panose="05040102010807070707" pitchFamily="18" charset="2"/>
              <a:buChar char="u"/>
            </a:pPr>
            <a:r>
              <a:rPr lang="fr-FR" sz="1400" dirty="0">
                <a:solidFill>
                  <a:srgbClr val="434747"/>
                </a:solidFill>
                <a:latin typeface="GothamBook" pitchFamily="50" charset="0"/>
              </a:rPr>
              <a:t>Secouer ou brasser un enfant (moins de 2 ans)</a:t>
            </a:r>
          </a:p>
          <a:p>
            <a:pPr marL="285750" indent="-285750">
              <a:spcAft>
                <a:spcPts val="1000"/>
              </a:spcAft>
              <a:buSzPct val="75000"/>
              <a:buFont typeface="Wingdings 3" panose="05040102010807070707" pitchFamily="18" charset="2"/>
              <a:buChar char="u"/>
            </a:pPr>
            <a:r>
              <a:rPr lang="fr-FR" sz="1400" dirty="0">
                <a:solidFill>
                  <a:srgbClr val="434747"/>
                </a:solidFill>
                <a:latin typeface="GothamBook" pitchFamily="50" charset="0"/>
              </a:rPr>
              <a:t>Taper sur les fesses ou ailleurs avec un objet dur</a:t>
            </a:r>
            <a:br>
              <a:rPr lang="fr-FR" sz="1400" dirty="0">
                <a:solidFill>
                  <a:srgbClr val="434747"/>
                </a:solidFill>
                <a:latin typeface="GothamBook" pitchFamily="50" charset="0"/>
              </a:rPr>
            </a:br>
            <a:r>
              <a:rPr lang="fr-FR" sz="1400" dirty="0">
                <a:solidFill>
                  <a:srgbClr val="434747"/>
                </a:solidFill>
                <a:latin typeface="GothamBook" pitchFamily="50" charset="0"/>
              </a:rPr>
              <a:t>(ceinture, bâton, etc.)</a:t>
            </a:r>
          </a:p>
          <a:p>
            <a:pPr marL="285750" indent="-285750">
              <a:spcAft>
                <a:spcPts val="1000"/>
              </a:spcAft>
              <a:buSzPct val="75000"/>
              <a:buFont typeface="Wingdings 3" panose="05040102010807070707" pitchFamily="18" charset="2"/>
              <a:buChar char="u"/>
            </a:pPr>
            <a:r>
              <a:rPr lang="fr-FR" sz="1400" dirty="0">
                <a:solidFill>
                  <a:srgbClr val="434747"/>
                </a:solidFill>
                <a:latin typeface="GothamBook" pitchFamily="50" charset="0"/>
              </a:rPr>
              <a:t>Donner un coup de poing ou un coup de pied</a:t>
            </a:r>
          </a:p>
          <a:p>
            <a:pPr marL="285750" indent="-285750">
              <a:spcAft>
                <a:spcPts val="1000"/>
              </a:spcAft>
              <a:buSzPct val="75000"/>
              <a:buFont typeface="Wingdings 3" panose="05040102010807070707" pitchFamily="18" charset="2"/>
              <a:buChar char="u"/>
            </a:pPr>
            <a:r>
              <a:rPr lang="fr-FR" sz="1400" dirty="0">
                <a:solidFill>
                  <a:srgbClr val="434747"/>
                </a:solidFill>
                <a:latin typeface="GothamBook" pitchFamily="50" charset="0"/>
              </a:rPr>
              <a:t>Serrer la gorge</a:t>
            </a:r>
          </a:p>
          <a:p>
            <a:pPr marL="285750" indent="-285750">
              <a:spcAft>
                <a:spcPts val="1000"/>
              </a:spcAft>
              <a:buSzPct val="75000"/>
              <a:buFont typeface="Wingdings 3" panose="05040102010807070707" pitchFamily="18" charset="2"/>
              <a:buChar char="u"/>
            </a:pPr>
            <a:r>
              <a:rPr lang="fr-FR" sz="1400" dirty="0">
                <a:solidFill>
                  <a:srgbClr val="434747"/>
                </a:solidFill>
                <a:latin typeface="GothamBook" pitchFamily="50" charset="0"/>
              </a:rPr>
              <a:t>Donner un raclée</a:t>
            </a:r>
          </a:p>
          <a:p>
            <a:pPr marL="285750" indent="-285750">
              <a:spcAft>
                <a:spcPts val="1000"/>
              </a:spcAft>
              <a:buSzPct val="75000"/>
              <a:buFont typeface="Wingdings 3" panose="05040102010807070707" pitchFamily="18" charset="2"/>
              <a:buChar char="u"/>
            </a:pPr>
            <a:r>
              <a:rPr lang="fr-FR" sz="1400" dirty="0">
                <a:solidFill>
                  <a:srgbClr val="434747"/>
                </a:solidFill>
                <a:latin typeface="GothamBook" pitchFamily="50" charset="0"/>
              </a:rPr>
              <a:t>Jeter par terre</a:t>
            </a:r>
          </a:p>
          <a:p>
            <a:pPr marL="285750" indent="-285750">
              <a:spcAft>
                <a:spcPts val="2000"/>
              </a:spcAft>
              <a:buSzPct val="75000"/>
              <a:buFont typeface="Wingdings 3" panose="05040102010807070707" pitchFamily="18" charset="2"/>
              <a:buChar char="u"/>
            </a:pPr>
            <a:r>
              <a:rPr lang="fr-FR" sz="1400" dirty="0">
                <a:solidFill>
                  <a:srgbClr val="434747"/>
                </a:solidFill>
                <a:latin typeface="GothamBook" pitchFamily="50" charset="0"/>
              </a:rPr>
              <a:t>Frapper au visage, sur la tête ou les oreilles</a:t>
            </a:r>
            <a:endParaRPr lang="fr-FR" sz="1000" dirty="0">
              <a:solidFill>
                <a:srgbClr val="434747"/>
              </a:solidFill>
              <a:latin typeface="GothamBook" pitchFamily="50" charset="0"/>
            </a:endParaRPr>
          </a:p>
        </p:txBody>
      </p:sp>
      <p:sp>
        <p:nvSpPr>
          <p:cNvPr id="9" name="ZoneTexte 7"/>
          <p:cNvSpPr txBox="1"/>
          <p:nvPr/>
        </p:nvSpPr>
        <p:spPr>
          <a:xfrm>
            <a:off x="539552" y="557267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500"/>
              </a:spcAft>
            </a:pPr>
            <a:r>
              <a:rPr lang="fr-FR" sz="2400" dirty="0">
                <a:solidFill>
                  <a:srgbClr val="1B986F"/>
                </a:solidFill>
                <a:latin typeface="GothamBold" pitchFamily="50" charset="0"/>
              </a:rPr>
              <a:t>CONDUITE PARENTALE À CARACTÈRE VIOLENT /</a:t>
            </a:r>
            <a:r>
              <a:rPr lang="fr-FR" sz="2400" dirty="0">
                <a:solidFill>
                  <a:srgbClr val="1B986F">
                    <a:alpha val="92000"/>
                  </a:srgbClr>
                </a:solidFill>
                <a:latin typeface="GothamBold" pitchFamily="50" charset="0"/>
              </a:rPr>
              <a:t> </a:t>
            </a:r>
            <a:r>
              <a:rPr lang="fr-FR" sz="2400" dirty="0">
                <a:solidFill>
                  <a:srgbClr val="1B986F">
                    <a:alpha val="75000"/>
                  </a:srgbClr>
                </a:solidFill>
                <a:latin typeface="GothamBold" pitchFamily="50" charset="0"/>
              </a:rPr>
              <a:t>VIOLENCE PHYSIQUE</a:t>
            </a:r>
            <a:endParaRPr lang="fr-CA" sz="1600" dirty="0">
              <a:solidFill>
                <a:srgbClr val="434747"/>
              </a:solidFill>
              <a:latin typeface="GothamBold" pitchFamily="50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0112" y="1707654"/>
            <a:ext cx="2808312" cy="264472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79512" y="4876006"/>
            <a:ext cx="4536504" cy="923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600" dirty="0">
                <a:solidFill>
                  <a:srgbClr val="434747"/>
                </a:solidFill>
                <a:latin typeface="GothamBold" pitchFamily="50" charset="0"/>
              </a:rPr>
              <a:t>Source :</a:t>
            </a:r>
            <a:r>
              <a:rPr lang="en-US" sz="600" b="1" dirty="0">
                <a:solidFill>
                  <a:srgbClr val="434747"/>
                </a:solidFill>
                <a:latin typeface="GothamBook" pitchFamily="50" charset="0"/>
              </a:rPr>
              <a:t> </a:t>
            </a:r>
            <a:r>
              <a:rPr lang="fr-FR" sz="600" dirty="0">
                <a:solidFill>
                  <a:srgbClr val="434747"/>
                </a:solidFill>
                <a:latin typeface="GothamBook" pitchFamily="50" charset="0"/>
              </a:rPr>
              <a:t>Institut de la statistique du Québec, </a:t>
            </a:r>
            <a:r>
              <a:rPr lang="fr-FR" sz="600" i="1" dirty="0">
                <a:solidFill>
                  <a:srgbClr val="434747"/>
                </a:solidFill>
                <a:latin typeface="GothamBook" pitchFamily="50" charset="0"/>
              </a:rPr>
              <a:t>La violence familiale dans la vie des enfants du Québec</a:t>
            </a:r>
            <a:r>
              <a:rPr lang="fr-FR" sz="600" dirty="0">
                <a:solidFill>
                  <a:srgbClr val="434747"/>
                </a:solidFill>
                <a:latin typeface="GothamBook" pitchFamily="50" charset="0"/>
              </a:rPr>
              <a:t>, 2012.</a:t>
            </a:r>
            <a:endParaRPr lang="en-US" sz="600" dirty="0">
              <a:solidFill>
                <a:srgbClr val="434747"/>
              </a:solidFill>
              <a:latin typeface="GothamBoo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0340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6005" y="901144"/>
            <a:ext cx="6833366" cy="136815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07704" y="1012249"/>
            <a:ext cx="5328592" cy="3431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8800" dirty="0">
                <a:solidFill>
                  <a:srgbClr val="F47D30"/>
                </a:solidFill>
                <a:latin typeface="GothamBlack" pitchFamily="50" charset="0"/>
              </a:rPr>
              <a:t>535 490</a:t>
            </a:r>
          </a:p>
          <a:p>
            <a:pPr algn="ctr">
              <a:spcAft>
                <a:spcPts val="1000"/>
              </a:spcAft>
            </a:pPr>
            <a:r>
              <a:rPr lang="en-US" sz="2000" dirty="0" err="1">
                <a:solidFill>
                  <a:srgbClr val="434747"/>
                </a:solidFill>
                <a:latin typeface="GothamBold" pitchFamily="50" charset="0"/>
              </a:rPr>
              <a:t>C’est</a:t>
            </a:r>
            <a:r>
              <a:rPr lang="en-US" sz="2000" dirty="0">
                <a:solidFill>
                  <a:srgbClr val="434747"/>
                </a:solidFill>
                <a:latin typeface="GothamBold" pitchFamily="50" charset="0"/>
              </a:rPr>
              <a:t> le </a:t>
            </a:r>
            <a:r>
              <a:rPr lang="en-US" sz="2000" dirty="0" err="1">
                <a:solidFill>
                  <a:srgbClr val="434747"/>
                </a:solidFill>
                <a:latin typeface="GothamBold" pitchFamily="50" charset="0"/>
              </a:rPr>
              <a:t>nombre</a:t>
            </a:r>
            <a:r>
              <a:rPr lang="en-US" sz="2000" dirty="0">
                <a:solidFill>
                  <a:srgbClr val="434747"/>
                </a:solidFill>
                <a:latin typeface="GothamBold" pitchFamily="50" charset="0"/>
              </a:rPr>
              <a:t> </a:t>
            </a:r>
            <a:r>
              <a:rPr lang="en-US" sz="2000" dirty="0" err="1">
                <a:solidFill>
                  <a:srgbClr val="434747"/>
                </a:solidFill>
                <a:latin typeface="GothamBold" pitchFamily="50" charset="0"/>
              </a:rPr>
              <a:t>d’enfants</a:t>
            </a:r>
            <a:r>
              <a:rPr lang="en-US" sz="2000" dirty="0">
                <a:solidFill>
                  <a:srgbClr val="434747"/>
                </a:solidFill>
                <a:latin typeface="GothamBold" pitchFamily="50" charset="0"/>
              </a:rPr>
              <a:t> </a:t>
            </a:r>
            <a:r>
              <a:rPr lang="en-US" sz="2000" dirty="0" err="1">
                <a:solidFill>
                  <a:srgbClr val="434747"/>
                </a:solidFill>
                <a:latin typeface="GothamBold" pitchFamily="50" charset="0"/>
              </a:rPr>
              <a:t>âgés</a:t>
            </a:r>
            <a:r>
              <a:rPr lang="en-US" sz="2000" dirty="0">
                <a:solidFill>
                  <a:srgbClr val="434747"/>
                </a:solidFill>
                <a:latin typeface="GothamBold" pitchFamily="50" charset="0"/>
              </a:rPr>
              <a:t> de 0 à 5 </a:t>
            </a:r>
            <a:r>
              <a:rPr lang="en-US" sz="2000" dirty="0" err="1">
                <a:solidFill>
                  <a:srgbClr val="434747"/>
                </a:solidFill>
                <a:latin typeface="GothamBold" pitchFamily="50" charset="0"/>
              </a:rPr>
              <a:t>ans</a:t>
            </a:r>
            <a:r>
              <a:rPr lang="en-US" sz="2000" dirty="0">
                <a:solidFill>
                  <a:srgbClr val="434747"/>
                </a:solidFill>
                <a:latin typeface="GothamBold" pitchFamily="50" charset="0"/>
              </a:rPr>
              <a:t> que </a:t>
            </a:r>
            <a:r>
              <a:rPr lang="en-US" sz="2000" dirty="0" err="1">
                <a:solidFill>
                  <a:srgbClr val="434747"/>
                </a:solidFill>
                <a:latin typeface="GothamBold" pitchFamily="50" charset="0"/>
              </a:rPr>
              <a:t>compte</a:t>
            </a:r>
            <a:r>
              <a:rPr lang="en-US" sz="2000" dirty="0">
                <a:solidFill>
                  <a:srgbClr val="434747"/>
                </a:solidFill>
                <a:latin typeface="GothamBold" pitchFamily="50" charset="0"/>
              </a:rPr>
              <a:t> le Québec.</a:t>
            </a:r>
          </a:p>
          <a:p>
            <a:pPr algn="ctr">
              <a:spcAft>
                <a:spcPts val="1000"/>
              </a:spcAft>
            </a:pPr>
            <a:r>
              <a:rPr lang="en-US" sz="1600" dirty="0">
                <a:solidFill>
                  <a:srgbClr val="434747"/>
                </a:solidFill>
                <a:latin typeface="GothamBook" pitchFamily="50" charset="0"/>
              </a:rPr>
              <a:t>Le </a:t>
            </a:r>
            <a:r>
              <a:rPr lang="en-US" sz="1600" dirty="0" err="1">
                <a:solidFill>
                  <a:srgbClr val="434747"/>
                </a:solidFill>
                <a:latin typeface="GothamBook" pitchFamily="50" charset="0"/>
              </a:rPr>
              <a:t>nombre</a:t>
            </a:r>
            <a:r>
              <a:rPr lang="en-US" sz="1600" dirty="0">
                <a:solidFill>
                  <a:srgbClr val="434747"/>
                </a:solidFill>
                <a:latin typeface="GothamBook" pitchFamily="50" charset="0"/>
              </a:rPr>
              <a:t> de tout-petits a </a:t>
            </a:r>
            <a:r>
              <a:rPr lang="en-US" sz="1600" dirty="0" err="1">
                <a:solidFill>
                  <a:srgbClr val="434747"/>
                </a:solidFill>
                <a:latin typeface="GothamBook" pitchFamily="50" charset="0"/>
              </a:rPr>
              <a:t>augmenté</a:t>
            </a:r>
            <a:r>
              <a:rPr lang="en-US" sz="1600" dirty="0">
                <a:solidFill>
                  <a:srgbClr val="434747"/>
                </a:solidFill>
                <a:latin typeface="GothamBook" pitchFamily="50" charset="0"/>
              </a:rPr>
              <a:t> </a:t>
            </a:r>
            <a:r>
              <a:rPr lang="en-US" sz="1600" dirty="0" err="1">
                <a:solidFill>
                  <a:srgbClr val="434747"/>
                </a:solidFill>
                <a:latin typeface="GothamBook" pitchFamily="50" charset="0"/>
              </a:rPr>
              <a:t>d’année</a:t>
            </a:r>
            <a:r>
              <a:rPr lang="en-US" sz="1600" dirty="0">
                <a:solidFill>
                  <a:srgbClr val="434747"/>
                </a:solidFill>
                <a:latin typeface="GothamBook" pitchFamily="50" charset="0"/>
              </a:rPr>
              <a:t> </a:t>
            </a:r>
            <a:r>
              <a:rPr lang="en-US" sz="1600" dirty="0" err="1">
                <a:solidFill>
                  <a:srgbClr val="434747"/>
                </a:solidFill>
                <a:latin typeface="GothamBook" pitchFamily="50" charset="0"/>
              </a:rPr>
              <a:t>en</a:t>
            </a:r>
            <a:r>
              <a:rPr lang="en-US" sz="1600" dirty="0">
                <a:solidFill>
                  <a:srgbClr val="434747"/>
                </a:solidFill>
                <a:latin typeface="GothamBook" pitchFamily="50" charset="0"/>
              </a:rPr>
              <a:t> </a:t>
            </a:r>
            <a:r>
              <a:rPr lang="en-US" sz="1600" dirty="0" err="1">
                <a:solidFill>
                  <a:srgbClr val="434747"/>
                </a:solidFill>
                <a:latin typeface="GothamBook" pitchFamily="50" charset="0"/>
              </a:rPr>
              <a:t>année</a:t>
            </a:r>
            <a:r>
              <a:rPr lang="en-US" sz="1600" dirty="0">
                <a:solidFill>
                  <a:srgbClr val="434747"/>
                </a:solidFill>
                <a:latin typeface="GothamBook" pitchFamily="50" charset="0"/>
              </a:rPr>
              <a:t> </a:t>
            </a:r>
            <a:r>
              <a:rPr lang="en-US" sz="1600" dirty="0" err="1">
                <a:solidFill>
                  <a:srgbClr val="434747"/>
                </a:solidFill>
                <a:latin typeface="GothamBook" pitchFamily="50" charset="0"/>
              </a:rPr>
              <a:t>depuis</a:t>
            </a:r>
            <a:r>
              <a:rPr lang="en-US" sz="1600" dirty="0">
                <a:solidFill>
                  <a:srgbClr val="434747"/>
                </a:solidFill>
                <a:latin typeface="GothamBook" pitchFamily="50" charset="0"/>
              </a:rPr>
              <a:t> dix </a:t>
            </a:r>
            <a:r>
              <a:rPr lang="en-US" sz="1600" dirty="0" err="1">
                <a:solidFill>
                  <a:srgbClr val="434747"/>
                </a:solidFill>
                <a:latin typeface="GothamBook" pitchFamily="50" charset="0"/>
              </a:rPr>
              <a:t>ans</a:t>
            </a:r>
            <a:r>
              <a:rPr lang="en-US" sz="1600" dirty="0">
                <a:solidFill>
                  <a:srgbClr val="434747"/>
                </a:solidFill>
                <a:latin typeface="GothamBook" pitchFamily="50" charset="0"/>
              </a:rPr>
              <a:t>, à </a:t>
            </a:r>
            <a:r>
              <a:rPr lang="en-US" sz="1600" dirty="0" err="1">
                <a:solidFill>
                  <a:srgbClr val="434747"/>
                </a:solidFill>
                <a:latin typeface="GothamBook" pitchFamily="50" charset="0"/>
              </a:rPr>
              <a:t>l’exception</a:t>
            </a:r>
            <a:r>
              <a:rPr lang="en-US" sz="1600" dirty="0">
                <a:solidFill>
                  <a:srgbClr val="434747"/>
                </a:solidFill>
                <a:latin typeface="GothamBook" pitchFamily="50" charset="0"/>
              </a:rPr>
              <a:t> de </a:t>
            </a:r>
            <a:r>
              <a:rPr lang="en-US" sz="1600" dirty="0" err="1">
                <a:solidFill>
                  <a:srgbClr val="434747"/>
                </a:solidFill>
                <a:latin typeface="GothamBook" pitchFamily="50" charset="0"/>
              </a:rPr>
              <a:t>l’année</a:t>
            </a:r>
            <a:r>
              <a:rPr lang="en-US" sz="1600" dirty="0">
                <a:solidFill>
                  <a:srgbClr val="434747"/>
                </a:solidFill>
                <a:latin typeface="GothamBook" pitchFamily="50" charset="0"/>
              </a:rPr>
              <a:t> 2015 </a:t>
            </a:r>
            <a:r>
              <a:rPr lang="en-US" sz="1600" dirty="0" err="1">
                <a:solidFill>
                  <a:srgbClr val="434747"/>
                </a:solidFill>
                <a:latin typeface="GothamBook" pitchFamily="50" charset="0"/>
              </a:rPr>
              <a:t>où</a:t>
            </a:r>
            <a:r>
              <a:rPr lang="en-US" sz="1600" dirty="0">
                <a:solidFill>
                  <a:srgbClr val="434747"/>
                </a:solidFill>
                <a:latin typeface="GothamBook" pitchFamily="50" charset="0"/>
              </a:rPr>
              <a:t> </a:t>
            </a:r>
            <a:r>
              <a:rPr lang="en-US" sz="1600" dirty="0" err="1">
                <a:solidFill>
                  <a:srgbClr val="434747"/>
                </a:solidFill>
                <a:latin typeface="GothamBook" pitchFamily="50" charset="0"/>
              </a:rPr>
              <a:t>une</a:t>
            </a:r>
            <a:r>
              <a:rPr lang="en-US" sz="1600" dirty="0">
                <a:solidFill>
                  <a:srgbClr val="434747"/>
                </a:solidFill>
                <a:latin typeface="GothamBook" pitchFamily="50" charset="0"/>
              </a:rPr>
              <a:t> </a:t>
            </a:r>
            <a:r>
              <a:rPr lang="en-US" sz="1600" dirty="0" err="1">
                <a:solidFill>
                  <a:srgbClr val="434747"/>
                </a:solidFill>
                <a:latin typeface="GothamBook" pitchFamily="50" charset="0"/>
              </a:rPr>
              <a:t>légère</a:t>
            </a:r>
            <a:r>
              <a:rPr lang="en-US" sz="1600" dirty="0">
                <a:solidFill>
                  <a:srgbClr val="434747"/>
                </a:solidFill>
                <a:latin typeface="GothamBook" pitchFamily="50" charset="0"/>
              </a:rPr>
              <a:t> </a:t>
            </a:r>
            <a:r>
              <a:rPr lang="en-US" sz="1600" dirty="0" err="1">
                <a:solidFill>
                  <a:srgbClr val="434747"/>
                </a:solidFill>
                <a:latin typeface="GothamBook" pitchFamily="50" charset="0"/>
              </a:rPr>
              <a:t>baisse</a:t>
            </a:r>
            <a:r>
              <a:rPr lang="en-US" sz="1600" dirty="0">
                <a:solidFill>
                  <a:srgbClr val="434747"/>
                </a:solidFill>
                <a:latin typeface="GothamBook" pitchFamily="50" charset="0"/>
              </a:rPr>
              <a:t> a </a:t>
            </a:r>
            <a:r>
              <a:rPr lang="en-US" sz="1600" dirty="0" err="1">
                <a:solidFill>
                  <a:srgbClr val="434747"/>
                </a:solidFill>
                <a:latin typeface="GothamBook" pitchFamily="50" charset="0"/>
              </a:rPr>
              <a:t>été</a:t>
            </a:r>
            <a:r>
              <a:rPr lang="en-US" sz="1600" dirty="0">
                <a:solidFill>
                  <a:srgbClr val="434747"/>
                </a:solidFill>
                <a:latin typeface="GothamBook" pitchFamily="50" charset="0"/>
              </a:rPr>
              <a:t> </a:t>
            </a:r>
            <a:r>
              <a:rPr lang="en-US" sz="1600" dirty="0" err="1">
                <a:solidFill>
                  <a:srgbClr val="434747"/>
                </a:solidFill>
                <a:latin typeface="GothamBook" pitchFamily="50" charset="0"/>
              </a:rPr>
              <a:t>enregistrée</a:t>
            </a:r>
            <a:r>
              <a:rPr lang="en-US" sz="1600" dirty="0">
                <a:solidFill>
                  <a:srgbClr val="434747"/>
                </a:solidFill>
                <a:latin typeface="GothamBook" pitchFamily="50" charset="0"/>
              </a:rPr>
              <a:t>.</a:t>
            </a:r>
          </a:p>
          <a:p>
            <a:pPr algn="ctr">
              <a:spcAft>
                <a:spcPts val="1000"/>
              </a:spcAft>
            </a:pPr>
            <a:endParaRPr lang="en-US" sz="1600" dirty="0">
              <a:solidFill>
                <a:srgbClr val="434747"/>
              </a:solidFill>
              <a:latin typeface="GothamBook" pitchFamily="50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9512" y="4803998"/>
            <a:ext cx="367240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600" dirty="0">
                <a:solidFill>
                  <a:srgbClr val="434747"/>
                </a:solidFill>
                <a:latin typeface="GothamBold" pitchFamily="50" charset="0"/>
              </a:rPr>
              <a:t>Source : </a:t>
            </a:r>
            <a:r>
              <a:rPr lang="fr-FR" sz="600" dirty="0">
                <a:solidFill>
                  <a:srgbClr val="434747"/>
                </a:solidFill>
                <a:latin typeface="GothamBook" pitchFamily="50" charset="0"/>
              </a:rPr>
              <a:t>Institut de la statistique du Québec</a:t>
            </a:r>
            <a:r>
              <a:rPr lang="fr-FR" sz="600" i="1" dirty="0">
                <a:solidFill>
                  <a:srgbClr val="434747"/>
                </a:solidFill>
                <a:latin typeface="GothamBook" pitchFamily="50" charset="0"/>
              </a:rPr>
              <a:t>, Registre des événements démographiques</a:t>
            </a:r>
            <a:r>
              <a:rPr lang="fr-FR" sz="600" dirty="0">
                <a:solidFill>
                  <a:srgbClr val="434747"/>
                </a:solidFill>
                <a:latin typeface="GothamBook" pitchFamily="50" charset="0"/>
              </a:rPr>
              <a:t>, données provisoires de 2015.</a:t>
            </a:r>
            <a:endParaRPr lang="en-US" sz="600" dirty="0">
              <a:solidFill>
                <a:srgbClr val="434747"/>
              </a:solidFill>
              <a:latin typeface="GothamBoo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1303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99592" y="1923678"/>
            <a:ext cx="4610848" cy="16055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1000"/>
              </a:spcAft>
            </a:pPr>
            <a:r>
              <a:rPr lang="fr-FR" sz="1600" dirty="0">
                <a:solidFill>
                  <a:srgbClr val="434747"/>
                </a:solidFill>
                <a:latin typeface="GothamBook" pitchFamily="50" charset="0"/>
              </a:rPr>
              <a:t>En 2012,  </a:t>
            </a:r>
            <a:r>
              <a:rPr lang="fr-FR" sz="1600" dirty="0">
                <a:solidFill>
                  <a:srgbClr val="1B986F"/>
                </a:solidFill>
                <a:latin typeface="GothamBold" pitchFamily="50" charset="0"/>
              </a:rPr>
              <a:t>4,3 %</a:t>
            </a:r>
            <a:r>
              <a:rPr lang="fr-FR" sz="1600" dirty="0">
                <a:solidFill>
                  <a:srgbClr val="434747"/>
                </a:solidFill>
                <a:latin typeface="GothamBook" pitchFamily="50" charset="0"/>
              </a:rPr>
              <a:t> des enfants québécois âgés de 6 mois à 5 ans ont été victimes de </a:t>
            </a:r>
            <a:r>
              <a:rPr lang="fr-FR" sz="1600" dirty="0">
                <a:solidFill>
                  <a:srgbClr val="1B986F"/>
                </a:solidFill>
                <a:latin typeface="GothamBold" pitchFamily="50" charset="0"/>
              </a:rPr>
              <a:t>violence physique sévère </a:t>
            </a:r>
            <a:r>
              <a:rPr lang="fr-FR" sz="1600" dirty="0">
                <a:solidFill>
                  <a:srgbClr val="434747"/>
                </a:solidFill>
                <a:latin typeface="GothamBook" pitchFamily="50" charset="0"/>
              </a:rPr>
              <a:t>par un adulte de la maison au moins une fois au cours de l’année.</a:t>
            </a:r>
          </a:p>
          <a:p>
            <a:pPr>
              <a:spcAft>
                <a:spcPts val="1000"/>
              </a:spcAft>
            </a:pPr>
            <a:r>
              <a:rPr lang="fr-FR" sz="1600" dirty="0">
                <a:solidFill>
                  <a:srgbClr val="434747"/>
                </a:solidFill>
                <a:latin typeface="GothamBook" pitchFamily="50" charset="0"/>
              </a:rPr>
              <a:t>Cette proportion n’a pas changé de façon significative depuis 1999.</a:t>
            </a:r>
          </a:p>
        </p:txBody>
      </p:sp>
      <p:sp>
        <p:nvSpPr>
          <p:cNvPr id="11" name="ZoneTexte 7"/>
          <p:cNvSpPr txBox="1"/>
          <p:nvPr/>
        </p:nvSpPr>
        <p:spPr>
          <a:xfrm>
            <a:off x="467544" y="557267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500"/>
              </a:spcAft>
            </a:pPr>
            <a:r>
              <a:rPr lang="fr-FR" sz="2400" dirty="0">
                <a:solidFill>
                  <a:srgbClr val="1B986F"/>
                </a:solidFill>
                <a:latin typeface="GothamBold" pitchFamily="50" charset="0"/>
              </a:rPr>
              <a:t>CONDUITE PARENTALE À CARACTÈRE VIOLENT /</a:t>
            </a:r>
            <a:r>
              <a:rPr lang="fr-FR" sz="2400" dirty="0">
                <a:solidFill>
                  <a:srgbClr val="1B986F">
                    <a:alpha val="92000"/>
                  </a:srgbClr>
                </a:solidFill>
                <a:latin typeface="GothamBold" pitchFamily="50" charset="0"/>
              </a:rPr>
              <a:t> </a:t>
            </a:r>
            <a:r>
              <a:rPr lang="fr-FR" sz="2400" dirty="0">
                <a:solidFill>
                  <a:srgbClr val="1B986F">
                    <a:alpha val="75000"/>
                  </a:srgbClr>
                </a:solidFill>
                <a:latin typeface="GothamBold" pitchFamily="50" charset="0"/>
              </a:rPr>
              <a:t>VIOLENCE PHYSIQUE</a:t>
            </a:r>
            <a:endParaRPr lang="fr-CA" sz="1600" dirty="0">
              <a:solidFill>
                <a:srgbClr val="434747"/>
              </a:solidFill>
              <a:latin typeface="GothamBold" pitchFamily="50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0112" y="1707654"/>
            <a:ext cx="2808312" cy="264472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79512" y="4876006"/>
            <a:ext cx="4536504" cy="923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600" dirty="0">
                <a:solidFill>
                  <a:srgbClr val="434747"/>
                </a:solidFill>
                <a:latin typeface="GothamBold" pitchFamily="50" charset="0"/>
              </a:rPr>
              <a:t>Source :</a:t>
            </a:r>
            <a:r>
              <a:rPr lang="en-US" sz="600" b="1" dirty="0">
                <a:solidFill>
                  <a:srgbClr val="434747"/>
                </a:solidFill>
                <a:latin typeface="GothamBook" pitchFamily="50" charset="0"/>
              </a:rPr>
              <a:t> </a:t>
            </a:r>
            <a:r>
              <a:rPr lang="fr-FR" sz="600" dirty="0">
                <a:solidFill>
                  <a:srgbClr val="434747"/>
                </a:solidFill>
                <a:latin typeface="GothamBook" pitchFamily="50" charset="0"/>
              </a:rPr>
              <a:t>Institut de la statistique du Québec, </a:t>
            </a:r>
            <a:r>
              <a:rPr lang="fr-FR" sz="600" i="1" dirty="0">
                <a:solidFill>
                  <a:srgbClr val="434747"/>
                </a:solidFill>
                <a:latin typeface="GothamBook" pitchFamily="50" charset="0"/>
              </a:rPr>
              <a:t>La violence familiale dans la vie des enfants du Québec</a:t>
            </a:r>
            <a:r>
              <a:rPr lang="fr-FR" sz="600" dirty="0">
                <a:solidFill>
                  <a:srgbClr val="434747"/>
                </a:solidFill>
                <a:latin typeface="GothamBook" pitchFamily="50" charset="0"/>
              </a:rPr>
              <a:t>, 2012.</a:t>
            </a:r>
            <a:endParaRPr lang="en-US" sz="600" dirty="0">
              <a:solidFill>
                <a:srgbClr val="434747"/>
              </a:solidFill>
              <a:latin typeface="GothamBoo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0340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7"/>
          <p:cNvSpPr txBox="1"/>
          <p:nvPr/>
        </p:nvSpPr>
        <p:spPr>
          <a:xfrm>
            <a:off x="539552" y="557267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500"/>
              </a:spcAft>
            </a:pPr>
            <a:r>
              <a:rPr lang="fr-FR" sz="2400" dirty="0">
                <a:solidFill>
                  <a:srgbClr val="1B986F"/>
                </a:solidFill>
                <a:latin typeface="GothamBold" pitchFamily="50" charset="0"/>
              </a:rPr>
              <a:t>CONDUITE PARENTALE À CARACTÈRE VIOLENT /</a:t>
            </a:r>
            <a:r>
              <a:rPr lang="fr-FR" sz="2400" dirty="0">
                <a:solidFill>
                  <a:srgbClr val="1B986F">
                    <a:alpha val="92000"/>
                  </a:srgbClr>
                </a:solidFill>
                <a:latin typeface="GothamBold" pitchFamily="50" charset="0"/>
              </a:rPr>
              <a:t> </a:t>
            </a:r>
            <a:r>
              <a:rPr lang="fr-FR" sz="2400" dirty="0">
                <a:solidFill>
                  <a:srgbClr val="1B986F">
                    <a:alpha val="75000"/>
                  </a:srgbClr>
                </a:solidFill>
                <a:latin typeface="GothamBold" pitchFamily="50" charset="0"/>
              </a:rPr>
              <a:t>AGRESSIONS PSYCHOLOGIQUES</a:t>
            </a:r>
            <a:endParaRPr lang="fr-CA" sz="1600" dirty="0">
              <a:solidFill>
                <a:srgbClr val="434747"/>
              </a:solidFill>
              <a:latin typeface="GothamBold" pitchFamily="50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99592" y="1740267"/>
            <a:ext cx="4466832" cy="20210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>
              <a:spcAft>
                <a:spcPts val="1000"/>
              </a:spcAft>
              <a:buSzPct val="75000"/>
              <a:buFont typeface="Wingdings 3" panose="05040102010807070707" pitchFamily="18" charset="2"/>
              <a:buChar char="u"/>
            </a:pPr>
            <a:r>
              <a:rPr lang="fr-FR" sz="1400" dirty="0">
                <a:solidFill>
                  <a:srgbClr val="434747"/>
                </a:solidFill>
                <a:latin typeface="GothamBook" pitchFamily="50" charset="0"/>
              </a:rPr>
              <a:t>Crier ou hurler après un enfant</a:t>
            </a:r>
          </a:p>
          <a:p>
            <a:pPr marL="285750" indent="-285750">
              <a:spcAft>
                <a:spcPts val="1000"/>
              </a:spcAft>
              <a:buSzPct val="75000"/>
              <a:buFont typeface="Wingdings 3" panose="05040102010807070707" pitchFamily="18" charset="2"/>
              <a:buChar char="u"/>
            </a:pPr>
            <a:r>
              <a:rPr lang="fr-FR" sz="1400" dirty="0">
                <a:solidFill>
                  <a:srgbClr val="434747"/>
                </a:solidFill>
                <a:latin typeface="GothamBook" pitchFamily="50" charset="0"/>
              </a:rPr>
              <a:t>Jurer après un enfant</a:t>
            </a:r>
          </a:p>
          <a:p>
            <a:pPr marL="285750" indent="-285750">
              <a:spcAft>
                <a:spcPts val="1000"/>
              </a:spcAft>
              <a:buSzPct val="75000"/>
              <a:buFont typeface="Wingdings 3" panose="05040102010807070707" pitchFamily="18" charset="2"/>
              <a:buChar char="u"/>
            </a:pPr>
            <a:r>
              <a:rPr lang="fr-FR" sz="1400" dirty="0">
                <a:solidFill>
                  <a:srgbClr val="434747"/>
                </a:solidFill>
                <a:latin typeface="GothamBook" pitchFamily="50" charset="0"/>
              </a:rPr>
              <a:t>Menacer de le placer en famille d’accueil ou de le mettre à la porte</a:t>
            </a:r>
          </a:p>
          <a:p>
            <a:pPr marL="285750" indent="-285750">
              <a:spcAft>
                <a:spcPts val="1000"/>
              </a:spcAft>
              <a:buSzPct val="75000"/>
              <a:buFont typeface="Wingdings 3" panose="05040102010807070707" pitchFamily="18" charset="2"/>
              <a:buChar char="u"/>
            </a:pPr>
            <a:r>
              <a:rPr lang="fr-FR" sz="1400" dirty="0">
                <a:solidFill>
                  <a:srgbClr val="434747"/>
                </a:solidFill>
                <a:latin typeface="GothamBook" pitchFamily="50" charset="0"/>
              </a:rPr>
              <a:t>Menacer de le frapper (sans le faire)</a:t>
            </a:r>
          </a:p>
          <a:p>
            <a:pPr marL="285750" indent="-285750">
              <a:spcAft>
                <a:spcPts val="3000"/>
              </a:spcAft>
              <a:buSzPct val="75000"/>
              <a:buFont typeface="Wingdings 3" panose="05040102010807070707" pitchFamily="18" charset="2"/>
              <a:buChar char="u"/>
            </a:pPr>
            <a:r>
              <a:rPr lang="fr-FR" sz="1400" dirty="0">
                <a:solidFill>
                  <a:srgbClr val="434747"/>
                </a:solidFill>
                <a:latin typeface="GothamBook" pitchFamily="50" charset="0"/>
              </a:rPr>
              <a:t>Le traiter de stupide, de paresseux ou de tout autre nom de même nature</a:t>
            </a:r>
            <a:endParaRPr lang="fr-FR" sz="1000" dirty="0">
              <a:solidFill>
                <a:srgbClr val="434747"/>
              </a:solidFill>
              <a:latin typeface="GothamBook" pitchFamily="50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24379" y="1487482"/>
            <a:ext cx="3324085" cy="310049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79512" y="4876006"/>
            <a:ext cx="4536504" cy="923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600" dirty="0">
                <a:solidFill>
                  <a:srgbClr val="434747"/>
                </a:solidFill>
                <a:latin typeface="GothamBold" pitchFamily="50" charset="0"/>
              </a:rPr>
              <a:t>Source :</a:t>
            </a:r>
            <a:r>
              <a:rPr lang="en-US" sz="600" b="1" dirty="0">
                <a:solidFill>
                  <a:srgbClr val="434747"/>
                </a:solidFill>
                <a:latin typeface="GothamBook" pitchFamily="50" charset="0"/>
              </a:rPr>
              <a:t> </a:t>
            </a:r>
            <a:r>
              <a:rPr lang="fr-FR" sz="600" dirty="0">
                <a:solidFill>
                  <a:srgbClr val="434747"/>
                </a:solidFill>
                <a:latin typeface="GothamBook" pitchFamily="50" charset="0"/>
              </a:rPr>
              <a:t>Institut de la statistique du Québec, </a:t>
            </a:r>
            <a:r>
              <a:rPr lang="fr-FR" sz="600" i="1" dirty="0">
                <a:solidFill>
                  <a:srgbClr val="434747"/>
                </a:solidFill>
                <a:latin typeface="GothamBook" pitchFamily="50" charset="0"/>
              </a:rPr>
              <a:t>La violence familiale dans la vie des enfants du Québec</a:t>
            </a:r>
            <a:r>
              <a:rPr lang="fr-FR" sz="600" dirty="0">
                <a:solidFill>
                  <a:srgbClr val="434747"/>
                </a:solidFill>
                <a:latin typeface="GothamBook" pitchFamily="50" charset="0"/>
              </a:rPr>
              <a:t>, 2012.</a:t>
            </a:r>
            <a:endParaRPr lang="en-US" sz="600" dirty="0">
              <a:solidFill>
                <a:srgbClr val="434747"/>
              </a:solidFill>
              <a:latin typeface="GothamBoo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0340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7"/>
          <p:cNvSpPr txBox="1"/>
          <p:nvPr/>
        </p:nvSpPr>
        <p:spPr>
          <a:xfrm>
            <a:off x="539552" y="557267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500"/>
              </a:spcAft>
            </a:pPr>
            <a:r>
              <a:rPr lang="fr-FR" sz="2400" dirty="0">
                <a:solidFill>
                  <a:srgbClr val="1B986F"/>
                </a:solidFill>
                <a:latin typeface="GothamBold" pitchFamily="50" charset="0"/>
              </a:rPr>
              <a:t>CONDUITE PARENTALE À CARACTÈRE VIOLENT /</a:t>
            </a:r>
            <a:r>
              <a:rPr lang="fr-FR" sz="2400" dirty="0">
                <a:solidFill>
                  <a:srgbClr val="1B986F">
                    <a:alpha val="92000"/>
                  </a:srgbClr>
                </a:solidFill>
                <a:latin typeface="GothamBold" pitchFamily="50" charset="0"/>
              </a:rPr>
              <a:t> </a:t>
            </a:r>
            <a:r>
              <a:rPr lang="fr-FR" sz="2400" dirty="0">
                <a:solidFill>
                  <a:srgbClr val="1B986F">
                    <a:alpha val="75000"/>
                  </a:srgbClr>
                </a:solidFill>
                <a:latin typeface="GothamBold" pitchFamily="50" charset="0"/>
              </a:rPr>
              <a:t>AGRESSIONS PSYCHOLOGIQUES</a:t>
            </a:r>
            <a:endParaRPr lang="fr-CA" sz="1600" dirty="0">
              <a:solidFill>
                <a:srgbClr val="434747"/>
              </a:solidFill>
              <a:latin typeface="GothamBold" pitchFamily="50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976" y="1491630"/>
            <a:ext cx="3860602" cy="240243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99592" y="1923678"/>
            <a:ext cx="3386712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500"/>
              </a:spcAft>
            </a:pPr>
            <a:r>
              <a:rPr lang="fr-FR" sz="1600" dirty="0">
                <a:solidFill>
                  <a:srgbClr val="434747"/>
                </a:solidFill>
                <a:latin typeface="GothamBook" pitchFamily="50" charset="0"/>
              </a:rPr>
              <a:t>La proportion d’enfants âgés de 0 à 5 ans ayant fait l’objet d’une agression psychologique répétée </a:t>
            </a:r>
            <a:r>
              <a:rPr lang="fr-FR" sz="1600" dirty="0">
                <a:solidFill>
                  <a:srgbClr val="1B986F"/>
                </a:solidFill>
                <a:latin typeface="GothamBold" pitchFamily="50" charset="0"/>
              </a:rPr>
              <a:t>n’a pas connu d’amélioration significative depuis 2004.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79512" y="4876006"/>
            <a:ext cx="4536504" cy="923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600" dirty="0">
                <a:solidFill>
                  <a:srgbClr val="434747"/>
                </a:solidFill>
                <a:latin typeface="GothamBold" pitchFamily="50" charset="0"/>
              </a:rPr>
              <a:t>Source :</a:t>
            </a:r>
            <a:r>
              <a:rPr lang="en-US" sz="600" b="1" dirty="0">
                <a:solidFill>
                  <a:srgbClr val="434747"/>
                </a:solidFill>
                <a:latin typeface="GothamBook" pitchFamily="50" charset="0"/>
              </a:rPr>
              <a:t> </a:t>
            </a:r>
            <a:r>
              <a:rPr lang="fr-FR" sz="600" dirty="0">
                <a:solidFill>
                  <a:srgbClr val="434747"/>
                </a:solidFill>
                <a:latin typeface="GothamBook" pitchFamily="50" charset="0"/>
              </a:rPr>
              <a:t>Institut de la statistique du Québec, </a:t>
            </a:r>
            <a:r>
              <a:rPr lang="fr-FR" sz="600" i="1" dirty="0">
                <a:solidFill>
                  <a:srgbClr val="434747"/>
                </a:solidFill>
                <a:latin typeface="GothamBook" pitchFamily="50" charset="0"/>
              </a:rPr>
              <a:t>La violence familiale dans la vie des enfants du Québec</a:t>
            </a:r>
            <a:r>
              <a:rPr lang="fr-FR" sz="600" dirty="0">
                <a:solidFill>
                  <a:srgbClr val="434747"/>
                </a:solidFill>
                <a:latin typeface="GothamBook" pitchFamily="50" charset="0"/>
              </a:rPr>
              <a:t>, 2012.</a:t>
            </a:r>
            <a:endParaRPr lang="en-US" sz="600" dirty="0">
              <a:solidFill>
                <a:srgbClr val="434747"/>
              </a:solidFill>
              <a:latin typeface="GothamBoo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0340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7"/>
          <p:cNvSpPr txBox="1"/>
          <p:nvPr/>
        </p:nvSpPr>
        <p:spPr>
          <a:xfrm>
            <a:off x="539552" y="557267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500"/>
              </a:spcAft>
            </a:pPr>
            <a:r>
              <a:rPr lang="fr-FR" sz="2400" dirty="0">
                <a:solidFill>
                  <a:srgbClr val="1B986F"/>
                </a:solidFill>
                <a:latin typeface="GothamBold" pitchFamily="50" charset="0"/>
              </a:rPr>
              <a:t>CONDUITE PARENTALE À CARACTÈRE VIOLENT /</a:t>
            </a:r>
            <a:r>
              <a:rPr lang="fr-FR" sz="2400" dirty="0">
                <a:solidFill>
                  <a:srgbClr val="1B986F">
                    <a:alpha val="92000"/>
                  </a:srgbClr>
                </a:solidFill>
                <a:latin typeface="GothamBold" pitchFamily="50" charset="0"/>
              </a:rPr>
              <a:t> </a:t>
            </a:r>
            <a:r>
              <a:rPr lang="fr-FR" sz="2400" dirty="0">
                <a:solidFill>
                  <a:srgbClr val="1B986F">
                    <a:alpha val="75000"/>
                  </a:srgbClr>
                </a:solidFill>
                <a:latin typeface="GothamBold" pitchFamily="50" charset="0"/>
              </a:rPr>
              <a:t>AGRESSIONS PSYCHOLOGIQUES</a:t>
            </a:r>
            <a:endParaRPr lang="fr-CA" sz="1600" dirty="0">
              <a:solidFill>
                <a:srgbClr val="434747"/>
              </a:solidFill>
              <a:latin typeface="GothamBold" pitchFamily="50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1655972"/>
            <a:ext cx="4475126" cy="79208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99592" y="2787774"/>
            <a:ext cx="3456384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500"/>
              </a:spcAft>
            </a:pPr>
            <a:r>
              <a:rPr lang="fr-FR" sz="1600" dirty="0">
                <a:solidFill>
                  <a:srgbClr val="434747"/>
                </a:solidFill>
                <a:latin typeface="GothamBook" pitchFamily="50" charset="0"/>
              </a:rPr>
              <a:t>La proportion d’enfants touchés est cependant moins élevée chez ceux âgés de 0 à 2 ans que dans le reste du groupe (3 à 5 ans) en 2012, comme en 2004.</a:t>
            </a:r>
            <a:endParaRPr lang="fr-FR" sz="1600" dirty="0">
              <a:solidFill>
                <a:srgbClr val="1B986F"/>
              </a:solidFill>
              <a:latin typeface="GothamBold" pitchFamily="50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2715568"/>
            <a:ext cx="3312368" cy="140158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79512" y="4876006"/>
            <a:ext cx="4536504" cy="923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600" dirty="0">
                <a:solidFill>
                  <a:srgbClr val="434747"/>
                </a:solidFill>
                <a:latin typeface="GothamBold" pitchFamily="50" charset="0"/>
              </a:rPr>
              <a:t>Source :</a:t>
            </a:r>
            <a:r>
              <a:rPr lang="en-US" sz="600" b="1" dirty="0">
                <a:solidFill>
                  <a:srgbClr val="434747"/>
                </a:solidFill>
                <a:latin typeface="GothamBook" pitchFamily="50" charset="0"/>
              </a:rPr>
              <a:t> </a:t>
            </a:r>
            <a:r>
              <a:rPr lang="fr-FR" sz="600" dirty="0">
                <a:solidFill>
                  <a:srgbClr val="434747"/>
                </a:solidFill>
                <a:latin typeface="GothamBook" pitchFamily="50" charset="0"/>
              </a:rPr>
              <a:t>Institut de la statistique du Québec, </a:t>
            </a:r>
            <a:r>
              <a:rPr lang="fr-FR" sz="600" i="1" dirty="0">
                <a:solidFill>
                  <a:srgbClr val="434747"/>
                </a:solidFill>
                <a:latin typeface="GothamBook" pitchFamily="50" charset="0"/>
              </a:rPr>
              <a:t>La violence familiale dans la vie des enfants du Québec</a:t>
            </a:r>
            <a:r>
              <a:rPr lang="fr-FR" sz="600" dirty="0">
                <a:solidFill>
                  <a:srgbClr val="434747"/>
                </a:solidFill>
                <a:latin typeface="GothamBook" pitchFamily="50" charset="0"/>
              </a:rPr>
              <a:t>, 2004 et 2012.</a:t>
            </a:r>
            <a:endParaRPr lang="en-US" sz="600" dirty="0">
              <a:solidFill>
                <a:srgbClr val="434747"/>
              </a:solidFill>
              <a:latin typeface="GothamBoo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0340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7"/>
          <p:cNvSpPr txBox="1"/>
          <p:nvPr/>
        </p:nvSpPr>
        <p:spPr>
          <a:xfrm>
            <a:off x="539552" y="557267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500"/>
              </a:spcAft>
            </a:pPr>
            <a:r>
              <a:rPr lang="fr-FR" sz="2400" dirty="0">
                <a:solidFill>
                  <a:srgbClr val="1B986F"/>
                </a:solidFill>
                <a:latin typeface="GothamBold" pitchFamily="50" charset="0"/>
              </a:rPr>
              <a:t>EXPOSITION À LA VIOLENCE CONJUGALE</a:t>
            </a:r>
            <a:endParaRPr lang="fr-CA" sz="1600" dirty="0">
              <a:solidFill>
                <a:srgbClr val="434747"/>
              </a:solidFill>
              <a:latin typeface="GothamBold" pitchFamily="50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20" y="1347615"/>
            <a:ext cx="4896544" cy="14593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63688" y="3003798"/>
            <a:ext cx="5616624" cy="15132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FR" sz="1600" dirty="0">
                <a:solidFill>
                  <a:srgbClr val="434747"/>
                </a:solidFill>
                <a:latin typeface="GothamBold" pitchFamily="50" charset="0"/>
              </a:rPr>
              <a:t>Au Québec, environ un enfants sur quatre, âgé de 6 mois à 5 ans a déjà été témoin d’une manifestation de violence entre conjoints.</a:t>
            </a:r>
          </a:p>
          <a:p>
            <a:pPr algn="ctr">
              <a:spcAft>
                <a:spcPts val="800"/>
              </a:spcAft>
            </a:pPr>
            <a:r>
              <a:rPr lang="fr-FR" sz="1400" dirty="0">
                <a:solidFill>
                  <a:srgbClr val="434747"/>
                </a:solidFill>
                <a:latin typeface="GothamBook" pitchFamily="50" charset="0"/>
              </a:rPr>
              <a:t>On estime, en outre, qu’environ </a:t>
            </a:r>
            <a:r>
              <a:rPr lang="fr-FR" sz="1400" dirty="0">
                <a:solidFill>
                  <a:srgbClr val="434747"/>
                </a:solidFill>
                <a:latin typeface="GothamBold" pitchFamily="50" charset="0"/>
              </a:rPr>
              <a:t>6 % des enfants québécois âgés de 6 mois à 5 ans </a:t>
            </a:r>
            <a:r>
              <a:rPr lang="fr-FR" sz="1400" dirty="0">
                <a:solidFill>
                  <a:srgbClr val="434747"/>
                </a:solidFill>
                <a:latin typeface="GothamBook" pitchFamily="50" charset="0"/>
              </a:rPr>
              <a:t>ont été témoins de ce genre de comportements à </a:t>
            </a:r>
            <a:r>
              <a:rPr lang="fr-FR" sz="1400" dirty="0">
                <a:solidFill>
                  <a:srgbClr val="434747"/>
                </a:solidFill>
                <a:latin typeface="GothamBold" pitchFamily="50" charset="0"/>
              </a:rPr>
              <a:t>trois reprises ou plus</a:t>
            </a:r>
            <a:r>
              <a:rPr lang="fr-FR" sz="1400" dirty="0">
                <a:solidFill>
                  <a:srgbClr val="434747"/>
                </a:solidFill>
                <a:latin typeface="GothamBook" pitchFamily="50" charset="0"/>
              </a:rPr>
              <a:t> en 2012.</a:t>
            </a:r>
            <a:endParaRPr lang="fr-CA" sz="1400" dirty="0">
              <a:solidFill>
                <a:srgbClr val="434747"/>
              </a:solidFill>
              <a:latin typeface="GothamBook" pitchFamily="50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9512" y="4876006"/>
            <a:ext cx="4536504" cy="923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600" dirty="0">
                <a:solidFill>
                  <a:srgbClr val="434747"/>
                </a:solidFill>
                <a:latin typeface="GothamBold" pitchFamily="50" charset="0"/>
              </a:rPr>
              <a:t>Source :</a:t>
            </a:r>
            <a:r>
              <a:rPr lang="en-US" sz="600" b="1" dirty="0">
                <a:solidFill>
                  <a:srgbClr val="434747"/>
                </a:solidFill>
                <a:latin typeface="GothamBook" pitchFamily="50" charset="0"/>
              </a:rPr>
              <a:t> </a:t>
            </a:r>
            <a:r>
              <a:rPr lang="fr-FR" sz="600" dirty="0">
                <a:solidFill>
                  <a:srgbClr val="434747"/>
                </a:solidFill>
                <a:latin typeface="GothamBook" pitchFamily="50" charset="0"/>
              </a:rPr>
              <a:t>Institut de la statistique du Québec, </a:t>
            </a:r>
            <a:r>
              <a:rPr lang="fr-FR" sz="600" i="1" dirty="0">
                <a:solidFill>
                  <a:srgbClr val="434747"/>
                </a:solidFill>
                <a:latin typeface="GothamBook" pitchFamily="50" charset="0"/>
              </a:rPr>
              <a:t>La violence familiale dans la vie des enfants du Québec</a:t>
            </a:r>
            <a:r>
              <a:rPr lang="fr-FR" sz="600" dirty="0">
                <a:solidFill>
                  <a:srgbClr val="434747"/>
                </a:solidFill>
                <a:latin typeface="GothamBook" pitchFamily="50" charset="0"/>
              </a:rPr>
              <a:t>, 2012.</a:t>
            </a:r>
            <a:endParaRPr lang="en-US" sz="600" dirty="0">
              <a:solidFill>
                <a:srgbClr val="434747"/>
              </a:solidFill>
              <a:latin typeface="GothamBoo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0340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539552" y="627534"/>
            <a:ext cx="8064896" cy="1328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fr-FR" sz="2400" dirty="0">
                <a:solidFill>
                  <a:srgbClr val="1B986F"/>
                </a:solidFill>
                <a:latin typeface="GothamBold" pitchFamily="50" charset="0"/>
              </a:rPr>
              <a:t>EXPOSITION À UN STRESS PARENTAL ÉLEVÉ</a:t>
            </a:r>
          </a:p>
          <a:p>
            <a:pPr algn="ctr">
              <a:spcAft>
                <a:spcPts val="500"/>
              </a:spcAft>
            </a:pPr>
            <a:r>
              <a:rPr lang="fr-FR" sz="1600" dirty="0">
                <a:solidFill>
                  <a:srgbClr val="434747"/>
                </a:solidFill>
                <a:latin typeface="GothamBook" pitchFamily="50" charset="0"/>
              </a:rPr>
              <a:t>Environ 35 % des mères et 23 % des pères d’enfants québécois âgés</a:t>
            </a:r>
            <a:br>
              <a:rPr lang="fr-FR" sz="1600" dirty="0">
                <a:solidFill>
                  <a:srgbClr val="434747"/>
                </a:solidFill>
                <a:latin typeface="GothamBook" pitchFamily="50" charset="0"/>
              </a:rPr>
            </a:br>
            <a:r>
              <a:rPr lang="fr-FR" sz="1600" dirty="0">
                <a:solidFill>
                  <a:srgbClr val="434747"/>
                </a:solidFill>
                <a:latin typeface="GothamBook" pitchFamily="50" charset="0"/>
              </a:rPr>
              <a:t>de 6 mois à 5 ans présentent un niveau de stress élevé lié à la</a:t>
            </a:r>
            <a:br>
              <a:rPr lang="fr-FR" sz="1600" dirty="0">
                <a:solidFill>
                  <a:srgbClr val="434747"/>
                </a:solidFill>
                <a:latin typeface="GothamBook" pitchFamily="50" charset="0"/>
              </a:rPr>
            </a:br>
            <a:r>
              <a:rPr lang="fr-FR" sz="1600" dirty="0">
                <a:solidFill>
                  <a:srgbClr val="434747"/>
                </a:solidFill>
                <a:latin typeface="GothamBook" pitchFamily="50" charset="0"/>
              </a:rPr>
              <a:t>conciliation des obligations familiales et extrafamiliales.</a:t>
            </a:r>
            <a:endParaRPr lang="fr-CA" sz="1600" dirty="0">
              <a:solidFill>
                <a:srgbClr val="434747"/>
              </a:solidFill>
              <a:latin typeface="GothamBold" pitchFamily="50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2" y="2250904"/>
            <a:ext cx="4464496" cy="197703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79512" y="4876006"/>
            <a:ext cx="4536504" cy="923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600" dirty="0">
                <a:solidFill>
                  <a:srgbClr val="434747"/>
                </a:solidFill>
                <a:latin typeface="GothamBold" pitchFamily="50" charset="0"/>
              </a:rPr>
              <a:t>Source :</a:t>
            </a:r>
            <a:r>
              <a:rPr lang="en-US" sz="600" b="1" dirty="0">
                <a:solidFill>
                  <a:srgbClr val="434747"/>
                </a:solidFill>
                <a:latin typeface="GothamBook" pitchFamily="50" charset="0"/>
              </a:rPr>
              <a:t> </a:t>
            </a:r>
            <a:r>
              <a:rPr lang="fr-FR" sz="600" dirty="0">
                <a:solidFill>
                  <a:srgbClr val="434747"/>
                </a:solidFill>
                <a:latin typeface="GothamBook" pitchFamily="50" charset="0"/>
              </a:rPr>
              <a:t>Institut de la statistique du Québec, </a:t>
            </a:r>
            <a:r>
              <a:rPr lang="fr-FR" sz="600" i="1" dirty="0">
                <a:solidFill>
                  <a:srgbClr val="434747"/>
                </a:solidFill>
                <a:latin typeface="GothamBook" pitchFamily="50" charset="0"/>
              </a:rPr>
              <a:t>La violence familiale dans la vie des enfants du Québec</a:t>
            </a:r>
            <a:r>
              <a:rPr lang="fr-FR" sz="600" dirty="0">
                <a:solidFill>
                  <a:srgbClr val="434747"/>
                </a:solidFill>
                <a:latin typeface="GothamBook" pitchFamily="50" charset="0"/>
              </a:rPr>
              <a:t>, 2012.</a:t>
            </a:r>
            <a:endParaRPr lang="en-US" sz="600" dirty="0">
              <a:solidFill>
                <a:srgbClr val="434747"/>
              </a:solidFill>
              <a:latin typeface="GothamBoo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0340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89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7"/>
          <p:cNvSpPr txBox="1"/>
          <p:nvPr/>
        </p:nvSpPr>
        <p:spPr>
          <a:xfrm>
            <a:off x="683568" y="2094696"/>
            <a:ext cx="7776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500"/>
              </a:spcAft>
            </a:pPr>
            <a:r>
              <a:rPr lang="fr-FR" sz="2800" dirty="0">
                <a:solidFill>
                  <a:schemeClr val="bg1"/>
                </a:solidFill>
                <a:latin typeface="GothamBold" pitchFamily="50" charset="0"/>
              </a:rPr>
              <a:t>FACTEURS FAVORABLES AU DÉVELOPPEMENT</a:t>
            </a:r>
            <a:endParaRPr lang="fr-CA" sz="2800" dirty="0">
              <a:solidFill>
                <a:schemeClr val="bg1"/>
              </a:solidFill>
              <a:latin typeface="Gotham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0340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539552" y="627534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fr-FR" sz="2400" dirty="0">
                <a:solidFill>
                  <a:srgbClr val="1B986F"/>
                </a:solidFill>
                <a:latin typeface="GothamBold" pitchFamily="50" charset="0"/>
              </a:rPr>
              <a:t>FRÉQUENTATION D’UN SERVICE</a:t>
            </a:r>
            <a:br>
              <a:rPr lang="fr-FR" sz="2400" dirty="0">
                <a:solidFill>
                  <a:srgbClr val="1B986F"/>
                </a:solidFill>
                <a:latin typeface="GothamBold" pitchFamily="50" charset="0"/>
              </a:rPr>
            </a:br>
            <a:r>
              <a:rPr lang="fr-FR" sz="2400" dirty="0">
                <a:solidFill>
                  <a:srgbClr val="1B986F"/>
                </a:solidFill>
                <a:latin typeface="GothamBold" pitchFamily="50" charset="0"/>
              </a:rPr>
              <a:t>DE GARDE ÉDUCATIF</a:t>
            </a:r>
            <a:endParaRPr lang="fr-CA" sz="1600" dirty="0">
              <a:solidFill>
                <a:srgbClr val="434747"/>
              </a:solidFill>
              <a:latin typeface="GothamBold" pitchFamily="50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9712" y="1728192"/>
            <a:ext cx="2264803" cy="235572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72000" y="2448272"/>
            <a:ext cx="3528392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500"/>
              </a:spcAft>
            </a:pPr>
            <a:r>
              <a:rPr lang="fr-FR" sz="1600" dirty="0">
                <a:solidFill>
                  <a:srgbClr val="434747"/>
                </a:solidFill>
                <a:latin typeface="GothamBook" pitchFamily="50" charset="0"/>
              </a:rPr>
              <a:t>La quasi-totalité des enfants âgés de 0 à 5 ans et gardés de façon régulière fréquente un service de garde plus de 4 et jusqu’à 10 heures par jour.</a:t>
            </a:r>
            <a:endParaRPr lang="fr-FR" sz="1600" dirty="0">
              <a:solidFill>
                <a:srgbClr val="1B986F"/>
              </a:solidFill>
              <a:latin typeface="GothamBold" pitchFamily="50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9512" y="4796234"/>
            <a:ext cx="4536504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600" dirty="0">
                <a:solidFill>
                  <a:srgbClr val="434747"/>
                </a:solidFill>
                <a:latin typeface="GothamBold" pitchFamily="50" charset="0"/>
              </a:rPr>
              <a:t>Source :</a:t>
            </a:r>
            <a:r>
              <a:rPr lang="en-US" sz="600" b="1" dirty="0">
                <a:solidFill>
                  <a:srgbClr val="434747"/>
                </a:solidFill>
                <a:latin typeface="GothamBook" pitchFamily="50" charset="0"/>
              </a:rPr>
              <a:t> </a:t>
            </a:r>
            <a:r>
              <a:rPr lang="fr-FR" sz="600" dirty="0">
                <a:solidFill>
                  <a:srgbClr val="434747"/>
                </a:solidFill>
                <a:latin typeface="GothamBook" pitchFamily="50" charset="0"/>
              </a:rPr>
              <a:t>Institut de la statistique du Québec, </a:t>
            </a:r>
            <a:r>
              <a:rPr lang="fr-FR" sz="600" i="1" dirty="0">
                <a:solidFill>
                  <a:srgbClr val="434747"/>
                </a:solidFill>
                <a:latin typeface="GothamBook" pitchFamily="50" charset="0"/>
              </a:rPr>
              <a:t>Enquête sur l’utilisation, les besoins</a:t>
            </a:r>
          </a:p>
          <a:p>
            <a:r>
              <a:rPr lang="fr-FR" sz="600" i="1" dirty="0">
                <a:solidFill>
                  <a:srgbClr val="434747"/>
                </a:solidFill>
                <a:latin typeface="GothamBook" pitchFamily="50" charset="0"/>
              </a:rPr>
              <a:t>et les préférences des familles en matière de services de garde</a:t>
            </a:r>
            <a:r>
              <a:rPr lang="fr-FR" sz="600" dirty="0">
                <a:solidFill>
                  <a:srgbClr val="434747"/>
                </a:solidFill>
                <a:latin typeface="GothamBook" pitchFamily="50" charset="0"/>
              </a:rPr>
              <a:t>, 2009.</a:t>
            </a:r>
            <a:endParaRPr lang="en-US" sz="600" dirty="0">
              <a:solidFill>
                <a:srgbClr val="434747"/>
              </a:solidFill>
              <a:latin typeface="GothamBoo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0340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7"/>
          <p:cNvSpPr txBox="1"/>
          <p:nvPr/>
        </p:nvSpPr>
        <p:spPr>
          <a:xfrm>
            <a:off x="539552" y="555526"/>
            <a:ext cx="8064896" cy="1672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fr-FR" sz="2400" dirty="0">
                <a:solidFill>
                  <a:srgbClr val="1B986F"/>
                </a:solidFill>
                <a:latin typeface="GothamBold" pitchFamily="50" charset="0"/>
              </a:rPr>
              <a:t>FRÉQUENTATION D’UN SERVICE</a:t>
            </a:r>
            <a:br>
              <a:rPr lang="fr-FR" sz="2400" dirty="0">
                <a:solidFill>
                  <a:srgbClr val="1B986F"/>
                </a:solidFill>
                <a:latin typeface="GothamBold" pitchFamily="50" charset="0"/>
              </a:rPr>
            </a:br>
            <a:r>
              <a:rPr lang="fr-FR" sz="2400" dirty="0">
                <a:solidFill>
                  <a:srgbClr val="1B986F"/>
                </a:solidFill>
                <a:latin typeface="GothamBold" pitchFamily="50" charset="0"/>
              </a:rPr>
              <a:t>DE GARDE ÉDUCATIF</a:t>
            </a:r>
          </a:p>
          <a:p>
            <a:pPr algn="ctr">
              <a:spcAft>
                <a:spcPts val="500"/>
              </a:spcAft>
            </a:pPr>
            <a:r>
              <a:rPr lang="fr-FR" sz="1600" dirty="0">
                <a:solidFill>
                  <a:srgbClr val="434747"/>
                </a:solidFill>
                <a:latin typeface="GothamBold" pitchFamily="50" charset="0"/>
              </a:rPr>
              <a:t>Répartition des enfants de moins de 5 ans gardés de façon</a:t>
            </a:r>
            <a:br>
              <a:rPr lang="fr-FR" sz="1600" dirty="0">
                <a:solidFill>
                  <a:srgbClr val="434747"/>
                </a:solidFill>
                <a:latin typeface="GothamBold" pitchFamily="50" charset="0"/>
              </a:rPr>
            </a:br>
            <a:r>
              <a:rPr lang="fr-FR" sz="1600" dirty="0">
                <a:solidFill>
                  <a:srgbClr val="434747"/>
                </a:solidFill>
                <a:latin typeface="GothamBold" pitchFamily="50" charset="0"/>
              </a:rPr>
              <a:t>régulière en raison du travail ou des études de leurs parents </a:t>
            </a:r>
            <a:r>
              <a:rPr lang="fr-FR" sz="1600" dirty="0">
                <a:solidFill>
                  <a:srgbClr val="434747"/>
                </a:solidFill>
                <a:latin typeface="GothamBook" pitchFamily="50" charset="0"/>
              </a:rPr>
              <a:t>(selon le nombre d’heures par jour de garde non parentale en 2009)</a:t>
            </a:r>
            <a:endParaRPr lang="fr-CA" sz="1600" dirty="0">
              <a:solidFill>
                <a:srgbClr val="434747"/>
              </a:solidFill>
              <a:latin typeface="GothamBold" pitchFamily="50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2571750"/>
            <a:ext cx="5760640" cy="164754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9512" y="4796234"/>
            <a:ext cx="4536504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600" dirty="0">
                <a:solidFill>
                  <a:srgbClr val="434747"/>
                </a:solidFill>
                <a:latin typeface="GothamBold" pitchFamily="50" charset="0"/>
              </a:rPr>
              <a:t>Source :</a:t>
            </a:r>
            <a:r>
              <a:rPr lang="en-US" sz="600" b="1" dirty="0">
                <a:solidFill>
                  <a:srgbClr val="434747"/>
                </a:solidFill>
                <a:latin typeface="GothamBook" pitchFamily="50" charset="0"/>
              </a:rPr>
              <a:t> </a:t>
            </a:r>
            <a:r>
              <a:rPr lang="fr-FR" sz="600" dirty="0">
                <a:solidFill>
                  <a:srgbClr val="434747"/>
                </a:solidFill>
                <a:latin typeface="GothamBook" pitchFamily="50" charset="0"/>
              </a:rPr>
              <a:t>Institut de la statistique du Québec, </a:t>
            </a:r>
            <a:r>
              <a:rPr lang="fr-FR" sz="600" i="1" dirty="0">
                <a:solidFill>
                  <a:srgbClr val="434747"/>
                </a:solidFill>
                <a:latin typeface="GothamBook" pitchFamily="50" charset="0"/>
              </a:rPr>
              <a:t>Enquête sur l’utilisation, les besoins</a:t>
            </a:r>
          </a:p>
          <a:p>
            <a:r>
              <a:rPr lang="fr-FR" sz="600" i="1" dirty="0">
                <a:solidFill>
                  <a:srgbClr val="434747"/>
                </a:solidFill>
                <a:latin typeface="GothamBook" pitchFamily="50" charset="0"/>
              </a:rPr>
              <a:t>et les préférences des familles en matière de services de garde</a:t>
            </a:r>
            <a:r>
              <a:rPr lang="fr-FR" sz="600" dirty="0">
                <a:solidFill>
                  <a:srgbClr val="434747"/>
                </a:solidFill>
                <a:latin typeface="GothamBook" pitchFamily="50" charset="0"/>
              </a:rPr>
              <a:t>, 2009.</a:t>
            </a:r>
            <a:endParaRPr lang="en-US" sz="600" dirty="0">
              <a:solidFill>
                <a:srgbClr val="434747"/>
              </a:solidFill>
              <a:latin typeface="GothamBoo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0340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7"/>
          <p:cNvSpPr txBox="1"/>
          <p:nvPr/>
        </p:nvSpPr>
        <p:spPr>
          <a:xfrm>
            <a:off x="1115616" y="483518"/>
            <a:ext cx="6912768" cy="1426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fr-FR" sz="2400" dirty="0">
                <a:solidFill>
                  <a:srgbClr val="1B986F"/>
                </a:solidFill>
                <a:latin typeface="GothamBold" pitchFamily="50" charset="0"/>
              </a:rPr>
              <a:t>FRÉQUENTATION D’UN SERVICE DE GARDE ÉDUCATIF</a:t>
            </a:r>
          </a:p>
          <a:p>
            <a:pPr algn="ctr">
              <a:spcAft>
                <a:spcPts val="500"/>
              </a:spcAft>
            </a:pPr>
            <a:r>
              <a:rPr lang="fr-CA" sz="1600" dirty="0">
                <a:solidFill>
                  <a:srgbClr val="434747"/>
                </a:solidFill>
                <a:latin typeface="GothamBook" pitchFamily="50" charset="0"/>
              </a:rPr>
              <a:t>Les enfants des </a:t>
            </a:r>
            <a:r>
              <a:rPr lang="fr-CA" sz="1600" b="1" dirty="0">
                <a:solidFill>
                  <a:srgbClr val="434747"/>
                </a:solidFill>
                <a:latin typeface="GothamBold" pitchFamily="50" charset="0"/>
              </a:rPr>
              <a:t>milieux défavorisés bénéficieraient notamment de la fréquentation régulière d’un service de garde de qualité.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2204043"/>
            <a:ext cx="6480720" cy="127127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9512" y="4796234"/>
            <a:ext cx="4536504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600" dirty="0">
                <a:solidFill>
                  <a:srgbClr val="434747"/>
                </a:solidFill>
                <a:latin typeface="GothamBold" pitchFamily="50" charset="0"/>
              </a:rPr>
              <a:t>Source :</a:t>
            </a:r>
            <a:r>
              <a:rPr lang="en-US" sz="600" b="1" dirty="0">
                <a:solidFill>
                  <a:srgbClr val="434747"/>
                </a:solidFill>
                <a:latin typeface="GothamBook" pitchFamily="50" charset="0"/>
              </a:rPr>
              <a:t> </a:t>
            </a:r>
            <a:r>
              <a:rPr lang="fr-FR" sz="600" dirty="0">
                <a:solidFill>
                  <a:srgbClr val="434747"/>
                </a:solidFill>
                <a:latin typeface="GothamBook" pitchFamily="50" charset="0"/>
              </a:rPr>
              <a:t>Institut de la statistique du Québec, </a:t>
            </a:r>
            <a:r>
              <a:rPr lang="fr-FR" sz="600" i="1" dirty="0">
                <a:solidFill>
                  <a:srgbClr val="434747"/>
                </a:solidFill>
                <a:latin typeface="GothamBook" pitchFamily="50" charset="0"/>
              </a:rPr>
              <a:t>Enquête sur l’utilisation, les besoins</a:t>
            </a:r>
          </a:p>
          <a:p>
            <a:r>
              <a:rPr lang="fr-FR" sz="600" i="1" dirty="0">
                <a:solidFill>
                  <a:srgbClr val="434747"/>
                </a:solidFill>
                <a:latin typeface="GothamBook" pitchFamily="50" charset="0"/>
              </a:rPr>
              <a:t>et les préférences des familles en matière de services de garde</a:t>
            </a:r>
            <a:r>
              <a:rPr lang="fr-FR" sz="600" dirty="0">
                <a:solidFill>
                  <a:srgbClr val="434747"/>
                </a:solidFill>
                <a:latin typeface="GothamBook" pitchFamily="50" charset="0"/>
              </a:rPr>
              <a:t>, 2009.</a:t>
            </a:r>
            <a:endParaRPr lang="en-US" sz="600" dirty="0">
              <a:solidFill>
                <a:srgbClr val="434747"/>
              </a:solidFill>
              <a:latin typeface="GothamBook" pitchFamily="50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935596" y="3651870"/>
            <a:ext cx="72728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434747"/>
                </a:solidFill>
                <a:latin typeface="GothamBook" pitchFamily="50" charset="0"/>
              </a:rPr>
              <a:t>C’est toutefois dans les milieux les plus défavorisés, à la fois</a:t>
            </a:r>
            <a:br>
              <a:rPr lang="fr-FR" sz="1400" dirty="0">
                <a:solidFill>
                  <a:srgbClr val="434747"/>
                </a:solidFill>
                <a:latin typeface="GothamBook" pitchFamily="50" charset="0"/>
              </a:rPr>
            </a:br>
            <a:r>
              <a:rPr lang="fr-FR" sz="1400" dirty="0">
                <a:solidFill>
                  <a:srgbClr val="434747"/>
                </a:solidFill>
                <a:latin typeface="GothamBook" pitchFamily="50" charset="0"/>
              </a:rPr>
              <a:t>sur les plans social et matériel, qu’on observe la proportion la moins élevée d’enfants de moins de 5 ans fréquentant un service de garde subventionné.</a:t>
            </a:r>
            <a:endParaRPr lang="fr-CA" sz="1400" dirty="0">
              <a:solidFill>
                <a:srgbClr val="434747"/>
              </a:solidFill>
              <a:latin typeface="Gotham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0340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03848" y="1851670"/>
            <a:ext cx="5184576" cy="13336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800"/>
              </a:spcAft>
            </a:pPr>
            <a:r>
              <a:rPr lang="fr-FR" sz="2000" dirty="0">
                <a:solidFill>
                  <a:srgbClr val="434747"/>
                </a:solidFill>
                <a:latin typeface="GothamBold" pitchFamily="50" charset="0"/>
              </a:rPr>
              <a:t>À eux seuls, les tout-petits représentent </a:t>
            </a:r>
            <a:r>
              <a:rPr lang="fr-FR" sz="2000" dirty="0">
                <a:solidFill>
                  <a:srgbClr val="F47D30"/>
                </a:solidFill>
                <a:latin typeface="GothamBlack" pitchFamily="50" charset="0"/>
              </a:rPr>
              <a:t>6,5% </a:t>
            </a:r>
            <a:r>
              <a:rPr lang="fr-FR" sz="2000" dirty="0">
                <a:solidFill>
                  <a:srgbClr val="434747"/>
                </a:solidFill>
                <a:latin typeface="GothamBold" pitchFamily="50" charset="0"/>
              </a:rPr>
              <a:t>de la population québécoise.</a:t>
            </a:r>
          </a:p>
          <a:p>
            <a:pPr>
              <a:spcAft>
                <a:spcPts val="800"/>
              </a:spcAft>
            </a:pPr>
            <a:r>
              <a:rPr lang="fr-FR" sz="2000" dirty="0">
                <a:solidFill>
                  <a:srgbClr val="434747"/>
                </a:solidFill>
                <a:latin typeface="GothamBook" pitchFamily="50" charset="0"/>
              </a:rPr>
              <a:t>En 2005, ils représentaient </a:t>
            </a:r>
            <a:r>
              <a:rPr lang="fr-FR" sz="2000" dirty="0">
                <a:solidFill>
                  <a:srgbClr val="434747"/>
                </a:solidFill>
                <a:latin typeface="GothamBold" pitchFamily="50" charset="0"/>
              </a:rPr>
              <a:t>5,9 %</a:t>
            </a:r>
            <a:r>
              <a:rPr lang="fr-FR" sz="2000" dirty="0">
                <a:solidFill>
                  <a:srgbClr val="434747"/>
                </a:solidFill>
                <a:latin typeface="GothamBook" pitchFamily="50" charset="0"/>
              </a:rPr>
              <a:t> de</a:t>
            </a:r>
            <a:br>
              <a:rPr lang="fr-FR" sz="2000" dirty="0">
                <a:solidFill>
                  <a:srgbClr val="434747"/>
                </a:solidFill>
                <a:latin typeface="GothamBook" pitchFamily="50" charset="0"/>
              </a:rPr>
            </a:br>
            <a:r>
              <a:rPr lang="fr-FR" sz="2000" dirty="0">
                <a:solidFill>
                  <a:srgbClr val="434747"/>
                </a:solidFill>
                <a:latin typeface="GothamBook" pitchFamily="50" charset="0"/>
              </a:rPr>
              <a:t>la population.</a:t>
            </a:r>
          </a:p>
        </p:txBody>
      </p:sp>
      <p:sp>
        <p:nvSpPr>
          <p:cNvPr id="5" name="Rectangle 4"/>
          <p:cNvSpPr/>
          <p:nvPr/>
        </p:nvSpPr>
        <p:spPr>
          <a:xfrm>
            <a:off x="179512" y="4803998"/>
            <a:ext cx="4824536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600" dirty="0">
                <a:solidFill>
                  <a:srgbClr val="434747"/>
                </a:solidFill>
                <a:latin typeface="GothamBold" pitchFamily="50" charset="0"/>
              </a:rPr>
              <a:t>Sources : </a:t>
            </a:r>
            <a:r>
              <a:rPr lang="fr-FR" sz="600" dirty="0">
                <a:solidFill>
                  <a:srgbClr val="434747"/>
                </a:solidFill>
                <a:latin typeface="GothamBook" pitchFamily="50" charset="0"/>
              </a:rPr>
              <a:t>Institut de la statistique du Québec, Direction des statistiques sociodémographiques et Statistique Canada, Division de la démographie, adapté par l’Institut de la statistique du Québec, données provisoires de 2015.</a:t>
            </a:r>
            <a:endParaRPr lang="en-US" sz="600" dirty="0">
              <a:solidFill>
                <a:srgbClr val="434747"/>
              </a:solidFill>
              <a:latin typeface="GothamBook" pitchFamily="50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419622"/>
            <a:ext cx="2283718" cy="228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9135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7"/>
          <p:cNvSpPr txBox="1"/>
          <p:nvPr/>
        </p:nvSpPr>
        <p:spPr>
          <a:xfrm>
            <a:off x="1115616" y="555526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fr-FR" sz="2400" dirty="0">
                <a:solidFill>
                  <a:srgbClr val="1B986F"/>
                </a:solidFill>
                <a:latin typeface="GothamBold" pitchFamily="50" charset="0"/>
              </a:rPr>
              <a:t>MODES DE GARDE</a:t>
            </a:r>
            <a:endParaRPr lang="fr-CA" sz="1600" dirty="0">
              <a:solidFill>
                <a:srgbClr val="434747"/>
              </a:solidFill>
              <a:latin typeface="GothamBold" pitchFamily="50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9512" y="4796234"/>
            <a:ext cx="3816424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600" dirty="0">
                <a:solidFill>
                  <a:srgbClr val="434747"/>
                </a:solidFill>
                <a:latin typeface="GothamBold" pitchFamily="50" charset="0"/>
              </a:rPr>
              <a:t>Source :</a:t>
            </a:r>
            <a:r>
              <a:rPr lang="en-US" sz="600" b="1" dirty="0">
                <a:solidFill>
                  <a:srgbClr val="434747"/>
                </a:solidFill>
                <a:latin typeface="GothamBook" pitchFamily="50" charset="0"/>
              </a:rPr>
              <a:t> </a:t>
            </a:r>
            <a:r>
              <a:rPr lang="fr-FR" sz="600" dirty="0">
                <a:solidFill>
                  <a:srgbClr val="434747"/>
                </a:solidFill>
                <a:latin typeface="GothamBook" pitchFamily="50" charset="0"/>
              </a:rPr>
              <a:t>Institut de la statistique du Québec, </a:t>
            </a:r>
            <a:r>
              <a:rPr lang="fr-FR" sz="600" i="1" dirty="0">
                <a:solidFill>
                  <a:srgbClr val="434747"/>
                </a:solidFill>
                <a:latin typeface="GothamBook" pitchFamily="50" charset="0"/>
              </a:rPr>
              <a:t>Enquête sur l’utilisation, les besoins et les préférences des familles en matière de services de garde</a:t>
            </a:r>
            <a:r>
              <a:rPr lang="fr-FR" sz="600" dirty="0">
                <a:solidFill>
                  <a:srgbClr val="434747"/>
                </a:solidFill>
                <a:latin typeface="GothamBook" pitchFamily="50" charset="0"/>
              </a:rPr>
              <a:t>, 2009.</a:t>
            </a:r>
            <a:endParaRPr lang="en-US" sz="600" dirty="0">
              <a:solidFill>
                <a:srgbClr val="434747"/>
              </a:solidFill>
              <a:latin typeface="GothamBook" pitchFamily="50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707654"/>
            <a:ext cx="8208912" cy="196788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67544" y="3436199"/>
            <a:ext cx="223224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400"/>
              </a:spcAft>
            </a:pPr>
            <a:r>
              <a:rPr lang="fr-FR" sz="800" baseline="30000" dirty="0">
                <a:solidFill>
                  <a:srgbClr val="F47D30"/>
                </a:solidFill>
                <a:latin typeface="GothamBook" pitchFamily="50" charset="0"/>
              </a:rPr>
              <a:t>1</a:t>
            </a:r>
            <a:r>
              <a:rPr lang="fr-FR" sz="800" dirty="0">
                <a:solidFill>
                  <a:srgbClr val="434747"/>
                </a:solidFill>
                <a:latin typeface="GothamBook" pitchFamily="50" charset="0"/>
              </a:rPr>
              <a:t> « Autres modes » incluent la garde scolaire offrant des services à 7 $ ou non, le jardin d’enfants, la halte-garderie et d’autres modes non précisés</a:t>
            </a:r>
            <a:endParaRPr lang="en-US" sz="800" dirty="0">
              <a:solidFill>
                <a:srgbClr val="434747"/>
              </a:solidFill>
              <a:latin typeface="GothamBook" pitchFamily="50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03848" y="3436199"/>
            <a:ext cx="2448272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400"/>
              </a:spcAft>
            </a:pPr>
            <a:r>
              <a:rPr lang="fr-FR" sz="800" baseline="30000" dirty="0">
                <a:solidFill>
                  <a:srgbClr val="F47D30"/>
                </a:solidFill>
                <a:latin typeface="GothamBook" pitchFamily="50" charset="0"/>
              </a:rPr>
              <a:t>2</a:t>
            </a:r>
            <a:r>
              <a:rPr lang="fr-FR" sz="800" dirty="0">
                <a:solidFill>
                  <a:srgbClr val="434747"/>
                </a:solidFill>
                <a:latin typeface="GothamBook" pitchFamily="50" charset="0"/>
              </a:rPr>
              <a:t> Au moment de la réalisation de l’Enquête, le tarif de base était à 7 $.</a:t>
            </a:r>
            <a:endParaRPr lang="en-US" sz="800" dirty="0">
              <a:solidFill>
                <a:srgbClr val="434747"/>
              </a:solidFill>
              <a:latin typeface="GothamBoo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1921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15616" y="1902772"/>
            <a:ext cx="2952328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fr-FR" sz="6000" dirty="0">
                <a:solidFill>
                  <a:srgbClr val="178962"/>
                </a:solidFill>
                <a:latin typeface="GothamBlack" pitchFamily="50" charset="0"/>
              </a:rPr>
              <a:t>80%</a:t>
            </a:r>
            <a:endParaRPr lang="fr-FR" sz="6000" dirty="0">
              <a:solidFill>
                <a:srgbClr val="434747"/>
              </a:solidFill>
              <a:latin typeface="GothamBook" pitchFamily="50" charset="0"/>
            </a:endParaRPr>
          </a:p>
        </p:txBody>
      </p:sp>
      <p:sp>
        <p:nvSpPr>
          <p:cNvPr id="6" name="ZoneTexte 7"/>
          <p:cNvSpPr txBox="1"/>
          <p:nvPr/>
        </p:nvSpPr>
        <p:spPr>
          <a:xfrm>
            <a:off x="467544" y="557267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500"/>
              </a:spcAft>
            </a:pPr>
            <a:r>
              <a:rPr lang="fr-FR" sz="2400" dirty="0">
                <a:solidFill>
                  <a:srgbClr val="1B986F"/>
                </a:solidFill>
                <a:latin typeface="GothamBold" pitchFamily="50" charset="0"/>
              </a:rPr>
              <a:t>ACTIVITÉS PARENTALES POSITIVES</a:t>
            </a:r>
            <a:endParaRPr lang="fr-CA" sz="1600" dirty="0">
              <a:solidFill>
                <a:srgbClr val="434747"/>
              </a:solidFill>
              <a:latin typeface="GothamBold" pitchFamily="50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15616" y="1707654"/>
            <a:ext cx="2060244" cy="2462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fr-FR" sz="1600" dirty="0">
                <a:solidFill>
                  <a:srgbClr val="434747"/>
                </a:solidFill>
                <a:latin typeface="GothamBold" pitchFamily="50" charset="0"/>
              </a:rPr>
              <a:t>Au Québec, environ</a:t>
            </a:r>
            <a:endParaRPr lang="en-US" sz="1600" dirty="0">
              <a:latin typeface="GothamBold" pitchFamily="50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15616" y="2811001"/>
            <a:ext cx="3096344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fr-FR" sz="1600" dirty="0">
                <a:solidFill>
                  <a:srgbClr val="434747"/>
                </a:solidFill>
                <a:latin typeface="GothamBold" pitchFamily="50" charset="0"/>
              </a:rPr>
              <a:t>des parents d’enfants âgés de 0 à 5 ans affirment jouer avec leurs enfants au moins une fois par jour.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1246123"/>
            <a:ext cx="2880318" cy="270932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79512" y="4796235"/>
            <a:ext cx="4176464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600" dirty="0">
                <a:solidFill>
                  <a:srgbClr val="434747"/>
                </a:solidFill>
                <a:latin typeface="GothamBold" pitchFamily="50" charset="0"/>
              </a:rPr>
              <a:t>Source :</a:t>
            </a:r>
            <a:r>
              <a:rPr lang="en-US" sz="600" b="1" dirty="0">
                <a:solidFill>
                  <a:srgbClr val="434747"/>
                </a:solidFill>
                <a:latin typeface="GothamBook" pitchFamily="50" charset="0"/>
              </a:rPr>
              <a:t> </a:t>
            </a:r>
            <a:r>
              <a:rPr lang="fr-FR" sz="600" dirty="0">
                <a:solidFill>
                  <a:srgbClr val="434747"/>
                </a:solidFill>
                <a:latin typeface="GothamBook" pitchFamily="50" charset="0"/>
              </a:rPr>
              <a:t>Institut de la statistique du Québec (2016). </a:t>
            </a:r>
            <a:r>
              <a:rPr lang="fr-FR" sz="600" i="1" dirty="0">
                <a:solidFill>
                  <a:srgbClr val="434747"/>
                </a:solidFill>
                <a:latin typeface="GothamBook" pitchFamily="50" charset="0"/>
              </a:rPr>
              <a:t>Mieux connaître la parentalité au Québec.</a:t>
            </a:r>
          </a:p>
          <a:p>
            <a:r>
              <a:rPr lang="fr-FR" sz="600" i="1" dirty="0">
                <a:solidFill>
                  <a:srgbClr val="434747"/>
                </a:solidFill>
                <a:latin typeface="GothamBook" pitchFamily="50" charset="0"/>
              </a:rPr>
              <a:t>Un portrait à partir de l’Enquête québécoise sur l’expérience des parents d’enfants de 0 à 5 ans en 2015</a:t>
            </a:r>
            <a:r>
              <a:rPr lang="fr-FR" sz="600" dirty="0">
                <a:solidFill>
                  <a:srgbClr val="434747"/>
                </a:solidFill>
                <a:latin typeface="GothamBook" pitchFamily="50" charset="0"/>
              </a:rPr>
              <a:t>.</a:t>
            </a:r>
            <a:endParaRPr lang="en-US" sz="600" dirty="0">
              <a:solidFill>
                <a:srgbClr val="434747"/>
              </a:solidFill>
              <a:latin typeface="GothamBoo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0340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7"/>
          <p:cNvSpPr txBox="1"/>
          <p:nvPr/>
        </p:nvSpPr>
        <p:spPr>
          <a:xfrm>
            <a:off x="467544" y="557267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500"/>
              </a:spcAft>
            </a:pPr>
            <a:r>
              <a:rPr lang="fr-FR" sz="2400" dirty="0">
                <a:solidFill>
                  <a:srgbClr val="1B986F"/>
                </a:solidFill>
                <a:latin typeface="GothamBold" pitchFamily="50" charset="0"/>
              </a:rPr>
              <a:t>ACTIVITÉS PARENTALES POSITIVES</a:t>
            </a:r>
            <a:endParaRPr lang="fr-CA" sz="1600" dirty="0">
              <a:solidFill>
                <a:srgbClr val="434747"/>
              </a:solidFill>
              <a:latin typeface="GothamBold" pitchFamily="50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1491630"/>
            <a:ext cx="3912434" cy="247101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860032" y="1728632"/>
            <a:ext cx="2952328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fr-FR" sz="6000" dirty="0">
                <a:solidFill>
                  <a:srgbClr val="178962"/>
                </a:solidFill>
                <a:latin typeface="GothamBlack" pitchFamily="50" charset="0"/>
              </a:rPr>
              <a:t>50%</a:t>
            </a:r>
            <a:endParaRPr lang="fr-FR" sz="6000" dirty="0">
              <a:solidFill>
                <a:srgbClr val="434747"/>
              </a:solidFill>
              <a:latin typeface="GothamBook" pitchFamily="50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60032" y="2636861"/>
            <a:ext cx="3096344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fr-FR" sz="1600" dirty="0">
                <a:solidFill>
                  <a:srgbClr val="434747"/>
                </a:solidFill>
                <a:latin typeface="GothamBold" pitchFamily="50" charset="0"/>
              </a:rPr>
              <a:t>des parents déclarent aussi</a:t>
            </a:r>
          </a:p>
          <a:p>
            <a:r>
              <a:rPr lang="fr-FR" sz="1600" dirty="0">
                <a:solidFill>
                  <a:srgbClr val="434747"/>
                </a:solidFill>
                <a:latin typeface="GothamBold" pitchFamily="50" charset="0"/>
              </a:rPr>
              <a:t>chanter une chanson ou une comptine quotidiennement</a:t>
            </a:r>
          </a:p>
          <a:p>
            <a:r>
              <a:rPr lang="fr-FR" sz="1600" dirty="0">
                <a:solidFill>
                  <a:srgbClr val="434747"/>
                </a:solidFill>
                <a:latin typeface="GothamBold" pitchFamily="50" charset="0"/>
              </a:rPr>
              <a:t>à leurs tout-petits.</a:t>
            </a:r>
          </a:p>
        </p:txBody>
      </p:sp>
      <p:sp>
        <p:nvSpPr>
          <p:cNvPr id="9" name="Rectangle 8"/>
          <p:cNvSpPr/>
          <p:nvPr/>
        </p:nvSpPr>
        <p:spPr>
          <a:xfrm>
            <a:off x="179512" y="4796235"/>
            <a:ext cx="4176464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600" dirty="0">
                <a:solidFill>
                  <a:srgbClr val="434747"/>
                </a:solidFill>
                <a:latin typeface="GothamBold" pitchFamily="50" charset="0"/>
              </a:rPr>
              <a:t>Source :</a:t>
            </a:r>
            <a:r>
              <a:rPr lang="en-US" sz="600" b="1" dirty="0">
                <a:solidFill>
                  <a:srgbClr val="434747"/>
                </a:solidFill>
                <a:latin typeface="GothamBook" pitchFamily="50" charset="0"/>
              </a:rPr>
              <a:t> </a:t>
            </a:r>
            <a:r>
              <a:rPr lang="fr-FR" sz="600" dirty="0">
                <a:solidFill>
                  <a:srgbClr val="434747"/>
                </a:solidFill>
                <a:latin typeface="GothamBook" pitchFamily="50" charset="0"/>
              </a:rPr>
              <a:t>Institut de la statistique du Québec (2016). </a:t>
            </a:r>
            <a:r>
              <a:rPr lang="fr-FR" sz="600" i="1" dirty="0">
                <a:solidFill>
                  <a:srgbClr val="434747"/>
                </a:solidFill>
                <a:latin typeface="GothamBook" pitchFamily="50" charset="0"/>
              </a:rPr>
              <a:t>Mieux connaître la parentalité au Québec.</a:t>
            </a:r>
          </a:p>
          <a:p>
            <a:r>
              <a:rPr lang="fr-FR" sz="600" i="1" dirty="0">
                <a:solidFill>
                  <a:srgbClr val="434747"/>
                </a:solidFill>
                <a:latin typeface="GothamBook" pitchFamily="50" charset="0"/>
              </a:rPr>
              <a:t>Un portrait à partir de l’Enquête québécoise sur l’expérience des parents d’enfants de 0 à 5 ans en 2015</a:t>
            </a:r>
            <a:r>
              <a:rPr lang="fr-FR" sz="600" dirty="0">
                <a:solidFill>
                  <a:srgbClr val="434747"/>
                </a:solidFill>
                <a:latin typeface="GothamBook" pitchFamily="50" charset="0"/>
              </a:rPr>
              <a:t>.</a:t>
            </a:r>
            <a:endParaRPr lang="en-US" sz="600" dirty="0">
              <a:solidFill>
                <a:srgbClr val="434747"/>
              </a:solidFill>
              <a:latin typeface="GothamBoo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0340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7"/>
          <p:cNvSpPr txBox="1"/>
          <p:nvPr/>
        </p:nvSpPr>
        <p:spPr>
          <a:xfrm>
            <a:off x="467544" y="557267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500"/>
              </a:spcAft>
            </a:pPr>
            <a:r>
              <a:rPr lang="fr-FR" sz="2400" dirty="0">
                <a:solidFill>
                  <a:srgbClr val="1B986F"/>
                </a:solidFill>
                <a:latin typeface="GothamBold" pitchFamily="50" charset="0"/>
              </a:rPr>
              <a:t>ACTIVITÉS PARENTALES POSITIVES</a:t>
            </a:r>
            <a:endParaRPr lang="fr-CA" sz="1600" dirty="0">
              <a:solidFill>
                <a:srgbClr val="434747"/>
              </a:solidFill>
              <a:latin typeface="GothamBold" pitchFamily="50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15616" y="1902772"/>
            <a:ext cx="2952328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fr-FR" sz="6000" dirty="0">
                <a:solidFill>
                  <a:srgbClr val="178962"/>
                </a:solidFill>
                <a:latin typeface="GothamBlack" pitchFamily="50" charset="0"/>
              </a:rPr>
              <a:t>41%</a:t>
            </a:r>
            <a:endParaRPr lang="fr-FR" sz="6000" dirty="0">
              <a:solidFill>
                <a:srgbClr val="434747"/>
              </a:solidFill>
              <a:latin typeface="GothamBook" pitchFamily="50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15616" y="1707654"/>
            <a:ext cx="1116588" cy="2462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fr-FR" sz="1600" dirty="0">
                <a:solidFill>
                  <a:srgbClr val="434747"/>
                </a:solidFill>
                <a:latin typeface="GothamBold" pitchFamily="50" charset="0"/>
              </a:rPr>
              <a:t>Tandis que</a:t>
            </a:r>
            <a:endParaRPr lang="en-US" sz="1600" dirty="0">
              <a:latin typeface="GothamBold" pitchFamily="50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15616" y="2811000"/>
            <a:ext cx="2664296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fr-FR" sz="1600" dirty="0">
                <a:solidFill>
                  <a:srgbClr val="434747"/>
                </a:solidFill>
                <a:latin typeface="GothamBold" pitchFamily="50" charset="0"/>
              </a:rPr>
              <a:t>prennent le temps de lire ou de raconter des histoires tous les jours à leurs enfants.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9952" y="1419622"/>
            <a:ext cx="3617598" cy="267837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9512" y="4796235"/>
            <a:ext cx="4176464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600" dirty="0">
                <a:solidFill>
                  <a:srgbClr val="434747"/>
                </a:solidFill>
                <a:latin typeface="GothamBold" pitchFamily="50" charset="0"/>
              </a:rPr>
              <a:t>Source :</a:t>
            </a:r>
            <a:r>
              <a:rPr lang="en-US" sz="600" b="1" dirty="0">
                <a:solidFill>
                  <a:srgbClr val="434747"/>
                </a:solidFill>
                <a:latin typeface="GothamBook" pitchFamily="50" charset="0"/>
              </a:rPr>
              <a:t> </a:t>
            </a:r>
            <a:r>
              <a:rPr lang="fr-FR" sz="600" dirty="0">
                <a:solidFill>
                  <a:srgbClr val="434747"/>
                </a:solidFill>
                <a:latin typeface="GothamBook" pitchFamily="50" charset="0"/>
              </a:rPr>
              <a:t>Institut de la statistique du Québec (2016). </a:t>
            </a:r>
            <a:r>
              <a:rPr lang="fr-FR" sz="600" i="1" dirty="0">
                <a:solidFill>
                  <a:srgbClr val="434747"/>
                </a:solidFill>
                <a:latin typeface="GothamBook" pitchFamily="50" charset="0"/>
              </a:rPr>
              <a:t>Mieux connaître la parentalité au Québec.</a:t>
            </a:r>
          </a:p>
          <a:p>
            <a:r>
              <a:rPr lang="fr-FR" sz="600" i="1" dirty="0">
                <a:solidFill>
                  <a:srgbClr val="434747"/>
                </a:solidFill>
                <a:latin typeface="GothamBook" pitchFamily="50" charset="0"/>
              </a:rPr>
              <a:t>Un portrait à partir de l’Enquête québécoise sur l’expérience des parents d’enfants de 0 à 5 ans en 2015</a:t>
            </a:r>
            <a:r>
              <a:rPr lang="fr-FR" sz="600" dirty="0">
                <a:solidFill>
                  <a:srgbClr val="434747"/>
                </a:solidFill>
                <a:latin typeface="GothamBook" pitchFamily="50" charset="0"/>
              </a:rPr>
              <a:t>.</a:t>
            </a:r>
            <a:endParaRPr lang="en-US" sz="600" dirty="0">
              <a:solidFill>
                <a:srgbClr val="434747"/>
              </a:solidFill>
              <a:latin typeface="GothamBoo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0340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3A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995686"/>
            <a:ext cx="9144000" cy="925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500"/>
              </a:spcAft>
            </a:pPr>
            <a:r>
              <a:rPr lang="fr-CA" b="1" dirty="0">
                <a:solidFill>
                  <a:srgbClr val="434747"/>
                </a:solidFill>
                <a:latin typeface="GothamBold" pitchFamily="50" charset="0"/>
              </a:rPr>
              <a:t>POUR CONSULTER LE PORTRAIT COMPLET :</a:t>
            </a:r>
          </a:p>
          <a:p>
            <a:pPr algn="ctr">
              <a:spcAft>
                <a:spcPts val="500"/>
              </a:spcAft>
            </a:pPr>
            <a:r>
              <a:rPr lang="fr-CA" sz="3200" b="1" dirty="0">
                <a:solidFill>
                  <a:schemeClr val="bg1"/>
                </a:solidFill>
                <a:latin typeface="GothamBold" pitchFamily="50" charset="0"/>
              </a:rPr>
              <a:t>tout-petits.org/portrait2016</a:t>
            </a:r>
            <a:endParaRPr lang="fr-CA" sz="3200" dirty="0">
              <a:solidFill>
                <a:schemeClr val="bg1"/>
              </a:solidFill>
              <a:latin typeface="Gotham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5744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688" y="1291952"/>
            <a:ext cx="5616624" cy="1423814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521022063"/>
              </p:ext>
            </p:extLst>
          </p:nvPr>
        </p:nvGraphicFramePr>
        <p:xfrm>
          <a:off x="611560" y="3795886"/>
          <a:ext cx="3698454" cy="902950"/>
        </p:xfrm>
        <a:graphic>
          <a:graphicData uri="http://schemas.openxmlformats.org/presentationml/2006/ole">
            <p:oleObj spid="_x0000_s1109" name="Image" r:id="rId4" imgW="8063492" imgH="1968254" progId="">
              <p:embed/>
            </p:oleObj>
          </a:graphicData>
        </a:graphic>
      </p:graphicFrame>
      <p:sp>
        <p:nvSpPr>
          <p:cNvPr id="9" name="Oval 8"/>
          <p:cNvSpPr>
            <a:spLocks noChangeAspect="1"/>
          </p:cNvSpPr>
          <p:nvPr/>
        </p:nvSpPr>
        <p:spPr>
          <a:xfrm>
            <a:off x="6455664" y="2147875"/>
            <a:ext cx="155448" cy="155448"/>
          </a:xfrm>
          <a:prstGeom prst="ellipse">
            <a:avLst/>
          </a:prstGeom>
          <a:solidFill>
            <a:srgbClr val="DE4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08304" y="4239411"/>
            <a:ext cx="1417340" cy="54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5744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91680" y="1956197"/>
            <a:ext cx="576064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fr-FR" sz="2000" dirty="0">
                <a:solidFill>
                  <a:srgbClr val="434747"/>
                </a:solidFill>
                <a:latin typeface="GothamBold" pitchFamily="50" charset="0"/>
              </a:rPr>
              <a:t>Le nombre de naissances dans l’ensemble du Québec est quant à lui passé de</a:t>
            </a:r>
          </a:p>
        </p:txBody>
      </p:sp>
      <p:sp>
        <p:nvSpPr>
          <p:cNvPr id="6" name="Arrow: Right 5"/>
          <p:cNvSpPr/>
          <p:nvPr/>
        </p:nvSpPr>
        <p:spPr>
          <a:xfrm>
            <a:off x="4067944" y="2844016"/>
            <a:ext cx="864096" cy="576064"/>
          </a:xfrm>
          <a:prstGeom prst="rightArrow">
            <a:avLst/>
          </a:prstGeom>
          <a:solidFill>
            <a:srgbClr val="FBE2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51720" y="2749158"/>
            <a:ext cx="504056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500"/>
              </a:spcAft>
            </a:pPr>
            <a:r>
              <a:rPr lang="fr-FR" sz="3600" dirty="0">
                <a:solidFill>
                  <a:srgbClr val="F47D30"/>
                </a:solidFill>
                <a:latin typeface="GothamBlack" pitchFamily="50" charset="0"/>
              </a:rPr>
              <a:t>76 341    </a:t>
            </a:r>
            <a:r>
              <a:rPr lang="fr-FR" sz="1600" dirty="0">
                <a:solidFill>
                  <a:srgbClr val="F47D30"/>
                </a:solidFill>
                <a:latin typeface="GothamBook" pitchFamily="50" charset="0"/>
              </a:rPr>
              <a:t>à</a:t>
            </a:r>
            <a:r>
              <a:rPr lang="fr-FR" sz="3600" dirty="0">
                <a:solidFill>
                  <a:srgbClr val="F47D30"/>
                </a:solidFill>
                <a:latin typeface="GothamBlack" pitchFamily="50" charset="0"/>
              </a:rPr>
              <a:t>    86 800</a:t>
            </a:r>
          </a:p>
        </p:txBody>
      </p:sp>
      <p:sp>
        <p:nvSpPr>
          <p:cNvPr id="2" name="Rectangle 1"/>
          <p:cNvSpPr/>
          <p:nvPr/>
        </p:nvSpPr>
        <p:spPr>
          <a:xfrm>
            <a:off x="2771800" y="3303156"/>
            <a:ext cx="766235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fr-FR" sz="1400" dirty="0">
                <a:solidFill>
                  <a:srgbClr val="F47D30"/>
                </a:solidFill>
                <a:latin typeface="GothamBold" pitchFamily="50" charset="0"/>
              </a:rPr>
              <a:t>en 2005</a:t>
            </a:r>
            <a:endParaRPr lang="en-US" sz="1400" dirty="0">
              <a:solidFill>
                <a:srgbClr val="F47D30"/>
              </a:solidFill>
              <a:latin typeface="GothamBold" pitchFamily="50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36096" y="3303156"/>
            <a:ext cx="709233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fr-FR" sz="1400" dirty="0">
                <a:solidFill>
                  <a:srgbClr val="F47D30"/>
                </a:solidFill>
                <a:latin typeface="GothamBold" pitchFamily="50" charset="0"/>
              </a:rPr>
              <a:t>en 2015</a:t>
            </a:r>
            <a:endParaRPr lang="en-US" sz="1400" dirty="0">
              <a:solidFill>
                <a:srgbClr val="F47D30"/>
              </a:solidFill>
              <a:latin typeface="GothamBold" pitchFamily="50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66083" y="3292619"/>
            <a:ext cx="80150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fr-FR" sz="1000" dirty="0">
                <a:solidFill>
                  <a:srgbClr val="F47D30"/>
                </a:solidFill>
                <a:latin typeface="GothamBold" pitchFamily="50" charset="0"/>
              </a:rPr>
              <a:t>2</a:t>
            </a:r>
            <a:endParaRPr lang="en-US" sz="1000" dirty="0"/>
          </a:p>
        </p:txBody>
      </p:sp>
      <p:sp>
        <p:nvSpPr>
          <p:cNvPr id="10" name="Rectangle 9"/>
          <p:cNvSpPr/>
          <p:nvPr/>
        </p:nvSpPr>
        <p:spPr>
          <a:xfrm>
            <a:off x="2286000" y="3601348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800"/>
              </a:spcAft>
            </a:pPr>
            <a:r>
              <a:rPr lang="fr-FR" sz="1600" dirty="0">
                <a:solidFill>
                  <a:srgbClr val="434747"/>
                </a:solidFill>
                <a:latin typeface="GothamBook" pitchFamily="50" charset="0"/>
              </a:rPr>
              <a:t>C’est environ 10 000 naissances de plus.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9512" y="4876006"/>
            <a:ext cx="4824536" cy="923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600" dirty="0">
                <a:solidFill>
                  <a:srgbClr val="434747"/>
                </a:solidFill>
                <a:latin typeface="GothamBold" pitchFamily="50" charset="0"/>
              </a:rPr>
              <a:t>Source : </a:t>
            </a:r>
            <a:r>
              <a:rPr lang="fr-FR" sz="600" dirty="0">
                <a:solidFill>
                  <a:srgbClr val="434747"/>
                </a:solidFill>
                <a:latin typeface="GothamBook" pitchFamily="50" charset="0"/>
              </a:rPr>
              <a:t>Institut de la statistique du Québec, </a:t>
            </a:r>
            <a:r>
              <a:rPr lang="fr-FR" sz="600" i="1" dirty="0">
                <a:solidFill>
                  <a:srgbClr val="434747"/>
                </a:solidFill>
                <a:latin typeface="GothamBook" pitchFamily="50" charset="0"/>
              </a:rPr>
              <a:t>Registre des événements démographiques</a:t>
            </a:r>
            <a:r>
              <a:rPr lang="fr-FR" sz="600" dirty="0">
                <a:solidFill>
                  <a:srgbClr val="434747"/>
                </a:solidFill>
                <a:latin typeface="GothamBook" pitchFamily="50" charset="0"/>
              </a:rPr>
              <a:t>, données provisoires de 2015.</a:t>
            </a:r>
            <a:endParaRPr lang="en-US" sz="600" dirty="0">
              <a:solidFill>
                <a:srgbClr val="434747"/>
              </a:solidFill>
              <a:latin typeface="GothamBook" pitchFamily="50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737966"/>
            <a:ext cx="1728192" cy="104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0599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71600" y="810799"/>
            <a:ext cx="7200800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fr-FR" sz="2000" dirty="0">
                <a:solidFill>
                  <a:srgbClr val="434747"/>
                </a:solidFill>
                <a:latin typeface="GothamBold" pitchFamily="50" charset="0"/>
              </a:rPr>
              <a:t>Ces statistiques demeurent cependant inférieures à ce qui a été noté entre 2009 et 2013, alors que le nombre de naissances dépassait les 88 000 par année.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8601" y="2211710"/>
            <a:ext cx="6766798" cy="130742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9512" y="4876006"/>
            <a:ext cx="4824536" cy="923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600" dirty="0">
                <a:solidFill>
                  <a:srgbClr val="434747"/>
                </a:solidFill>
                <a:latin typeface="GothamBold" pitchFamily="50" charset="0"/>
              </a:rPr>
              <a:t>Source : </a:t>
            </a:r>
            <a:r>
              <a:rPr lang="fr-FR" sz="600" dirty="0">
                <a:solidFill>
                  <a:srgbClr val="434747"/>
                </a:solidFill>
                <a:latin typeface="GothamBook" pitchFamily="50" charset="0"/>
              </a:rPr>
              <a:t>Institut de la statistique du Québec, </a:t>
            </a:r>
            <a:r>
              <a:rPr lang="fr-FR" sz="600" i="1" dirty="0">
                <a:solidFill>
                  <a:srgbClr val="434747"/>
                </a:solidFill>
                <a:latin typeface="GothamBook" pitchFamily="50" charset="0"/>
              </a:rPr>
              <a:t>Registre des événements démographiques</a:t>
            </a:r>
            <a:r>
              <a:rPr lang="fr-FR" sz="600" dirty="0">
                <a:solidFill>
                  <a:srgbClr val="434747"/>
                </a:solidFill>
                <a:latin typeface="GothamBook" pitchFamily="50" charset="0"/>
              </a:rPr>
              <a:t>, données provisoires de 2015.</a:t>
            </a:r>
            <a:endParaRPr lang="en-US" sz="600" dirty="0">
              <a:solidFill>
                <a:srgbClr val="434747"/>
              </a:solidFill>
              <a:latin typeface="GothamBoo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0599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5264" y="1521970"/>
            <a:ext cx="4873472" cy="176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7281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4587974"/>
            <a:ext cx="2664296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600" dirty="0">
                <a:solidFill>
                  <a:srgbClr val="434747"/>
                </a:solidFill>
                <a:latin typeface="GothamBold" pitchFamily="50" charset="0"/>
              </a:rPr>
              <a:t>Source : </a:t>
            </a:r>
            <a:r>
              <a:rPr lang="fr-FR" sz="600" dirty="0">
                <a:solidFill>
                  <a:srgbClr val="434747"/>
                </a:solidFill>
                <a:latin typeface="GothamBook" pitchFamily="50" charset="0"/>
              </a:rPr>
              <a:t>Institut de la statistique du Québec, Direction des statistiques sociodémographiques et Statistique Canada, Division de la démographie, adapté par l’Institut de la statistique du Québec. Données provisoires de 2015.</a:t>
            </a:r>
            <a:endParaRPr lang="en-US" sz="600" dirty="0">
              <a:solidFill>
                <a:srgbClr val="434747"/>
              </a:solidFill>
              <a:latin typeface="GothamBook" pitchFamily="50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9912" y="325475"/>
            <a:ext cx="3024336" cy="449255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67544" y="555526"/>
            <a:ext cx="33123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>
                <a:solidFill>
                  <a:srgbClr val="434747"/>
                </a:solidFill>
                <a:latin typeface="GothamBold" pitchFamily="50" charset="0"/>
              </a:rPr>
              <a:t>Répartition de la population âgée de 0 à 5 ans dans les différentes régions du Québec en 2015 </a:t>
            </a:r>
            <a:endParaRPr lang="fr-CA" sz="1600" dirty="0">
              <a:solidFill>
                <a:srgbClr val="434747"/>
              </a:solidFill>
              <a:latin typeface="Gotham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4663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469870AF16134581D08A9BF2BE6FF9" ma:contentTypeVersion="0" ma:contentTypeDescription="Crée un document." ma:contentTypeScope="" ma:versionID="630e7c4c52f2d9c8daf1de6f2a99f06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7a1d453f13da70a6384ccb06b85f91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ExcludedTransformers xmlns="http://schemas.microsoft.com/sharepoint/v3/contenttype/transformers">
  <Transformer Guid="888d770d-d3e9-4d60-8267-3c05ab059ef5"/>
  <Transformer Guid="2798ee32-2961-4232-97dd-1a76b9aa6c6f"/>
  <Transformer Guid="853d58f5-13c3-46f8-8b81-3ca4abcad7b3"/>
</ExcludedTransform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?mso-contentType ?>
<rca:RCAuthoringProperties xmlns:rca="urn:sharePointPublishingRcaProperties">
  <rca:Converter rca:guid="6dfdc5b4-2a28-4a06-b0c6-ad3901e3a807">
    <rca:property rca:type="InheritParentSettings">False</rca:property>
    <rca:property rca:type="SelectedPageLayout">24</rca:property>
    <rca:property rca:type="SelectedPageField">f55c4d88-1f2e-4ad9-aaa8-819af4ee7ee8</rca:property>
    <rca:property rca:type="SelectedStylesField">a932ec3f-94c1-48b1-b6dc-41aaa6eb7e54</rca:property>
    <rca:property rca:type="CreatePageWithSourceDocument">True</rca:property>
    <rca:property rca:type="AllowChangeLocationConfig">True</rca:property>
    <rca:property rca:type="ConfiguredPageLocation">https://kiosque.fondationchagnon.org</rca:property>
    <rca:property rca:type="CreateSynchronously">True</rca:property>
    <rca:property rca:type="AllowChangeProcessingConfig">True</rca:property>
    <rca:property rca:type="ConverterSpecificSettings"/>
  </rca:Converter>
</rca:RCAuthoringProperties>
</file>

<file path=customXml/itemProps1.xml><?xml version="1.0" encoding="utf-8"?>
<ds:datastoreItem xmlns:ds="http://schemas.openxmlformats.org/officeDocument/2006/customXml" ds:itemID="{3F5D2259-181E-4497-A1B8-A8E9818036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E8FA5B9-E903-4F8B-9A7E-322C30AD7808}">
  <ds:schemaRefs>
    <ds:schemaRef ds:uri="http://schemas.microsoft.com/sharepoint/v3/contenttype/transformers"/>
  </ds:schemaRefs>
</ds:datastoreItem>
</file>

<file path=customXml/itemProps3.xml><?xml version="1.0" encoding="utf-8"?>
<ds:datastoreItem xmlns:ds="http://schemas.openxmlformats.org/officeDocument/2006/customXml" ds:itemID="{4F75666A-2FF9-42BC-8B10-990D8CB4DCD2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13AEBB0B-4634-4534-86E2-BDC5714468C8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E5D4540E-9BEB-4D92-BC4B-8E091F204C98}">
  <ds:schemaRefs>
    <ds:schemaRef ds:uri="urn:sharePointPublishingRca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2162</TotalTime>
  <Words>2657</Words>
  <Application>Microsoft Office PowerPoint</Application>
  <PresentationFormat>Affichage à l'écran (16:9)</PresentationFormat>
  <Paragraphs>202</Paragraphs>
  <Slides>55</Slides>
  <Notes>2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55</vt:i4>
      </vt:variant>
    </vt:vector>
  </HeadingPairs>
  <TitlesOfParts>
    <vt:vector size="63" baseType="lpstr">
      <vt:lpstr>Arial</vt:lpstr>
      <vt:lpstr>GothamBold</vt:lpstr>
      <vt:lpstr>GothamBook</vt:lpstr>
      <vt:lpstr>GothamBlack</vt:lpstr>
      <vt:lpstr>Calibri</vt:lpstr>
      <vt:lpstr>Wingdings 3</vt:lpstr>
      <vt:lpstr>Thème Office</vt:lpstr>
      <vt:lpstr>Image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  <vt:lpstr>Diapositive 49</vt:lpstr>
      <vt:lpstr>Diapositive 50</vt:lpstr>
      <vt:lpstr>Diapositive 51</vt:lpstr>
      <vt:lpstr>Diapositive 52</vt:lpstr>
      <vt:lpstr>Diapositive 53</vt:lpstr>
      <vt:lpstr>Diapositive 54</vt:lpstr>
      <vt:lpstr>Diapositive 55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Lancement  Observatoire des tout-petits</dc:title>
  <dc:creator>Jocelyn Laplante</dc:creator>
  <cp:lastModifiedBy>Eric</cp:lastModifiedBy>
  <cp:revision>263</cp:revision>
  <dcterms:created xsi:type="dcterms:W3CDTF">2016-04-12T14:41:55Z</dcterms:created>
  <dcterms:modified xsi:type="dcterms:W3CDTF">2016-11-30T19:27:34Z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0x01010048469870AF16134581D08A9BF2BE6FF9</vt:lpwstr>
  </property>
  <property fmtid="{D5CDD505-2E9C-101B-9397-08002B2CF9AE}" pid="3" name="_MarkAsFinal">
    <vt:bool>true</vt:bool>
  </property>
</Properties>
</file>