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1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tags/tag13.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tags/tag16.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charts/chart8.xml" ContentType="application/vnd.openxmlformats-officedocument.drawingml.chart+xml"/>
  <Override PartName="/ppt/theme/themeOverride3.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9.xml" ContentType="application/vnd.openxmlformats-officedocument.drawingml.chart+xml"/>
  <Override PartName="/ppt/tags/tag28.xml" ContentType="application/vnd.openxmlformats-officedocument.presentationml.tags+xml"/>
  <Override PartName="/ppt/tags/tag29.xml" ContentType="application/vnd.openxmlformats-officedocument.presentationml.tags+xml"/>
  <Override PartName="/ppt/charts/chart10.xml" ContentType="application/vnd.openxmlformats-officedocument.drawingml.chart+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6"/>
    <p:sldMasterId id="2147483768" r:id="rId7"/>
  </p:sldMasterIdLst>
  <p:notesMasterIdLst>
    <p:notesMasterId r:id="rId36"/>
  </p:notesMasterIdLst>
  <p:sldIdLst>
    <p:sldId id="366" r:id="rId8"/>
    <p:sldId id="398" r:id="rId9"/>
    <p:sldId id="404" r:id="rId10"/>
    <p:sldId id="388" r:id="rId11"/>
    <p:sldId id="377" r:id="rId12"/>
    <p:sldId id="399" r:id="rId13"/>
    <p:sldId id="389" r:id="rId14"/>
    <p:sldId id="390" r:id="rId15"/>
    <p:sldId id="376" r:id="rId16"/>
    <p:sldId id="358" r:id="rId17"/>
    <p:sldId id="380" r:id="rId18"/>
    <p:sldId id="381" r:id="rId19"/>
    <p:sldId id="391" r:id="rId20"/>
    <p:sldId id="392" r:id="rId21"/>
    <p:sldId id="368" r:id="rId22"/>
    <p:sldId id="382" r:id="rId23"/>
    <p:sldId id="393" r:id="rId24"/>
    <p:sldId id="400" r:id="rId25"/>
    <p:sldId id="403" r:id="rId26"/>
    <p:sldId id="374" r:id="rId27"/>
    <p:sldId id="395" r:id="rId28"/>
    <p:sldId id="361" r:id="rId29"/>
    <p:sldId id="378" r:id="rId30"/>
    <p:sldId id="394" r:id="rId31"/>
    <p:sldId id="396" r:id="rId32"/>
    <p:sldId id="397" r:id="rId33"/>
    <p:sldId id="401" r:id="rId34"/>
    <p:sldId id="289" r:id="rId35"/>
  </p:sldIdLst>
  <p:sldSz cx="12192000" cy="6858000"/>
  <p:notesSz cx="6858000" cy="9144000"/>
  <p:embeddedFontLst>
    <p:embeddedFont>
      <p:font typeface="Raleway ExtraBold" panose="020B0903030101060003" pitchFamily="34" charset="0"/>
      <p:bold r:id="rId37"/>
    </p:embeddedFont>
    <p:embeddedFont>
      <p:font typeface="AlternateGotNo3D" pitchFamily="2" charset="0"/>
      <p:regular r:id="rId38"/>
    </p:embeddedFont>
    <p:embeddedFont>
      <p:font typeface="Calibri" panose="020F0502020204030204" pitchFamily="34" charset="0"/>
      <p:regular r:id="rId39"/>
      <p:bold r:id="rId40"/>
      <p:italic r:id="rId41"/>
      <p:boldItalic r:id="rId42"/>
    </p:embeddedFont>
    <p:embeddedFont>
      <p:font typeface="Raleway" panose="020B0503030101060003" pitchFamily="34" charset="0"/>
      <p:regular r:id="rId43"/>
      <p:bold r:id="rId44"/>
      <p:italic r:id="rId45"/>
      <p:boldItalic r:id="rId46"/>
    </p:embeddedFont>
    <p:embeddedFont>
      <p:font typeface="Calibri Light" panose="020F0302020204030204" pitchFamily="34" charset="0"/>
      <p:regular r:id="rId47"/>
      <p:italic r:id="rId48"/>
    </p:embeddedFont>
  </p:embeddedFontLst>
  <p:defaultTextStyle>
    <a:defPPr>
      <a:defRPr lang="fr-FR"/>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orient="horz" pos="1821">
          <p15:clr>
            <a:srgbClr val="A4A3A4"/>
          </p15:clr>
        </p15:guide>
        <p15:guide id="4" orient="horz" pos="3602">
          <p15:clr>
            <a:srgbClr val="A4A3A4"/>
          </p15:clr>
        </p15:guide>
        <p15:guide id="5" pos="5207">
          <p15:clr>
            <a:srgbClr val="A4A3A4"/>
          </p15:clr>
        </p15:guide>
        <p15:guide id="6" pos="439">
          <p15:clr>
            <a:srgbClr val="A4A3A4"/>
          </p15:clr>
        </p15:guide>
        <p15:guide id="7" pos="4695">
          <p15:clr>
            <a:srgbClr val="A4A3A4"/>
          </p15:clr>
        </p15:guide>
        <p15:guide id="8" pos="117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ault Marilou"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0F4"/>
    <a:srgbClr val="F58233"/>
    <a:srgbClr val="A4CB6F"/>
    <a:srgbClr val="30AF82"/>
    <a:srgbClr val="3F3F3F"/>
    <a:srgbClr val="CCFF99"/>
    <a:srgbClr val="FF7C80"/>
    <a:srgbClr val="B6352E"/>
    <a:srgbClr val="4EB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69" autoAdjust="0"/>
    <p:restoredTop sz="86830" autoAdjust="0"/>
  </p:normalViewPr>
  <p:slideViewPr>
    <p:cSldViewPr snapToGrid="0">
      <p:cViewPr varScale="1">
        <p:scale>
          <a:sx n="115" d="100"/>
          <a:sy n="115" d="100"/>
        </p:scale>
        <p:origin x="-930" y="-102"/>
      </p:cViewPr>
      <p:guideLst>
        <p:guide orient="horz" pos="2160"/>
        <p:guide orient="horz" pos="1821"/>
        <p:guide orient="horz" pos="3602"/>
        <p:guide pos="3840"/>
        <p:guide pos="5207"/>
        <p:guide pos="439"/>
        <p:guide pos="4695"/>
        <p:guide pos="1170"/>
      </p:guideLst>
    </p:cSldViewPr>
  </p:slideViewPr>
  <p:outlineViewPr>
    <p:cViewPr>
      <p:scale>
        <a:sx n="33" d="100"/>
        <a:sy n="33" d="100"/>
      </p:scale>
      <p:origin x="0" y="772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1.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couillardk\Desktop\Observatoire\Observatoire%20-%20document%20&#233;lus%20provinciaux\sondage%20population%20GST_graphique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oleObject" Target="file:///C:\Users\couillardk\Desktop\Observatoire\Observatoire%20-%20document%20&#233;lus%20provinciaux\sondage%20population%20GST_graphiques.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oleObject" Target="file:///C:\Users\couillardk\Desktop\Observatoire\Observatoire%20-%20document%20&#233;lus%20provinciaux\sondage%20population%20GST_graphiques.xlsx" TargetMode="External"/><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1"/>
            <c:bubble3D val="0"/>
            <c:spPr>
              <a:solidFill>
                <a:srgbClr val="30AF82"/>
              </a:solidFill>
            </c:spPr>
          </c:dPt>
          <c:cat>
            <c:strRef>
              <c:f>Sheet1!$A$2:$A$3</c:f>
              <c:strCache>
                <c:ptCount val="2"/>
                <c:pt idx="0">
                  <c:v>1st Qtr</c:v>
                </c:pt>
                <c:pt idx="1">
                  <c:v>2nd Qtr</c:v>
                </c:pt>
              </c:strCache>
            </c:strRef>
          </c:cat>
          <c:val>
            <c:numRef>
              <c:f>Sheet1!$B$2:$B$3</c:f>
              <c:numCache>
                <c:formatCode>General</c:formatCode>
                <c:ptCount val="2"/>
                <c:pt idx="0">
                  <c:v>91</c:v>
                </c:pt>
                <c:pt idx="1">
                  <c:v>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Sheet1!$A$1</c:f>
              <c:strCache>
                <c:ptCount val="1"/>
                <c:pt idx="0">
                  <c:v>2018</c:v>
                </c:pt>
              </c:strCache>
            </c:strRef>
          </c:tx>
          <c:dPt>
            <c:idx val="2"/>
            <c:bubble3D val="0"/>
            <c:spPr>
              <a:solidFill>
                <a:schemeClr val="accent5"/>
              </a:solidFill>
            </c:spPr>
          </c:dPt>
          <c:dPt>
            <c:idx val="3"/>
            <c:bubble3D val="0"/>
            <c:spPr>
              <a:solidFill>
                <a:schemeClr val="tx2"/>
              </a:solidFill>
            </c:spPr>
          </c:dPt>
          <c:cat>
            <c:multiLvlStrRef>
              <c:f>Sheet1!#REF!</c:f>
            </c:multiLvlStrRef>
          </c:cat>
          <c:val>
            <c:numRef>
              <c:f>Sheet1!$A$2:$A$5</c:f>
              <c:numCache>
                <c:formatCode>General</c:formatCode>
                <c:ptCount val="4"/>
                <c:pt idx="0">
                  <c:v>33</c:v>
                </c:pt>
                <c:pt idx="1">
                  <c:v>30</c:v>
                </c:pt>
                <c:pt idx="2">
                  <c:v>28</c:v>
                </c:pt>
                <c:pt idx="3">
                  <c:v>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ln w="19050" cmpd="sng">
              <a:noFill/>
            </a:ln>
          </c:spPr>
          <c:dPt>
            <c:idx val="1"/>
            <c:bubble3D val="0"/>
            <c:spPr>
              <a:solidFill>
                <a:schemeClr val="accent5">
                  <a:lumMod val="90000"/>
                </a:schemeClr>
              </a:solidFill>
              <a:ln w="19050" cmpd="sng">
                <a:noFill/>
              </a:ln>
            </c:spPr>
          </c:dPt>
          <c:cat>
            <c:strRef>
              <c:f>Sheet1!$A$2:$A$3</c:f>
              <c:strCache>
                <c:ptCount val="2"/>
                <c:pt idx="0">
                  <c:v>1st Qtr</c:v>
                </c:pt>
                <c:pt idx="1">
                  <c:v>2nd Qtr</c:v>
                </c:pt>
              </c:strCache>
            </c:strRef>
          </c:cat>
          <c:val>
            <c:numRef>
              <c:f>Sheet1!$B$2:$B$3</c:f>
              <c:numCache>
                <c:formatCode>General</c:formatCode>
                <c:ptCount val="2"/>
                <c:pt idx="0">
                  <c:v>91</c:v>
                </c:pt>
                <c:pt idx="1">
                  <c:v>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0826020135618593E-2"/>
          <c:y val="4.3134478928572702E-2"/>
          <c:w val="0.80764356333152798"/>
          <c:h val="0.84760067954108798"/>
        </c:manualLayout>
      </c:layout>
      <c:barChart>
        <c:barDir val="col"/>
        <c:grouping val="clustered"/>
        <c:varyColors val="0"/>
        <c:ser>
          <c:idx val="0"/>
          <c:order val="0"/>
          <c:tx>
            <c:strRef>
              <c:f>Sheet1!$B$1</c:f>
              <c:strCache>
                <c:ptCount val="1"/>
                <c:pt idx="0">
                  <c:v>2015</c:v>
                </c:pt>
              </c:strCache>
            </c:strRef>
          </c:tx>
          <c:invertIfNegative val="0"/>
          <c:cat>
            <c:strRef>
              <c:f>Sheet1!$A$2:$A$5</c:f>
              <c:strCache>
                <c:ptCount val="4"/>
                <c:pt idx="0">
                  <c:v>Trop</c:v>
                </c:pt>
                <c:pt idx="1">
                  <c:v>Suffisamment</c:v>
                </c:pt>
                <c:pt idx="2">
                  <c:v>Pas assez</c:v>
                </c:pt>
                <c:pt idx="3">
                  <c:v>Ne sait pas</c:v>
                </c:pt>
              </c:strCache>
            </c:strRef>
          </c:cat>
          <c:val>
            <c:numRef>
              <c:f>Sheet1!$B$2:$B$5</c:f>
              <c:numCache>
                <c:formatCode>0%</c:formatCode>
                <c:ptCount val="4"/>
                <c:pt idx="0">
                  <c:v>0.05</c:v>
                </c:pt>
                <c:pt idx="1">
                  <c:v>0.51</c:v>
                </c:pt>
                <c:pt idx="2">
                  <c:v>0.38</c:v>
                </c:pt>
                <c:pt idx="3">
                  <c:v>7.0000000000000007E-2</c:v>
                </c:pt>
              </c:numCache>
            </c:numRef>
          </c:val>
        </c:ser>
        <c:ser>
          <c:idx val="1"/>
          <c:order val="1"/>
          <c:tx>
            <c:strRef>
              <c:f>Sheet1!$C$1</c:f>
              <c:strCache>
                <c:ptCount val="1"/>
                <c:pt idx="0">
                  <c:v>2018</c:v>
                </c:pt>
              </c:strCache>
            </c:strRef>
          </c:tx>
          <c:invertIfNegative val="0"/>
          <c:cat>
            <c:strRef>
              <c:f>Sheet1!$A$2:$A$5</c:f>
              <c:strCache>
                <c:ptCount val="4"/>
                <c:pt idx="0">
                  <c:v>Trop</c:v>
                </c:pt>
                <c:pt idx="1">
                  <c:v>Suffisamment</c:v>
                </c:pt>
                <c:pt idx="2">
                  <c:v>Pas assez</c:v>
                </c:pt>
                <c:pt idx="3">
                  <c:v>Ne sait pas</c:v>
                </c:pt>
              </c:strCache>
            </c:strRef>
          </c:cat>
          <c:val>
            <c:numRef>
              <c:f>Sheet1!$C$2:$C$5</c:f>
              <c:numCache>
                <c:formatCode>0%</c:formatCode>
                <c:ptCount val="4"/>
                <c:pt idx="0">
                  <c:v>0.04</c:v>
                </c:pt>
                <c:pt idx="1">
                  <c:v>0.26</c:v>
                </c:pt>
                <c:pt idx="2">
                  <c:v>0.62</c:v>
                </c:pt>
                <c:pt idx="3">
                  <c:v>0.08</c:v>
                </c:pt>
              </c:numCache>
            </c:numRef>
          </c:val>
        </c:ser>
        <c:dLbls>
          <c:showLegendKey val="0"/>
          <c:showVal val="0"/>
          <c:showCatName val="0"/>
          <c:showSerName val="0"/>
          <c:showPercent val="0"/>
          <c:showBubbleSize val="0"/>
        </c:dLbls>
        <c:gapWidth val="100"/>
        <c:axId val="123655680"/>
        <c:axId val="123657216"/>
      </c:barChart>
      <c:catAx>
        <c:axId val="123655680"/>
        <c:scaling>
          <c:orientation val="minMax"/>
        </c:scaling>
        <c:delete val="0"/>
        <c:axPos val="b"/>
        <c:numFmt formatCode="General" sourceLinked="0"/>
        <c:majorTickMark val="none"/>
        <c:minorTickMark val="none"/>
        <c:tickLblPos val="nextTo"/>
        <c:txPr>
          <a:bodyPr/>
          <a:lstStyle/>
          <a:p>
            <a:pPr>
              <a:defRPr sz="1200" b="1" i="0">
                <a:solidFill>
                  <a:schemeClr val="tx2"/>
                </a:solidFill>
              </a:defRPr>
            </a:pPr>
            <a:endParaRPr lang="fr-FR"/>
          </a:p>
        </c:txPr>
        <c:crossAx val="123657216"/>
        <c:crosses val="autoZero"/>
        <c:auto val="1"/>
        <c:lblAlgn val="ctr"/>
        <c:lblOffset val="100"/>
        <c:noMultiLvlLbl val="0"/>
      </c:catAx>
      <c:valAx>
        <c:axId val="123657216"/>
        <c:scaling>
          <c:orientation val="minMax"/>
          <c:max val="1"/>
        </c:scaling>
        <c:delete val="0"/>
        <c:axPos val="l"/>
        <c:majorGridlines>
          <c:spPr>
            <a:ln w="3175">
              <a:solidFill>
                <a:schemeClr val="tx2">
                  <a:lumMod val="40000"/>
                  <a:lumOff val="60000"/>
                </a:schemeClr>
              </a:solidFill>
            </a:ln>
          </c:spPr>
        </c:majorGridlines>
        <c:numFmt formatCode="0%" sourceLinked="0"/>
        <c:majorTickMark val="none"/>
        <c:minorTickMark val="none"/>
        <c:tickLblPos val="nextTo"/>
        <c:spPr>
          <a:ln>
            <a:noFill/>
          </a:ln>
        </c:spPr>
        <c:txPr>
          <a:bodyPr/>
          <a:lstStyle/>
          <a:p>
            <a:pPr>
              <a:defRPr sz="1200" b="1" i="0">
                <a:solidFill>
                  <a:schemeClr val="tx2"/>
                </a:solidFill>
              </a:defRPr>
            </a:pPr>
            <a:endParaRPr lang="fr-FR"/>
          </a:p>
        </c:txPr>
        <c:crossAx val="123655680"/>
        <c:crosses val="autoZero"/>
        <c:crossBetween val="between"/>
      </c:valAx>
    </c:plotArea>
    <c:legend>
      <c:legendPos val="r"/>
      <c:layout>
        <c:manualLayout>
          <c:xMode val="edge"/>
          <c:yMode val="edge"/>
          <c:x val="0.90580767675974405"/>
          <c:y val="1.9288201561362399E-2"/>
          <c:w val="8.8983342004260196E-2"/>
          <c:h val="0.109653924590544"/>
        </c:manualLayout>
      </c:layout>
      <c:overlay val="0"/>
      <c:txPr>
        <a:bodyPr/>
        <a:lstStyle/>
        <a:p>
          <a:pPr>
            <a:defRPr sz="1000" b="1" i="0">
              <a:solidFill>
                <a:schemeClr val="tx2"/>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96927283895E-2"/>
          <c:y val="0.32615055669234599"/>
          <c:w val="0.94432257405604003"/>
          <c:h val="0.51728102810188603"/>
        </c:manualLayout>
      </c:layout>
      <c:barChart>
        <c:barDir val="col"/>
        <c:grouping val="clustered"/>
        <c:varyColors val="0"/>
        <c:ser>
          <c:idx val="0"/>
          <c:order val="0"/>
          <c:tx>
            <c:strRef>
              <c:f>'Diapo 3'!$B$2</c:f>
              <c:strCache>
                <c:ptCount val="1"/>
                <c:pt idx="0">
                  <c:v>D'accord</c:v>
                </c:pt>
              </c:strCache>
            </c:strRef>
          </c:tx>
          <c:spPr>
            <a:solidFill>
              <a:schemeClr val="accent1"/>
            </a:solidFill>
            <a:ln>
              <a:noFill/>
            </a:ln>
            <a:effectLst/>
          </c:spPr>
          <c:invertIfNegative val="0"/>
          <c:dLbls>
            <c:dLbl>
              <c:idx val="0"/>
              <c:layout>
                <c:manualLayout>
                  <c:x val="0"/>
                  <c:y val="0.29354279680328099"/>
                </c:manualLayout>
              </c:layout>
              <c:tx>
                <c:rich>
                  <a:bodyPr/>
                  <a:lstStyle/>
                  <a:p>
                    <a:r>
                      <a:rPr lang="en-US" sz="2000" dirty="0" smtClean="0"/>
                      <a:t>60</a:t>
                    </a:r>
                    <a:r>
                      <a:rPr lang="en-US" sz="2000" spc="-150" dirty="0" smtClean="0"/>
                      <a:t> </a:t>
                    </a:r>
                    <a:r>
                      <a:rPr lang="en-US" sz="2000" dirty="0" smtClean="0"/>
                      <a:t>%</a:t>
                    </a:r>
                    <a:endParaRPr lang="en-US" sz="2000"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8.3729983203657602E-17"/>
                  <c:y val="0.36874088939451299"/>
                </c:manualLayout>
              </c:layout>
              <c:tx>
                <c:rich>
                  <a:bodyPr/>
                  <a:lstStyle/>
                  <a:p>
                    <a:r>
                      <a:rPr lang="en-US" sz="2000" dirty="0" smtClean="0"/>
                      <a:t>75</a:t>
                    </a:r>
                    <a:r>
                      <a:rPr lang="en-US" sz="2000" spc="-150" dirty="0" smtClean="0"/>
                      <a:t> </a:t>
                    </a:r>
                    <a:r>
                      <a:rPr lang="en-US" sz="2000" dirty="0" smtClean="0"/>
                      <a:t>%</a:t>
                    </a:r>
                    <a:endParaRPr lang="en-US" sz="2000"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500" b="1" i="0">
                    <a:solidFill>
                      <a:schemeClr val="bg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'Diapo 3'!$A$3:$A$4</c:f>
              <c:numCache>
                <c:formatCode>General</c:formatCode>
                <c:ptCount val="2"/>
                <c:pt idx="0">
                  <c:v>2015</c:v>
                </c:pt>
                <c:pt idx="1">
                  <c:v>2018</c:v>
                </c:pt>
              </c:numCache>
            </c:numRef>
          </c:cat>
          <c:val>
            <c:numRef>
              <c:f>'Diapo 3'!$B$3:$B$4</c:f>
              <c:numCache>
                <c:formatCode>0%</c:formatCode>
                <c:ptCount val="2"/>
                <c:pt idx="0">
                  <c:v>0.6</c:v>
                </c:pt>
                <c:pt idx="1">
                  <c:v>0.75</c:v>
                </c:pt>
              </c:numCache>
            </c:numRef>
          </c:val>
        </c:ser>
        <c:dLbls>
          <c:showLegendKey val="0"/>
          <c:showVal val="1"/>
          <c:showCatName val="0"/>
          <c:showSerName val="0"/>
          <c:showPercent val="0"/>
          <c:showBubbleSize val="0"/>
        </c:dLbls>
        <c:gapWidth val="75"/>
        <c:overlap val="-25"/>
        <c:axId val="123983360"/>
        <c:axId val="123986304"/>
      </c:barChart>
      <c:catAx>
        <c:axId val="123983360"/>
        <c:scaling>
          <c:orientation val="minMax"/>
        </c:scaling>
        <c:delete val="0"/>
        <c:axPos val="b"/>
        <c:numFmt formatCode="General" sourceLinked="1"/>
        <c:majorTickMark val="none"/>
        <c:minorTickMark val="none"/>
        <c:tickLblPos val="none"/>
        <c:spPr>
          <a:noFill/>
          <a:ln w="9525" cap="flat" cmpd="sng" algn="ctr">
            <a:solidFill>
              <a:schemeClr val="accent1"/>
            </a:solidFill>
            <a:round/>
          </a:ln>
          <a:effectLst/>
        </c:spPr>
        <c:txPr>
          <a:bodyPr rot="-60000000" spcFirstLastPara="1" vertOverflow="ellipsis" vert="horz" wrap="square" anchor="ctr" anchorCtr="1"/>
          <a:lstStyle/>
          <a:p>
            <a:pPr>
              <a:defRPr sz="1200" b="1" i="0" u="none" strike="noStrike" kern="1200" baseline="0">
                <a:solidFill>
                  <a:schemeClr val="accent1"/>
                </a:solidFill>
                <a:latin typeface="+mn-lt"/>
                <a:ea typeface="+mn-ea"/>
                <a:cs typeface="+mn-cs"/>
              </a:defRPr>
            </a:pPr>
            <a:endParaRPr lang="fr-FR"/>
          </a:p>
        </c:txPr>
        <c:crossAx val="123986304"/>
        <c:crosses val="autoZero"/>
        <c:auto val="1"/>
        <c:lblAlgn val="ctr"/>
        <c:lblOffset val="100"/>
        <c:noMultiLvlLbl val="0"/>
      </c:catAx>
      <c:valAx>
        <c:axId val="123986304"/>
        <c:scaling>
          <c:orientation val="minMax"/>
          <c:max val="1"/>
        </c:scaling>
        <c:delete val="1"/>
        <c:axPos val="l"/>
        <c:numFmt formatCode="0%" sourceLinked="1"/>
        <c:majorTickMark val="none"/>
        <c:minorTickMark val="none"/>
        <c:tickLblPos val="nextTo"/>
        <c:crossAx val="123983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0826020135618593E-2"/>
          <c:y val="4.3134478928572702E-2"/>
          <c:w val="0.72151136973843699"/>
          <c:h val="0.84760067954108798"/>
        </c:manualLayout>
      </c:layout>
      <c:barChart>
        <c:barDir val="col"/>
        <c:grouping val="clustered"/>
        <c:varyColors val="0"/>
        <c:ser>
          <c:idx val="0"/>
          <c:order val="0"/>
          <c:tx>
            <c:strRef>
              <c:f>Sheet1!$B$1</c:f>
              <c:strCache>
                <c:ptCount val="1"/>
                <c:pt idx="0">
                  <c:v>2018</c:v>
                </c:pt>
              </c:strCache>
            </c:strRef>
          </c:tx>
          <c:invertIfNegative val="0"/>
          <c:cat>
            <c:strRef>
              <c:f>Sheet1!$A$2:$A$4</c:f>
              <c:strCache>
                <c:ptCount val="3"/>
                <c:pt idx="0">
                  <c:v>Surtout individuelle</c:v>
                </c:pt>
                <c:pt idx="1">
                  <c:v>Partagée</c:v>
                </c:pt>
                <c:pt idx="2">
                  <c:v>Surtout collective</c:v>
                </c:pt>
              </c:strCache>
            </c:strRef>
          </c:cat>
          <c:val>
            <c:numRef>
              <c:f>Sheet1!$B$2:$B$4</c:f>
              <c:numCache>
                <c:formatCode>0%</c:formatCode>
                <c:ptCount val="3"/>
                <c:pt idx="0">
                  <c:v>0.19</c:v>
                </c:pt>
                <c:pt idx="1">
                  <c:v>0.61</c:v>
                </c:pt>
                <c:pt idx="2">
                  <c:v>0.16</c:v>
                </c:pt>
              </c:numCache>
            </c:numRef>
          </c:val>
        </c:ser>
        <c:dLbls>
          <c:showLegendKey val="0"/>
          <c:showVal val="0"/>
          <c:showCatName val="0"/>
          <c:showSerName val="0"/>
          <c:showPercent val="0"/>
          <c:showBubbleSize val="0"/>
        </c:dLbls>
        <c:gapWidth val="100"/>
        <c:axId val="124393344"/>
        <c:axId val="124394880"/>
      </c:barChart>
      <c:catAx>
        <c:axId val="124393344"/>
        <c:scaling>
          <c:orientation val="minMax"/>
        </c:scaling>
        <c:delete val="0"/>
        <c:axPos val="b"/>
        <c:numFmt formatCode="General" sourceLinked="0"/>
        <c:majorTickMark val="none"/>
        <c:minorTickMark val="none"/>
        <c:tickLblPos val="nextTo"/>
        <c:txPr>
          <a:bodyPr/>
          <a:lstStyle/>
          <a:p>
            <a:pPr>
              <a:defRPr sz="1200" b="1" i="0">
                <a:solidFill>
                  <a:schemeClr val="tx2"/>
                </a:solidFill>
              </a:defRPr>
            </a:pPr>
            <a:endParaRPr lang="fr-FR"/>
          </a:p>
        </c:txPr>
        <c:crossAx val="124394880"/>
        <c:crosses val="autoZero"/>
        <c:auto val="1"/>
        <c:lblAlgn val="ctr"/>
        <c:lblOffset val="100"/>
        <c:noMultiLvlLbl val="0"/>
      </c:catAx>
      <c:valAx>
        <c:axId val="124394880"/>
        <c:scaling>
          <c:orientation val="minMax"/>
          <c:max val="1"/>
        </c:scaling>
        <c:delete val="0"/>
        <c:axPos val="l"/>
        <c:majorGridlines>
          <c:spPr>
            <a:ln w="3175">
              <a:solidFill>
                <a:schemeClr val="tx2">
                  <a:lumMod val="40000"/>
                  <a:lumOff val="60000"/>
                </a:schemeClr>
              </a:solidFill>
            </a:ln>
          </c:spPr>
        </c:majorGridlines>
        <c:numFmt formatCode="0%" sourceLinked="0"/>
        <c:majorTickMark val="none"/>
        <c:minorTickMark val="none"/>
        <c:tickLblPos val="nextTo"/>
        <c:spPr>
          <a:ln>
            <a:noFill/>
          </a:ln>
        </c:spPr>
        <c:txPr>
          <a:bodyPr/>
          <a:lstStyle/>
          <a:p>
            <a:pPr>
              <a:defRPr sz="1200" b="1" i="0">
                <a:solidFill>
                  <a:schemeClr val="tx2"/>
                </a:solidFill>
              </a:defRPr>
            </a:pPr>
            <a:endParaRPr lang="fr-FR"/>
          </a:p>
        </c:txPr>
        <c:crossAx val="124393344"/>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456036745407"/>
          <c:y val="6.9444444444444503E-2"/>
          <c:w val="0.65723355641710302"/>
          <c:h val="0.73885404429255197"/>
        </c:manualLayout>
      </c:layout>
      <c:barChart>
        <c:barDir val="col"/>
        <c:grouping val="stacked"/>
        <c:varyColors val="0"/>
        <c:ser>
          <c:idx val="0"/>
          <c:order val="0"/>
          <c:tx>
            <c:strRef>
              <c:f>'Diapo 1'!$A$6</c:f>
              <c:strCache>
                <c:ptCount val="1"/>
                <c:pt idx="0">
                  <c:v>Assez important</c:v>
                </c:pt>
              </c:strCache>
            </c:strRef>
          </c:tx>
          <c:spPr>
            <a:solidFill>
              <a:srgbClr val="4EB0B2"/>
            </a:solidFill>
            <a:ln>
              <a:noFill/>
            </a:ln>
            <a:effectLst/>
          </c:spPr>
          <c:invertIfNegative val="0"/>
          <c:dLbls>
            <c:dLbl>
              <c:idx val="0"/>
              <c:layout/>
              <c:tx>
                <c:rich>
                  <a:bodyPr/>
                  <a:lstStyle/>
                  <a:p>
                    <a:r>
                      <a:rPr lang="en-US" sz="1200" dirty="0" smtClean="0"/>
                      <a:t>38</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sz="1200" dirty="0" smtClean="0"/>
                      <a:t>51</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sz="1200" dirty="0" smtClean="0"/>
                      <a:t>44</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FF"/>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'Diapo 1'!$B$3:$D$3</c:f>
              <c:strCache>
                <c:ptCount val="3"/>
                <c:pt idx="0">
                  <c:v>Le gouvernement</c:v>
                </c:pt>
                <c:pt idx="1">
                  <c:v>Les municipalités</c:v>
                </c:pt>
                <c:pt idx="2">
                  <c:v>Les employeurs</c:v>
                </c:pt>
              </c:strCache>
            </c:strRef>
          </c:cat>
          <c:val>
            <c:numRef>
              <c:f>'Diapo 1'!$B$6:$D$6</c:f>
              <c:numCache>
                <c:formatCode>0%</c:formatCode>
                <c:ptCount val="3"/>
                <c:pt idx="0">
                  <c:v>0.38</c:v>
                </c:pt>
                <c:pt idx="1">
                  <c:v>0.51</c:v>
                </c:pt>
                <c:pt idx="2">
                  <c:v>0.44</c:v>
                </c:pt>
              </c:numCache>
            </c:numRef>
          </c:val>
        </c:ser>
        <c:ser>
          <c:idx val="1"/>
          <c:order val="1"/>
          <c:tx>
            <c:strRef>
              <c:f>'Diapo 1'!$A$5</c:f>
              <c:strCache>
                <c:ptCount val="1"/>
                <c:pt idx="0">
                  <c:v>Très important</c:v>
                </c:pt>
              </c:strCache>
            </c:strRef>
          </c:tx>
          <c:spPr>
            <a:solidFill>
              <a:srgbClr val="BA2830"/>
            </a:solidFill>
            <a:ln>
              <a:noFill/>
            </a:ln>
            <a:effectLst/>
          </c:spPr>
          <c:invertIfNegative val="0"/>
          <c:dLbls>
            <c:dLbl>
              <c:idx val="0"/>
              <c:layout/>
              <c:tx>
                <c:rich>
                  <a:bodyPr/>
                  <a:lstStyle/>
                  <a:p>
                    <a:r>
                      <a:rPr lang="en-US" sz="1200" dirty="0" smtClean="0"/>
                      <a:t>49</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en-US" sz="1200" dirty="0" smtClean="0"/>
                      <a:t>25</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en-US" sz="1200" dirty="0" smtClean="0"/>
                      <a:t>28</a:t>
                    </a:r>
                    <a:r>
                      <a:rPr lang="en-US" sz="1200" spc="-150" dirty="0" smtClean="0"/>
                      <a:t> </a:t>
                    </a:r>
                    <a:r>
                      <a:rPr lang="en-US" sz="1200" dirty="0" smtClean="0"/>
                      <a:t>%</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'Diapo 1'!$B$3:$D$3</c:f>
              <c:strCache>
                <c:ptCount val="3"/>
                <c:pt idx="0">
                  <c:v>Le gouvernement</c:v>
                </c:pt>
                <c:pt idx="1">
                  <c:v>Les municipalités</c:v>
                </c:pt>
                <c:pt idx="2">
                  <c:v>Les employeurs</c:v>
                </c:pt>
              </c:strCache>
            </c:strRef>
          </c:cat>
          <c:val>
            <c:numRef>
              <c:f>'Diapo 1'!$B$5:$D$5</c:f>
              <c:numCache>
                <c:formatCode>0%</c:formatCode>
                <c:ptCount val="3"/>
                <c:pt idx="0">
                  <c:v>0.49</c:v>
                </c:pt>
                <c:pt idx="1">
                  <c:v>0.25</c:v>
                </c:pt>
                <c:pt idx="2">
                  <c:v>0.28000000000000003</c:v>
                </c:pt>
              </c:numCache>
            </c:numRef>
          </c:val>
        </c:ser>
        <c:dLbls>
          <c:dLblPos val="ctr"/>
          <c:showLegendKey val="0"/>
          <c:showVal val="1"/>
          <c:showCatName val="0"/>
          <c:showSerName val="0"/>
          <c:showPercent val="0"/>
          <c:showBubbleSize val="0"/>
        </c:dLbls>
        <c:gapWidth val="150"/>
        <c:overlap val="100"/>
        <c:axId val="127890176"/>
        <c:axId val="127891712"/>
      </c:barChart>
      <c:catAx>
        <c:axId val="12789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27891712"/>
        <c:crosses val="autoZero"/>
        <c:auto val="1"/>
        <c:lblAlgn val="ctr"/>
        <c:lblOffset val="100"/>
        <c:noMultiLvlLbl val="0"/>
      </c:catAx>
      <c:valAx>
        <c:axId val="127891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27890176"/>
        <c:crosses val="autoZero"/>
        <c:crossBetween val="between"/>
      </c:valAx>
      <c:spPr>
        <a:noFill/>
        <a:ln>
          <a:noFill/>
        </a:ln>
        <a:effectLst/>
      </c:spPr>
    </c:plotArea>
    <c:legend>
      <c:legendPos val="b"/>
      <c:layout>
        <c:manualLayout>
          <c:xMode val="edge"/>
          <c:yMode val="edge"/>
          <c:x val="0.76798246287833904"/>
          <c:y val="5.7181396039252498E-3"/>
          <c:w val="0.19707213026379"/>
          <c:h val="0.265429527411118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0%</c:formatCode>
                <c:ptCount val="4"/>
                <c:pt idx="0">
                  <c:v>0.4</c:v>
                </c:pt>
                <c:pt idx="1">
                  <c:v>0.41</c:v>
                </c:pt>
                <c:pt idx="2">
                  <c:v>0.42</c:v>
                </c:pt>
                <c:pt idx="3">
                  <c:v>0.52</c:v>
                </c:pt>
              </c:numCache>
            </c:numRef>
          </c:val>
        </c:ser>
        <c:dLbls>
          <c:showLegendKey val="0"/>
          <c:showVal val="0"/>
          <c:showCatName val="0"/>
          <c:showSerName val="0"/>
          <c:showPercent val="0"/>
          <c:showBubbleSize val="0"/>
        </c:dLbls>
        <c:gapWidth val="150"/>
        <c:overlap val="100"/>
        <c:axId val="127920768"/>
        <c:axId val="128074112"/>
      </c:barChart>
      <c:catAx>
        <c:axId val="127920768"/>
        <c:scaling>
          <c:orientation val="minMax"/>
        </c:scaling>
        <c:delete val="1"/>
        <c:axPos val="l"/>
        <c:numFmt formatCode="General" sourceLinked="0"/>
        <c:majorTickMark val="out"/>
        <c:minorTickMark val="none"/>
        <c:tickLblPos val="nextTo"/>
        <c:crossAx val="128074112"/>
        <c:crosses val="autoZero"/>
        <c:auto val="1"/>
        <c:lblAlgn val="ctr"/>
        <c:lblOffset val="100"/>
        <c:noMultiLvlLbl val="0"/>
      </c:catAx>
      <c:valAx>
        <c:axId val="128074112"/>
        <c:scaling>
          <c:orientation val="minMax"/>
          <c:max val="1"/>
        </c:scaling>
        <c:delete val="0"/>
        <c:axPos val="b"/>
        <c:majorGridlines>
          <c:spPr>
            <a:ln w="3175">
              <a:solidFill>
                <a:schemeClr val="tx2">
                  <a:lumMod val="40000"/>
                  <a:lumOff val="60000"/>
                </a:schemeClr>
              </a:solidFill>
            </a:ln>
          </c:spPr>
        </c:majorGridlines>
        <c:numFmt formatCode="0%" sourceLinked="1"/>
        <c:majorTickMark val="none"/>
        <c:minorTickMark val="none"/>
        <c:tickLblPos val="nextTo"/>
        <c:txPr>
          <a:bodyPr/>
          <a:lstStyle/>
          <a:p>
            <a:pPr>
              <a:defRPr>
                <a:solidFill>
                  <a:schemeClr val="tx2"/>
                </a:solidFill>
              </a:defRPr>
            </a:pPr>
            <a:endParaRPr lang="fr-FR"/>
          </a:p>
        </c:txPr>
        <c:crossAx val="127920768"/>
        <c:crosses val="autoZero"/>
        <c:crossBetween val="between"/>
      </c:valAx>
    </c:plotArea>
    <c:plotVisOnly val="1"/>
    <c:dispBlanksAs val="gap"/>
    <c:showDLblsOverMax val="0"/>
  </c:chart>
  <c:txPr>
    <a:bodyPr/>
    <a:lstStyle/>
    <a:p>
      <a:pPr>
        <a:defRPr sz="1500" b="1" i="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911554710762798"/>
          <c:y val="0.108331541350922"/>
          <c:w val="0.35385706932861399"/>
          <c:h val="0.83966485872046104"/>
        </c:manualLayout>
      </c:layout>
      <c:barChart>
        <c:barDir val="bar"/>
        <c:grouping val="clustered"/>
        <c:varyColors val="0"/>
        <c:ser>
          <c:idx val="0"/>
          <c:order val="0"/>
          <c:spPr>
            <a:solidFill>
              <a:schemeClr val="accent1"/>
            </a:solidFill>
            <a:ln>
              <a:noFill/>
            </a:ln>
            <a:effectLst/>
          </c:spPr>
          <c:invertIfNegative val="0"/>
          <c:dLbls>
            <c:dLbl>
              <c:idx val="0"/>
              <c:layout>
                <c:manualLayout>
                  <c:x val="-0.170912255662893"/>
                  <c:y val="1.8610200301082899E-5"/>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smtClean="0">
                        <a:solidFill>
                          <a:srgbClr val="FFFFFF"/>
                        </a:solidFill>
                      </a:rPr>
                      <a:t>46 %</a:t>
                    </a:r>
                    <a:endParaRPr lang="en-US">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160903807205659"/>
                  <c:y val="2.1482206888087398E-3"/>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dirty="0" smtClean="0">
                        <a:solidFill>
                          <a:srgbClr val="FFFFFF"/>
                        </a:solidFill>
                      </a:rPr>
                      <a:t>44 %</a:t>
                    </a:r>
                    <a:endParaRPr lang="en-US" dirty="0">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1392783882859"/>
                  <c:y val="2.1309517642050702E-3"/>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dirty="0" smtClean="0">
                        <a:solidFill>
                          <a:srgbClr val="FFFFFF"/>
                        </a:solidFill>
                      </a:rPr>
                      <a:t>37 %</a:t>
                    </a:r>
                    <a:endParaRPr lang="en-US" sz="1000" dirty="0">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9.3434913044459E-2"/>
                  <c:y val="2.13128708312942E-3"/>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dirty="0" smtClean="0">
                        <a:solidFill>
                          <a:srgbClr val="FFFFFF"/>
                        </a:solidFill>
                      </a:rPr>
                      <a:t>25 %</a:t>
                    </a:r>
                    <a:endParaRPr lang="en-US" sz="1000" dirty="0">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7766893667689902E-2"/>
                  <c:y val="2.13044878581856E-3"/>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dirty="0" smtClean="0">
                        <a:solidFill>
                          <a:srgbClr val="FFFFFF"/>
                        </a:solidFill>
                      </a:rPr>
                      <a:t>23 %</a:t>
                    </a:r>
                    <a:endParaRPr lang="en-US" sz="1000" dirty="0">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6.1660238046902599E-2"/>
                  <c:y val="1.34127569737534E-6"/>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FFFF"/>
                        </a:solidFill>
                        <a:latin typeface="+mn-lt"/>
                        <a:ea typeface="+mn-ea"/>
                        <a:cs typeface="+mn-cs"/>
                      </a:defRPr>
                    </a:pPr>
                    <a:r>
                      <a:rPr lang="en-US" sz="1000" dirty="0" smtClean="0">
                        <a:solidFill>
                          <a:srgbClr val="FFFFFF"/>
                        </a:solidFill>
                      </a:rPr>
                      <a:t>16 %</a:t>
                    </a:r>
                    <a:endParaRPr lang="en-US" sz="1000" dirty="0">
                      <a:solidFill>
                        <a:srgbClr val="FFFFFF"/>
                      </a:solidFill>
                    </a:endParaRP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'Conciliation famille travail'!$A$5:$A$10</c:f>
              <c:strCache>
                <c:ptCount val="6"/>
                <c:pt idx="0">
                  <c:v>Que le gouvernement encadre les entreprises par des lois pour s'assurer que tous les parents puissent bénéficier de mesures de conciliation famille-travail, peu importe leur horaire de travail ou leur niveau de scolarité</c:v>
                </c:pt>
                <c:pt idx="1">
                  <c:v>Que les horaires de services (municipaux, communautaires, santé, services sociaux) soient mieux adaptés à la réalité du travail</c:v>
                </c:pt>
                <c:pt idx="2">
                  <c:v>Que les entreprises soient plus nombreuses à offrir des mesures de conciliation famille-travail</c:v>
                </c:pt>
                <c:pt idx="3">
                  <c:v>Que la société encourage l'utilisation des mesures de conciliation famille-travail pour que tous les parents se sentent à l'aise de les utiliser</c:v>
                </c:pt>
                <c:pt idx="4">
                  <c:v>Que les entreprises diversifient les mesures de conciliation famille-travail proposées</c:v>
                </c:pt>
                <c:pt idx="5">
                  <c:v>Que l'on favorise l'accès aux ressources dans la communauté</c:v>
                </c:pt>
              </c:strCache>
            </c:strRef>
          </c:cat>
          <c:val>
            <c:numRef>
              <c:f>'Conciliation famille travail'!$B$5:$B$10</c:f>
              <c:numCache>
                <c:formatCode>0%</c:formatCode>
                <c:ptCount val="6"/>
                <c:pt idx="0">
                  <c:v>0.46</c:v>
                </c:pt>
                <c:pt idx="1">
                  <c:v>0.44</c:v>
                </c:pt>
                <c:pt idx="2">
                  <c:v>0.37</c:v>
                </c:pt>
                <c:pt idx="3">
                  <c:v>0.25</c:v>
                </c:pt>
                <c:pt idx="4">
                  <c:v>0.23</c:v>
                </c:pt>
                <c:pt idx="5">
                  <c:v>0.16</c:v>
                </c:pt>
              </c:numCache>
            </c:numRef>
          </c:val>
        </c:ser>
        <c:dLbls>
          <c:dLblPos val="outEnd"/>
          <c:showLegendKey val="0"/>
          <c:showVal val="1"/>
          <c:showCatName val="0"/>
          <c:showSerName val="0"/>
          <c:showPercent val="0"/>
          <c:showBubbleSize val="0"/>
        </c:dLbls>
        <c:gapWidth val="182"/>
        <c:axId val="129755008"/>
        <c:axId val="129756544"/>
      </c:barChart>
      <c:catAx>
        <c:axId val="129755008"/>
        <c:scaling>
          <c:orientation val="maxMin"/>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lgn="r">
              <a:defRPr sz="1000" b="0" i="0" u="none" strike="noStrike" kern="1200" baseline="0">
                <a:solidFill>
                  <a:schemeClr val="tx2"/>
                </a:solidFill>
                <a:latin typeface="+mn-lt"/>
                <a:ea typeface="+mn-ea"/>
                <a:cs typeface="+mn-cs"/>
              </a:defRPr>
            </a:pPr>
            <a:endParaRPr lang="fr-FR"/>
          </a:p>
        </c:txPr>
        <c:crossAx val="129756544"/>
        <c:crosses val="autoZero"/>
        <c:auto val="0"/>
        <c:lblAlgn val="l"/>
        <c:lblOffset val="100"/>
        <c:noMultiLvlLbl val="0"/>
      </c:catAx>
      <c:valAx>
        <c:axId val="12975654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29755008"/>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ln w="19050" cmpd="sng">
              <a:noFill/>
            </a:ln>
          </c:spPr>
          <c:dPt>
            <c:idx val="1"/>
            <c:bubble3D val="0"/>
            <c:spPr>
              <a:solidFill>
                <a:schemeClr val="accent5">
                  <a:lumMod val="90000"/>
                </a:schemeClr>
              </a:solidFill>
              <a:ln w="19050" cmpd="sng">
                <a:noFill/>
              </a:ln>
            </c:spPr>
          </c:dPt>
          <c:cat>
            <c:strRef>
              <c:f>Sheet1!$A$2:$A$3</c:f>
              <c:strCache>
                <c:ptCount val="2"/>
                <c:pt idx="0">
                  <c:v>1st Qtr</c:v>
                </c:pt>
                <c:pt idx="1">
                  <c:v>2nd Qtr</c:v>
                </c:pt>
              </c:strCache>
            </c:strRef>
          </c:cat>
          <c:val>
            <c:numRef>
              <c:f>Sheet1!$B$2:$B$3</c:f>
              <c:numCache>
                <c:formatCode>General</c:formatCode>
                <c:ptCount val="2"/>
                <c:pt idx="0">
                  <c:v>88</c:v>
                </c:pt>
                <c:pt idx="1">
                  <c:v>12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1DB58-BCF2-4C1B-912D-C5D8C567EF34}" type="datetimeFigureOut">
              <a:rPr lang="fr-CA" smtClean="0"/>
              <a:t>2018-11-22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87206-6B90-4BCA-8EA0-0CDAD7C421C8}" type="slidenum">
              <a:rPr lang="fr-CA" smtClean="0"/>
              <a:t>‹N°›</a:t>
            </a:fld>
            <a:endParaRPr lang="fr-CA"/>
          </a:p>
        </p:txBody>
      </p:sp>
    </p:spTree>
    <p:extLst>
      <p:ext uri="{BB962C8B-B14F-4D97-AF65-F5344CB8AC3E}">
        <p14:creationId xmlns:p14="http://schemas.microsoft.com/office/powerpoint/2010/main" val="2568956744"/>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 pourrons reprendre</a:t>
            </a:r>
            <a:r>
              <a:rPr lang="fr-CA" baseline="0" dirty="0" smtClean="0"/>
              <a:t> les libellés du communiqué (sous-titres)</a:t>
            </a:r>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t>4</a:t>
            </a:fld>
            <a:endParaRPr lang="fr-CA"/>
          </a:p>
        </p:txBody>
      </p:sp>
    </p:spTree>
    <p:extLst>
      <p:ext uri="{BB962C8B-B14F-4D97-AF65-F5344CB8AC3E}">
        <p14:creationId xmlns:p14="http://schemas.microsoft.com/office/powerpoint/2010/main" val="68577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87206-6B90-4BCA-8EA0-0CDAD7C421C8}" type="slidenum">
              <a:rPr lang="fr-CA" smtClean="0"/>
              <a:t>7</a:t>
            </a:fld>
            <a:endParaRPr lang="fr-CA"/>
          </a:p>
        </p:txBody>
      </p:sp>
    </p:spTree>
    <p:extLst>
      <p:ext uri="{BB962C8B-B14F-4D97-AF65-F5344CB8AC3E}">
        <p14:creationId xmlns:p14="http://schemas.microsoft.com/office/powerpoint/2010/main" val="175466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 pourrons reprendre</a:t>
            </a:r>
            <a:r>
              <a:rPr lang="fr-CA" baseline="0" dirty="0" smtClean="0"/>
              <a:t> les libellés du communiqué (sous-titres)</a:t>
            </a:r>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t>8</a:t>
            </a:fld>
            <a:endParaRPr lang="fr-CA"/>
          </a:p>
        </p:txBody>
      </p:sp>
    </p:spTree>
    <p:extLst>
      <p:ext uri="{BB962C8B-B14F-4D97-AF65-F5344CB8AC3E}">
        <p14:creationId xmlns:p14="http://schemas.microsoft.com/office/powerpoint/2010/main" val="68577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Source</a:t>
            </a:r>
            <a:r>
              <a:rPr lang="fr-CA" baseline="0" dirty="0" smtClean="0"/>
              <a:t> de la statistique sur la vulnérabilité à la maternelle : </a:t>
            </a:r>
            <a:r>
              <a:rPr lang="fr-CA" i="1" baseline="0" dirty="0" smtClean="0"/>
              <a:t>Enquête québécoise sur le développement des enfants à la maternelle</a:t>
            </a:r>
            <a:r>
              <a:rPr lang="fr-CA" baseline="0" dirty="0" smtClean="0"/>
              <a:t>, 2017. </a:t>
            </a:r>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t>9</a:t>
            </a:fld>
            <a:endParaRPr lang="fr-CA"/>
          </a:p>
        </p:txBody>
      </p:sp>
    </p:spTree>
    <p:extLst>
      <p:ext uri="{BB962C8B-B14F-4D97-AF65-F5344CB8AC3E}">
        <p14:creationId xmlns:p14="http://schemas.microsoft.com/office/powerpoint/2010/main" val="2471481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87206-6B90-4BCA-8EA0-0CDAD7C421C8}" type="slidenum">
              <a:rPr lang="fr-CA" smtClean="0"/>
              <a:t>11</a:t>
            </a:fld>
            <a:endParaRPr lang="fr-CA"/>
          </a:p>
        </p:txBody>
      </p:sp>
    </p:spTree>
    <p:extLst>
      <p:ext uri="{BB962C8B-B14F-4D97-AF65-F5344CB8AC3E}">
        <p14:creationId xmlns:p14="http://schemas.microsoft.com/office/powerpoint/2010/main" val="36338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87206-6B90-4BCA-8EA0-0CDAD7C421C8}" type="slidenum">
              <a:rPr lang="fr-CA" smtClean="0"/>
              <a:t>12</a:t>
            </a:fld>
            <a:endParaRPr lang="fr-CA"/>
          </a:p>
        </p:txBody>
      </p:sp>
    </p:spTree>
    <p:extLst>
      <p:ext uri="{BB962C8B-B14F-4D97-AF65-F5344CB8AC3E}">
        <p14:creationId xmlns:p14="http://schemas.microsoft.com/office/powerpoint/2010/main" val="1799593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 pourrons reprendre</a:t>
            </a:r>
            <a:r>
              <a:rPr lang="fr-CA" baseline="0" dirty="0" smtClean="0"/>
              <a:t> les libellés du communiqué (sous-titres)</a:t>
            </a:r>
            <a:endParaRPr lang="fr-CA" dirty="0"/>
          </a:p>
        </p:txBody>
      </p:sp>
      <p:sp>
        <p:nvSpPr>
          <p:cNvPr id="4" name="Espace réservé du numéro de diapositive 3"/>
          <p:cNvSpPr>
            <a:spLocks noGrp="1"/>
          </p:cNvSpPr>
          <p:nvPr>
            <p:ph type="sldNum" sz="quarter" idx="10"/>
          </p:nvPr>
        </p:nvSpPr>
        <p:spPr/>
        <p:txBody>
          <a:bodyPr/>
          <a:lstStyle/>
          <a:p>
            <a:fld id="{B8E87206-6B90-4BCA-8EA0-0CDAD7C421C8}" type="slidenum">
              <a:rPr lang="fr-CA" smtClean="0"/>
              <a:t>14</a:t>
            </a:fld>
            <a:endParaRPr lang="fr-CA"/>
          </a:p>
        </p:txBody>
      </p:sp>
    </p:spTree>
    <p:extLst>
      <p:ext uri="{BB962C8B-B14F-4D97-AF65-F5344CB8AC3E}">
        <p14:creationId xmlns:p14="http://schemas.microsoft.com/office/powerpoint/2010/main" val="68577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87206-6B90-4BCA-8EA0-0CDAD7C421C8}" type="slidenum">
              <a:rPr lang="fr-CA" smtClean="0"/>
              <a:t>16</a:t>
            </a:fld>
            <a:endParaRPr lang="fr-CA"/>
          </a:p>
        </p:txBody>
      </p:sp>
    </p:spTree>
    <p:extLst>
      <p:ext uri="{BB962C8B-B14F-4D97-AF65-F5344CB8AC3E}">
        <p14:creationId xmlns:p14="http://schemas.microsoft.com/office/powerpoint/2010/main" val="359147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55702853-3EA1-4BDE-A4CF-4216FC7992C8}" type="datetime1">
              <a:rPr lang="fr-CA" smtClean="0"/>
              <a:t>2018-11-22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121044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13EB3C2D-58A4-4991-9AD7-916DB0B60FE6}" type="datetime1">
              <a:rPr lang="fr-CA" smtClean="0"/>
              <a:t>2018-11-22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225864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9"/>
            <a:ext cx="2628900" cy="5811839"/>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838203" y="365129"/>
            <a:ext cx="7734300" cy="581183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1695EFA-9C73-4331-930F-593922DD5959}" type="datetime1">
              <a:rPr lang="fr-CA" smtClean="0"/>
              <a:t>2018-11-22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1483059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55702853-3EA1-4BDE-A4CF-4216FC7992C8}"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11"/>
          </p:nvPr>
        </p:nvSpPr>
        <p:spPr/>
        <p:txBody>
          <a:bodyPr/>
          <a:lstStyle/>
          <a:p>
            <a:endParaRPr lang="fr-CA">
              <a:solidFill>
                <a:srgbClr val="131413">
                  <a:tint val="75000"/>
                </a:srgb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132041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BDEBABE7-62E6-44CA-B464-89352398F5BC}"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11"/>
          </p:nvPr>
        </p:nvSpPr>
        <p:spPr/>
        <p:txBody>
          <a:bodyPr/>
          <a:lstStyle/>
          <a:p>
            <a:endParaRPr lang="fr-CA">
              <a:solidFill>
                <a:srgbClr val="131413">
                  <a:tint val="75000"/>
                </a:srgb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954609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50"/>
            <a:ext cx="105156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1AD943F-7049-4AF3-8A67-0E183D7702BF}"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11"/>
          </p:nvPr>
        </p:nvSpPr>
        <p:spPr/>
        <p:txBody>
          <a:bodyPr/>
          <a:lstStyle/>
          <a:p>
            <a:endParaRPr lang="fr-CA">
              <a:solidFill>
                <a:srgbClr val="131413">
                  <a:tint val="75000"/>
                </a:srgb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1702826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838200" y="1825625"/>
            <a:ext cx="5181600" cy="435133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172200" y="1825625"/>
            <a:ext cx="5181600" cy="435133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E3921F96-70ED-4D6C-898F-45227CFA5977}" type="datetime1">
              <a:rPr lang="fr-CA" smtClean="0">
                <a:solidFill>
                  <a:srgbClr val="131413">
                    <a:tint val="75000"/>
                  </a:srgbClr>
                </a:solidFill>
              </a:rPr>
              <a:pPr/>
              <a:t>2018-11-22</a:t>
            </a:fld>
            <a:endParaRPr lang="fr-CA">
              <a:solidFill>
                <a:srgbClr val="131413">
                  <a:tint val="75000"/>
                </a:srgbClr>
              </a:solidFill>
            </a:endParaRPr>
          </a:p>
        </p:txBody>
      </p:sp>
      <p:sp>
        <p:nvSpPr>
          <p:cNvPr id="6" name="Espace réservé du pied de page 5"/>
          <p:cNvSpPr>
            <a:spLocks noGrp="1"/>
          </p:cNvSpPr>
          <p:nvPr>
            <p:ph type="ftr" sz="quarter" idx="11"/>
          </p:nvPr>
        </p:nvSpPr>
        <p:spPr/>
        <p:txBody>
          <a:bodyPr/>
          <a:lstStyle/>
          <a:p>
            <a:endParaRPr lang="fr-CA">
              <a:solidFill>
                <a:srgbClr val="131413">
                  <a:tint val="75000"/>
                </a:srgb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3065328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3"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CF0012B1-06B6-453B-B82D-8678D784C7EC}" type="datetime1">
              <a:rPr lang="fr-CA" smtClean="0">
                <a:solidFill>
                  <a:srgbClr val="131413">
                    <a:tint val="75000"/>
                  </a:srgbClr>
                </a:solidFill>
              </a:rPr>
              <a:pPr/>
              <a:t>2018-11-22</a:t>
            </a:fld>
            <a:endParaRPr lang="fr-CA">
              <a:solidFill>
                <a:srgbClr val="131413">
                  <a:tint val="75000"/>
                </a:srgbClr>
              </a:solidFill>
            </a:endParaRPr>
          </a:p>
        </p:txBody>
      </p:sp>
      <p:sp>
        <p:nvSpPr>
          <p:cNvPr id="8" name="Espace réservé du pied de page 7"/>
          <p:cNvSpPr>
            <a:spLocks noGrp="1"/>
          </p:cNvSpPr>
          <p:nvPr>
            <p:ph type="ftr" sz="quarter" idx="11"/>
          </p:nvPr>
        </p:nvSpPr>
        <p:spPr/>
        <p:txBody>
          <a:bodyPr/>
          <a:lstStyle/>
          <a:p>
            <a:endParaRPr lang="fr-CA">
              <a:solidFill>
                <a:srgbClr val="131413">
                  <a:tint val="75000"/>
                </a:srgbClr>
              </a:solidFill>
            </a:endParaRPr>
          </a:p>
        </p:txBody>
      </p:sp>
      <p:sp>
        <p:nvSpPr>
          <p:cNvPr id="9" name="Espace réservé du numéro de diapositive 8"/>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333662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6A49F5E8-3572-4A1D-91F1-392834F11F92}" type="datetime1">
              <a:rPr lang="fr-CA" smtClean="0">
                <a:solidFill>
                  <a:srgbClr val="131413">
                    <a:tint val="75000"/>
                  </a:srgbClr>
                </a:solidFill>
              </a:rPr>
              <a:pPr/>
              <a:t>2018-11-22</a:t>
            </a:fld>
            <a:endParaRPr lang="fr-CA">
              <a:solidFill>
                <a:srgbClr val="131413">
                  <a:tint val="75000"/>
                </a:srgbClr>
              </a:solidFill>
            </a:endParaRPr>
          </a:p>
        </p:txBody>
      </p:sp>
      <p:sp>
        <p:nvSpPr>
          <p:cNvPr id="4" name="Espace réservé du pied de page 3"/>
          <p:cNvSpPr>
            <a:spLocks noGrp="1"/>
          </p:cNvSpPr>
          <p:nvPr>
            <p:ph type="ftr" sz="quarter" idx="11"/>
          </p:nvPr>
        </p:nvSpPr>
        <p:spPr/>
        <p:txBody>
          <a:bodyPr/>
          <a:lstStyle/>
          <a:p>
            <a:endParaRPr lang="fr-CA">
              <a:solidFill>
                <a:srgbClr val="131413">
                  <a:tint val="75000"/>
                </a:srgbClr>
              </a:solidFill>
            </a:endParaRPr>
          </a:p>
        </p:txBody>
      </p:sp>
      <p:sp>
        <p:nvSpPr>
          <p:cNvPr id="5" name="Espace réservé du numéro de diapositive 4"/>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3776869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3056B1-4CC1-4305-99ED-6ECD306CA61C}" type="datetime1">
              <a:rPr lang="fr-CA" smtClean="0">
                <a:solidFill>
                  <a:srgbClr val="131413">
                    <a:tint val="75000"/>
                  </a:srgbClr>
                </a:solidFill>
              </a:rPr>
              <a:pPr/>
              <a:t>2018-11-22</a:t>
            </a:fld>
            <a:endParaRPr lang="fr-CA">
              <a:solidFill>
                <a:srgbClr val="131413">
                  <a:tint val="75000"/>
                </a:srgbClr>
              </a:solidFill>
            </a:endParaRPr>
          </a:p>
        </p:txBody>
      </p:sp>
      <p:sp>
        <p:nvSpPr>
          <p:cNvPr id="3" name="Espace réservé du pied de page 2"/>
          <p:cNvSpPr>
            <a:spLocks noGrp="1"/>
          </p:cNvSpPr>
          <p:nvPr>
            <p:ph type="ftr" sz="quarter" idx="11"/>
          </p:nvPr>
        </p:nvSpPr>
        <p:spPr/>
        <p:txBody>
          <a:bodyPr/>
          <a:lstStyle/>
          <a:p>
            <a:endParaRPr lang="fr-CA">
              <a:solidFill>
                <a:srgbClr val="131413">
                  <a:tint val="75000"/>
                </a:srgbClr>
              </a:solidFill>
            </a:endParaRPr>
          </a:p>
        </p:txBody>
      </p:sp>
      <p:sp>
        <p:nvSpPr>
          <p:cNvPr id="4" name="Espace réservé du numéro de diapositive 3"/>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3284888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3FF8AA9-48A6-4D86-ADDF-1C6877E050CA}" type="datetime1">
              <a:rPr lang="fr-CA" smtClean="0">
                <a:solidFill>
                  <a:srgbClr val="131413">
                    <a:tint val="75000"/>
                  </a:srgbClr>
                </a:solidFill>
              </a:rPr>
              <a:pPr/>
              <a:t>2018-11-22</a:t>
            </a:fld>
            <a:endParaRPr lang="fr-CA">
              <a:solidFill>
                <a:srgbClr val="131413">
                  <a:tint val="75000"/>
                </a:srgbClr>
              </a:solidFill>
            </a:endParaRPr>
          </a:p>
        </p:txBody>
      </p:sp>
      <p:sp>
        <p:nvSpPr>
          <p:cNvPr id="6" name="Espace réservé du pied de page 5"/>
          <p:cNvSpPr>
            <a:spLocks noGrp="1"/>
          </p:cNvSpPr>
          <p:nvPr>
            <p:ph type="ftr" sz="quarter" idx="11"/>
          </p:nvPr>
        </p:nvSpPr>
        <p:spPr/>
        <p:txBody>
          <a:bodyPr/>
          <a:lstStyle/>
          <a:p>
            <a:endParaRPr lang="fr-CA">
              <a:solidFill>
                <a:srgbClr val="131413">
                  <a:tint val="75000"/>
                </a:srgb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143097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BDEBABE7-62E6-44CA-B464-89352398F5BC}" type="datetime1">
              <a:rPr lang="fr-CA" smtClean="0"/>
              <a:t>2018-11-22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2650170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5183188" y="987437"/>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fr-CA"/>
          </a:p>
        </p:txBody>
      </p:sp>
      <p:sp>
        <p:nvSpPr>
          <p:cNvPr id="4" name="Espace réservé du texte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0C412EE-819E-4133-9A61-E83C7632272C}" type="datetime1">
              <a:rPr lang="fr-CA" smtClean="0">
                <a:solidFill>
                  <a:srgbClr val="131413">
                    <a:tint val="75000"/>
                  </a:srgbClr>
                </a:solidFill>
              </a:rPr>
              <a:pPr/>
              <a:t>2018-11-22</a:t>
            </a:fld>
            <a:endParaRPr lang="fr-CA">
              <a:solidFill>
                <a:srgbClr val="131413">
                  <a:tint val="75000"/>
                </a:srgbClr>
              </a:solidFill>
            </a:endParaRPr>
          </a:p>
        </p:txBody>
      </p:sp>
      <p:sp>
        <p:nvSpPr>
          <p:cNvPr id="6" name="Espace réservé du pied de page 5"/>
          <p:cNvSpPr>
            <a:spLocks noGrp="1"/>
          </p:cNvSpPr>
          <p:nvPr>
            <p:ph type="ftr" sz="quarter" idx="11"/>
          </p:nvPr>
        </p:nvSpPr>
        <p:spPr/>
        <p:txBody>
          <a:bodyPr/>
          <a:lstStyle/>
          <a:p>
            <a:endParaRPr lang="fr-CA">
              <a:solidFill>
                <a:srgbClr val="131413">
                  <a:tint val="75000"/>
                </a:srgbClr>
              </a:solidFill>
            </a:endParaRPr>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1903539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13EB3C2D-58A4-4991-9AD7-916DB0B60FE6}"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11"/>
          </p:nvPr>
        </p:nvSpPr>
        <p:spPr/>
        <p:txBody>
          <a:bodyPr/>
          <a:lstStyle/>
          <a:p>
            <a:endParaRPr lang="fr-CA">
              <a:solidFill>
                <a:srgbClr val="131413">
                  <a:tint val="75000"/>
                </a:srgb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3802333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9"/>
            <a:ext cx="2628900" cy="5811839"/>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838203" y="365129"/>
            <a:ext cx="7734300" cy="581183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1695EFA-9C73-4331-930F-593922DD5959}"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11"/>
          </p:nvPr>
        </p:nvSpPr>
        <p:spPr/>
        <p:txBody>
          <a:bodyPr/>
          <a:lstStyle/>
          <a:p>
            <a:endParaRPr lang="fr-CA">
              <a:solidFill>
                <a:srgbClr val="131413">
                  <a:tint val="75000"/>
                </a:srgbClr>
              </a:solidFill>
            </a:endParaRPr>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547168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50"/>
            <a:ext cx="105156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1AD943F-7049-4AF3-8A67-0E183D7702BF}" type="datetime1">
              <a:rPr lang="fr-CA" smtClean="0"/>
              <a:t>2018-11-22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186692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838200" y="1825625"/>
            <a:ext cx="5181600" cy="435133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6172200" y="1825625"/>
            <a:ext cx="5181600" cy="435133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E3921F96-70ED-4D6C-898F-45227CFA5977}" type="datetime1">
              <a:rPr lang="fr-CA" smtClean="0"/>
              <a:t>2018-11-22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340028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3"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CF0012B1-06B6-453B-B82D-8678D784C7EC}" type="datetime1">
              <a:rPr lang="fr-CA" smtClean="0"/>
              <a:t>2018-11-22</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1837488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6A49F5E8-3572-4A1D-91F1-392834F11F92}" type="datetime1">
              <a:rPr lang="fr-CA" smtClean="0"/>
              <a:t>2018-11-22</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238142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3056B1-4CC1-4305-99ED-6ECD306CA61C}" type="datetime1">
              <a:rPr lang="fr-CA" smtClean="0"/>
              <a:t>2018-11-22</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75697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3FF8AA9-48A6-4D86-ADDF-1C6877E050CA}" type="datetime1">
              <a:rPr lang="fr-CA" smtClean="0"/>
              <a:t>2018-11-22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114877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5183188" y="987437"/>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fr-CA"/>
          </a:p>
        </p:txBody>
      </p:sp>
      <p:sp>
        <p:nvSpPr>
          <p:cNvPr id="4" name="Espace réservé du texte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0C412EE-819E-4133-9A61-E83C7632272C}" type="datetime1">
              <a:rPr lang="fr-CA" smtClean="0"/>
              <a:t>2018-11-22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89DF131-12C1-4EAC-8253-9E1DD4322B24}" type="slidenum">
              <a:rPr lang="fr-CA" smtClean="0"/>
              <a:t>‹N°›</a:t>
            </a:fld>
            <a:endParaRPr lang="fr-CA"/>
          </a:p>
        </p:txBody>
      </p:sp>
    </p:spTree>
    <p:extLst>
      <p:ext uri="{BB962C8B-B14F-4D97-AF65-F5344CB8AC3E}">
        <p14:creationId xmlns:p14="http://schemas.microsoft.com/office/powerpoint/2010/main" val="887384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9"/>
            <a:ext cx="10515600" cy="1325563"/>
          </a:xfrm>
          <a:prstGeom prst="rect">
            <a:avLst/>
          </a:prstGeom>
        </p:spPr>
        <p:txBody>
          <a:bodyPr vert="horz" lIns="91434" tIns="45718" rIns="91434" bIns="45718"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838200" y="6356360"/>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6163A81A-2086-4508-AE49-8A2B3254D4C5}" type="datetime1">
              <a:rPr lang="fr-CA" smtClean="0"/>
              <a:t>2018-11-22</a:t>
            </a:fld>
            <a:endParaRPr lang="fr-CA"/>
          </a:p>
        </p:txBody>
      </p:sp>
      <p:sp>
        <p:nvSpPr>
          <p:cNvPr id="5" name="Espace réservé du pied de page 4"/>
          <p:cNvSpPr>
            <a:spLocks noGrp="1"/>
          </p:cNvSpPr>
          <p:nvPr>
            <p:ph type="ftr" sz="quarter" idx="3"/>
          </p:nvPr>
        </p:nvSpPr>
        <p:spPr>
          <a:xfrm>
            <a:off x="4038600" y="6356360"/>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60"/>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189DF131-12C1-4EAC-8253-9E1DD4322B24}" type="slidenum">
              <a:rPr lang="fr-CA" smtClean="0"/>
              <a:t>‹N°›</a:t>
            </a:fld>
            <a:endParaRPr lang="fr-CA"/>
          </a:p>
        </p:txBody>
      </p:sp>
    </p:spTree>
    <p:extLst>
      <p:ext uri="{BB962C8B-B14F-4D97-AF65-F5344CB8AC3E}">
        <p14:creationId xmlns:p14="http://schemas.microsoft.com/office/powerpoint/2010/main" val="37155832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fr-FR"/>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9"/>
            <a:ext cx="10515600" cy="1325563"/>
          </a:xfrm>
          <a:prstGeom prst="rect">
            <a:avLst/>
          </a:prstGeom>
        </p:spPr>
        <p:txBody>
          <a:bodyPr vert="horz" lIns="91434" tIns="45718" rIns="91434" bIns="45718"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838200" y="6356360"/>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6163A81A-2086-4508-AE49-8A2B3254D4C5}" type="datetime1">
              <a:rPr lang="fr-CA" smtClean="0">
                <a:solidFill>
                  <a:srgbClr val="131413">
                    <a:tint val="75000"/>
                  </a:srgbClr>
                </a:solidFill>
              </a:rPr>
              <a:pPr/>
              <a:t>2018-11-22</a:t>
            </a:fld>
            <a:endParaRPr lang="fr-CA">
              <a:solidFill>
                <a:srgbClr val="131413">
                  <a:tint val="75000"/>
                </a:srgbClr>
              </a:solidFill>
            </a:endParaRPr>
          </a:p>
        </p:txBody>
      </p:sp>
      <p:sp>
        <p:nvSpPr>
          <p:cNvPr id="5" name="Espace réservé du pied de page 4"/>
          <p:cNvSpPr>
            <a:spLocks noGrp="1"/>
          </p:cNvSpPr>
          <p:nvPr>
            <p:ph type="ftr" sz="quarter" idx="3"/>
          </p:nvPr>
        </p:nvSpPr>
        <p:spPr>
          <a:xfrm>
            <a:off x="4038600" y="6356360"/>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fr-CA">
              <a:solidFill>
                <a:srgbClr val="131413">
                  <a:tint val="75000"/>
                </a:srgbClr>
              </a:solidFill>
            </a:endParaRPr>
          </a:p>
        </p:txBody>
      </p:sp>
      <p:sp>
        <p:nvSpPr>
          <p:cNvPr id="6" name="Espace réservé du numéro de diapositive 5"/>
          <p:cNvSpPr>
            <a:spLocks noGrp="1"/>
          </p:cNvSpPr>
          <p:nvPr>
            <p:ph type="sldNum" sz="quarter" idx="4"/>
          </p:nvPr>
        </p:nvSpPr>
        <p:spPr>
          <a:xfrm>
            <a:off x="8610600" y="6356360"/>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189DF131-12C1-4EAC-8253-9E1DD4322B24}" type="slidenum">
              <a:rPr lang="fr-CA" smtClean="0">
                <a:solidFill>
                  <a:srgbClr val="131413">
                    <a:tint val="75000"/>
                  </a:srgbClr>
                </a:solidFill>
              </a:rPr>
              <a:pPr/>
              <a:t>‹N°›</a:t>
            </a:fld>
            <a:endParaRPr lang="fr-CA">
              <a:solidFill>
                <a:srgbClr val="131413">
                  <a:tint val="75000"/>
                </a:srgbClr>
              </a:solidFill>
            </a:endParaRPr>
          </a:p>
        </p:txBody>
      </p:sp>
    </p:spTree>
    <p:extLst>
      <p:ext uri="{BB962C8B-B14F-4D97-AF65-F5344CB8AC3E}">
        <p14:creationId xmlns:p14="http://schemas.microsoft.com/office/powerpoint/2010/main" val="18547186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fr-FR"/>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5.emf"/><Relationship Id="rId5" Type="http://schemas.openxmlformats.org/officeDocument/2006/relationships/chart" Target="../charts/char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emf"/><Relationship Id="rId5" Type="http://schemas.openxmlformats.org/officeDocument/2006/relationships/image" Target="../media/image16.emf"/><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hart" Target="../charts/chart6.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8.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2.emf"/><Relationship Id="rId4" Type="http://schemas.openxmlformats.org/officeDocument/2006/relationships/chart" Target="../charts/chart7.xml"/><Relationship Id="rId9"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4.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7.xml"/><Relationship Id="rId7" Type="http://schemas.openxmlformats.org/officeDocument/2006/relationships/image" Target="../media/image5.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5.emf"/><Relationship Id="rId5" Type="http://schemas.openxmlformats.org/officeDocument/2006/relationships/chart" Target="../charts/chart9.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emf"/><Relationship Id="rId5" Type="http://schemas.openxmlformats.org/officeDocument/2006/relationships/image" Target="../media/image10.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emf"/><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7.xml"/><Relationship Id="rId7" Type="http://schemas.openxmlformats.org/officeDocument/2006/relationships/image" Target="../media/image2.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emf"/><Relationship Id="rId5" Type="http://schemas.openxmlformats.org/officeDocument/2006/relationships/chart" Target="../charts/chart1.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emf"/><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emf"/><Relationship Id="rId5" Type="http://schemas.openxmlformats.org/officeDocument/2006/relationships/chart" Target="../charts/chart2.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tyImages-61377266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195" y="0"/>
            <a:ext cx="10272126" cy="6858000"/>
          </a:xfrm>
          <a:prstGeom prst="rect">
            <a:avLst/>
          </a:prstGeom>
        </p:spPr>
      </p:pic>
      <p:sp>
        <p:nvSpPr>
          <p:cNvPr id="15" name="Freeform 14"/>
          <p:cNvSpPr/>
          <p:nvPr/>
        </p:nvSpPr>
        <p:spPr>
          <a:xfrm>
            <a:off x="5686323" y="-35625"/>
            <a:ext cx="6587612" cy="6982690"/>
          </a:xfrm>
          <a:custGeom>
            <a:avLst/>
            <a:gdLst>
              <a:gd name="connsiteX0" fmla="*/ 0 w 6587612"/>
              <a:gd name="connsiteY0" fmla="*/ 0 h 6890774"/>
              <a:gd name="connsiteX1" fmla="*/ 6587612 w 6587612"/>
              <a:gd name="connsiteY1" fmla="*/ 16387 h 6890774"/>
              <a:gd name="connsiteX2" fmla="*/ 6563032 w 6587612"/>
              <a:gd name="connsiteY2" fmla="*/ 6890774 h 6890774"/>
              <a:gd name="connsiteX3" fmla="*/ 16387 w 6587612"/>
              <a:gd name="connsiteY3" fmla="*/ 6882581 h 6890774"/>
              <a:gd name="connsiteX4" fmla="*/ 8193 w 6587612"/>
              <a:gd name="connsiteY4" fmla="*/ 4072193 h 6890774"/>
              <a:gd name="connsiteX5" fmla="*/ 401483 w 6587612"/>
              <a:gd name="connsiteY5" fmla="*/ 3457677 h 6890774"/>
              <a:gd name="connsiteX6" fmla="*/ 0 w 6587612"/>
              <a:gd name="connsiteY6" fmla="*/ 2884129 h 6890774"/>
              <a:gd name="connsiteX7" fmla="*/ 0 w 6587612"/>
              <a:gd name="connsiteY7" fmla="*/ 0 h 689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7612" h="6890774">
                <a:moveTo>
                  <a:pt x="0" y="0"/>
                </a:moveTo>
                <a:lnTo>
                  <a:pt x="6587612" y="16387"/>
                </a:lnTo>
                <a:cubicBezTo>
                  <a:pt x="6579419" y="2307849"/>
                  <a:pt x="6571225" y="4599312"/>
                  <a:pt x="6563032" y="6890774"/>
                </a:cubicBezTo>
                <a:lnTo>
                  <a:pt x="16387" y="6882581"/>
                </a:lnTo>
                <a:cubicBezTo>
                  <a:pt x="13656" y="5945785"/>
                  <a:pt x="10924" y="5008989"/>
                  <a:pt x="8193" y="4072193"/>
                </a:cubicBezTo>
                <a:lnTo>
                  <a:pt x="401483" y="3457677"/>
                </a:lnTo>
                <a:lnTo>
                  <a:pt x="0" y="2884129"/>
                </a:lnTo>
                <a:lnTo>
                  <a:pt x="0" y="0"/>
                </a:lnTo>
                <a:close/>
              </a:path>
            </a:pathLst>
          </a:cu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re 1"/>
          <p:cNvSpPr>
            <a:spLocks noGrp="1"/>
          </p:cNvSpPr>
          <p:nvPr>
            <p:ph type="ctrTitle"/>
          </p:nvPr>
        </p:nvSpPr>
        <p:spPr>
          <a:xfrm>
            <a:off x="6253655" y="1070376"/>
            <a:ext cx="5360276" cy="4634040"/>
          </a:xfrm>
        </p:spPr>
        <p:txBody>
          <a:bodyPr>
            <a:normAutofit fontScale="90000"/>
          </a:bodyPr>
          <a:lstStyle/>
          <a:p>
            <a:pPr>
              <a:lnSpc>
                <a:spcPct val="100000"/>
              </a:lnSpc>
            </a:pPr>
            <a:r>
              <a:rPr lang="fr-CA" sz="5000" b="1" dirty="0" smtClean="0">
                <a:solidFill>
                  <a:schemeClr val="bg1"/>
                </a:solidFill>
                <a:latin typeface="Raleway"/>
                <a:cs typeface="Raleway"/>
              </a:rPr>
              <a:t>LES ATTENTES </a:t>
            </a:r>
            <a:br>
              <a:rPr lang="fr-CA" sz="5000" b="1" dirty="0" smtClean="0">
                <a:solidFill>
                  <a:schemeClr val="bg1"/>
                </a:solidFill>
                <a:latin typeface="Raleway"/>
                <a:cs typeface="Raleway"/>
              </a:rPr>
            </a:br>
            <a:r>
              <a:rPr lang="fr-CA" sz="5000" b="1" dirty="0" smtClean="0">
                <a:solidFill>
                  <a:schemeClr val="bg1"/>
                </a:solidFill>
                <a:latin typeface="Raleway"/>
                <a:cs typeface="Raleway"/>
              </a:rPr>
              <a:t>DES QUÉBÉCOIS SUR L’IMPORTANCE À ACCORDER À LA PETITE ENFANCE</a:t>
            </a:r>
            <a:br>
              <a:rPr lang="fr-CA" sz="5000" b="1" dirty="0" smtClean="0">
                <a:solidFill>
                  <a:schemeClr val="bg1"/>
                </a:solidFill>
                <a:latin typeface="Raleway"/>
                <a:cs typeface="Raleway"/>
              </a:rPr>
            </a:br>
            <a:r>
              <a:rPr lang="fr-CA" sz="1100" b="1" dirty="0" smtClean="0">
                <a:solidFill>
                  <a:schemeClr val="bg1"/>
                </a:solidFill>
                <a:latin typeface="Raleway"/>
                <a:cs typeface="Raleway"/>
              </a:rPr>
              <a:t/>
            </a:r>
            <a:br>
              <a:rPr lang="fr-CA" sz="1100" b="1" dirty="0" smtClean="0">
                <a:solidFill>
                  <a:schemeClr val="bg1"/>
                </a:solidFill>
                <a:latin typeface="Raleway"/>
                <a:cs typeface="Raleway"/>
              </a:rPr>
            </a:br>
            <a:r>
              <a:rPr lang="fr-CA" sz="2700" b="1" dirty="0" smtClean="0">
                <a:solidFill>
                  <a:schemeClr val="accent2">
                    <a:lumMod val="40000"/>
                    <a:lumOff val="60000"/>
                  </a:schemeClr>
                </a:solidFill>
                <a:latin typeface="Raleway"/>
                <a:cs typeface="Raleway"/>
              </a:rPr>
              <a:t>Résultats </a:t>
            </a:r>
            <a:r>
              <a:rPr lang="fr-CA" sz="2700" b="1" dirty="0">
                <a:solidFill>
                  <a:schemeClr val="accent2">
                    <a:lumMod val="40000"/>
                    <a:lumOff val="60000"/>
                  </a:schemeClr>
                </a:solidFill>
                <a:latin typeface="Raleway"/>
                <a:cs typeface="Raleway"/>
              </a:rPr>
              <a:t>d’un sondage populationnel</a:t>
            </a:r>
            <a:br>
              <a:rPr lang="fr-CA" sz="2700" b="1" dirty="0">
                <a:solidFill>
                  <a:schemeClr val="accent2">
                    <a:lumMod val="40000"/>
                    <a:lumOff val="60000"/>
                  </a:schemeClr>
                </a:solidFill>
                <a:latin typeface="Raleway"/>
                <a:cs typeface="Raleway"/>
              </a:rPr>
            </a:br>
            <a:endParaRPr lang="fr-CA" sz="2700" b="1" dirty="0">
              <a:solidFill>
                <a:schemeClr val="accent2">
                  <a:lumMod val="40000"/>
                  <a:lumOff val="60000"/>
                </a:schemeClr>
              </a:solidFill>
              <a:latin typeface="Raleway"/>
              <a:cs typeface="Raleway"/>
            </a:endParaRPr>
          </a:p>
        </p:txBody>
      </p:sp>
      <p:grpSp>
        <p:nvGrpSpPr>
          <p:cNvPr id="18" name="Group 17"/>
          <p:cNvGrpSpPr/>
          <p:nvPr/>
        </p:nvGrpSpPr>
        <p:grpSpPr>
          <a:xfrm>
            <a:off x="7235825" y="6112932"/>
            <a:ext cx="3409950" cy="370627"/>
            <a:chOff x="7235825" y="6112932"/>
            <a:chExt cx="3409950" cy="370627"/>
          </a:xfrm>
        </p:grpSpPr>
        <p:pic>
          <p:nvPicPr>
            <p:cNvPr id="22" name="Picture 21"/>
            <p:cNvPicPr>
              <a:picLocks noChangeAspect="1"/>
            </p:cNvPicPr>
            <p:nvPr/>
          </p:nvPicPr>
          <p:blipFill>
            <a:blip r:embed="rId3"/>
            <a:stretch>
              <a:fillRect/>
            </a:stretch>
          </p:blipFill>
          <p:spPr>
            <a:xfrm>
              <a:off x="7235825" y="6123905"/>
              <a:ext cx="1412380" cy="353095"/>
            </a:xfrm>
            <a:prstGeom prst="rect">
              <a:avLst/>
            </a:prstGeom>
          </p:spPr>
        </p:pic>
        <p:pic>
          <p:nvPicPr>
            <p:cNvPr id="23" name="Picture 22" descr="FLAC_logo_blanc (1).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808" y="6112932"/>
              <a:ext cx="960967" cy="370627"/>
            </a:xfrm>
            <a:prstGeom prst="rect">
              <a:avLst/>
            </a:prstGeom>
          </p:spPr>
        </p:pic>
      </p:grpSp>
    </p:spTree>
    <p:extLst>
      <p:ext uri="{BB962C8B-B14F-4D97-AF65-F5344CB8AC3E}">
        <p14:creationId xmlns:p14="http://schemas.microsoft.com/office/powerpoint/2010/main" val="1797546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17" name="Freeform 16"/>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chemeClr val="accent3"/>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4649" y="1971813"/>
            <a:ext cx="4090148" cy="3063403"/>
          </a:xfrm>
          <a:prstGeom prst="rect">
            <a:avLst/>
          </a:prstGeom>
          <a:noFill/>
        </p:spPr>
        <p:txBody>
          <a:bodyPr wrap="square" rtlCol="0">
            <a:spAutoFit/>
          </a:bodyPr>
          <a:lstStyle/>
          <a:p>
            <a:pPr>
              <a:lnSpc>
                <a:spcPct val="110000"/>
              </a:lnSpc>
            </a:pPr>
            <a:r>
              <a:rPr lang="fr-CA" sz="2400" b="1" dirty="0" smtClean="0">
                <a:solidFill>
                  <a:schemeClr val="tx2"/>
                </a:solidFill>
                <a:latin typeface="Raleway" panose="020B0003030101060003" pitchFamily="34" charset="0"/>
              </a:rPr>
              <a:t>Trouvez-vous qu’au Québec on en fait trop, suffisamment ou pas assez pour assurer le bon développement des enfants </a:t>
            </a:r>
            <a:r>
              <a:rPr lang="fr-CA" sz="2400" b="1" dirty="0">
                <a:solidFill>
                  <a:schemeClr val="tx2"/>
                </a:solidFill>
                <a:latin typeface="Raleway" panose="020B0003030101060003" pitchFamily="34" charset="0"/>
              </a:rPr>
              <a:t>âgés </a:t>
            </a:r>
            <a:r>
              <a:rPr lang="fr-CA" sz="2400" b="1" dirty="0" smtClean="0">
                <a:solidFill>
                  <a:schemeClr val="tx2"/>
                </a:solidFill>
                <a:latin typeface="Raleway" panose="020B0003030101060003" pitchFamily="34" charset="0"/>
              </a:rPr>
              <a:t>de 0 </a:t>
            </a:r>
            <a:r>
              <a:rPr lang="fr-CA" sz="2400" b="1" dirty="0">
                <a:solidFill>
                  <a:schemeClr val="tx2"/>
                </a:solidFill>
                <a:latin typeface="Raleway" panose="020B0003030101060003" pitchFamily="34" charset="0"/>
              </a:rPr>
              <a:t>à 5 </a:t>
            </a:r>
            <a:r>
              <a:rPr lang="fr-CA" sz="2400" b="1" dirty="0" smtClean="0">
                <a:solidFill>
                  <a:schemeClr val="tx2"/>
                </a:solidFill>
                <a:latin typeface="Raleway" panose="020B0003030101060003" pitchFamily="34" charset="0"/>
              </a:rPr>
              <a:t>ans</a:t>
            </a:r>
            <a:r>
              <a:rPr lang="fr-CA" sz="2400" b="1" spc="-300" dirty="0" smtClean="0">
                <a:solidFill>
                  <a:schemeClr val="tx2"/>
                </a:solidFill>
                <a:latin typeface="Raleway" panose="020B0003030101060003" pitchFamily="34" charset="0"/>
              </a:rPr>
              <a:t> </a:t>
            </a:r>
            <a:r>
              <a:rPr lang="fr-CA" sz="2400" b="1" dirty="0" smtClean="0">
                <a:solidFill>
                  <a:schemeClr val="tx2"/>
                </a:solidFill>
                <a:latin typeface="Raleway" panose="020B0003030101060003" pitchFamily="34" charset="0"/>
              </a:rPr>
              <a:t>?</a:t>
            </a:r>
            <a:endParaRPr lang="fr-CA" sz="2400" b="1" dirty="0">
              <a:solidFill>
                <a:schemeClr val="tx2"/>
              </a:solidFill>
              <a:latin typeface="Raleway" panose="020B0003030101060003" pitchFamily="34" charset="0"/>
            </a:endParaRPr>
          </a:p>
          <a:p>
            <a:pPr>
              <a:lnSpc>
                <a:spcPct val="110000"/>
              </a:lnSpc>
            </a:pPr>
            <a:endParaRPr lang="en-US" sz="3200" dirty="0"/>
          </a:p>
        </p:txBody>
      </p:sp>
      <p:sp>
        <p:nvSpPr>
          <p:cNvPr id="5" name="Oval 4"/>
          <p:cNvSpPr/>
          <p:nvPr/>
        </p:nvSpPr>
        <p:spPr>
          <a:xfrm>
            <a:off x="1888065" y="389464"/>
            <a:ext cx="1219201" cy="1219201"/>
          </a:xfrm>
          <a:prstGeom prst="ellipse">
            <a:avLst/>
          </a:prstGeom>
          <a:noFill/>
          <a:ln w="635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2"/>
          <p:cNvSpPr txBox="1"/>
          <p:nvPr/>
        </p:nvSpPr>
        <p:spPr>
          <a:xfrm>
            <a:off x="6456765" y="6065075"/>
            <a:ext cx="2374258" cy="553998"/>
          </a:xfrm>
          <a:prstGeom prst="rect">
            <a:avLst/>
          </a:prstGeom>
          <a:noFill/>
        </p:spPr>
        <p:txBody>
          <a:bodyPr wrap="square" rtlCol="0">
            <a:spAutoFit/>
          </a:bodyPr>
          <a:lstStyle/>
          <a:p>
            <a:r>
              <a:rPr lang="fr-CA" sz="1500" b="1" baseline="30000" dirty="0">
                <a:solidFill>
                  <a:schemeClr val="tx2"/>
                </a:solidFill>
              </a:rPr>
              <a:t>Source </a:t>
            </a:r>
            <a:r>
              <a:rPr lang="fr-CA" sz="1500" b="1" baseline="30000" dirty="0" smtClean="0">
                <a:solidFill>
                  <a:schemeClr val="tx2"/>
                </a:solidFill>
              </a:rPr>
              <a:t>2015 : </a:t>
            </a:r>
            <a:r>
              <a:rPr lang="fr-CA" sz="1500" b="1" baseline="30000" dirty="0">
                <a:solidFill>
                  <a:schemeClr val="tx2"/>
                </a:solidFill>
              </a:rPr>
              <a:t>Léger, </a:t>
            </a:r>
            <a:r>
              <a:rPr lang="fr-CA" sz="1500" b="1" baseline="30000" dirty="0" smtClean="0">
                <a:solidFill>
                  <a:schemeClr val="tx2"/>
                </a:solidFill>
              </a:rPr>
              <a:t>2015</a:t>
            </a:r>
          </a:p>
          <a:p>
            <a:r>
              <a:rPr lang="en-US" sz="1500" b="1" baseline="30000" dirty="0" err="1">
                <a:solidFill>
                  <a:schemeClr val="tx2"/>
                </a:solidFill>
              </a:rPr>
              <a:t>Nombre</a:t>
            </a:r>
            <a:r>
              <a:rPr lang="en-US" sz="1500" b="1" baseline="30000" dirty="0">
                <a:solidFill>
                  <a:schemeClr val="tx2"/>
                </a:solidFill>
              </a:rPr>
              <a:t> de </a:t>
            </a:r>
            <a:r>
              <a:rPr lang="en-US" sz="1500" b="1" baseline="30000" dirty="0" err="1">
                <a:solidFill>
                  <a:schemeClr val="tx2"/>
                </a:solidFill>
              </a:rPr>
              <a:t>répondants</a:t>
            </a:r>
            <a:r>
              <a:rPr lang="en-US" sz="1500" b="1" baseline="30000" dirty="0">
                <a:solidFill>
                  <a:schemeClr val="tx2"/>
                </a:solidFill>
              </a:rPr>
              <a:t> </a:t>
            </a:r>
            <a:r>
              <a:rPr lang="en-US" sz="1500" b="1" baseline="30000" dirty="0" smtClean="0">
                <a:solidFill>
                  <a:schemeClr val="tx2"/>
                </a:solidFill>
              </a:rPr>
              <a:t>: </a:t>
            </a:r>
            <a:r>
              <a:rPr lang="en-US" sz="1500" b="1" baseline="30000" dirty="0">
                <a:solidFill>
                  <a:schemeClr val="tx2"/>
                </a:solidFill>
              </a:rPr>
              <a:t>2 006</a:t>
            </a:r>
          </a:p>
          <a:p>
            <a:endParaRPr lang="fr-CA" sz="1500" b="1" baseline="30000" dirty="0" smtClean="0">
              <a:solidFill>
                <a:schemeClr val="tx2"/>
              </a:solidFill>
            </a:endParaRPr>
          </a:p>
        </p:txBody>
      </p:sp>
      <p:sp>
        <p:nvSpPr>
          <p:cNvPr id="14"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rgbClr val="484B49"/>
              </a:solidFill>
              <a:latin typeface="Raleway"/>
              <a:cs typeface="Raleway"/>
            </a:endParaRPr>
          </a:p>
        </p:txBody>
      </p:sp>
      <p:graphicFrame>
        <p:nvGraphicFramePr>
          <p:cNvPr id="3" name="Chart 2"/>
          <p:cNvGraphicFramePr/>
          <p:nvPr>
            <p:extLst>
              <p:ext uri="{D42A27DB-BD31-4B8C-83A1-F6EECF244321}">
                <p14:modId xmlns:p14="http://schemas.microsoft.com/office/powerpoint/2010/main" val="2833815056"/>
              </p:ext>
            </p:extLst>
          </p:nvPr>
        </p:nvGraphicFramePr>
        <p:xfrm>
          <a:off x="5909727" y="762398"/>
          <a:ext cx="5603015" cy="4651963"/>
        </p:xfrm>
        <a:graphic>
          <a:graphicData uri="http://schemas.openxmlformats.org/drawingml/2006/chart">
            <c:chart xmlns:c="http://schemas.openxmlformats.org/drawingml/2006/chart" xmlns:r="http://schemas.openxmlformats.org/officeDocument/2006/relationships" r:id="rId2"/>
          </a:graphicData>
        </a:graphic>
      </p:graphicFrame>
      <p:sp>
        <p:nvSpPr>
          <p:cNvPr id="21" name="ZoneTexte 2"/>
          <p:cNvSpPr txBox="1"/>
          <p:nvPr/>
        </p:nvSpPr>
        <p:spPr>
          <a:xfrm>
            <a:off x="6335424" y="5417797"/>
            <a:ext cx="4372829" cy="400110"/>
          </a:xfrm>
          <a:prstGeom prst="rect">
            <a:avLst/>
          </a:prstGeom>
          <a:noFill/>
        </p:spPr>
        <p:txBody>
          <a:bodyPr wrap="square" rtlCol="0">
            <a:spAutoFit/>
          </a:bodyPr>
          <a:lstStyle/>
          <a:p>
            <a:r>
              <a:rPr lang="fr-CA" sz="1000" i="1" dirty="0" smtClean="0"/>
              <a:t>NB: Les données pour 2015 sont tirées d’un sondage réalisé par la firme Léger </a:t>
            </a:r>
            <a:br>
              <a:rPr lang="fr-CA" sz="1000" i="1" dirty="0" smtClean="0"/>
            </a:br>
            <a:r>
              <a:rPr lang="fr-CA" sz="1000" i="1" dirty="0" smtClean="0"/>
              <a:t>pour le compte de la Fondation Lucie et André Chagnon.</a:t>
            </a:r>
            <a:endParaRPr lang="fr-CA" sz="1000" i="1" dirty="0"/>
          </a:p>
        </p:txBody>
      </p:sp>
      <p:sp>
        <p:nvSpPr>
          <p:cNvPr id="26" name="TextBox 25"/>
          <p:cNvSpPr txBox="1"/>
          <p:nvPr/>
        </p:nvSpPr>
        <p:spPr>
          <a:xfrm>
            <a:off x="6980592" y="4429693"/>
            <a:ext cx="453571" cy="276999"/>
          </a:xfrm>
          <a:prstGeom prst="rect">
            <a:avLst/>
          </a:prstGeom>
          <a:noFill/>
        </p:spPr>
        <p:txBody>
          <a:bodyPr wrap="square" rtlCol="0">
            <a:spAutoFit/>
          </a:bodyPr>
          <a:lstStyle/>
          <a:p>
            <a:r>
              <a:rPr lang="en-US" sz="1200" b="1" dirty="0" smtClean="0">
                <a:solidFill>
                  <a:srgbClr val="484B49"/>
                </a:solidFill>
              </a:rPr>
              <a:t>4</a:t>
            </a:r>
            <a:r>
              <a:rPr lang="en-US" sz="1200" b="1" spc="-150" dirty="0" smtClean="0">
                <a:solidFill>
                  <a:srgbClr val="484B49"/>
                </a:solidFill>
              </a:rPr>
              <a:t> </a:t>
            </a:r>
            <a:r>
              <a:rPr lang="en-US" sz="1200" b="1" dirty="0" smtClean="0">
                <a:solidFill>
                  <a:srgbClr val="484B49"/>
                </a:solidFill>
              </a:rPr>
              <a:t>%</a:t>
            </a:r>
            <a:endParaRPr lang="en-US" sz="1200" b="1" dirty="0">
              <a:solidFill>
                <a:srgbClr val="484B49"/>
              </a:solidFill>
            </a:endParaRPr>
          </a:p>
        </p:txBody>
      </p:sp>
      <p:sp>
        <p:nvSpPr>
          <p:cNvPr id="27" name="TextBox 26"/>
          <p:cNvSpPr txBox="1"/>
          <p:nvPr/>
        </p:nvSpPr>
        <p:spPr>
          <a:xfrm>
            <a:off x="6575100" y="4432411"/>
            <a:ext cx="446310" cy="276999"/>
          </a:xfrm>
          <a:prstGeom prst="rect">
            <a:avLst/>
          </a:prstGeom>
          <a:noFill/>
        </p:spPr>
        <p:txBody>
          <a:bodyPr wrap="square" rtlCol="0">
            <a:spAutoFit/>
          </a:bodyPr>
          <a:lstStyle/>
          <a:p>
            <a:pPr algn="ctr"/>
            <a:r>
              <a:rPr lang="en-US" sz="1200" b="1" dirty="0" smtClean="0">
                <a:solidFill>
                  <a:srgbClr val="484B49"/>
                </a:solidFill>
              </a:rPr>
              <a:t>5</a:t>
            </a:r>
            <a:r>
              <a:rPr lang="en-US" sz="1200" b="1" spc="-150" dirty="0" smtClean="0">
                <a:solidFill>
                  <a:srgbClr val="484B49"/>
                </a:solidFill>
              </a:rPr>
              <a:t> </a:t>
            </a:r>
            <a:r>
              <a:rPr lang="en-US" sz="1200" b="1" dirty="0" smtClean="0">
                <a:solidFill>
                  <a:srgbClr val="484B49"/>
                </a:solidFill>
              </a:rPr>
              <a:t>%</a:t>
            </a:r>
            <a:endParaRPr lang="en-US" sz="1200" b="1" dirty="0">
              <a:solidFill>
                <a:srgbClr val="484B49"/>
              </a:solidFill>
            </a:endParaRPr>
          </a:p>
        </p:txBody>
      </p:sp>
      <p:sp>
        <p:nvSpPr>
          <p:cNvPr id="28" name="TextBox 27"/>
          <p:cNvSpPr txBox="1"/>
          <p:nvPr/>
        </p:nvSpPr>
        <p:spPr>
          <a:xfrm>
            <a:off x="8073582" y="4429693"/>
            <a:ext cx="498928" cy="276999"/>
          </a:xfrm>
          <a:prstGeom prst="rect">
            <a:avLst/>
          </a:prstGeom>
          <a:noFill/>
        </p:spPr>
        <p:txBody>
          <a:bodyPr wrap="square" rtlCol="0">
            <a:spAutoFit/>
          </a:bodyPr>
          <a:lstStyle/>
          <a:p>
            <a:r>
              <a:rPr lang="en-US" sz="1200" b="1" dirty="0" smtClean="0">
                <a:solidFill>
                  <a:schemeClr val="bg1"/>
                </a:solidFill>
              </a:rPr>
              <a:t>26</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sp>
        <p:nvSpPr>
          <p:cNvPr id="29" name="TextBox 28"/>
          <p:cNvSpPr txBox="1"/>
          <p:nvPr/>
        </p:nvSpPr>
        <p:spPr>
          <a:xfrm>
            <a:off x="7687634" y="4432411"/>
            <a:ext cx="473525" cy="276999"/>
          </a:xfrm>
          <a:prstGeom prst="rect">
            <a:avLst/>
          </a:prstGeom>
          <a:noFill/>
        </p:spPr>
        <p:txBody>
          <a:bodyPr wrap="square" rtlCol="0">
            <a:spAutoFit/>
          </a:bodyPr>
          <a:lstStyle/>
          <a:p>
            <a:pPr algn="ctr"/>
            <a:r>
              <a:rPr lang="en-US" sz="1200" b="1" dirty="0" smtClean="0">
                <a:solidFill>
                  <a:schemeClr val="bg1"/>
                </a:solidFill>
              </a:rPr>
              <a:t>51</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sp>
        <p:nvSpPr>
          <p:cNvPr id="30" name="TextBox 29"/>
          <p:cNvSpPr txBox="1"/>
          <p:nvPr/>
        </p:nvSpPr>
        <p:spPr>
          <a:xfrm>
            <a:off x="9200459" y="4432414"/>
            <a:ext cx="498928" cy="276999"/>
          </a:xfrm>
          <a:prstGeom prst="rect">
            <a:avLst/>
          </a:prstGeom>
          <a:noFill/>
        </p:spPr>
        <p:txBody>
          <a:bodyPr wrap="square" rtlCol="0">
            <a:spAutoFit/>
          </a:bodyPr>
          <a:lstStyle/>
          <a:p>
            <a:r>
              <a:rPr lang="en-US" sz="1200" b="1" dirty="0" smtClean="0">
                <a:solidFill>
                  <a:schemeClr val="bg1"/>
                </a:solidFill>
              </a:rPr>
              <a:t>62</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sp>
        <p:nvSpPr>
          <p:cNvPr id="31" name="TextBox 30"/>
          <p:cNvSpPr txBox="1"/>
          <p:nvPr/>
        </p:nvSpPr>
        <p:spPr>
          <a:xfrm>
            <a:off x="8831023" y="4430598"/>
            <a:ext cx="498928" cy="276999"/>
          </a:xfrm>
          <a:prstGeom prst="rect">
            <a:avLst/>
          </a:prstGeom>
          <a:noFill/>
        </p:spPr>
        <p:txBody>
          <a:bodyPr wrap="square" rtlCol="0">
            <a:spAutoFit/>
          </a:bodyPr>
          <a:lstStyle/>
          <a:p>
            <a:r>
              <a:rPr lang="en-US" sz="1200" b="1" dirty="0" smtClean="0">
                <a:solidFill>
                  <a:schemeClr val="bg1"/>
                </a:solidFill>
              </a:rPr>
              <a:t>38</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pic>
        <p:nvPicPr>
          <p:cNvPr id="7" name="Picture 6"/>
          <p:cNvPicPr>
            <a:picLocks noChangeAspect="1"/>
          </p:cNvPicPr>
          <p:nvPr/>
        </p:nvPicPr>
        <p:blipFill>
          <a:blip r:embed="rId3"/>
          <a:stretch>
            <a:fillRect/>
          </a:stretch>
        </p:blipFill>
        <p:spPr>
          <a:xfrm>
            <a:off x="2167466" y="569575"/>
            <a:ext cx="669803" cy="831273"/>
          </a:xfrm>
          <a:prstGeom prst="rect">
            <a:avLst/>
          </a:prstGeom>
        </p:spPr>
      </p:pic>
      <p:pic>
        <p:nvPicPr>
          <p:cNvPr id="22" name="Picture 21" descr="FLAC-noi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7596" y="6091793"/>
            <a:ext cx="992692" cy="384727"/>
          </a:xfrm>
          <a:prstGeom prst="rect">
            <a:avLst/>
          </a:prstGeom>
        </p:spPr>
      </p:pic>
      <p:pic>
        <p:nvPicPr>
          <p:cNvPr id="23" name="Picture 22" descr="logo_observatoire-P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9991" y="6031780"/>
            <a:ext cx="1549577" cy="482783"/>
          </a:xfrm>
          <a:prstGeom prst="rect">
            <a:avLst/>
          </a:prstGeom>
        </p:spPr>
      </p:pic>
      <p:sp>
        <p:nvSpPr>
          <p:cNvPr id="24" name="Espace réservé du numéro de diapositive 3"/>
          <p:cNvSpPr txBox="1">
            <a:spLocks/>
          </p:cNvSpPr>
          <p:nvPr/>
        </p:nvSpPr>
        <p:spPr>
          <a:xfrm>
            <a:off x="595196"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10</a:t>
            </a:fld>
            <a:endParaRPr lang="fr-CA" b="1" dirty="0">
              <a:solidFill>
                <a:srgbClr val="3F3F3F"/>
              </a:solidFill>
              <a:latin typeface="Raleway"/>
              <a:cs typeface="Raleway"/>
            </a:endParaRPr>
          </a:p>
        </p:txBody>
      </p:sp>
      <p:sp>
        <p:nvSpPr>
          <p:cNvPr id="33" name="TextBox 32"/>
          <p:cNvSpPr txBox="1"/>
          <p:nvPr/>
        </p:nvSpPr>
        <p:spPr>
          <a:xfrm>
            <a:off x="9991151" y="4591332"/>
            <a:ext cx="498928" cy="276999"/>
          </a:xfrm>
          <a:prstGeom prst="rect">
            <a:avLst/>
          </a:prstGeom>
          <a:noFill/>
        </p:spPr>
        <p:txBody>
          <a:bodyPr wrap="square" rtlCol="0">
            <a:spAutoFit/>
          </a:bodyPr>
          <a:lstStyle/>
          <a:p>
            <a:r>
              <a:rPr lang="en-US" sz="1200" b="1" dirty="0" smtClean="0">
                <a:solidFill>
                  <a:schemeClr val="bg1"/>
                </a:solidFill>
              </a:rPr>
              <a:t>7</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sp>
        <p:nvSpPr>
          <p:cNvPr id="34" name="TextBox 33"/>
          <p:cNvSpPr txBox="1"/>
          <p:nvPr/>
        </p:nvSpPr>
        <p:spPr>
          <a:xfrm>
            <a:off x="10377196" y="4589516"/>
            <a:ext cx="498928" cy="276999"/>
          </a:xfrm>
          <a:prstGeom prst="rect">
            <a:avLst/>
          </a:prstGeom>
          <a:noFill/>
        </p:spPr>
        <p:txBody>
          <a:bodyPr wrap="square" rtlCol="0">
            <a:spAutoFit/>
          </a:bodyPr>
          <a:lstStyle/>
          <a:p>
            <a:r>
              <a:rPr lang="en-US" sz="1200" b="1" dirty="0" smtClean="0">
                <a:solidFill>
                  <a:schemeClr val="bg1"/>
                </a:solidFill>
              </a:rPr>
              <a:t>8</a:t>
            </a:r>
            <a:r>
              <a:rPr lang="en-US" sz="1200" b="1" spc="-150" dirty="0" smtClean="0">
                <a:solidFill>
                  <a:schemeClr val="bg1"/>
                </a:solidFill>
              </a:rPr>
              <a:t> </a:t>
            </a:r>
            <a:r>
              <a:rPr lang="en-US" sz="1200" b="1" dirty="0" smtClean="0">
                <a:solidFill>
                  <a:schemeClr val="bg1"/>
                </a:solidFill>
              </a:rPr>
              <a:t>%</a:t>
            </a:r>
            <a:endParaRPr lang="en-US" sz="1200" b="1" dirty="0">
              <a:solidFill>
                <a:schemeClr val="bg1"/>
              </a:solidFill>
            </a:endParaRPr>
          </a:p>
        </p:txBody>
      </p:sp>
      <p:sp>
        <p:nvSpPr>
          <p:cNvPr id="25" name="ZoneTexte 2"/>
          <p:cNvSpPr txBox="1"/>
          <p:nvPr/>
        </p:nvSpPr>
        <p:spPr>
          <a:xfrm>
            <a:off x="9080487" y="6080678"/>
            <a:ext cx="2374258" cy="553998"/>
          </a:xfrm>
          <a:prstGeom prst="rect">
            <a:avLst/>
          </a:prstGeom>
          <a:noFill/>
        </p:spPr>
        <p:txBody>
          <a:bodyPr wrap="square" rtlCol="0">
            <a:spAutoFit/>
          </a:bodyPr>
          <a:lstStyle/>
          <a:p>
            <a:r>
              <a:rPr lang="fr-CA" sz="1500" b="1" baseline="30000" dirty="0">
                <a:solidFill>
                  <a:schemeClr val="tx2"/>
                </a:solidFill>
              </a:rPr>
              <a:t>Source </a:t>
            </a:r>
            <a:r>
              <a:rPr lang="fr-CA" sz="1500" b="1" baseline="30000" dirty="0" smtClean="0">
                <a:solidFill>
                  <a:schemeClr val="tx2"/>
                </a:solidFill>
              </a:rPr>
              <a:t>2018 : </a:t>
            </a:r>
            <a:r>
              <a:rPr lang="fr-CA" sz="1500" b="1" baseline="30000" dirty="0">
                <a:solidFill>
                  <a:schemeClr val="tx2"/>
                </a:solidFill>
              </a:rPr>
              <a:t>Léger, </a:t>
            </a:r>
            <a:r>
              <a:rPr lang="fr-CA" sz="1500" b="1" baseline="30000" dirty="0" smtClean="0">
                <a:solidFill>
                  <a:schemeClr val="tx2"/>
                </a:solidFill>
              </a:rPr>
              <a:t>2018</a:t>
            </a:r>
          </a:p>
          <a:p>
            <a:r>
              <a:rPr lang="en-US" sz="1500" b="1" baseline="30000" dirty="0" err="1">
                <a:solidFill>
                  <a:schemeClr val="tx2"/>
                </a:solidFill>
              </a:rPr>
              <a:t>Nombre</a:t>
            </a:r>
            <a:r>
              <a:rPr lang="en-US" sz="1500" b="1" baseline="30000" dirty="0">
                <a:solidFill>
                  <a:schemeClr val="tx2"/>
                </a:solidFill>
              </a:rPr>
              <a:t> de </a:t>
            </a:r>
            <a:r>
              <a:rPr lang="en-US" sz="1500" b="1" baseline="30000" dirty="0" err="1">
                <a:solidFill>
                  <a:schemeClr val="tx2"/>
                </a:solidFill>
              </a:rPr>
              <a:t>répondants</a:t>
            </a:r>
            <a:r>
              <a:rPr lang="en-US" sz="1500" b="1" baseline="30000" dirty="0">
                <a:solidFill>
                  <a:schemeClr val="tx2"/>
                </a:solidFill>
              </a:rPr>
              <a:t> </a:t>
            </a:r>
            <a:r>
              <a:rPr lang="en-US" sz="1500" b="1" baseline="30000" dirty="0" smtClean="0">
                <a:solidFill>
                  <a:schemeClr val="tx2"/>
                </a:solidFill>
              </a:rPr>
              <a:t>: 1 260</a:t>
            </a:r>
            <a:endParaRPr lang="en-US" sz="1500" b="1" baseline="30000" dirty="0">
              <a:solidFill>
                <a:schemeClr val="tx2"/>
              </a:solidFill>
            </a:endParaRPr>
          </a:p>
          <a:p>
            <a:endParaRPr lang="fr-CA" sz="1500" b="1" baseline="30000" dirty="0" smtClean="0">
              <a:solidFill>
                <a:schemeClr val="tx2"/>
              </a:solidFill>
            </a:endParaRPr>
          </a:p>
        </p:txBody>
      </p:sp>
    </p:spTree>
    <p:extLst>
      <p:ext uri="{BB962C8B-B14F-4D97-AF65-F5344CB8AC3E}">
        <p14:creationId xmlns:p14="http://schemas.microsoft.com/office/powerpoint/2010/main" val="3868708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15750978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4693" y="0"/>
            <a:ext cx="10325528" cy="6858000"/>
          </a:xfrm>
          <a:prstGeom prst="rect">
            <a:avLst/>
          </a:prstGeom>
        </p:spPr>
      </p:pic>
      <p:sp>
        <p:nvSpPr>
          <p:cNvPr id="4" name="Freeform 3"/>
          <p:cNvSpPr/>
          <p:nvPr/>
        </p:nvSpPr>
        <p:spPr>
          <a:xfrm>
            <a:off x="-8467" y="-8467"/>
            <a:ext cx="6917267" cy="6874934"/>
          </a:xfrm>
          <a:custGeom>
            <a:avLst/>
            <a:gdLst>
              <a:gd name="connsiteX0" fmla="*/ 0 w 6917267"/>
              <a:gd name="connsiteY0" fmla="*/ 0 h 6874934"/>
              <a:gd name="connsiteX1" fmla="*/ 6917267 w 6917267"/>
              <a:gd name="connsiteY1" fmla="*/ 0 h 6874934"/>
              <a:gd name="connsiteX2" fmla="*/ 6908800 w 6917267"/>
              <a:gd name="connsiteY2" fmla="*/ 2912534 h 6874934"/>
              <a:gd name="connsiteX3" fmla="*/ 6561667 w 6917267"/>
              <a:gd name="connsiteY3" fmla="*/ 3445934 h 6874934"/>
              <a:gd name="connsiteX4" fmla="*/ 6900334 w 6917267"/>
              <a:gd name="connsiteY4" fmla="*/ 4064000 h 6874934"/>
              <a:gd name="connsiteX5" fmla="*/ 6891867 w 6917267"/>
              <a:gd name="connsiteY5" fmla="*/ 6866467 h 6874934"/>
              <a:gd name="connsiteX6" fmla="*/ 0 w 6917267"/>
              <a:gd name="connsiteY6" fmla="*/ 6874934 h 6874934"/>
              <a:gd name="connsiteX7" fmla="*/ 0 w 6917267"/>
              <a:gd name="connsiteY7" fmla="*/ 0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7267" h="6874934">
                <a:moveTo>
                  <a:pt x="0" y="0"/>
                </a:moveTo>
                <a:lnTo>
                  <a:pt x="6917267" y="0"/>
                </a:lnTo>
                <a:cubicBezTo>
                  <a:pt x="6914445" y="970845"/>
                  <a:pt x="6911622" y="1941689"/>
                  <a:pt x="6908800" y="2912534"/>
                </a:cubicBezTo>
                <a:lnTo>
                  <a:pt x="6561667" y="3445934"/>
                </a:lnTo>
                <a:lnTo>
                  <a:pt x="6900334" y="4064000"/>
                </a:lnTo>
                <a:cubicBezTo>
                  <a:pt x="6897512" y="4998156"/>
                  <a:pt x="6894689" y="5932311"/>
                  <a:pt x="6891867" y="6866467"/>
                </a:cubicBezTo>
                <a:lnTo>
                  <a:pt x="0" y="6874934"/>
                </a:lnTo>
                <a:lnTo>
                  <a:pt x="0" y="0"/>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re 1"/>
          <p:cNvSpPr txBox="1">
            <a:spLocks/>
          </p:cNvSpPr>
          <p:nvPr>
            <p:custDataLst>
              <p:tags r:id="rId1"/>
            </p:custDataLst>
          </p:nvPr>
        </p:nvSpPr>
        <p:spPr>
          <a:xfrm>
            <a:off x="601140" y="1978776"/>
            <a:ext cx="6129860" cy="1416357"/>
          </a:xfrm>
          <a:prstGeom prst="rect">
            <a:avLst/>
          </a:prstGeom>
        </p:spPr>
        <p:txBody>
          <a:bodyPr lIns="91406" tIns="45718" rIns="91406"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CA" sz="2400" b="1" dirty="0">
                <a:solidFill>
                  <a:srgbClr val="3F3F3F"/>
                </a:solidFill>
                <a:latin typeface="Raleway" panose="020B0003030101060003" pitchFamily="34" charset="0"/>
              </a:rPr>
              <a:t>Croyez-vous que </a:t>
            </a:r>
            <a:r>
              <a:rPr lang="fr-CA" sz="2400" b="1" dirty="0" smtClean="0">
                <a:solidFill>
                  <a:srgbClr val="3F3F3F"/>
                </a:solidFill>
                <a:latin typeface="Raleway" panose="020B0003030101060003" pitchFamily="34" charset="0"/>
              </a:rPr>
              <a:t>le </a:t>
            </a:r>
            <a:r>
              <a:rPr lang="fr-CA" sz="2400" b="1" dirty="0">
                <a:solidFill>
                  <a:srgbClr val="3F3F3F"/>
                </a:solidFill>
                <a:latin typeface="Raleway" panose="020B0003030101060003" pitchFamily="34" charset="0"/>
              </a:rPr>
              <a:t>développement </a:t>
            </a:r>
            <a:r>
              <a:rPr lang="fr-CA" sz="2400" b="1" dirty="0" smtClean="0">
                <a:solidFill>
                  <a:srgbClr val="3F3F3F"/>
                </a:solidFill>
                <a:latin typeface="Raleway" panose="020B0003030101060003" pitchFamily="34" charset="0"/>
              </a:rPr>
              <a:t/>
            </a:r>
            <a:br>
              <a:rPr lang="fr-CA" sz="2400" b="1" dirty="0" smtClean="0">
                <a:solidFill>
                  <a:srgbClr val="3F3F3F"/>
                </a:solidFill>
                <a:latin typeface="Raleway" panose="020B0003030101060003" pitchFamily="34" charset="0"/>
              </a:rPr>
            </a:br>
            <a:r>
              <a:rPr lang="fr-CA" sz="2400" b="1" dirty="0" smtClean="0">
                <a:solidFill>
                  <a:srgbClr val="3F3F3F"/>
                </a:solidFill>
                <a:latin typeface="Raleway" panose="020B0003030101060003" pitchFamily="34" charset="0"/>
              </a:rPr>
              <a:t>des </a:t>
            </a:r>
            <a:r>
              <a:rPr lang="fr-CA" sz="2400" b="1" dirty="0">
                <a:solidFill>
                  <a:srgbClr val="3F3F3F"/>
                </a:solidFill>
                <a:latin typeface="Raleway" panose="020B0003030101060003" pitchFamily="34" charset="0"/>
              </a:rPr>
              <a:t>enfants </a:t>
            </a:r>
            <a:r>
              <a:rPr lang="fr-CA" sz="2400" b="1" dirty="0" smtClean="0">
                <a:solidFill>
                  <a:srgbClr val="3F3F3F"/>
                </a:solidFill>
                <a:latin typeface="Raleway" panose="020B0003030101060003" pitchFamily="34" charset="0"/>
              </a:rPr>
              <a:t>de </a:t>
            </a:r>
            <a:r>
              <a:rPr lang="fr-CA" sz="2400" b="1" dirty="0">
                <a:solidFill>
                  <a:srgbClr val="3F3F3F"/>
                </a:solidFill>
                <a:latin typeface="Raleway" panose="020B0003030101060003" pitchFamily="34" charset="0"/>
              </a:rPr>
              <a:t>0 à 5 ans </a:t>
            </a:r>
            <a:r>
              <a:rPr lang="fr-CA" sz="2400" b="1" dirty="0" smtClean="0">
                <a:solidFill>
                  <a:srgbClr val="3F3F3F"/>
                </a:solidFill>
                <a:latin typeface="Raleway" panose="020B0003030101060003" pitchFamily="34" charset="0"/>
              </a:rPr>
              <a:t>devrait </a:t>
            </a:r>
            <a:r>
              <a:rPr lang="fr-CA" sz="2400" b="1" dirty="0">
                <a:solidFill>
                  <a:srgbClr val="3F3F3F"/>
                </a:solidFill>
                <a:latin typeface="Raleway" panose="020B0003030101060003" pitchFamily="34" charset="0"/>
              </a:rPr>
              <a:t>être </a:t>
            </a:r>
            <a:r>
              <a:rPr lang="fr-CA" sz="2400" b="1" dirty="0" smtClean="0">
                <a:solidFill>
                  <a:srgbClr val="3F3F3F"/>
                </a:solidFill>
                <a:latin typeface="Raleway" panose="020B0003030101060003" pitchFamily="34" charset="0"/>
              </a:rPr>
              <a:t/>
            </a:r>
            <a:br>
              <a:rPr lang="fr-CA" sz="2400" b="1" dirty="0" smtClean="0">
                <a:solidFill>
                  <a:srgbClr val="3F3F3F"/>
                </a:solidFill>
                <a:latin typeface="Raleway" panose="020B0003030101060003" pitchFamily="34" charset="0"/>
              </a:rPr>
            </a:br>
            <a:r>
              <a:rPr lang="fr-CA" sz="2400" b="1" dirty="0" smtClean="0">
                <a:solidFill>
                  <a:srgbClr val="3F3F3F"/>
                </a:solidFill>
                <a:latin typeface="Raleway" panose="020B0003030101060003" pitchFamily="34" charset="0"/>
              </a:rPr>
              <a:t>une </a:t>
            </a:r>
            <a:r>
              <a:rPr lang="fr-CA" sz="2400" b="1" dirty="0">
                <a:solidFill>
                  <a:srgbClr val="3F3F3F"/>
                </a:solidFill>
                <a:latin typeface="Raleway" panose="020B0003030101060003" pitchFamily="34" charset="0"/>
              </a:rPr>
              <a:t>priorité </a:t>
            </a:r>
            <a:r>
              <a:rPr lang="fr-CA" sz="2400" b="1" dirty="0" smtClean="0">
                <a:solidFill>
                  <a:srgbClr val="3F3F3F"/>
                </a:solidFill>
                <a:latin typeface="Raleway" panose="020B0003030101060003" pitchFamily="34" charset="0"/>
              </a:rPr>
              <a:t>des </a:t>
            </a:r>
            <a:r>
              <a:rPr lang="fr-CA" sz="2400" b="1" dirty="0">
                <a:solidFill>
                  <a:srgbClr val="3F3F3F"/>
                </a:solidFill>
                <a:latin typeface="Raleway" panose="020B0003030101060003" pitchFamily="34" charset="0"/>
              </a:rPr>
              <a:t>décideurs </a:t>
            </a:r>
            <a:r>
              <a:rPr lang="fr-CA" sz="2400" b="1" dirty="0" smtClean="0">
                <a:solidFill>
                  <a:srgbClr val="3F3F3F"/>
                </a:solidFill>
                <a:latin typeface="Raleway" panose="020B0003030101060003" pitchFamily="34" charset="0"/>
              </a:rPr>
              <a:t>publics</a:t>
            </a:r>
            <a:r>
              <a:rPr lang="fr-CA" sz="2400" b="1" spc="-150" dirty="0" smtClean="0">
                <a:solidFill>
                  <a:srgbClr val="3F3F3F"/>
                </a:solidFill>
                <a:latin typeface="Raleway" panose="020B0003030101060003" pitchFamily="34" charset="0"/>
              </a:rPr>
              <a:t> </a:t>
            </a:r>
            <a:r>
              <a:rPr lang="fr-CA" sz="2400" b="1" dirty="0" smtClean="0">
                <a:solidFill>
                  <a:srgbClr val="3F3F3F"/>
                </a:solidFill>
                <a:latin typeface="Raleway" panose="020B0003030101060003" pitchFamily="34" charset="0"/>
              </a:rPr>
              <a:t>? </a:t>
            </a:r>
            <a:endParaRPr lang="fr-CA" sz="2400" b="1" dirty="0">
              <a:solidFill>
                <a:srgbClr val="3F3F3F"/>
              </a:solidFill>
              <a:latin typeface="Raleway" panose="020B0003030101060003" pitchFamily="34" charset="0"/>
            </a:endParaRPr>
          </a:p>
        </p:txBody>
      </p:sp>
      <p:graphicFrame>
        <p:nvGraphicFramePr>
          <p:cNvPr id="24" name="Graphique 6"/>
          <p:cNvGraphicFramePr>
            <a:graphicFrameLocks/>
          </p:cNvGraphicFramePr>
          <p:nvPr>
            <p:extLst>
              <p:ext uri="{D42A27DB-BD31-4B8C-83A1-F6EECF244321}">
                <p14:modId xmlns:p14="http://schemas.microsoft.com/office/powerpoint/2010/main" val="2347843772"/>
              </p:ext>
            </p:extLst>
          </p:nvPr>
        </p:nvGraphicFramePr>
        <p:xfrm>
          <a:off x="631829" y="2836634"/>
          <a:ext cx="3123746" cy="2492143"/>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620208" y="3477800"/>
            <a:ext cx="5285291" cy="461665"/>
          </a:xfrm>
          <a:prstGeom prst="rect">
            <a:avLst/>
          </a:prstGeom>
          <a:noFill/>
        </p:spPr>
        <p:txBody>
          <a:bodyPr wrap="square" rtlCol="0">
            <a:spAutoFit/>
          </a:bodyPr>
          <a:lstStyle/>
          <a:p>
            <a:r>
              <a:rPr lang="en-US" sz="1200" b="1" dirty="0" smtClean="0">
                <a:solidFill>
                  <a:srgbClr val="3F3F3F"/>
                </a:solidFill>
              </a:rPr>
              <a:t>PROPORTION DES QUÉBÉCOIS QUI ONT RÉPONDU </a:t>
            </a:r>
            <a:r>
              <a:rPr lang="en-US" sz="1200" b="1" dirty="0" smtClean="0">
                <a:solidFill>
                  <a:srgbClr val="3F3F3F"/>
                </a:solidFill>
                <a:cs typeface="Calibri"/>
              </a:rPr>
              <a:t>«</a:t>
            </a:r>
            <a:r>
              <a:rPr lang="en-US" sz="1200" b="1" spc="-150" dirty="0" smtClean="0">
                <a:solidFill>
                  <a:srgbClr val="3F3F3F"/>
                </a:solidFill>
                <a:cs typeface="Calibri"/>
              </a:rPr>
              <a:t> </a:t>
            </a:r>
            <a:r>
              <a:rPr lang="en-US" sz="1200" b="1" dirty="0" smtClean="0">
                <a:solidFill>
                  <a:srgbClr val="3F3F3F"/>
                </a:solidFill>
                <a:cs typeface="Calibri"/>
              </a:rPr>
              <a:t>ASSEZ D’ACCORD</a:t>
            </a:r>
            <a:r>
              <a:rPr lang="en-US" sz="1200" b="1" spc="-150" dirty="0" smtClean="0">
                <a:solidFill>
                  <a:srgbClr val="3F3F3F"/>
                </a:solidFill>
                <a:cs typeface="Calibri"/>
              </a:rPr>
              <a:t> </a:t>
            </a:r>
            <a:r>
              <a:rPr lang="en-US" sz="1200" b="1" dirty="0" smtClean="0">
                <a:solidFill>
                  <a:srgbClr val="3F3F3F"/>
                </a:solidFill>
                <a:cs typeface="Raleway"/>
              </a:rPr>
              <a:t>» </a:t>
            </a:r>
            <a:br>
              <a:rPr lang="en-US" sz="1200" b="1" dirty="0" smtClean="0">
                <a:solidFill>
                  <a:srgbClr val="3F3F3F"/>
                </a:solidFill>
                <a:cs typeface="Raleway"/>
              </a:rPr>
            </a:br>
            <a:r>
              <a:rPr lang="en-US" sz="1200" b="1" dirty="0" smtClean="0">
                <a:solidFill>
                  <a:srgbClr val="3F3F3F"/>
                </a:solidFill>
                <a:cs typeface="Raleway"/>
              </a:rPr>
              <a:t>OU </a:t>
            </a:r>
            <a:r>
              <a:rPr lang="en-US" sz="1200" b="1" dirty="0" smtClean="0">
                <a:solidFill>
                  <a:srgbClr val="3F3F3F"/>
                </a:solidFill>
                <a:cs typeface="Calibri"/>
              </a:rPr>
              <a:t>«</a:t>
            </a:r>
            <a:r>
              <a:rPr lang="en-US" sz="1200" b="1" spc="-150" dirty="0" smtClean="0">
                <a:solidFill>
                  <a:srgbClr val="3F3F3F"/>
                </a:solidFill>
                <a:cs typeface="Calibri"/>
              </a:rPr>
              <a:t> </a:t>
            </a:r>
            <a:r>
              <a:rPr lang="en-US" sz="1200" b="1" dirty="0" smtClean="0">
                <a:solidFill>
                  <a:srgbClr val="3F3F3F"/>
                </a:solidFill>
                <a:cs typeface="Calibri"/>
              </a:rPr>
              <a:t>TOUT </a:t>
            </a:r>
            <a:r>
              <a:rPr lang="en-US" sz="1200" b="1" dirty="0" err="1" smtClean="0">
                <a:solidFill>
                  <a:srgbClr val="3F3F3F"/>
                </a:solidFill>
                <a:cs typeface="Calibri"/>
              </a:rPr>
              <a:t>À</a:t>
            </a:r>
            <a:r>
              <a:rPr lang="en-US" sz="1200" b="1" dirty="0" smtClean="0">
                <a:solidFill>
                  <a:srgbClr val="3F3F3F"/>
                </a:solidFill>
                <a:cs typeface="Calibri"/>
              </a:rPr>
              <a:t> FAIT D’ACCORD</a:t>
            </a:r>
            <a:r>
              <a:rPr lang="en-US" sz="1200" b="1" spc="-150" dirty="0" smtClean="0">
                <a:solidFill>
                  <a:srgbClr val="3F3F3F"/>
                </a:solidFill>
                <a:cs typeface="Calibri"/>
              </a:rPr>
              <a:t> </a:t>
            </a:r>
            <a:r>
              <a:rPr lang="en-US" sz="1200" b="1" dirty="0" smtClean="0">
                <a:solidFill>
                  <a:srgbClr val="3F3F3F"/>
                </a:solidFill>
                <a:cs typeface="Raleway"/>
              </a:rPr>
              <a:t>» </a:t>
            </a:r>
            <a:endParaRPr lang="en-US" sz="1200" dirty="0">
              <a:solidFill>
                <a:srgbClr val="3F3F3F"/>
              </a:solidFill>
            </a:endParaRPr>
          </a:p>
        </p:txBody>
      </p:sp>
      <p:sp>
        <p:nvSpPr>
          <p:cNvPr id="32" name="Oval 31"/>
          <p:cNvSpPr/>
          <p:nvPr/>
        </p:nvSpPr>
        <p:spPr>
          <a:xfrm>
            <a:off x="2668210" y="389464"/>
            <a:ext cx="1219201" cy="1219201"/>
          </a:xfrm>
          <a:prstGeom prst="ellipse">
            <a:avLst/>
          </a:prstGeom>
          <a:noFill/>
          <a:ln w="635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rgbClr val="484B49"/>
              </a:solidFill>
              <a:latin typeface="Raleway"/>
              <a:cs typeface="Raleway"/>
            </a:endParaRPr>
          </a:p>
        </p:txBody>
      </p:sp>
      <p:sp>
        <p:nvSpPr>
          <p:cNvPr id="36" name="ZoneTexte 2"/>
          <p:cNvSpPr txBox="1"/>
          <p:nvPr/>
        </p:nvSpPr>
        <p:spPr>
          <a:xfrm>
            <a:off x="3719286" y="3925493"/>
            <a:ext cx="2921000" cy="1118255"/>
          </a:xfrm>
          <a:prstGeom prst="rect">
            <a:avLst/>
          </a:prstGeom>
          <a:noFill/>
        </p:spPr>
        <p:txBody>
          <a:bodyPr wrap="square" rtlCol="0">
            <a:spAutoFit/>
          </a:bodyPr>
          <a:lstStyle/>
          <a:p>
            <a:r>
              <a:rPr lang="fr-CA" sz="1000" i="1" dirty="0" smtClean="0"/>
              <a:t>NB: Les données pour 2015 sont tirées d’un </a:t>
            </a:r>
            <a:br>
              <a:rPr lang="fr-CA" sz="1000" i="1" dirty="0" smtClean="0"/>
            </a:br>
            <a:r>
              <a:rPr lang="fr-CA" sz="1000" i="1" dirty="0" smtClean="0"/>
              <a:t>sondage réalisé par la firme Léger pour le </a:t>
            </a:r>
            <a:br>
              <a:rPr lang="fr-CA" sz="1000" i="1" dirty="0" smtClean="0"/>
            </a:br>
            <a:r>
              <a:rPr lang="fr-CA" sz="1000" i="1" dirty="0" smtClean="0"/>
              <a:t>compte de la Fondation Lucie et André </a:t>
            </a:r>
            <a:r>
              <a:rPr lang="fr-CA" sz="1000" i="1" dirty="0" err="1" smtClean="0"/>
              <a:t>Chagnon</a:t>
            </a:r>
            <a:r>
              <a:rPr lang="fr-CA" sz="1000" i="1" dirty="0" smtClean="0"/>
              <a:t>.</a:t>
            </a:r>
          </a:p>
          <a:p>
            <a:endParaRPr lang="en-US" sz="1000" baseline="30000" dirty="0"/>
          </a:p>
          <a:p>
            <a:r>
              <a:rPr lang="en-US" sz="1000" dirty="0" smtClean="0"/>
              <a:t>* </a:t>
            </a:r>
            <a:r>
              <a:rPr lang="en-US" sz="1000" dirty="0" err="1" smtClean="0"/>
              <a:t>L’échelle</a:t>
            </a:r>
            <a:r>
              <a:rPr lang="en-US" sz="1000" dirty="0" smtClean="0"/>
              <a:t> </a:t>
            </a:r>
            <a:r>
              <a:rPr lang="en-US" sz="1000" dirty="0"/>
              <a:t>a </a:t>
            </a:r>
            <a:r>
              <a:rPr lang="en-US" sz="1000" dirty="0" err="1"/>
              <a:t>été</a:t>
            </a:r>
            <a:r>
              <a:rPr lang="en-US" sz="1000" dirty="0"/>
              <a:t> </a:t>
            </a:r>
            <a:r>
              <a:rPr lang="en-US" sz="1000" dirty="0" err="1"/>
              <a:t>modifiée</a:t>
            </a:r>
            <a:r>
              <a:rPr lang="en-US" sz="1000" dirty="0"/>
              <a:t> en 2018 ; la </a:t>
            </a:r>
            <a:r>
              <a:rPr lang="en-US" sz="1000" dirty="0" err="1"/>
              <a:t>somme</a:t>
            </a:r>
            <a:r>
              <a:rPr lang="en-US" sz="1000" dirty="0"/>
              <a:t> des </a:t>
            </a:r>
            <a:r>
              <a:rPr lang="en-US" sz="1000" dirty="0" err="1"/>
              <a:t>choix</a:t>
            </a:r>
            <a:r>
              <a:rPr lang="en-US" sz="1000" dirty="0"/>
              <a:t> «</a:t>
            </a:r>
            <a:r>
              <a:rPr lang="en-US" sz="1000" spc="-150" dirty="0"/>
              <a:t> </a:t>
            </a:r>
            <a:r>
              <a:rPr lang="en-US" sz="1000" dirty="0"/>
              <a:t>tout </a:t>
            </a:r>
            <a:r>
              <a:rPr lang="en-US" sz="1000" dirty="0" smtClean="0"/>
              <a:t>à </a:t>
            </a:r>
            <a:r>
              <a:rPr lang="en-US" sz="1000" dirty="0"/>
              <a:t>fait </a:t>
            </a:r>
            <a:r>
              <a:rPr lang="en-US" sz="1000" dirty="0" err="1"/>
              <a:t>d’accord</a:t>
            </a:r>
            <a:r>
              <a:rPr lang="en-US" sz="1000" spc="-150" dirty="0"/>
              <a:t> </a:t>
            </a:r>
            <a:r>
              <a:rPr lang="en-US" sz="1000" dirty="0"/>
              <a:t>» et «</a:t>
            </a:r>
            <a:r>
              <a:rPr lang="en-US" sz="1000" spc="-150" dirty="0"/>
              <a:t> </a:t>
            </a:r>
            <a:r>
              <a:rPr lang="en-US" sz="1000" dirty="0" err="1"/>
              <a:t>assez</a:t>
            </a:r>
            <a:r>
              <a:rPr lang="en-US" sz="1000" dirty="0"/>
              <a:t> </a:t>
            </a:r>
            <a:r>
              <a:rPr lang="en-US" sz="1000" dirty="0" err="1"/>
              <a:t>d’accord</a:t>
            </a:r>
            <a:r>
              <a:rPr lang="en-US" sz="1000" spc="-150" dirty="0"/>
              <a:t> </a:t>
            </a:r>
            <a:r>
              <a:rPr lang="en-US" sz="1000" dirty="0"/>
              <a:t>» correspond au </a:t>
            </a:r>
            <a:r>
              <a:rPr lang="en-US" sz="1000" dirty="0" err="1"/>
              <a:t>choix</a:t>
            </a:r>
            <a:r>
              <a:rPr lang="en-US" sz="1000" dirty="0"/>
              <a:t> «</a:t>
            </a:r>
            <a:r>
              <a:rPr lang="en-US" sz="1000" spc="-150" dirty="0"/>
              <a:t> </a:t>
            </a:r>
            <a:r>
              <a:rPr lang="en-US" sz="1000" dirty="0" err="1"/>
              <a:t>oui</a:t>
            </a:r>
            <a:r>
              <a:rPr lang="en-US" sz="1000" spc="-150" dirty="0"/>
              <a:t> </a:t>
            </a:r>
            <a:r>
              <a:rPr lang="en-US" sz="1000" dirty="0"/>
              <a:t>» de </a:t>
            </a:r>
            <a:r>
              <a:rPr lang="en-US" sz="1000" dirty="0" smtClean="0"/>
              <a:t>2015.</a:t>
            </a:r>
            <a:endParaRPr lang="fr-CA" sz="1000" i="1" dirty="0"/>
          </a:p>
        </p:txBody>
      </p:sp>
      <p:pic>
        <p:nvPicPr>
          <p:cNvPr id="3" name="Picture 2"/>
          <p:cNvPicPr>
            <a:picLocks noChangeAspect="1"/>
          </p:cNvPicPr>
          <p:nvPr/>
        </p:nvPicPr>
        <p:blipFill>
          <a:blip r:embed="rId6"/>
          <a:stretch>
            <a:fillRect/>
          </a:stretch>
        </p:blipFill>
        <p:spPr>
          <a:xfrm>
            <a:off x="2994506" y="547255"/>
            <a:ext cx="571500" cy="914400"/>
          </a:xfrm>
          <a:prstGeom prst="rect">
            <a:avLst/>
          </a:prstGeom>
        </p:spPr>
      </p:pic>
      <p:pic>
        <p:nvPicPr>
          <p:cNvPr id="15" name="Picture 14" descr="FLAC-noir.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496" y="6091793"/>
            <a:ext cx="992692" cy="384727"/>
          </a:xfrm>
          <a:prstGeom prst="rect">
            <a:avLst/>
          </a:prstGeom>
        </p:spPr>
      </p:pic>
      <p:pic>
        <p:nvPicPr>
          <p:cNvPr id="16" name="Picture 15" descr="logo_observatoire-PN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4891" y="6031780"/>
            <a:ext cx="1549577" cy="482783"/>
          </a:xfrm>
          <a:prstGeom prst="rect">
            <a:avLst/>
          </a:prstGeom>
        </p:spPr>
      </p:pic>
      <p:sp>
        <p:nvSpPr>
          <p:cNvPr id="17" name="Espace réservé du numéro de diapositive 3"/>
          <p:cNvSpPr txBox="1">
            <a:spLocks/>
          </p:cNvSpPr>
          <p:nvPr/>
        </p:nvSpPr>
        <p:spPr>
          <a:xfrm>
            <a:off x="595196"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11</a:t>
            </a:fld>
            <a:endParaRPr lang="fr-CA" b="1" dirty="0">
              <a:solidFill>
                <a:srgbClr val="3F3F3F"/>
              </a:solidFill>
              <a:latin typeface="Raleway"/>
              <a:cs typeface="Raleway"/>
            </a:endParaRPr>
          </a:p>
        </p:txBody>
      </p:sp>
      <p:sp>
        <p:nvSpPr>
          <p:cNvPr id="18" name="TextBox 17"/>
          <p:cNvSpPr txBox="1"/>
          <p:nvPr/>
        </p:nvSpPr>
        <p:spPr>
          <a:xfrm>
            <a:off x="1045714" y="4966463"/>
            <a:ext cx="829977" cy="276999"/>
          </a:xfrm>
          <a:prstGeom prst="rect">
            <a:avLst/>
          </a:prstGeom>
          <a:noFill/>
        </p:spPr>
        <p:txBody>
          <a:bodyPr wrap="square" rtlCol="0">
            <a:spAutoFit/>
          </a:bodyPr>
          <a:lstStyle/>
          <a:p>
            <a:pPr algn="ctr"/>
            <a:r>
              <a:rPr lang="en-US" sz="1200" b="1" dirty="0">
                <a:solidFill>
                  <a:schemeClr val="accent1"/>
                </a:solidFill>
              </a:rPr>
              <a:t>2015*</a:t>
            </a:r>
          </a:p>
        </p:txBody>
      </p:sp>
      <p:sp>
        <p:nvSpPr>
          <p:cNvPr id="19" name="TextBox 18"/>
          <p:cNvSpPr txBox="1"/>
          <p:nvPr/>
        </p:nvSpPr>
        <p:spPr>
          <a:xfrm>
            <a:off x="2507191" y="4962556"/>
            <a:ext cx="829977" cy="276999"/>
          </a:xfrm>
          <a:prstGeom prst="rect">
            <a:avLst/>
          </a:prstGeom>
          <a:noFill/>
        </p:spPr>
        <p:txBody>
          <a:bodyPr wrap="square" rtlCol="0">
            <a:spAutoFit/>
          </a:bodyPr>
          <a:lstStyle/>
          <a:p>
            <a:pPr algn="ctr"/>
            <a:r>
              <a:rPr lang="en-US" sz="1200" b="1" dirty="0" smtClean="0">
                <a:solidFill>
                  <a:schemeClr val="accent1"/>
                </a:solidFill>
              </a:rPr>
              <a:t>2018</a:t>
            </a:r>
            <a:endParaRPr lang="en-US" sz="1200" b="1" dirty="0">
              <a:solidFill>
                <a:schemeClr val="accent1"/>
              </a:solidFill>
            </a:endParaRPr>
          </a:p>
        </p:txBody>
      </p:sp>
      <p:sp>
        <p:nvSpPr>
          <p:cNvPr id="20" name="ZoneTexte 2"/>
          <p:cNvSpPr txBox="1"/>
          <p:nvPr/>
        </p:nvSpPr>
        <p:spPr>
          <a:xfrm>
            <a:off x="793758" y="5537795"/>
            <a:ext cx="2374258" cy="553998"/>
          </a:xfrm>
          <a:prstGeom prst="rect">
            <a:avLst/>
          </a:prstGeom>
          <a:noFill/>
        </p:spPr>
        <p:txBody>
          <a:bodyPr wrap="square" rtlCol="0">
            <a:spAutoFit/>
          </a:bodyPr>
          <a:lstStyle/>
          <a:p>
            <a:r>
              <a:rPr lang="fr-CA" sz="1500" b="1" baseline="30000" dirty="0">
                <a:solidFill>
                  <a:schemeClr val="tx2"/>
                </a:solidFill>
              </a:rPr>
              <a:t>Source </a:t>
            </a:r>
            <a:r>
              <a:rPr lang="fr-CA" sz="1500" b="1" baseline="30000" dirty="0" smtClean="0">
                <a:solidFill>
                  <a:schemeClr val="tx2"/>
                </a:solidFill>
              </a:rPr>
              <a:t>2015 : </a:t>
            </a:r>
            <a:r>
              <a:rPr lang="fr-CA" sz="1500" b="1" baseline="30000" dirty="0">
                <a:solidFill>
                  <a:schemeClr val="tx2"/>
                </a:solidFill>
              </a:rPr>
              <a:t>Léger, </a:t>
            </a:r>
            <a:r>
              <a:rPr lang="fr-CA" sz="1500" b="1" baseline="30000" dirty="0" smtClean="0">
                <a:solidFill>
                  <a:schemeClr val="tx2"/>
                </a:solidFill>
              </a:rPr>
              <a:t>2015</a:t>
            </a:r>
          </a:p>
          <a:p>
            <a:r>
              <a:rPr lang="en-US" sz="1500" b="1" baseline="30000" dirty="0" err="1">
                <a:solidFill>
                  <a:schemeClr val="tx2"/>
                </a:solidFill>
              </a:rPr>
              <a:t>Nombre</a:t>
            </a:r>
            <a:r>
              <a:rPr lang="en-US" sz="1500" b="1" baseline="30000" dirty="0">
                <a:solidFill>
                  <a:schemeClr val="tx2"/>
                </a:solidFill>
              </a:rPr>
              <a:t> de </a:t>
            </a:r>
            <a:r>
              <a:rPr lang="en-US" sz="1500" b="1" baseline="30000" dirty="0" err="1">
                <a:solidFill>
                  <a:schemeClr val="tx2"/>
                </a:solidFill>
              </a:rPr>
              <a:t>répondants</a:t>
            </a:r>
            <a:r>
              <a:rPr lang="en-US" sz="1500" b="1" baseline="30000" dirty="0">
                <a:solidFill>
                  <a:schemeClr val="tx2"/>
                </a:solidFill>
              </a:rPr>
              <a:t> </a:t>
            </a:r>
            <a:r>
              <a:rPr lang="en-US" sz="1500" b="1" baseline="30000" dirty="0" smtClean="0">
                <a:solidFill>
                  <a:schemeClr val="tx2"/>
                </a:solidFill>
              </a:rPr>
              <a:t>: </a:t>
            </a:r>
            <a:r>
              <a:rPr lang="en-US" sz="1500" b="1" baseline="30000" dirty="0">
                <a:solidFill>
                  <a:schemeClr val="tx2"/>
                </a:solidFill>
              </a:rPr>
              <a:t>2 006</a:t>
            </a:r>
          </a:p>
          <a:p>
            <a:endParaRPr lang="fr-CA" sz="1500" b="1" baseline="30000" dirty="0" smtClean="0">
              <a:solidFill>
                <a:schemeClr val="tx2"/>
              </a:solidFill>
            </a:endParaRPr>
          </a:p>
        </p:txBody>
      </p:sp>
      <p:sp>
        <p:nvSpPr>
          <p:cNvPr id="21" name="ZoneTexte 2"/>
          <p:cNvSpPr txBox="1"/>
          <p:nvPr/>
        </p:nvSpPr>
        <p:spPr>
          <a:xfrm>
            <a:off x="2747002" y="5537795"/>
            <a:ext cx="2374258" cy="553998"/>
          </a:xfrm>
          <a:prstGeom prst="rect">
            <a:avLst/>
          </a:prstGeom>
          <a:noFill/>
        </p:spPr>
        <p:txBody>
          <a:bodyPr wrap="square" rtlCol="0">
            <a:spAutoFit/>
          </a:bodyPr>
          <a:lstStyle/>
          <a:p>
            <a:r>
              <a:rPr lang="fr-CA" sz="1500" b="1" baseline="30000" dirty="0">
                <a:solidFill>
                  <a:schemeClr val="tx2"/>
                </a:solidFill>
              </a:rPr>
              <a:t>Source </a:t>
            </a:r>
            <a:r>
              <a:rPr lang="fr-CA" sz="1500" b="1" baseline="30000" dirty="0" smtClean="0">
                <a:solidFill>
                  <a:schemeClr val="tx2"/>
                </a:solidFill>
              </a:rPr>
              <a:t>2018 : </a:t>
            </a:r>
            <a:r>
              <a:rPr lang="fr-CA" sz="1500" b="1" baseline="30000" dirty="0">
                <a:solidFill>
                  <a:schemeClr val="tx2"/>
                </a:solidFill>
              </a:rPr>
              <a:t>Léger, </a:t>
            </a:r>
            <a:r>
              <a:rPr lang="fr-CA" sz="1500" b="1" baseline="30000" dirty="0" smtClean="0">
                <a:solidFill>
                  <a:schemeClr val="tx2"/>
                </a:solidFill>
              </a:rPr>
              <a:t>2018</a:t>
            </a:r>
          </a:p>
          <a:p>
            <a:r>
              <a:rPr lang="en-US" sz="1500" b="1" baseline="30000" dirty="0" err="1">
                <a:solidFill>
                  <a:schemeClr val="tx2"/>
                </a:solidFill>
              </a:rPr>
              <a:t>Nombre</a:t>
            </a:r>
            <a:r>
              <a:rPr lang="en-US" sz="1500" b="1" baseline="30000" dirty="0">
                <a:solidFill>
                  <a:schemeClr val="tx2"/>
                </a:solidFill>
              </a:rPr>
              <a:t> de </a:t>
            </a:r>
            <a:r>
              <a:rPr lang="en-US" sz="1500" b="1" baseline="30000" dirty="0" err="1">
                <a:solidFill>
                  <a:schemeClr val="tx2"/>
                </a:solidFill>
              </a:rPr>
              <a:t>répondants</a:t>
            </a:r>
            <a:r>
              <a:rPr lang="en-US" sz="1500" b="1" baseline="30000" dirty="0">
                <a:solidFill>
                  <a:schemeClr val="tx2"/>
                </a:solidFill>
              </a:rPr>
              <a:t> </a:t>
            </a:r>
            <a:r>
              <a:rPr lang="en-US" sz="1500" b="1" baseline="30000" dirty="0" smtClean="0">
                <a:solidFill>
                  <a:schemeClr val="tx2"/>
                </a:solidFill>
              </a:rPr>
              <a:t>: 1 260</a:t>
            </a:r>
            <a:endParaRPr lang="en-US" sz="1500" b="1" baseline="30000" dirty="0">
              <a:solidFill>
                <a:schemeClr val="tx2"/>
              </a:solidFill>
            </a:endParaRPr>
          </a:p>
          <a:p>
            <a:endParaRPr lang="fr-CA" sz="1500" b="1" baseline="30000" dirty="0" smtClean="0">
              <a:solidFill>
                <a:schemeClr val="tx2"/>
              </a:solidFill>
            </a:endParaRPr>
          </a:p>
        </p:txBody>
      </p:sp>
    </p:spTree>
    <p:extLst>
      <p:ext uri="{BB962C8B-B14F-4D97-AF65-F5344CB8AC3E}">
        <p14:creationId xmlns:p14="http://schemas.microsoft.com/office/powerpoint/2010/main" val="188046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8" name="Freeform 7"/>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rgbClr val="F0B82F"/>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itre 1"/>
          <p:cNvSpPr txBox="1">
            <a:spLocks/>
          </p:cNvSpPr>
          <p:nvPr>
            <p:custDataLst>
              <p:tags r:id="rId1"/>
            </p:custDataLst>
          </p:nvPr>
        </p:nvSpPr>
        <p:spPr>
          <a:xfrm>
            <a:off x="612887" y="1976186"/>
            <a:ext cx="4314714" cy="3594877"/>
          </a:xfrm>
          <a:prstGeom prst="rect">
            <a:avLst/>
          </a:prstGeom>
        </p:spPr>
        <p:txBody>
          <a:bodyPr lIns="91406" tIns="45718" rIns="91406"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CA" sz="2400" b="1" dirty="0">
                <a:solidFill>
                  <a:schemeClr val="tx2"/>
                </a:solidFill>
                <a:latin typeface="Raleway" panose="020B0003030101060003" pitchFamily="34" charset="0"/>
              </a:rPr>
              <a:t>Quelle est, à votre avis, </a:t>
            </a:r>
            <a:r>
              <a:rPr lang="fr-CA" sz="2400" b="1" dirty="0" smtClean="0">
                <a:solidFill>
                  <a:schemeClr val="tx2"/>
                </a:solidFill>
                <a:latin typeface="Raleway" panose="020B0003030101060003" pitchFamily="34" charset="0"/>
              </a:rPr>
              <a:t/>
            </a:r>
            <a:br>
              <a:rPr lang="fr-CA" sz="2400" b="1" dirty="0" smtClean="0">
                <a:solidFill>
                  <a:schemeClr val="tx2"/>
                </a:solidFill>
                <a:latin typeface="Raleway" panose="020B0003030101060003" pitchFamily="34" charset="0"/>
              </a:rPr>
            </a:br>
            <a:r>
              <a:rPr lang="fr-CA" sz="2400" b="1" dirty="0" smtClean="0">
                <a:solidFill>
                  <a:schemeClr val="tx2"/>
                </a:solidFill>
                <a:latin typeface="Raleway" panose="020B0003030101060003" pitchFamily="34" charset="0"/>
              </a:rPr>
              <a:t>la </a:t>
            </a:r>
            <a:r>
              <a:rPr lang="fr-CA" sz="2400" b="1" dirty="0">
                <a:solidFill>
                  <a:schemeClr val="tx2"/>
                </a:solidFill>
                <a:latin typeface="Raleway" panose="020B0003030101060003" pitchFamily="34" charset="0"/>
              </a:rPr>
              <a:t>part de notre responsabilité collective </a:t>
            </a:r>
            <a:r>
              <a:rPr lang="fr-CA" sz="2400" b="1" dirty="0" smtClean="0">
                <a:solidFill>
                  <a:schemeClr val="tx2"/>
                </a:solidFill>
                <a:latin typeface="Raleway" panose="020B0003030101060003" pitchFamily="34" charset="0"/>
              </a:rPr>
              <a:t/>
            </a:r>
            <a:br>
              <a:rPr lang="fr-CA" sz="2400" b="1" dirty="0" smtClean="0">
                <a:solidFill>
                  <a:schemeClr val="tx2"/>
                </a:solidFill>
                <a:latin typeface="Raleway" panose="020B0003030101060003" pitchFamily="34" charset="0"/>
              </a:rPr>
            </a:br>
            <a:r>
              <a:rPr lang="fr-CA" sz="2400" b="1" dirty="0" smtClean="0">
                <a:solidFill>
                  <a:schemeClr val="tx2"/>
                </a:solidFill>
                <a:latin typeface="Raleway" panose="020B0003030101060003" pitchFamily="34" charset="0"/>
              </a:rPr>
              <a:t>et </a:t>
            </a:r>
            <a:r>
              <a:rPr lang="fr-CA" sz="2400" b="1" dirty="0">
                <a:solidFill>
                  <a:schemeClr val="tx2"/>
                </a:solidFill>
                <a:latin typeface="Raleway" panose="020B0003030101060003" pitchFamily="34" charset="0"/>
              </a:rPr>
              <a:t>individuelle pour assurer le développement harmonieux des enfants </a:t>
            </a:r>
            <a:r>
              <a:rPr lang="fr-CA" sz="2400" b="1" dirty="0" smtClean="0">
                <a:solidFill>
                  <a:schemeClr val="tx2"/>
                </a:solidFill>
                <a:latin typeface="Raleway" panose="020B0003030101060003" pitchFamily="34" charset="0"/>
              </a:rPr>
              <a:t/>
            </a:r>
            <a:br>
              <a:rPr lang="fr-CA" sz="2400" b="1" dirty="0" smtClean="0">
                <a:solidFill>
                  <a:schemeClr val="tx2"/>
                </a:solidFill>
                <a:latin typeface="Raleway" panose="020B0003030101060003" pitchFamily="34" charset="0"/>
              </a:rPr>
            </a:br>
            <a:r>
              <a:rPr lang="fr-CA" sz="2400" b="1" dirty="0" smtClean="0">
                <a:solidFill>
                  <a:schemeClr val="tx2"/>
                </a:solidFill>
                <a:latin typeface="Raleway" panose="020B0003030101060003" pitchFamily="34" charset="0"/>
              </a:rPr>
              <a:t>de </a:t>
            </a:r>
            <a:r>
              <a:rPr lang="fr-CA" sz="2400" b="1" dirty="0">
                <a:solidFill>
                  <a:schemeClr val="tx2"/>
                </a:solidFill>
                <a:latin typeface="Raleway" panose="020B0003030101060003" pitchFamily="34" charset="0"/>
              </a:rPr>
              <a:t>0 à 5 </a:t>
            </a:r>
            <a:r>
              <a:rPr lang="fr-CA" sz="2400" b="1" dirty="0" smtClean="0">
                <a:solidFill>
                  <a:schemeClr val="tx2"/>
                </a:solidFill>
                <a:latin typeface="Raleway" panose="020B0003030101060003" pitchFamily="34" charset="0"/>
              </a:rPr>
              <a:t>ans</a:t>
            </a:r>
            <a:r>
              <a:rPr lang="fr-CA" sz="2400" b="1" spc="-150" dirty="0" smtClean="0">
                <a:solidFill>
                  <a:schemeClr val="tx2"/>
                </a:solidFill>
                <a:latin typeface="Raleway" panose="020B0003030101060003" pitchFamily="34" charset="0"/>
              </a:rPr>
              <a:t> </a:t>
            </a:r>
            <a:r>
              <a:rPr lang="fr-CA" sz="2400" b="1" dirty="0" smtClean="0">
                <a:solidFill>
                  <a:schemeClr val="tx2"/>
                </a:solidFill>
                <a:latin typeface="Raleway" panose="020B0003030101060003" pitchFamily="34" charset="0"/>
              </a:rPr>
              <a:t>?</a:t>
            </a:r>
            <a:endParaRPr lang="fr-CA" sz="2400" b="1" dirty="0">
              <a:solidFill>
                <a:schemeClr val="tx2"/>
              </a:solidFill>
              <a:latin typeface="Raleway" panose="020B0003030101060003" pitchFamily="34" charset="0"/>
            </a:endParaRPr>
          </a:p>
        </p:txBody>
      </p:sp>
      <p:sp>
        <p:nvSpPr>
          <p:cNvPr id="19" name="ZoneTexte 2"/>
          <p:cNvSpPr txBox="1"/>
          <p:nvPr/>
        </p:nvSpPr>
        <p:spPr>
          <a:xfrm>
            <a:off x="6314297" y="6145840"/>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
        <p:nvSpPr>
          <p:cNvPr id="15"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rgbClr val="484B49"/>
              </a:solidFill>
              <a:latin typeface="Raleway"/>
              <a:cs typeface="Raleway"/>
            </a:endParaRPr>
          </a:p>
        </p:txBody>
      </p:sp>
      <p:grpSp>
        <p:nvGrpSpPr>
          <p:cNvPr id="23" name="Group 22"/>
          <p:cNvGrpSpPr/>
          <p:nvPr/>
        </p:nvGrpSpPr>
        <p:grpSpPr>
          <a:xfrm>
            <a:off x="1888065" y="361646"/>
            <a:ext cx="1253068" cy="1247019"/>
            <a:chOff x="1888065" y="412448"/>
            <a:chExt cx="1253068" cy="1247019"/>
          </a:xfrm>
        </p:grpSpPr>
        <p:sp>
          <p:nvSpPr>
            <p:cNvPr id="24" name="TextBox 23"/>
            <p:cNvSpPr txBox="1"/>
            <p:nvPr/>
          </p:nvSpPr>
          <p:spPr>
            <a:xfrm>
              <a:off x="1888066" y="412448"/>
              <a:ext cx="1253067" cy="1246495"/>
            </a:xfrm>
            <a:prstGeom prst="rect">
              <a:avLst/>
            </a:prstGeom>
            <a:noFill/>
            <a:ln>
              <a:noFill/>
            </a:ln>
          </p:spPr>
          <p:txBody>
            <a:bodyPr wrap="square" rtlCol="0">
              <a:spAutoFit/>
            </a:bodyPr>
            <a:lstStyle/>
            <a:p>
              <a:pPr algn="ctr"/>
              <a:endParaRPr lang="en-US" sz="7500" b="1" dirty="0">
                <a:solidFill>
                  <a:schemeClr val="accent1"/>
                </a:solidFill>
                <a:latin typeface="Raleway"/>
                <a:cs typeface="Raleway"/>
              </a:endParaRPr>
            </a:p>
          </p:txBody>
        </p:sp>
        <p:sp>
          <p:nvSpPr>
            <p:cNvPr id="25" name="Oval 24"/>
            <p:cNvSpPr/>
            <p:nvPr/>
          </p:nvSpPr>
          <p:spPr>
            <a:xfrm>
              <a:off x="1888065" y="440266"/>
              <a:ext cx="1219201" cy="1219201"/>
            </a:xfrm>
            <a:prstGeom prst="ellipse">
              <a:avLst/>
            </a:prstGeom>
            <a:noFill/>
            <a:ln w="635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27" name="Chart 26"/>
          <p:cNvGraphicFramePr/>
          <p:nvPr>
            <p:extLst>
              <p:ext uri="{D42A27DB-BD31-4B8C-83A1-F6EECF244321}">
                <p14:modId xmlns:p14="http://schemas.microsoft.com/office/powerpoint/2010/main" val="3967080773"/>
              </p:ext>
            </p:extLst>
          </p:nvPr>
        </p:nvGraphicFramePr>
        <p:xfrm>
          <a:off x="5900655" y="1153262"/>
          <a:ext cx="5603015" cy="46519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6326172" y="6325266"/>
            <a:ext cx="2286003" cy="246221"/>
          </a:xfrm>
          <a:prstGeom prst="rect">
            <a:avLst/>
          </a:prstGeom>
          <a:noFill/>
        </p:spPr>
        <p:txBody>
          <a:bodyPr wrap="square" rtlCol="0">
            <a:spAutoFit/>
          </a:bodyPr>
          <a:lstStyle/>
          <a:p>
            <a:r>
              <a:rPr lang="en-US" sz="1500" b="1" baseline="30000" dirty="0" err="1" smtClean="0">
                <a:solidFill>
                  <a:schemeClr val="tx2"/>
                </a:solidFill>
              </a:rPr>
              <a:t>Nombre</a:t>
            </a:r>
            <a:r>
              <a:rPr lang="en-US" sz="1500" b="1" baseline="30000" dirty="0" smtClean="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1 260</a:t>
            </a:r>
          </a:p>
        </p:txBody>
      </p:sp>
      <p:sp>
        <p:nvSpPr>
          <p:cNvPr id="14" name="TextBox 13"/>
          <p:cNvSpPr txBox="1"/>
          <p:nvPr/>
        </p:nvSpPr>
        <p:spPr>
          <a:xfrm>
            <a:off x="6761250" y="4688417"/>
            <a:ext cx="668249" cy="400110"/>
          </a:xfrm>
          <a:prstGeom prst="rect">
            <a:avLst/>
          </a:prstGeom>
          <a:noFill/>
        </p:spPr>
        <p:txBody>
          <a:bodyPr wrap="square" rtlCol="0">
            <a:spAutoFit/>
          </a:bodyPr>
          <a:lstStyle/>
          <a:p>
            <a:pPr algn="ctr"/>
            <a:r>
              <a:rPr lang="en-US" sz="2000" b="1" dirty="0" smtClean="0">
                <a:solidFill>
                  <a:schemeClr val="bg1"/>
                </a:solidFill>
              </a:rPr>
              <a:t>19</a:t>
            </a:r>
            <a:r>
              <a:rPr lang="en-US" sz="2000" b="1" spc="-150" dirty="0" smtClean="0">
                <a:solidFill>
                  <a:schemeClr val="bg1"/>
                </a:solidFill>
              </a:rPr>
              <a:t> </a:t>
            </a:r>
            <a:r>
              <a:rPr lang="en-US" sz="2000" b="1" dirty="0" smtClean="0">
                <a:solidFill>
                  <a:schemeClr val="bg1"/>
                </a:solidFill>
              </a:rPr>
              <a:t>%</a:t>
            </a:r>
            <a:endParaRPr lang="en-US" sz="2000" b="1" dirty="0">
              <a:solidFill>
                <a:schemeClr val="bg1"/>
              </a:solidFill>
            </a:endParaRPr>
          </a:p>
        </p:txBody>
      </p:sp>
      <p:sp>
        <p:nvSpPr>
          <p:cNvPr id="18" name="TextBox 17"/>
          <p:cNvSpPr txBox="1"/>
          <p:nvPr/>
        </p:nvSpPr>
        <p:spPr>
          <a:xfrm>
            <a:off x="8098984" y="4682067"/>
            <a:ext cx="668249" cy="400110"/>
          </a:xfrm>
          <a:prstGeom prst="rect">
            <a:avLst/>
          </a:prstGeom>
          <a:noFill/>
        </p:spPr>
        <p:txBody>
          <a:bodyPr wrap="square" rtlCol="0">
            <a:spAutoFit/>
          </a:bodyPr>
          <a:lstStyle/>
          <a:p>
            <a:pPr algn="ctr"/>
            <a:r>
              <a:rPr lang="en-US" sz="2000" b="1" dirty="0" smtClean="0">
                <a:solidFill>
                  <a:schemeClr val="bg1"/>
                </a:solidFill>
              </a:rPr>
              <a:t>61</a:t>
            </a:r>
            <a:r>
              <a:rPr lang="en-US" sz="2000" b="1" spc="-150" dirty="0" smtClean="0">
                <a:solidFill>
                  <a:schemeClr val="bg1"/>
                </a:solidFill>
              </a:rPr>
              <a:t> </a:t>
            </a:r>
            <a:r>
              <a:rPr lang="en-US" sz="2000" b="1" dirty="0" smtClean="0">
                <a:solidFill>
                  <a:schemeClr val="bg1"/>
                </a:solidFill>
              </a:rPr>
              <a:t>%</a:t>
            </a:r>
            <a:endParaRPr lang="en-US" sz="2000" b="1" dirty="0">
              <a:solidFill>
                <a:schemeClr val="bg1"/>
              </a:solidFill>
            </a:endParaRPr>
          </a:p>
        </p:txBody>
      </p:sp>
      <p:sp>
        <p:nvSpPr>
          <p:cNvPr id="20" name="TextBox 19"/>
          <p:cNvSpPr txBox="1"/>
          <p:nvPr/>
        </p:nvSpPr>
        <p:spPr>
          <a:xfrm>
            <a:off x="9447300" y="4675717"/>
            <a:ext cx="668249" cy="400110"/>
          </a:xfrm>
          <a:prstGeom prst="rect">
            <a:avLst/>
          </a:prstGeom>
          <a:noFill/>
        </p:spPr>
        <p:txBody>
          <a:bodyPr wrap="square" rtlCol="0">
            <a:spAutoFit/>
          </a:bodyPr>
          <a:lstStyle/>
          <a:p>
            <a:pPr algn="ctr"/>
            <a:r>
              <a:rPr lang="en-US" sz="2000" b="1" dirty="0" smtClean="0">
                <a:solidFill>
                  <a:schemeClr val="bg1"/>
                </a:solidFill>
              </a:rPr>
              <a:t>16</a:t>
            </a:r>
            <a:r>
              <a:rPr lang="en-US" sz="2000" b="1" spc="-150" dirty="0" smtClean="0">
                <a:solidFill>
                  <a:schemeClr val="bg1"/>
                </a:solidFill>
              </a:rPr>
              <a:t> </a:t>
            </a:r>
            <a:r>
              <a:rPr lang="en-US" sz="2000" b="1" dirty="0" smtClean="0">
                <a:solidFill>
                  <a:schemeClr val="bg1"/>
                </a:solidFill>
              </a:rPr>
              <a:t>%</a:t>
            </a:r>
            <a:endParaRPr lang="en-US" sz="2000" b="1" dirty="0">
              <a:solidFill>
                <a:schemeClr val="bg1"/>
              </a:solidFill>
            </a:endParaRPr>
          </a:p>
        </p:txBody>
      </p:sp>
      <p:pic>
        <p:nvPicPr>
          <p:cNvPr id="2" name="Picture 1"/>
          <p:cNvPicPr>
            <a:picLocks noChangeAspect="1"/>
          </p:cNvPicPr>
          <p:nvPr/>
        </p:nvPicPr>
        <p:blipFill>
          <a:blip r:embed="rId5"/>
          <a:stretch>
            <a:fillRect/>
          </a:stretch>
        </p:blipFill>
        <p:spPr>
          <a:xfrm>
            <a:off x="2033924" y="769698"/>
            <a:ext cx="944804" cy="403116"/>
          </a:xfrm>
          <a:prstGeom prst="rect">
            <a:avLst/>
          </a:prstGeom>
        </p:spPr>
      </p:pic>
      <p:pic>
        <p:nvPicPr>
          <p:cNvPr id="21" name="Picture 20" descr="FLAC-noir.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596" y="6091793"/>
            <a:ext cx="992692" cy="384727"/>
          </a:xfrm>
          <a:prstGeom prst="rect">
            <a:avLst/>
          </a:prstGeom>
        </p:spPr>
      </p:pic>
      <p:pic>
        <p:nvPicPr>
          <p:cNvPr id="22" name="Picture 21" descr="logo_observatoire-P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991" y="6031780"/>
            <a:ext cx="1549577" cy="482783"/>
          </a:xfrm>
          <a:prstGeom prst="rect">
            <a:avLst/>
          </a:prstGeom>
        </p:spPr>
      </p:pic>
      <p:sp>
        <p:nvSpPr>
          <p:cNvPr id="26" name="Espace réservé du numéro de diapositive 3"/>
          <p:cNvSpPr txBox="1">
            <a:spLocks/>
          </p:cNvSpPr>
          <p:nvPr/>
        </p:nvSpPr>
        <p:spPr>
          <a:xfrm>
            <a:off x="595196"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12</a:t>
            </a:fld>
            <a:endParaRPr lang="fr-CA" b="1" dirty="0">
              <a:solidFill>
                <a:srgbClr val="3F3F3F"/>
              </a:solidFill>
              <a:latin typeface="Raleway"/>
              <a:cs typeface="Raleway"/>
            </a:endParaRPr>
          </a:p>
        </p:txBody>
      </p:sp>
    </p:spTree>
    <p:extLst>
      <p:ext uri="{BB962C8B-B14F-4D97-AF65-F5344CB8AC3E}">
        <p14:creationId xmlns:p14="http://schemas.microsoft.com/office/powerpoint/2010/main" val="2076650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8" name="Espace réservé du contenu 2"/>
          <p:cNvSpPr>
            <a:spLocks noGrp="1"/>
          </p:cNvSpPr>
          <p:nvPr>
            <p:ph idx="1"/>
            <p:custDataLst>
              <p:tags r:id="rId1"/>
            </p:custDataLst>
          </p:nvPr>
        </p:nvSpPr>
        <p:spPr>
          <a:xfrm>
            <a:off x="4671336" y="952499"/>
            <a:ext cx="6940096" cy="5315867"/>
          </a:xfrm>
        </p:spPr>
        <p:txBody>
          <a:bodyPr>
            <a:noAutofit/>
          </a:bodyPr>
          <a:lstStyle/>
          <a:p>
            <a:pPr marL="0" indent="0">
              <a:lnSpc>
                <a:spcPct val="100000"/>
              </a:lnSpc>
              <a:spcAft>
                <a:spcPts val="600"/>
              </a:spcAft>
              <a:buNone/>
            </a:pPr>
            <a:r>
              <a:rPr lang="fr-CA" sz="2000" dirty="0" smtClean="0">
                <a:solidFill>
                  <a:srgbClr val="484B49"/>
                </a:solidFill>
              </a:rPr>
              <a:t>Le milieu familial constitue la source principale d’expériences pour un enfant.</a:t>
            </a:r>
          </a:p>
          <a:p>
            <a:pPr marL="0" indent="0">
              <a:lnSpc>
                <a:spcPct val="100000"/>
              </a:lnSpc>
              <a:spcAft>
                <a:spcPts val="600"/>
              </a:spcAft>
              <a:buNone/>
            </a:pPr>
            <a:r>
              <a:rPr lang="fr-CA" sz="2000" dirty="0" smtClean="0">
                <a:solidFill>
                  <a:srgbClr val="484B49"/>
                </a:solidFill>
              </a:rPr>
              <a:t>Cependant, le développement de l’enfant est aussi lié aux expériences vécues dans la communauté telles que les services éducatifs à la petite enfance, les organismes communautaires, les maternelles et, plus largement, dans la société.</a:t>
            </a:r>
            <a:endParaRPr lang="fr-CA" sz="2000" dirty="0">
              <a:solidFill>
                <a:srgbClr val="484B49"/>
              </a:solidFill>
            </a:endParaRPr>
          </a:p>
          <a:p>
            <a:pPr marL="0" indent="0">
              <a:lnSpc>
                <a:spcPct val="100000"/>
              </a:lnSpc>
              <a:spcAft>
                <a:spcPts val="600"/>
              </a:spcAft>
              <a:buNone/>
            </a:pPr>
            <a:r>
              <a:rPr lang="fr-CA" sz="2000" dirty="0" smtClean="0">
                <a:solidFill>
                  <a:srgbClr val="484B49"/>
                </a:solidFill>
              </a:rPr>
              <a:t>Toute société </a:t>
            </a:r>
            <a:r>
              <a:rPr lang="fr-CA" sz="2000" dirty="0">
                <a:solidFill>
                  <a:srgbClr val="484B49"/>
                </a:solidFill>
              </a:rPr>
              <a:t>dispose </a:t>
            </a:r>
            <a:r>
              <a:rPr lang="fr-CA" sz="2000" dirty="0" smtClean="0">
                <a:solidFill>
                  <a:srgbClr val="484B49"/>
                </a:solidFill>
              </a:rPr>
              <a:t>d’ailleurs de </a:t>
            </a:r>
            <a:r>
              <a:rPr lang="fr-CA" sz="2000" dirty="0">
                <a:solidFill>
                  <a:srgbClr val="484B49"/>
                </a:solidFill>
              </a:rPr>
              <a:t>leviers pour favoriser </a:t>
            </a:r>
            <a:r>
              <a:rPr lang="fr-CA" sz="2000" dirty="0" smtClean="0">
                <a:solidFill>
                  <a:srgbClr val="484B49"/>
                </a:solidFill>
              </a:rPr>
              <a:t>la </a:t>
            </a:r>
            <a:r>
              <a:rPr lang="fr-CA" sz="2000" dirty="0">
                <a:solidFill>
                  <a:srgbClr val="484B49"/>
                </a:solidFill>
              </a:rPr>
              <a:t>santé, le bien-être et le développement de tous ses </a:t>
            </a:r>
            <a:r>
              <a:rPr lang="fr-CA" sz="2000" dirty="0" smtClean="0">
                <a:solidFill>
                  <a:srgbClr val="484B49"/>
                </a:solidFill>
              </a:rPr>
              <a:t>tout</a:t>
            </a:r>
            <a:r>
              <a:rPr lang="fr-CA" sz="2000" dirty="0">
                <a:solidFill>
                  <a:srgbClr val="484B49"/>
                </a:solidFill>
              </a:rPr>
              <a:t>-petits. </a:t>
            </a:r>
            <a:endParaRPr lang="fr-CA" sz="2000" dirty="0" smtClean="0">
              <a:solidFill>
                <a:srgbClr val="484B49"/>
              </a:solidFill>
            </a:endParaRPr>
          </a:p>
          <a:p>
            <a:pPr marL="0" indent="0">
              <a:lnSpc>
                <a:spcPct val="100000"/>
              </a:lnSpc>
              <a:spcAft>
                <a:spcPts val="600"/>
              </a:spcAft>
              <a:buNone/>
            </a:pPr>
            <a:r>
              <a:rPr lang="fr-CA" sz="2000" dirty="0" smtClean="0">
                <a:solidFill>
                  <a:srgbClr val="484B49"/>
                </a:solidFill>
              </a:rPr>
              <a:t>Il </a:t>
            </a:r>
            <a:r>
              <a:rPr lang="fr-CA" sz="2000" dirty="0">
                <a:solidFill>
                  <a:srgbClr val="484B49"/>
                </a:solidFill>
              </a:rPr>
              <a:t>a d’ailleurs été démontré que les «</a:t>
            </a:r>
            <a:r>
              <a:rPr lang="fr-CA" sz="2000" spc="-150" dirty="0">
                <a:solidFill>
                  <a:srgbClr val="484B49"/>
                </a:solidFill>
              </a:rPr>
              <a:t> </a:t>
            </a:r>
            <a:r>
              <a:rPr lang="fr-CA" sz="2000" dirty="0">
                <a:solidFill>
                  <a:srgbClr val="484B49"/>
                </a:solidFill>
              </a:rPr>
              <a:t>sociétés qui investissent dans la petite enfance et la famille sont </a:t>
            </a:r>
            <a:r>
              <a:rPr lang="fr-CA" sz="2000" dirty="0" smtClean="0">
                <a:solidFill>
                  <a:srgbClr val="484B49"/>
                </a:solidFill>
              </a:rPr>
              <a:t>celles </a:t>
            </a:r>
            <a:r>
              <a:rPr lang="fr-CA" sz="2000" dirty="0">
                <a:solidFill>
                  <a:srgbClr val="484B49"/>
                </a:solidFill>
              </a:rPr>
              <a:t>dont l’état </a:t>
            </a:r>
            <a:r>
              <a:rPr lang="fr-CA" sz="2000" dirty="0" smtClean="0">
                <a:solidFill>
                  <a:srgbClr val="484B49"/>
                </a:solidFill>
              </a:rPr>
              <a:t>de </a:t>
            </a:r>
            <a:r>
              <a:rPr lang="fr-CA" sz="2000" dirty="0">
                <a:solidFill>
                  <a:srgbClr val="484B49"/>
                </a:solidFill>
              </a:rPr>
              <a:t>santé est le meilleur et dont les niveaux d’inégalités </a:t>
            </a:r>
            <a:r>
              <a:rPr lang="fr-CA" sz="2000" dirty="0" smtClean="0">
                <a:solidFill>
                  <a:srgbClr val="484B49"/>
                </a:solidFill>
              </a:rPr>
              <a:t>en </a:t>
            </a:r>
            <a:r>
              <a:rPr lang="fr-CA" sz="2000" dirty="0">
                <a:solidFill>
                  <a:srgbClr val="484B49"/>
                </a:solidFill>
              </a:rPr>
              <a:t>matière de santé sont les plus faibles du monde.</a:t>
            </a:r>
            <a:r>
              <a:rPr lang="fr-CA" sz="2000" spc="-150" dirty="0">
                <a:solidFill>
                  <a:srgbClr val="484B49"/>
                </a:solidFill>
              </a:rPr>
              <a:t> </a:t>
            </a:r>
            <a:r>
              <a:rPr lang="fr-CA" sz="2000" dirty="0" smtClean="0">
                <a:solidFill>
                  <a:srgbClr val="484B49"/>
                </a:solidFill>
              </a:rPr>
              <a:t>»</a:t>
            </a:r>
            <a:endParaRPr lang="fr-CA" sz="2000" dirty="0">
              <a:solidFill>
                <a:srgbClr val="484B49"/>
              </a:solidFill>
            </a:endParaRPr>
          </a:p>
        </p:txBody>
      </p:sp>
      <p:sp>
        <p:nvSpPr>
          <p:cNvPr id="9" name="Freeform 8"/>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2"/>
          <p:cNvSpPr txBox="1"/>
          <p:nvPr/>
        </p:nvSpPr>
        <p:spPr>
          <a:xfrm>
            <a:off x="613782" y="4044950"/>
            <a:ext cx="2924075" cy="707886"/>
          </a:xfrm>
          <a:prstGeom prst="rect">
            <a:avLst/>
          </a:prstGeom>
          <a:noFill/>
        </p:spPr>
        <p:txBody>
          <a:bodyPr wrap="square" rtlCol="0">
            <a:spAutoFit/>
          </a:bodyPr>
          <a:lstStyle/>
          <a:p>
            <a:r>
              <a:rPr lang="fr-CA" sz="1000" dirty="0" smtClean="0">
                <a:solidFill>
                  <a:schemeClr val="tx2"/>
                </a:solidFill>
              </a:rPr>
              <a:t>Source : </a:t>
            </a:r>
            <a:r>
              <a:rPr lang="fr-CA" sz="1000" dirty="0">
                <a:solidFill>
                  <a:schemeClr val="tx2"/>
                </a:solidFill>
              </a:rPr>
              <a:t>Poissant, Julie et Léa Gamache. </a:t>
            </a:r>
            <a:r>
              <a:rPr lang="fr-CA" sz="1000" dirty="0" smtClean="0">
                <a:solidFill>
                  <a:schemeClr val="tx2"/>
                </a:solidFill>
              </a:rPr>
              <a:t/>
            </a:r>
            <a:br>
              <a:rPr lang="fr-CA" sz="1000" dirty="0" smtClean="0">
                <a:solidFill>
                  <a:schemeClr val="tx2"/>
                </a:solidFill>
              </a:rPr>
            </a:br>
            <a:r>
              <a:rPr lang="fr-CA" sz="1000" i="1" dirty="0" smtClean="0">
                <a:solidFill>
                  <a:schemeClr val="tx2"/>
                </a:solidFill>
              </a:rPr>
              <a:t>Analyse </a:t>
            </a:r>
            <a:r>
              <a:rPr lang="fr-CA" sz="1000" i="1" dirty="0">
                <a:solidFill>
                  <a:schemeClr val="tx2"/>
                </a:solidFill>
              </a:rPr>
              <a:t>contextualisée sur le développement </a:t>
            </a:r>
            <a:r>
              <a:rPr lang="fr-CA" sz="1000" i="1" dirty="0" smtClean="0">
                <a:solidFill>
                  <a:schemeClr val="tx2"/>
                </a:solidFill>
              </a:rPr>
              <a:t/>
            </a:r>
            <a:br>
              <a:rPr lang="fr-CA" sz="1000" i="1" dirty="0" smtClean="0">
                <a:solidFill>
                  <a:schemeClr val="tx2"/>
                </a:solidFill>
              </a:rPr>
            </a:br>
            <a:r>
              <a:rPr lang="fr-CA" sz="1000" i="1" dirty="0" smtClean="0">
                <a:solidFill>
                  <a:schemeClr val="tx2"/>
                </a:solidFill>
              </a:rPr>
              <a:t>des </a:t>
            </a:r>
            <a:r>
              <a:rPr lang="fr-CA" sz="1000" i="1" dirty="0">
                <a:solidFill>
                  <a:schemeClr val="tx2"/>
                </a:solidFill>
              </a:rPr>
              <a:t>enfants à la maternelle. </a:t>
            </a:r>
            <a:r>
              <a:rPr lang="fr-CA" sz="1000" dirty="0">
                <a:solidFill>
                  <a:schemeClr val="tx2"/>
                </a:solidFill>
              </a:rPr>
              <a:t>Institut national </a:t>
            </a:r>
            <a:r>
              <a:rPr lang="fr-CA" sz="1000" dirty="0" smtClean="0">
                <a:solidFill>
                  <a:schemeClr val="tx2"/>
                </a:solidFill>
              </a:rPr>
              <a:t/>
            </a:r>
            <a:br>
              <a:rPr lang="fr-CA" sz="1000" dirty="0" smtClean="0">
                <a:solidFill>
                  <a:schemeClr val="tx2"/>
                </a:solidFill>
              </a:rPr>
            </a:br>
            <a:r>
              <a:rPr lang="fr-CA" sz="1000" dirty="0" smtClean="0">
                <a:solidFill>
                  <a:schemeClr val="tx2"/>
                </a:solidFill>
              </a:rPr>
              <a:t>de </a:t>
            </a:r>
            <a:r>
              <a:rPr lang="fr-CA" sz="1000" dirty="0">
                <a:solidFill>
                  <a:schemeClr val="tx2"/>
                </a:solidFill>
              </a:rPr>
              <a:t>santé publique </a:t>
            </a:r>
            <a:r>
              <a:rPr lang="fr-CA" sz="1000" dirty="0" smtClean="0">
                <a:solidFill>
                  <a:schemeClr val="tx2"/>
                </a:solidFill>
              </a:rPr>
              <a:t>du </a:t>
            </a:r>
            <a:r>
              <a:rPr lang="fr-CA" sz="1000" dirty="0">
                <a:solidFill>
                  <a:schemeClr val="tx2"/>
                </a:solidFill>
              </a:rPr>
              <a:t>Québec. Mars 2016.</a:t>
            </a:r>
          </a:p>
        </p:txBody>
      </p:sp>
      <p:sp>
        <p:nvSpPr>
          <p:cNvPr id="11"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13</a:t>
            </a:fld>
            <a:endParaRPr lang="fr-CA" b="1" dirty="0">
              <a:solidFill>
                <a:srgbClr val="484B49"/>
              </a:solidFill>
              <a:latin typeface="Raleway"/>
              <a:cs typeface="Raleway"/>
            </a:endParaRPr>
          </a:p>
        </p:txBody>
      </p:sp>
      <p:sp>
        <p:nvSpPr>
          <p:cNvPr id="10" name="Titre 3"/>
          <p:cNvSpPr txBox="1">
            <a:spLocks/>
          </p:cNvSpPr>
          <p:nvPr>
            <p:custDataLst>
              <p:tags r:id="rId2"/>
            </p:custDataLst>
          </p:nvPr>
        </p:nvSpPr>
        <p:spPr>
          <a:xfrm>
            <a:off x="602340" y="1743718"/>
            <a:ext cx="3225803" cy="2202079"/>
          </a:xfrm>
          <a:prstGeom prst="rect">
            <a:avLst/>
          </a:prstGeom>
        </p:spPr>
        <p:txBody>
          <a:bodyPr vert="horz" lIns="91434" tIns="45718" rIns="91434" bIns="45718" rtlCol="0" anchor="ctr">
            <a:noAutofit/>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484B49"/>
                </a:solidFill>
                <a:latin typeface="Raleway"/>
                <a:cs typeface="Raleway"/>
              </a:rPr>
              <a:t>CE QUE </a:t>
            </a:r>
            <a:br>
              <a:rPr lang="fr-CA" sz="4000" b="1" dirty="0" smtClean="0">
                <a:solidFill>
                  <a:srgbClr val="484B49"/>
                </a:solidFill>
                <a:latin typeface="Raleway"/>
                <a:cs typeface="Raleway"/>
              </a:rPr>
            </a:br>
            <a:r>
              <a:rPr lang="fr-CA" sz="4000" b="1" dirty="0" smtClean="0">
                <a:solidFill>
                  <a:srgbClr val="484B49"/>
                </a:solidFill>
                <a:latin typeface="Raleway"/>
                <a:cs typeface="Raleway"/>
              </a:rPr>
              <a:t>DIT LA SCIENCE </a:t>
            </a:r>
            <a:endParaRPr lang="fr-CA" sz="4000" b="1" dirty="0">
              <a:solidFill>
                <a:srgbClr val="484B49"/>
              </a:solidFill>
              <a:latin typeface="Raleway"/>
              <a:cs typeface="Raleway"/>
            </a:endParaRPr>
          </a:p>
        </p:txBody>
      </p:sp>
      <p:pic>
        <p:nvPicPr>
          <p:cNvPr id="12" name="Picture 11" descr="telecscope-icon-r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3" name="Group 12"/>
          <p:cNvGrpSpPr/>
          <p:nvPr/>
        </p:nvGrpSpPr>
        <p:grpSpPr>
          <a:xfrm>
            <a:off x="8060780" y="6031780"/>
            <a:ext cx="3240297" cy="482783"/>
            <a:chOff x="1649203" y="6039477"/>
            <a:chExt cx="3240297" cy="482783"/>
          </a:xfrm>
        </p:grpSpPr>
        <p:pic>
          <p:nvPicPr>
            <p:cNvPr id="14" name="Picture 13"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5" name="Picture 14"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629973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tyImages-49204158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985" y="0"/>
            <a:ext cx="10303727" cy="6858000"/>
          </a:xfrm>
          <a:prstGeom prst="rect">
            <a:avLst/>
          </a:prstGeom>
        </p:spPr>
      </p:pic>
      <p:sp>
        <p:nvSpPr>
          <p:cNvPr id="13" name="Freeform 12"/>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rgbClr val="3F3F3F"/>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re 1"/>
          <p:cNvSpPr txBox="1">
            <a:spLocks/>
          </p:cNvSpPr>
          <p:nvPr/>
        </p:nvSpPr>
        <p:spPr>
          <a:xfrm>
            <a:off x="571376" y="885633"/>
            <a:ext cx="4739533" cy="4409157"/>
          </a:xfrm>
          <a:prstGeom prst="rect">
            <a:avLst/>
          </a:prstGeom>
        </p:spPr>
        <p:txBody>
          <a:bodyPr vert="horz" lIns="91434" tIns="45718" rIns="91434" bIns="45718" rtlCol="0" anchor="ctr">
            <a:normAutofit fontScale="97500"/>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CA" sz="4000" b="1" dirty="0" smtClean="0">
                <a:solidFill>
                  <a:schemeClr val="bg1"/>
                </a:solidFill>
                <a:latin typeface="Raleway"/>
                <a:cs typeface="Raleway"/>
              </a:rPr>
              <a:t>LES QUÉBÉCOIS FAVORABLES </a:t>
            </a:r>
            <a:br>
              <a:rPr lang="fr-CA" sz="4000" b="1" dirty="0" smtClean="0">
                <a:solidFill>
                  <a:schemeClr val="bg1"/>
                </a:solidFill>
                <a:latin typeface="Raleway"/>
                <a:cs typeface="Raleway"/>
              </a:rPr>
            </a:br>
            <a:r>
              <a:rPr lang="fr-CA" sz="4000" b="1" dirty="0" smtClean="0">
                <a:solidFill>
                  <a:schemeClr val="bg1"/>
                </a:solidFill>
                <a:latin typeface="Raleway"/>
                <a:cs typeface="Raleway"/>
              </a:rPr>
              <a:t>À DES PISTES </a:t>
            </a:r>
            <a:br>
              <a:rPr lang="fr-CA" sz="4000" b="1" dirty="0" smtClean="0">
                <a:solidFill>
                  <a:schemeClr val="bg1"/>
                </a:solidFill>
                <a:latin typeface="Raleway"/>
                <a:cs typeface="Raleway"/>
              </a:rPr>
            </a:br>
            <a:r>
              <a:rPr lang="fr-CA" sz="4000" b="1" dirty="0" smtClean="0">
                <a:solidFill>
                  <a:schemeClr val="bg1"/>
                </a:solidFill>
                <a:latin typeface="Raleway"/>
                <a:cs typeface="Raleway"/>
              </a:rPr>
              <a:t>DE SOLUTION COLLECTIVES </a:t>
            </a:r>
          </a:p>
        </p:txBody>
      </p:sp>
      <p:sp>
        <p:nvSpPr>
          <p:cNvPr id="16"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chemeClr val="bg1"/>
              </a:solidFill>
              <a:latin typeface="Raleway"/>
              <a:cs typeface="Raleway"/>
            </a:endParaRPr>
          </a:p>
        </p:txBody>
      </p:sp>
      <p:pic>
        <p:nvPicPr>
          <p:cNvPr id="9" name="Picture 8"/>
          <p:cNvPicPr>
            <a:picLocks noChangeAspect="1"/>
          </p:cNvPicPr>
          <p:nvPr/>
        </p:nvPicPr>
        <p:blipFill>
          <a:blip r:embed="rId4"/>
          <a:stretch>
            <a:fillRect/>
          </a:stretch>
        </p:blipFill>
        <p:spPr>
          <a:xfrm>
            <a:off x="1703500" y="6117731"/>
            <a:ext cx="1412380" cy="353095"/>
          </a:xfrm>
          <a:prstGeom prst="rect">
            <a:avLst/>
          </a:prstGeom>
        </p:spPr>
      </p:pic>
      <p:pic>
        <p:nvPicPr>
          <p:cNvPr id="10" name="Picture 9" descr="FLAC_logo_blanc (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1599" y="6106758"/>
            <a:ext cx="960967" cy="370627"/>
          </a:xfrm>
          <a:prstGeom prst="rect">
            <a:avLst/>
          </a:prstGeom>
        </p:spPr>
      </p:pic>
      <p:sp>
        <p:nvSpPr>
          <p:cNvPr id="11" name="Espace réservé du numéro de diapositive 3"/>
          <p:cNvSpPr txBox="1">
            <a:spLocks/>
          </p:cNvSpPr>
          <p:nvPr/>
        </p:nvSpPr>
        <p:spPr>
          <a:xfrm>
            <a:off x="593656" y="6176173"/>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14</a:t>
            </a:fld>
            <a:endParaRPr lang="fr-CA" b="1" dirty="0">
              <a:solidFill>
                <a:schemeClr val="bg1"/>
              </a:solidFill>
              <a:latin typeface="Raleway"/>
              <a:cs typeface="Raleway"/>
            </a:endParaRPr>
          </a:p>
        </p:txBody>
      </p:sp>
    </p:spTree>
    <p:extLst>
      <p:ext uri="{BB962C8B-B14F-4D97-AF65-F5344CB8AC3E}">
        <p14:creationId xmlns:p14="http://schemas.microsoft.com/office/powerpoint/2010/main" val="3142628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14" name="Freeform 13"/>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chemeClr val="accent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2" name="Graphique 11"/>
          <p:cNvGraphicFramePr>
            <a:graphicFrameLocks/>
          </p:cNvGraphicFramePr>
          <p:nvPr>
            <p:extLst>
              <p:ext uri="{D42A27DB-BD31-4B8C-83A1-F6EECF244321}">
                <p14:modId xmlns:p14="http://schemas.microsoft.com/office/powerpoint/2010/main" val="1157815786"/>
              </p:ext>
            </p:extLst>
          </p:nvPr>
        </p:nvGraphicFramePr>
        <p:xfrm>
          <a:off x="5766985" y="889000"/>
          <a:ext cx="6009487" cy="55268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16336" y="1973800"/>
            <a:ext cx="3883093" cy="4011355"/>
          </a:xfrm>
          <a:prstGeom prst="rect">
            <a:avLst/>
          </a:prstGeom>
          <a:noFill/>
        </p:spPr>
        <p:txBody>
          <a:bodyPr wrap="square" rtlCol="0">
            <a:spAutoFit/>
          </a:bodyPr>
          <a:lstStyle/>
          <a:p>
            <a:pPr>
              <a:lnSpc>
                <a:spcPct val="110000"/>
              </a:lnSpc>
            </a:pPr>
            <a:r>
              <a:rPr lang="fr-CA" sz="2400" b="1" dirty="0">
                <a:solidFill>
                  <a:schemeClr val="bg1"/>
                </a:solidFill>
                <a:latin typeface="Raleway" panose="020B0003030101060003" pitchFamily="34" charset="0"/>
              </a:rPr>
              <a:t>À quel point </a:t>
            </a:r>
            <a:r>
              <a:rPr lang="fr-CA" sz="2400" b="1" dirty="0" smtClean="0">
                <a:solidFill>
                  <a:schemeClr val="bg1"/>
                </a:solidFill>
                <a:latin typeface="Raleway" panose="020B0003030101060003" pitchFamily="34" charset="0"/>
              </a:rPr>
              <a:t>jugez</a:t>
            </a:r>
            <a:r>
              <a:rPr lang="fr-CA" sz="2400" b="1" dirty="0">
                <a:solidFill>
                  <a:schemeClr val="bg1"/>
                </a:solidFill>
                <a:latin typeface="Raleway" panose="020B0003030101060003" pitchFamily="34" charset="0"/>
              </a:rPr>
              <a:t>-vous </a:t>
            </a:r>
            <a:r>
              <a:rPr lang="fr-CA" sz="2400" b="1" dirty="0" smtClean="0">
                <a:solidFill>
                  <a:schemeClr val="bg1"/>
                </a:solidFill>
                <a:latin typeface="Raleway" panose="020B0003030101060003" pitchFamily="34" charset="0"/>
              </a:rPr>
              <a:t/>
            </a:r>
            <a:br>
              <a:rPr lang="fr-CA" sz="2400" b="1" dirty="0" smtClean="0">
                <a:solidFill>
                  <a:schemeClr val="bg1"/>
                </a:solidFill>
                <a:latin typeface="Raleway" panose="020B0003030101060003" pitchFamily="34" charset="0"/>
              </a:rPr>
            </a:br>
            <a:r>
              <a:rPr lang="fr-CA" sz="2400" b="1" dirty="0" smtClean="0">
                <a:solidFill>
                  <a:schemeClr val="bg1"/>
                </a:solidFill>
                <a:latin typeface="Raleway" panose="020B0003030101060003" pitchFamily="34" charset="0"/>
              </a:rPr>
              <a:t>important que </a:t>
            </a:r>
            <a:r>
              <a:rPr lang="fr-CA" sz="2400" b="1" dirty="0">
                <a:solidFill>
                  <a:schemeClr val="bg1"/>
                </a:solidFill>
                <a:latin typeface="Raleway" panose="020B0003030101060003" pitchFamily="34" charset="0"/>
              </a:rPr>
              <a:t>les organisations suivantes </a:t>
            </a:r>
            <a:r>
              <a:rPr lang="fr-CA" sz="2400" b="1" dirty="0" smtClean="0">
                <a:solidFill>
                  <a:schemeClr val="bg1"/>
                </a:solidFill>
                <a:latin typeface="Raleway" panose="020B0003030101060003" pitchFamily="34" charset="0"/>
              </a:rPr>
              <a:t>en </a:t>
            </a:r>
            <a:r>
              <a:rPr lang="fr-CA" sz="2400" b="1" dirty="0">
                <a:solidFill>
                  <a:schemeClr val="bg1"/>
                </a:solidFill>
                <a:latin typeface="Raleway" panose="020B0003030101060003" pitchFamily="34" charset="0"/>
              </a:rPr>
              <a:t>fassent plus </a:t>
            </a:r>
            <a:r>
              <a:rPr lang="fr-CA" sz="2400" b="1" dirty="0" smtClean="0">
                <a:solidFill>
                  <a:schemeClr val="bg1"/>
                </a:solidFill>
                <a:latin typeface="Raleway" panose="020B0003030101060003" pitchFamily="34" charset="0"/>
              </a:rPr>
              <a:t>pour </a:t>
            </a:r>
            <a:r>
              <a:rPr lang="fr-CA" sz="2400" b="1" dirty="0">
                <a:solidFill>
                  <a:schemeClr val="bg1"/>
                </a:solidFill>
                <a:latin typeface="Raleway" panose="020B0003030101060003" pitchFamily="34" charset="0"/>
              </a:rPr>
              <a:t>favoriser </a:t>
            </a:r>
            <a:r>
              <a:rPr lang="fr-CA" sz="2400" b="1" dirty="0" smtClean="0">
                <a:solidFill>
                  <a:schemeClr val="bg1"/>
                </a:solidFill>
                <a:latin typeface="Raleway" panose="020B0003030101060003" pitchFamily="34" charset="0"/>
              </a:rPr>
              <a:t>le </a:t>
            </a:r>
            <a:r>
              <a:rPr lang="fr-CA" sz="2400" b="1" dirty="0">
                <a:solidFill>
                  <a:schemeClr val="bg1"/>
                </a:solidFill>
                <a:latin typeface="Raleway" panose="020B0003030101060003" pitchFamily="34" charset="0"/>
              </a:rPr>
              <a:t>bien-</a:t>
            </a:r>
            <a:r>
              <a:rPr lang="fr-CA" sz="2400" b="1" dirty="0" smtClean="0">
                <a:solidFill>
                  <a:schemeClr val="bg1"/>
                </a:solidFill>
                <a:latin typeface="Raleway" panose="020B0003030101060003" pitchFamily="34" charset="0"/>
              </a:rPr>
              <a:t>être</a:t>
            </a:r>
            <a:br>
              <a:rPr lang="fr-CA" sz="2400" b="1" dirty="0" smtClean="0">
                <a:solidFill>
                  <a:schemeClr val="bg1"/>
                </a:solidFill>
                <a:latin typeface="Raleway" panose="020B0003030101060003" pitchFamily="34" charset="0"/>
              </a:rPr>
            </a:br>
            <a:r>
              <a:rPr lang="fr-CA" sz="2400" b="1" dirty="0" smtClean="0">
                <a:solidFill>
                  <a:schemeClr val="bg1"/>
                </a:solidFill>
                <a:latin typeface="Raleway" panose="020B0003030101060003" pitchFamily="34" charset="0"/>
              </a:rPr>
              <a:t>et </a:t>
            </a:r>
            <a:r>
              <a:rPr lang="fr-CA" sz="2400" b="1" dirty="0">
                <a:solidFill>
                  <a:schemeClr val="bg1"/>
                </a:solidFill>
                <a:latin typeface="Raleway" panose="020B0003030101060003" pitchFamily="34" charset="0"/>
              </a:rPr>
              <a:t>le développement </a:t>
            </a:r>
            <a:r>
              <a:rPr lang="fr-CA" sz="2400" b="1" dirty="0" smtClean="0">
                <a:solidFill>
                  <a:schemeClr val="bg1"/>
                </a:solidFill>
                <a:latin typeface="Raleway" panose="020B0003030101060003" pitchFamily="34" charset="0"/>
              </a:rPr>
              <a:t/>
            </a:r>
            <a:br>
              <a:rPr lang="fr-CA" sz="2400" b="1" dirty="0" smtClean="0">
                <a:solidFill>
                  <a:schemeClr val="bg1"/>
                </a:solidFill>
                <a:latin typeface="Raleway" panose="020B0003030101060003" pitchFamily="34" charset="0"/>
              </a:rPr>
            </a:br>
            <a:r>
              <a:rPr lang="fr-CA" sz="2400" b="1" dirty="0" smtClean="0">
                <a:solidFill>
                  <a:schemeClr val="bg1"/>
                </a:solidFill>
                <a:latin typeface="Raleway" panose="020B0003030101060003" pitchFamily="34" charset="0"/>
              </a:rPr>
              <a:t>des enfants âgés de </a:t>
            </a:r>
            <a:br>
              <a:rPr lang="fr-CA" sz="2400" b="1" dirty="0" smtClean="0">
                <a:solidFill>
                  <a:schemeClr val="bg1"/>
                </a:solidFill>
                <a:latin typeface="Raleway" panose="020B0003030101060003" pitchFamily="34" charset="0"/>
              </a:rPr>
            </a:br>
            <a:r>
              <a:rPr lang="fr-CA" sz="2400" b="1" dirty="0" smtClean="0">
                <a:solidFill>
                  <a:schemeClr val="bg1"/>
                </a:solidFill>
                <a:latin typeface="Raleway" panose="020B0003030101060003" pitchFamily="34" charset="0"/>
              </a:rPr>
              <a:t>0 </a:t>
            </a:r>
            <a:r>
              <a:rPr lang="fr-CA" sz="2400" b="1" dirty="0">
                <a:solidFill>
                  <a:schemeClr val="bg1"/>
                </a:solidFill>
                <a:latin typeface="Raleway" panose="020B0003030101060003" pitchFamily="34" charset="0"/>
              </a:rPr>
              <a:t>à 5 </a:t>
            </a:r>
            <a:r>
              <a:rPr lang="fr-CA" sz="2400" b="1" dirty="0" smtClean="0">
                <a:solidFill>
                  <a:schemeClr val="bg1"/>
                </a:solidFill>
                <a:latin typeface="Raleway" panose="020B0003030101060003" pitchFamily="34" charset="0"/>
              </a:rPr>
              <a:t>ans</a:t>
            </a:r>
            <a:r>
              <a:rPr lang="fr-CA" sz="2400" b="1" spc="-300" dirty="0" smtClean="0">
                <a:solidFill>
                  <a:schemeClr val="bg1"/>
                </a:solidFill>
                <a:latin typeface="Raleway" panose="020B0003030101060003" pitchFamily="34" charset="0"/>
              </a:rPr>
              <a:t> </a:t>
            </a:r>
            <a:r>
              <a:rPr lang="fr-CA" sz="2400" b="1" dirty="0" smtClean="0">
                <a:solidFill>
                  <a:schemeClr val="bg1"/>
                </a:solidFill>
                <a:latin typeface="Raleway" panose="020B0003030101060003" pitchFamily="34" charset="0"/>
              </a:rPr>
              <a:t>?</a:t>
            </a:r>
            <a:endParaRPr lang="fr-CA" sz="2400" b="1" dirty="0">
              <a:solidFill>
                <a:schemeClr val="bg1"/>
              </a:solidFill>
              <a:latin typeface="Raleway" panose="020B0003030101060003" pitchFamily="34" charset="0"/>
            </a:endParaRPr>
          </a:p>
          <a:p>
            <a:pPr>
              <a:lnSpc>
                <a:spcPct val="110000"/>
              </a:lnSpc>
            </a:pPr>
            <a:endParaRPr lang="en-US" sz="3200" dirty="0"/>
          </a:p>
        </p:txBody>
      </p:sp>
      <p:sp>
        <p:nvSpPr>
          <p:cNvPr id="17" name="Oval 16"/>
          <p:cNvSpPr/>
          <p:nvPr/>
        </p:nvSpPr>
        <p:spPr>
          <a:xfrm>
            <a:off x="1888065" y="389464"/>
            <a:ext cx="1219201" cy="1219201"/>
          </a:xfrm>
          <a:prstGeom prst="ellipse">
            <a:avLst/>
          </a:prstGeom>
          <a:noFill/>
          <a:ln w="63500"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440049" y="1482176"/>
            <a:ext cx="1209240" cy="323165"/>
          </a:xfrm>
          <a:prstGeom prst="rect">
            <a:avLst/>
          </a:prstGeom>
          <a:noFill/>
        </p:spPr>
        <p:txBody>
          <a:bodyPr wrap="square" rtlCol="0">
            <a:spAutoFit/>
          </a:bodyPr>
          <a:lstStyle/>
          <a:p>
            <a:pPr algn="ctr"/>
            <a:r>
              <a:rPr lang="en-US" sz="1500" b="1" dirty="0" smtClean="0">
                <a:solidFill>
                  <a:schemeClr val="tx2"/>
                </a:solidFill>
              </a:rPr>
              <a:t> Total : 87</a:t>
            </a:r>
            <a:r>
              <a:rPr lang="en-US" sz="1500" b="1" spc="-150" dirty="0" smtClean="0">
                <a:solidFill>
                  <a:schemeClr val="tx2"/>
                </a:solidFill>
              </a:rPr>
              <a:t> </a:t>
            </a:r>
            <a:r>
              <a:rPr lang="en-US" sz="1500" b="1" dirty="0" smtClean="0">
                <a:solidFill>
                  <a:schemeClr val="tx2"/>
                </a:solidFill>
              </a:rPr>
              <a:t>%</a:t>
            </a:r>
            <a:endParaRPr lang="en-US" sz="1500" b="1" dirty="0">
              <a:solidFill>
                <a:schemeClr val="tx2"/>
              </a:solidFill>
            </a:endParaRPr>
          </a:p>
        </p:txBody>
      </p:sp>
      <p:sp>
        <p:nvSpPr>
          <p:cNvPr id="22" name="TextBox 21"/>
          <p:cNvSpPr txBox="1"/>
          <p:nvPr/>
        </p:nvSpPr>
        <p:spPr>
          <a:xfrm>
            <a:off x="7755940" y="1898658"/>
            <a:ext cx="1209240" cy="323165"/>
          </a:xfrm>
          <a:prstGeom prst="rect">
            <a:avLst/>
          </a:prstGeom>
          <a:noFill/>
        </p:spPr>
        <p:txBody>
          <a:bodyPr wrap="square" rtlCol="0">
            <a:spAutoFit/>
          </a:bodyPr>
          <a:lstStyle/>
          <a:p>
            <a:pPr algn="ctr"/>
            <a:r>
              <a:rPr lang="en-US" sz="1500" b="1" dirty="0" smtClean="0">
                <a:solidFill>
                  <a:schemeClr val="tx2"/>
                </a:solidFill>
              </a:rPr>
              <a:t> Total : 76</a:t>
            </a:r>
            <a:r>
              <a:rPr lang="en-US" sz="1500" b="1" spc="-150" dirty="0" smtClean="0">
                <a:solidFill>
                  <a:schemeClr val="tx2"/>
                </a:solidFill>
              </a:rPr>
              <a:t> </a:t>
            </a:r>
            <a:r>
              <a:rPr lang="en-US" sz="1500" b="1" dirty="0" smtClean="0">
                <a:solidFill>
                  <a:schemeClr val="tx2"/>
                </a:solidFill>
              </a:rPr>
              <a:t>%</a:t>
            </a:r>
            <a:endParaRPr lang="en-US" sz="1500" b="1" dirty="0">
              <a:solidFill>
                <a:schemeClr val="tx2"/>
              </a:solidFill>
            </a:endParaRPr>
          </a:p>
        </p:txBody>
      </p:sp>
      <p:sp>
        <p:nvSpPr>
          <p:cNvPr id="25" name="TextBox 24"/>
          <p:cNvSpPr txBox="1"/>
          <p:nvPr/>
        </p:nvSpPr>
        <p:spPr>
          <a:xfrm>
            <a:off x="9081910" y="2060466"/>
            <a:ext cx="1209240" cy="323165"/>
          </a:xfrm>
          <a:prstGeom prst="rect">
            <a:avLst/>
          </a:prstGeom>
          <a:noFill/>
        </p:spPr>
        <p:txBody>
          <a:bodyPr wrap="square" rtlCol="0">
            <a:spAutoFit/>
          </a:bodyPr>
          <a:lstStyle/>
          <a:p>
            <a:pPr algn="ctr"/>
            <a:r>
              <a:rPr lang="en-US" sz="1500" b="1" dirty="0" smtClean="0">
                <a:solidFill>
                  <a:schemeClr val="tx2"/>
                </a:solidFill>
              </a:rPr>
              <a:t> Total : 73</a:t>
            </a:r>
            <a:r>
              <a:rPr lang="en-US" sz="1500" b="1" spc="-150" dirty="0" smtClean="0">
                <a:solidFill>
                  <a:schemeClr val="tx2"/>
                </a:solidFill>
              </a:rPr>
              <a:t> </a:t>
            </a:r>
            <a:r>
              <a:rPr lang="en-US" sz="1500" b="1" dirty="0" smtClean="0">
                <a:solidFill>
                  <a:schemeClr val="tx2"/>
                </a:solidFill>
              </a:rPr>
              <a:t>%</a:t>
            </a:r>
            <a:endParaRPr lang="en-US" sz="1500" b="1" dirty="0">
              <a:solidFill>
                <a:schemeClr val="tx2"/>
              </a:solidFill>
            </a:endParaRPr>
          </a:p>
        </p:txBody>
      </p:sp>
      <p:sp>
        <p:nvSpPr>
          <p:cNvPr id="26" name="TextBox 25"/>
          <p:cNvSpPr txBox="1"/>
          <p:nvPr/>
        </p:nvSpPr>
        <p:spPr>
          <a:xfrm>
            <a:off x="6326172" y="6325266"/>
            <a:ext cx="2286003" cy="246221"/>
          </a:xfrm>
          <a:prstGeom prst="rect">
            <a:avLst/>
          </a:prstGeom>
          <a:noFill/>
        </p:spPr>
        <p:txBody>
          <a:bodyPr wrap="square" rtlCol="0">
            <a:spAutoFit/>
          </a:bodyPr>
          <a:lstStyle/>
          <a:p>
            <a:r>
              <a:rPr lang="en-US" sz="1500" b="1" baseline="30000" dirty="0" err="1" smtClean="0">
                <a:solidFill>
                  <a:schemeClr val="tx2"/>
                </a:solidFill>
              </a:rPr>
              <a:t>Nombre</a:t>
            </a:r>
            <a:r>
              <a:rPr lang="en-US" sz="1500" b="1" baseline="30000" dirty="0" smtClean="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1 260</a:t>
            </a:r>
          </a:p>
        </p:txBody>
      </p:sp>
      <p:pic>
        <p:nvPicPr>
          <p:cNvPr id="6" name="Picture 5"/>
          <p:cNvPicPr>
            <a:picLocks noChangeAspect="1"/>
          </p:cNvPicPr>
          <p:nvPr/>
        </p:nvPicPr>
        <p:blipFill>
          <a:blip r:embed="rId3"/>
          <a:stretch>
            <a:fillRect/>
          </a:stretch>
        </p:blipFill>
        <p:spPr>
          <a:xfrm>
            <a:off x="2082415" y="577274"/>
            <a:ext cx="825500" cy="749300"/>
          </a:xfrm>
          <a:prstGeom prst="rect">
            <a:avLst/>
          </a:prstGeom>
        </p:spPr>
      </p:pic>
      <p:pic>
        <p:nvPicPr>
          <p:cNvPr id="19" name="Picture 18"/>
          <p:cNvPicPr>
            <a:picLocks noChangeAspect="1"/>
          </p:cNvPicPr>
          <p:nvPr/>
        </p:nvPicPr>
        <p:blipFill>
          <a:blip r:embed="rId4"/>
          <a:stretch>
            <a:fillRect/>
          </a:stretch>
        </p:blipFill>
        <p:spPr>
          <a:xfrm>
            <a:off x="1695803" y="6093502"/>
            <a:ext cx="1412380" cy="353095"/>
          </a:xfrm>
          <a:prstGeom prst="rect">
            <a:avLst/>
          </a:prstGeom>
        </p:spPr>
      </p:pic>
      <p:pic>
        <p:nvPicPr>
          <p:cNvPr id="20" name="Picture 19" descr="FLAC_logo_blanc (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3902" y="6082529"/>
            <a:ext cx="960967" cy="370627"/>
          </a:xfrm>
          <a:prstGeom prst="rect">
            <a:avLst/>
          </a:prstGeom>
        </p:spPr>
      </p:pic>
      <p:sp>
        <p:nvSpPr>
          <p:cNvPr id="27" name="Espace réservé du numéro de diapositive 3"/>
          <p:cNvSpPr txBox="1">
            <a:spLocks/>
          </p:cNvSpPr>
          <p:nvPr/>
        </p:nvSpPr>
        <p:spPr>
          <a:xfrm>
            <a:off x="585959" y="6151944"/>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15</a:t>
            </a:fld>
            <a:endParaRPr lang="fr-CA" b="1" dirty="0">
              <a:solidFill>
                <a:schemeClr val="bg1"/>
              </a:solidFill>
              <a:latin typeface="Raleway"/>
              <a:cs typeface="Raleway"/>
            </a:endParaRPr>
          </a:p>
        </p:txBody>
      </p:sp>
      <p:sp>
        <p:nvSpPr>
          <p:cNvPr id="23" name="ZoneTexte 2"/>
          <p:cNvSpPr txBox="1"/>
          <p:nvPr/>
        </p:nvSpPr>
        <p:spPr>
          <a:xfrm>
            <a:off x="6314297" y="6145840"/>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Tree>
    <p:extLst>
      <p:ext uri="{BB962C8B-B14F-4D97-AF65-F5344CB8AC3E}">
        <p14:creationId xmlns:p14="http://schemas.microsoft.com/office/powerpoint/2010/main" val="263751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31" name="Freeform 30"/>
          <p:cNvSpPr/>
          <p:nvPr/>
        </p:nvSpPr>
        <p:spPr>
          <a:xfrm>
            <a:off x="-85060" y="-36287"/>
            <a:ext cx="573435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chemeClr val="accent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1"/>
              </a:solidFill>
            </a:endParaRPr>
          </a:p>
        </p:txBody>
      </p:sp>
      <p:sp>
        <p:nvSpPr>
          <p:cNvPr id="5" name="Titre 1"/>
          <p:cNvSpPr txBox="1">
            <a:spLocks/>
          </p:cNvSpPr>
          <p:nvPr>
            <p:custDataLst>
              <p:tags r:id="rId1"/>
            </p:custDataLst>
          </p:nvPr>
        </p:nvSpPr>
        <p:spPr>
          <a:xfrm>
            <a:off x="600316" y="1439898"/>
            <a:ext cx="4004733" cy="3649173"/>
          </a:xfrm>
          <a:prstGeom prst="rect">
            <a:avLst/>
          </a:prstGeom>
        </p:spPr>
        <p:txBody>
          <a:bodyPr lIns="91406" tIns="45718" rIns="91406"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CA" sz="2400" b="1" dirty="0">
                <a:solidFill>
                  <a:schemeClr val="bg1"/>
                </a:solidFill>
                <a:latin typeface="Raleway" panose="020B0003030101060003" pitchFamily="34" charset="0"/>
              </a:rPr>
              <a:t>V</a:t>
            </a:r>
            <a:r>
              <a:rPr lang="fr-CA" sz="2400" b="1" dirty="0" smtClean="0">
                <a:solidFill>
                  <a:schemeClr val="bg1"/>
                </a:solidFill>
                <a:latin typeface="Raleway" panose="020B0003030101060003" pitchFamily="34" charset="0"/>
              </a:rPr>
              <a:t>oici les </a:t>
            </a:r>
            <a:r>
              <a:rPr lang="fr-CA" sz="2100" b="1" dirty="0" smtClean="0">
                <a:solidFill>
                  <a:schemeClr val="bg1"/>
                </a:solidFill>
                <a:latin typeface="Raleway" panose="020B0003030101060003" pitchFamily="34" charset="0"/>
              </a:rPr>
              <a:t/>
            </a:r>
            <a:br>
              <a:rPr lang="fr-CA" sz="2100" b="1" dirty="0" smtClean="0">
                <a:solidFill>
                  <a:schemeClr val="bg1"/>
                </a:solidFill>
                <a:latin typeface="Raleway" panose="020B0003030101060003" pitchFamily="34" charset="0"/>
              </a:rPr>
            </a:br>
            <a:r>
              <a:rPr lang="fr-CA" sz="3500" b="1" dirty="0" smtClean="0">
                <a:solidFill>
                  <a:schemeClr val="accent2">
                    <a:lumMod val="40000"/>
                    <a:lumOff val="60000"/>
                  </a:schemeClr>
                </a:solidFill>
                <a:latin typeface="Raleway" panose="020B0003030101060003" pitchFamily="34" charset="0"/>
              </a:rPr>
              <a:t>4 </a:t>
            </a:r>
            <a:r>
              <a:rPr lang="fr-CA" sz="3500" b="1" dirty="0">
                <a:solidFill>
                  <a:schemeClr val="accent2">
                    <a:lumMod val="40000"/>
                    <a:lumOff val="60000"/>
                  </a:schemeClr>
                </a:solidFill>
                <a:latin typeface="Raleway" panose="020B0003030101060003" pitchFamily="34" charset="0"/>
              </a:rPr>
              <a:t>principales thématiques </a:t>
            </a:r>
            <a:r>
              <a:rPr lang="fr-CA" sz="3500" b="1" dirty="0" smtClean="0">
                <a:solidFill>
                  <a:schemeClr val="accent2">
                    <a:lumMod val="40000"/>
                    <a:lumOff val="60000"/>
                  </a:schemeClr>
                </a:solidFill>
                <a:latin typeface="Raleway" panose="020B0003030101060003" pitchFamily="34" charset="0"/>
              </a:rPr>
              <a:t/>
            </a:r>
            <a:br>
              <a:rPr lang="fr-CA" sz="3500" b="1" dirty="0" smtClean="0">
                <a:solidFill>
                  <a:schemeClr val="accent2">
                    <a:lumMod val="40000"/>
                    <a:lumOff val="60000"/>
                  </a:schemeClr>
                </a:solidFill>
                <a:latin typeface="Raleway" panose="020B0003030101060003" pitchFamily="34" charset="0"/>
              </a:rPr>
            </a:br>
            <a:r>
              <a:rPr lang="fr-CA" sz="2400" b="1" dirty="0" smtClean="0">
                <a:solidFill>
                  <a:schemeClr val="bg1"/>
                </a:solidFill>
                <a:latin typeface="Raleway" panose="020B0003030101060003" pitchFamily="34" charset="0"/>
              </a:rPr>
              <a:t>sur lesquelles les </a:t>
            </a:r>
            <a:r>
              <a:rPr lang="fr-CA" sz="2400" b="1" dirty="0">
                <a:solidFill>
                  <a:schemeClr val="bg1"/>
                </a:solidFill>
                <a:latin typeface="Raleway" panose="020B0003030101060003" pitchFamily="34" charset="0"/>
              </a:rPr>
              <a:t>municipalités devraient en faire plus </a:t>
            </a:r>
            <a:r>
              <a:rPr lang="fr-CA" sz="2400" b="1" dirty="0" smtClean="0">
                <a:solidFill>
                  <a:schemeClr val="bg1"/>
                </a:solidFill>
                <a:latin typeface="Raleway" panose="020B0003030101060003" pitchFamily="34" charset="0"/>
              </a:rPr>
              <a:t>selon les </a:t>
            </a:r>
            <a:br>
              <a:rPr lang="fr-CA" sz="2400" b="1" dirty="0" smtClean="0">
                <a:solidFill>
                  <a:schemeClr val="bg1"/>
                </a:solidFill>
                <a:latin typeface="Raleway" panose="020B0003030101060003" pitchFamily="34" charset="0"/>
              </a:rPr>
            </a:br>
            <a:r>
              <a:rPr lang="fr-CA" sz="2400" b="1" dirty="0" smtClean="0">
                <a:solidFill>
                  <a:schemeClr val="bg1"/>
                </a:solidFill>
                <a:latin typeface="Raleway" panose="020B0003030101060003" pitchFamily="34" charset="0"/>
              </a:rPr>
              <a:t>Québécois. </a:t>
            </a:r>
            <a:endParaRPr lang="fr-CA" sz="2400" b="1" dirty="0">
              <a:solidFill>
                <a:schemeClr val="bg1"/>
              </a:solidFill>
              <a:latin typeface="Raleway" panose="020B0003030101060003" pitchFamily="34" charset="0"/>
            </a:endParaRPr>
          </a:p>
          <a:p>
            <a:endParaRPr lang="fr-CA" sz="2500" b="1" dirty="0">
              <a:solidFill>
                <a:prstClr val="black"/>
              </a:solidFill>
              <a:latin typeface="Raleway" panose="020B0003030101060003" pitchFamily="34" charset="0"/>
            </a:endParaRPr>
          </a:p>
        </p:txBody>
      </p:sp>
      <p:graphicFrame>
        <p:nvGraphicFramePr>
          <p:cNvPr id="9" name="Chart 8"/>
          <p:cNvGraphicFramePr/>
          <p:nvPr>
            <p:extLst>
              <p:ext uri="{D42A27DB-BD31-4B8C-83A1-F6EECF244321}">
                <p14:modId xmlns:p14="http://schemas.microsoft.com/office/powerpoint/2010/main" val="1507689030"/>
              </p:ext>
            </p:extLst>
          </p:nvPr>
        </p:nvGraphicFramePr>
        <p:xfrm>
          <a:off x="8204182" y="512693"/>
          <a:ext cx="3561753"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8644467" y="1058159"/>
            <a:ext cx="1360190" cy="400110"/>
          </a:xfrm>
          <a:prstGeom prst="rect">
            <a:avLst/>
          </a:prstGeom>
          <a:noFill/>
        </p:spPr>
        <p:txBody>
          <a:bodyPr wrap="square" rtlCol="0">
            <a:spAutoFit/>
          </a:bodyPr>
          <a:lstStyle/>
          <a:p>
            <a:pPr algn="r"/>
            <a:r>
              <a:rPr lang="en-US" sz="2000" b="1" dirty="0" smtClean="0">
                <a:solidFill>
                  <a:schemeClr val="bg1"/>
                </a:solidFill>
              </a:rPr>
              <a:t>52</a:t>
            </a:r>
            <a:r>
              <a:rPr lang="en-US" sz="2000" b="1" spc="-150" dirty="0" smtClean="0">
                <a:solidFill>
                  <a:schemeClr val="bg1"/>
                </a:solidFill>
              </a:rPr>
              <a:t> </a:t>
            </a:r>
            <a:r>
              <a:rPr lang="en-US" sz="2000" b="1" dirty="0" smtClean="0">
                <a:solidFill>
                  <a:schemeClr val="bg1"/>
                </a:solidFill>
              </a:rPr>
              <a:t>%</a:t>
            </a:r>
            <a:endParaRPr lang="en-US" sz="2000" b="1" dirty="0">
              <a:solidFill>
                <a:schemeClr val="bg1"/>
              </a:solidFill>
            </a:endParaRPr>
          </a:p>
        </p:txBody>
      </p:sp>
      <p:sp>
        <p:nvSpPr>
          <p:cNvPr id="30" name="TextBox 29"/>
          <p:cNvSpPr txBox="1"/>
          <p:nvPr/>
        </p:nvSpPr>
        <p:spPr>
          <a:xfrm>
            <a:off x="8636000" y="2273596"/>
            <a:ext cx="1063829" cy="400110"/>
          </a:xfrm>
          <a:prstGeom prst="rect">
            <a:avLst/>
          </a:prstGeom>
          <a:noFill/>
        </p:spPr>
        <p:txBody>
          <a:bodyPr wrap="square" rtlCol="0">
            <a:spAutoFit/>
          </a:bodyPr>
          <a:lstStyle/>
          <a:p>
            <a:pPr algn="r"/>
            <a:r>
              <a:rPr lang="en-US" sz="2000" b="1" dirty="0" smtClean="0">
                <a:solidFill>
                  <a:srgbClr val="FFFFFF"/>
                </a:solidFill>
              </a:rPr>
              <a:t>42</a:t>
            </a:r>
            <a:r>
              <a:rPr lang="en-US" sz="2000" b="1" spc="-150" dirty="0" smtClean="0">
                <a:solidFill>
                  <a:srgbClr val="FFFFFF"/>
                </a:solidFill>
              </a:rPr>
              <a:t> </a:t>
            </a:r>
            <a:r>
              <a:rPr lang="en-US" sz="2000" b="1" dirty="0" smtClean="0">
                <a:solidFill>
                  <a:srgbClr val="FFFFFF"/>
                </a:solidFill>
              </a:rPr>
              <a:t>%</a:t>
            </a:r>
            <a:endParaRPr lang="en-US" sz="2000" b="1" dirty="0">
              <a:solidFill>
                <a:srgbClr val="FFFFFF"/>
              </a:solidFill>
            </a:endParaRPr>
          </a:p>
        </p:txBody>
      </p:sp>
      <p:sp>
        <p:nvSpPr>
          <p:cNvPr id="33" name="TextBox 32"/>
          <p:cNvSpPr txBox="1"/>
          <p:nvPr/>
        </p:nvSpPr>
        <p:spPr>
          <a:xfrm>
            <a:off x="8619067" y="3470277"/>
            <a:ext cx="1059803" cy="400110"/>
          </a:xfrm>
          <a:prstGeom prst="rect">
            <a:avLst/>
          </a:prstGeom>
          <a:noFill/>
        </p:spPr>
        <p:txBody>
          <a:bodyPr wrap="square" rtlCol="0">
            <a:spAutoFit/>
          </a:bodyPr>
          <a:lstStyle/>
          <a:p>
            <a:pPr algn="r"/>
            <a:r>
              <a:rPr lang="en-US" sz="2000" b="1" dirty="0" smtClean="0">
                <a:solidFill>
                  <a:srgbClr val="FFFFFF"/>
                </a:solidFill>
              </a:rPr>
              <a:t>41</a:t>
            </a:r>
            <a:r>
              <a:rPr lang="en-US" sz="2000" b="1" spc="-150" dirty="0" smtClean="0">
                <a:solidFill>
                  <a:srgbClr val="FFFFFF"/>
                </a:solidFill>
              </a:rPr>
              <a:t> </a:t>
            </a:r>
            <a:r>
              <a:rPr lang="en-US" sz="2000" b="1" dirty="0" smtClean="0">
                <a:solidFill>
                  <a:srgbClr val="FFFFFF"/>
                </a:solidFill>
              </a:rPr>
              <a:t>%</a:t>
            </a:r>
            <a:endParaRPr lang="en-US" sz="2000" b="1" dirty="0">
              <a:solidFill>
                <a:srgbClr val="FFFFFF"/>
              </a:solidFill>
            </a:endParaRPr>
          </a:p>
        </p:txBody>
      </p:sp>
      <p:sp>
        <p:nvSpPr>
          <p:cNvPr id="34" name="TextBox 33"/>
          <p:cNvSpPr txBox="1"/>
          <p:nvPr/>
        </p:nvSpPr>
        <p:spPr>
          <a:xfrm>
            <a:off x="8627533" y="4676366"/>
            <a:ext cx="1019211" cy="400110"/>
          </a:xfrm>
          <a:prstGeom prst="rect">
            <a:avLst/>
          </a:prstGeom>
          <a:noFill/>
        </p:spPr>
        <p:txBody>
          <a:bodyPr wrap="square" rtlCol="0">
            <a:spAutoFit/>
          </a:bodyPr>
          <a:lstStyle/>
          <a:p>
            <a:pPr algn="r"/>
            <a:r>
              <a:rPr lang="en-US" sz="2000" b="1" dirty="0" smtClean="0">
                <a:solidFill>
                  <a:srgbClr val="FFFFFF"/>
                </a:solidFill>
              </a:rPr>
              <a:t>40</a:t>
            </a:r>
            <a:r>
              <a:rPr lang="en-US" sz="2000" b="1" spc="-150" dirty="0" smtClean="0">
                <a:solidFill>
                  <a:srgbClr val="FFFFFF"/>
                </a:solidFill>
              </a:rPr>
              <a:t> </a:t>
            </a:r>
            <a:r>
              <a:rPr lang="en-US" sz="2000" b="1" dirty="0" smtClean="0">
                <a:solidFill>
                  <a:srgbClr val="FFFFFF"/>
                </a:solidFill>
              </a:rPr>
              <a:t>%</a:t>
            </a:r>
            <a:endParaRPr lang="en-US" sz="2000" b="1" dirty="0">
              <a:solidFill>
                <a:srgbClr val="FFFFFF"/>
              </a:solidFill>
            </a:endParaRPr>
          </a:p>
        </p:txBody>
      </p:sp>
      <p:grpSp>
        <p:nvGrpSpPr>
          <p:cNvPr id="8" name="Group 7"/>
          <p:cNvGrpSpPr/>
          <p:nvPr/>
        </p:nvGrpSpPr>
        <p:grpSpPr>
          <a:xfrm>
            <a:off x="5832928" y="869203"/>
            <a:ext cx="2437113" cy="815805"/>
            <a:chOff x="5832928" y="1224662"/>
            <a:chExt cx="2437113" cy="815805"/>
          </a:xfrm>
        </p:grpSpPr>
        <p:sp>
          <p:nvSpPr>
            <p:cNvPr id="13" name="TextBox 12"/>
            <p:cNvSpPr txBox="1"/>
            <p:nvPr/>
          </p:nvSpPr>
          <p:spPr>
            <a:xfrm>
              <a:off x="5832928" y="1224662"/>
              <a:ext cx="1539205" cy="707886"/>
            </a:xfrm>
            <a:prstGeom prst="rect">
              <a:avLst/>
            </a:prstGeom>
            <a:noFill/>
          </p:spPr>
          <p:txBody>
            <a:bodyPr wrap="square" rtlCol="0">
              <a:spAutoFit/>
            </a:bodyPr>
            <a:lstStyle/>
            <a:p>
              <a:pPr algn="r"/>
              <a:r>
                <a:rPr lang="en-US" sz="2000" b="1" dirty="0" err="1" smtClean="0">
                  <a:solidFill>
                    <a:srgbClr val="484B49"/>
                  </a:solidFill>
                </a:rPr>
                <a:t>Logements</a:t>
              </a:r>
              <a:r>
                <a:rPr lang="en-US" sz="2000" b="1" dirty="0" smtClean="0">
                  <a:solidFill>
                    <a:srgbClr val="484B49"/>
                  </a:solidFill>
                </a:rPr>
                <a:t> </a:t>
              </a:r>
              <a:br>
                <a:rPr lang="en-US" sz="2000" b="1" dirty="0" smtClean="0">
                  <a:solidFill>
                    <a:srgbClr val="484B49"/>
                  </a:solidFill>
                </a:rPr>
              </a:br>
              <a:r>
                <a:rPr lang="en-US" sz="2000" b="1" dirty="0" err="1" smtClean="0">
                  <a:solidFill>
                    <a:srgbClr val="484B49"/>
                  </a:solidFill>
                </a:rPr>
                <a:t>sociaux</a:t>
              </a:r>
              <a:endParaRPr lang="en-US" sz="2000" b="1" dirty="0">
                <a:solidFill>
                  <a:srgbClr val="484B49"/>
                </a:solidFill>
              </a:endParaRPr>
            </a:p>
          </p:txBody>
        </p:sp>
        <p:pic>
          <p:nvPicPr>
            <p:cNvPr id="35" name="Picture 34"/>
            <p:cNvPicPr>
              <a:picLocks noChangeAspect="1"/>
            </p:cNvPicPr>
            <p:nvPr/>
          </p:nvPicPr>
          <p:blipFill>
            <a:blip r:embed="rId5"/>
            <a:stretch>
              <a:fillRect/>
            </a:stretch>
          </p:blipFill>
          <p:spPr>
            <a:xfrm>
              <a:off x="7457241" y="1227667"/>
              <a:ext cx="812800" cy="812800"/>
            </a:xfrm>
            <a:prstGeom prst="rect">
              <a:avLst/>
            </a:prstGeom>
          </p:spPr>
        </p:pic>
      </p:grpSp>
      <p:pic>
        <p:nvPicPr>
          <p:cNvPr id="37" name="Picture 36"/>
          <p:cNvPicPr>
            <a:picLocks noChangeAspect="1"/>
          </p:cNvPicPr>
          <p:nvPr/>
        </p:nvPicPr>
        <p:blipFill>
          <a:blip r:embed="rId6"/>
          <a:stretch>
            <a:fillRect/>
          </a:stretch>
        </p:blipFill>
        <p:spPr>
          <a:xfrm>
            <a:off x="7457242" y="4492776"/>
            <a:ext cx="812800" cy="812800"/>
          </a:xfrm>
          <a:prstGeom prst="rect">
            <a:avLst/>
          </a:prstGeom>
        </p:spPr>
      </p:pic>
      <p:sp>
        <p:nvSpPr>
          <p:cNvPr id="15" name="TextBox 14"/>
          <p:cNvSpPr txBox="1"/>
          <p:nvPr/>
        </p:nvSpPr>
        <p:spPr>
          <a:xfrm>
            <a:off x="5660571" y="3281058"/>
            <a:ext cx="1738777" cy="707886"/>
          </a:xfrm>
          <a:prstGeom prst="rect">
            <a:avLst/>
          </a:prstGeom>
          <a:noFill/>
        </p:spPr>
        <p:txBody>
          <a:bodyPr wrap="square" rtlCol="0">
            <a:spAutoFit/>
          </a:bodyPr>
          <a:lstStyle/>
          <a:p>
            <a:pPr algn="r"/>
            <a:r>
              <a:rPr lang="en-US" sz="2000" b="1" dirty="0" err="1" smtClean="0">
                <a:solidFill>
                  <a:srgbClr val="484B49"/>
                </a:solidFill>
              </a:rPr>
              <a:t>Sécurité</a:t>
            </a:r>
            <a:r>
              <a:rPr lang="en-US" sz="2000" b="1" dirty="0" smtClean="0">
                <a:solidFill>
                  <a:srgbClr val="484B49"/>
                </a:solidFill>
              </a:rPr>
              <a:t> des </a:t>
            </a:r>
            <a:br>
              <a:rPr lang="en-US" sz="2000" b="1" dirty="0" smtClean="0">
                <a:solidFill>
                  <a:srgbClr val="484B49"/>
                </a:solidFill>
              </a:rPr>
            </a:br>
            <a:r>
              <a:rPr lang="en-US" sz="2000" b="1" dirty="0" err="1" smtClean="0">
                <a:solidFill>
                  <a:srgbClr val="484B49"/>
                </a:solidFill>
              </a:rPr>
              <a:t>milieux</a:t>
            </a:r>
            <a:r>
              <a:rPr lang="en-US" sz="2000" b="1" dirty="0" smtClean="0">
                <a:solidFill>
                  <a:srgbClr val="484B49"/>
                </a:solidFill>
              </a:rPr>
              <a:t> de vie</a:t>
            </a:r>
            <a:endParaRPr lang="en-US" sz="2000" b="1" dirty="0">
              <a:solidFill>
                <a:srgbClr val="484B49"/>
              </a:solidFill>
            </a:endParaRPr>
          </a:p>
        </p:txBody>
      </p:sp>
      <p:sp>
        <p:nvSpPr>
          <p:cNvPr id="14" name="TextBox 13"/>
          <p:cNvSpPr txBox="1"/>
          <p:nvPr/>
        </p:nvSpPr>
        <p:spPr>
          <a:xfrm>
            <a:off x="5814786" y="2060472"/>
            <a:ext cx="1548277" cy="707886"/>
          </a:xfrm>
          <a:prstGeom prst="rect">
            <a:avLst/>
          </a:prstGeom>
          <a:noFill/>
        </p:spPr>
        <p:txBody>
          <a:bodyPr wrap="square" rtlCol="0">
            <a:spAutoFit/>
          </a:bodyPr>
          <a:lstStyle/>
          <a:p>
            <a:pPr algn="r"/>
            <a:r>
              <a:rPr lang="en-US" sz="2000" b="1" dirty="0" smtClean="0">
                <a:solidFill>
                  <a:srgbClr val="484B49"/>
                </a:solidFill>
              </a:rPr>
              <a:t>Transport </a:t>
            </a:r>
            <a:br>
              <a:rPr lang="en-US" sz="2000" b="1" dirty="0" smtClean="0">
                <a:solidFill>
                  <a:srgbClr val="484B49"/>
                </a:solidFill>
              </a:rPr>
            </a:br>
            <a:r>
              <a:rPr lang="en-US" sz="2000" b="1" dirty="0" smtClean="0">
                <a:solidFill>
                  <a:srgbClr val="484B49"/>
                </a:solidFill>
              </a:rPr>
              <a:t>et </a:t>
            </a:r>
            <a:r>
              <a:rPr lang="en-US" sz="2000" b="1" dirty="0" err="1" smtClean="0">
                <a:solidFill>
                  <a:srgbClr val="484B49"/>
                </a:solidFill>
              </a:rPr>
              <a:t>mobilité</a:t>
            </a:r>
            <a:endParaRPr lang="en-US" sz="2000" b="1" dirty="0">
              <a:solidFill>
                <a:srgbClr val="484B49"/>
              </a:solidFill>
            </a:endParaRPr>
          </a:p>
        </p:txBody>
      </p:sp>
      <p:grpSp>
        <p:nvGrpSpPr>
          <p:cNvPr id="4" name="Group 3"/>
          <p:cNvGrpSpPr/>
          <p:nvPr/>
        </p:nvGrpSpPr>
        <p:grpSpPr>
          <a:xfrm>
            <a:off x="5823857" y="3269572"/>
            <a:ext cx="2446184" cy="1940594"/>
            <a:chOff x="5823857" y="7230093"/>
            <a:chExt cx="2446184" cy="1940594"/>
          </a:xfrm>
        </p:grpSpPr>
        <p:sp>
          <p:nvSpPr>
            <p:cNvPr id="27" name="TextBox 26"/>
            <p:cNvSpPr txBox="1"/>
            <p:nvPr/>
          </p:nvSpPr>
          <p:spPr>
            <a:xfrm>
              <a:off x="5823857" y="8462801"/>
              <a:ext cx="1548277" cy="707886"/>
            </a:xfrm>
            <a:prstGeom prst="rect">
              <a:avLst/>
            </a:prstGeom>
            <a:noFill/>
          </p:spPr>
          <p:txBody>
            <a:bodyPr wrap="square" rtlCol="0">
              <a:spAutoFit/>
            </a:bodyPr>
            <a:lstStyle/>
            <a:p>
              <a:pPr algn="r"/>
              <a:r>
                <a:rPr lang="en-US" sz="2000" b="1" dirty="0" err="1" smtClean="0">
                  <a:solidFill>
                    <a:srgbClr val="484B49"/>
                  </a:solidFill>
                </a:rPr>
                <a:t>Réussite</a:t>
              </a:r>
              <a:r>
                <a:rPr lang="en-US" sz="2000" b="1" dirty="0" smtClean="0">
                  <a:solidFill>
                    <a:srgbClr val="484B49"/>
                  </a:solidFill>
                </a:rPr>
                <a:t> </a:t>
              </a:r>
              <a:br>
                <a:rPr lang="en-US" sz="2000" b="1" dirty="0" smtClean="0">
                  <a:solidFill>
                    <a:srgbClr val="484B49"/>
                  </a:solidFill>
                </a:rPr>
              </a:br>
              <a:r>
                <a:rPr lang="en-US" sz="2000" b="1" dirty="0" err="1" smtClean="0">
                  <a:solidFill>
                    <a:srgbClr val="484B49"/>
                  </a:solidFill>
                </a:rPr>
                <a:t>éducative</a:t>
              </a:r>
              <a:endParaRPr lang="en-US" sz="2000" b="1" dirty="0">
                <a:solidFill>
                  <a:srgbClr val="484B49"/>
                </a:solidFill>
              </a:endParaRPr>
            </a:p>
          </p:txBody>
        </p:sp>
        <p:pic>
          <p:nvPicPr>
            <p:cNvPr id="41" name="Picture 40"/>
            <p:cNvPicPr>
              <a:picLocks noChangeAspect="1"/>
            </p:cNvPicPr>
            <p:nvPr/>
          </p:nvPicPr>
          <p:blipFill>
            <a:blip r:embed="rId7"/>
            <a:stretch>
              <a:fillRect/>
            </a:stretch>
          </p:blipFill>
          <p:spPr>
            <a:xfrm>
              <a:off x="7457241" y="7230093"/>
              <a:ext cx="812800" cy="812800"/>
            </a:xfrm>
            <a:prstGeom prst="rect">
              <a:avLst/>
            </a:prstGeom>
          </p:spPr>
        </p:pic>
      </p:grpSp>
      <p:sp>
        <p:nvSpPr>
          <p:cNvPr id="24"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rgbClr val="484B49"/>
              </a:solidFill>
              <a:latin typeface="Raleway"/>
              <a:cs typeface="Raleway"/>
            </a:endParaRPr>
          </a:p>
        </p:txBody>
      </p:sp>
      <p:sp>
        <p:nvSpPr>
          <p:cNvPr id="26" name="TextBox 25"/>
          <p:cNvSpPr txBox="1"/>
          <p:nvPr/>
        </p:nvSpPr>
        <p:spPr>
          <a:xfrm>
            <a:off x="6311678" y="6325266"/>
            <a:ext cx="2286003" cy="246221"/>
          </a:xfrm>
          <a:prstGeom prst="rect">
            <a:avLst/>
          </a:prstGeom>
          <a:noFill/>
        </p:spPr>
        <p:txBody>
          <a:bodyPr wrap="square" rtlCol="0">
            <a:spAutoFit/>
          </a:bodyPr>
          <a:lstStyle/>
          <a:p>
            <a:r>
              <a:rPr lang="en-US" sz="1500" b="1" baseline="30000" dirty="0" err="1" smtClean="0">
                <a:solidFill>
                  <a:schemeClr val="tx2"/>
                </a:solidFill>
              </a:rPr>
              <a:t>Nombre</a:t>
            </a:r>
            <a:r>
              <a:rPr lang="en-US" sz="1500" b="1" baseline="30000" dirty="0" smtClean="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1 260</a:t>
            </a:r>
          </a:p>
        </p:txBody>
      </p:sp>
      <p:pic>
        <p:nvPicPr>
          <p:cNvPr id="28" name="Picture 27"/>
          <p:cNvPicPr>
            <a:picLocks noChangeAspect="1"/>
          </p:cNvPicPr>
          <p:nvPr/>
        </p:nvPicPr>
        <p:blipFill>
          <a:blip r:embed="rId8"/>
          <a:stretch>
            <a:fillRect/>
          </a:stretch>
        </p:blipFill>
        <p:spPr>
          <a:xfrm>
            <a:off x="1703500" y="6101199"/>
            <a:ext cx="1412380" cy="353095"/>
          </a:xfrm>
          <a:prstGeom prst="rect">
            <a:avLst/>
          </a:prstGeom>
        </p:spPr>
      </p:pic>
      <p:pic>
        <p:nvPicPr>
          <p:cNvPr id="32" name="Picture 31" descr="FLAC_logo_blanc (1).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1599" y="6090226"/>
            <a:ext cx="960967" cy="370627"/>
          </a:xfrm>
          <a:prstGeom prst="rect">
            <a:avLst/>
          </a:prstGeom>
        </p:spPr>
      </p:pic>
      <p:sp>
        <p:nvSpPr>
          <p:cNvPr id="36" name="Espace réservé du numéro de diapositive 3"/>
          <p:cNvSpPr txBox="1">
            <a:spLocks/>
          </p:cNvSpPr>
          <p:nvPr/>
        </p:nvSpPr>
        <p:spPr>
          <a:xfrm>
            <a:off x="593656" y="6159641"/>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16</a:t>
            </a:fld>
            <a:endParaRPr lang="fr-CA" b="1" dirty="0">
              <a:solidFill>
                <a:schemeClr val="bg1"/>
              </a:solidFill>
              <a:latin typeface="Raleway"/>
              <a:cs typeface="Raleway"/>
            </a:endParaRPr>
          </a:p>
        </p:txBody>
      </p:sp>
      <p:sp>
        <p:nvSpPr>
          <p:cNvPr id="38" name="ZoneTexte 2"/>
          <p:cNvSpPr txBox="1"/>
          <p:nvPr/>
        </p:nvSpPr>
        <p:spPr>
          <a:xfrm>
            <a:off x="6314297" y="6145840"/>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pic>
        <p:nvPicPr>
          <p:cNvPr id="42" name="Picture 41"/>
          <p:cNvPicPr>
            <a:picLocks noChangeAspect="1"/>
          </p:cNvPicPr>
          <p:nvPr/>
        </p:nvPicPr>
        <p:blipFill>
          <a:blip r:embed="rId10"/>
          <a:stretch>
            <a:fillRect/>
          </a:stretch>
        </p:blipFill>
        <p:spPr>
          <a:xfrm>
            <a:off x="7458528" y="2079171"/>
            <a:ext cx="812800" cy="812800"/>
          </a:xfrm>
          <a:prstGeom prst="rect">
            <a:avLst/>
          </a:prstGeom>
        </p:spPr>
      </p:pic>
    </p:spTree>
    <p:extLst>
      <p:ext uri="{BB962C8B-B14F-4D97-AF65-F5344CB8AC3E}">
        <p14:creationId xmlns:p14="http://schemas.microsoft.com/office/powerpoint/2010/main" val="1160747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662713" y="716667"/>
            <a:ext cx="6912429" cy="5324914"/>
          </a:xfrm>
        </p:spPr>
        <p:txBody>
          <a:bodyPr>
            <a:noAutofit/>
          </a:bodyPr>
          <a:lstStyle/>
          <a:p>
            <a:pPr marL="0" indent="0">
              <a:lnSpc>
                <a:spcPct val="100000"/>
              </a:lnSpc>
              <a:spcAft>
                <a:spcPts val="800"/>
              </a:spcAft>
              <a:buClr>
                <a:srgbClr val="C00000"/>
              </a:buClr>
              <a:buSzPct val="85000"/>
              <a:buNone/>
            </a:pPr>
            <a:r>
              <a:rPr lang="fr-CA" sz="2200" b="1" dirty="0" smtClean="0">
                <a:solidFill>
                  <a:schemeClr val="accent1"/>
                </a:solidFill>
                <a:cs typeface="Calibri"/>
              </a:rPr>
              <a:t>Réussite éducative</a:t>
            </a:r>
            <a:endParaRPr lang="fr-CA" sz="2200" b="1" dirty="0">
              <a:solidFill>
                <a:schemeClr val="accent1"/>
              </a:solidFill>
              <a:cs typeface="Calibri"/>
            </a:endParaRPr>
          </a:p>
          <a:p>
            <a:pPr marL="0" indent="0">
              <a:lnSpc>
                <a:spcPct val="100000"/>
              </a:lnSpc>
              <a:spcAft>
                <a:spcPts val="800"/>
              </a:spcAft>
              <a:buClr>
                <a:srgbClr val="C00000"/>
              </a:buClr>
              <a:buSzPct val="85000"/>
              <a:buNone/>
            </a:pPr>
            <a:r>
              <a:rPr lang="fr-CA" sz="1800" dirty="0" smtClean="0">
                <a:solidFill>
                  <a:schemeClr val="tx2"/>
                </a:solidFill>
                <a:cs typeface="Calibri"/>
              </a:rPr>
              <a:t>Les </a:t>
            </a:r>
            <a:r>
              <a:rPr lang="fr-CA" sz="1800" dirty="0">
                <a:solidFill>
                  <a:schemeClr val="tx2"/>
                </a:solidFill>
                <a:cs typeface="Calibri"/>
              </a:rPr>
              <a:t>parents de milieux défavorisés qui utilisent les ressources du quartier (par exemple, les banques communautaires, les clubs de lecture, etc.) élargissent leur réseau de soutien social. Cela exerce ensuite une influence positive sur </a:t>
            </a:r>
            <a:r>
              <a:rPr lang="fr-CA" sz="1800" dirty="0" smtClean="0">
                <a:solidFill>
                  <a:schemeClr val="tx2"/>
                </a:solidFill>
                <a:cs typeface="Calibri"/>
              </a:rPr>
              <a:t>le développement </a:t>
            </a:r>
            <a:r>
              <a:rPr lang="fr-CA" sz="1800" dirty="0">
                <a:solidFill>
                  <a:schemeClr val="tx2"/>
                </a:solidFill>
                <a:cs typeface="Calibri"/>
              </a:rPr>
              <a:t>de leurs enfants</a:t>
            </a:r>
            <a:r>
              <a:rPr lang="fr-CA" sz="1800" dirty="0" smtClean="0">
                <a:solidFill>
                  <a:schemeClr val="tx2"/>
                </a:solidFill>
                <a:cs typeface="Calibri"/>
              </a:rPr>
              <a:t>. </a:t>
            </a:r>
            <a:br>
              <a:rPr lang="fr-CA" sz="1800" dirty="0" smtClean="0">
                <a:solidFill>
                  <a:schemeClr val="tx2"/>
                </a:solidFill>
                <a:cs typeface="Calibri"/>
              </a:rPr>
            </a:br>
            <a:r>
              <a:rPr lang="en-US" sz="1800" dirty="0" smtClean="0">
                <a:solidFill>
                  <a:schemeClr val="tx2"/>
                </a:solidFill>
              </a:rPr>
              <a:t>Le </a:t>
            </a:r>
            <a:r>
              <a:rPr lang="en-US" sz="1800" dirty="0" err="1">
                <a:solidFill>
                  <a:schemeClr val="tx2"/>
                </a:solidFill>
              </a:rPr>
              <a:t>développement</a:t>
            </a:r>
            <a:r>
              <a:rPr lang="en-US" sz="1800" dirty="0">
                <a:solidFill>
                  <a:schemeClr val="tx2"/>
                </a:solidFill>
              </a:rPr>
              <a:t> au </a:t>
            </a:r>
            <a:r>
              <a:rPr lang="en-US" sz="1800" dirty="0" err="1">
                <a:solidFill>
                  <a:schemeClr val="tx2"/>
                </a:solidFill>
              </a:rPr>
              <a:t>cours</a:t>
            </a:r>
            <a:r>
              <a:rPr lang="en-US" sz="1800" dirty="0">
                <a:solidFill>
                  <a:schemeClr val="tx2"/>
                </a:solidFill>
              </a:rPr>
              <a:t> des premières </a:t>
            </a:r>
            <a:r>
              <a:rPr lang="en-US" sz="1800" dirty="0" err="1">
                <a:solidFill>
                  <a:schemeClr val="tx2"/>
                </a:solidFill>
              </a:rPr>
              <a:t>années</a:t>
            </a:r>
            <a:r>
              <a:rPr lang="en-US" sz="1800" dirty="0">
                <a:solidFill>
                  <a:schemeClr val="tx2"/>
                </a:solidFill>
              </a:rPr>
              <a:t> de vie d’un enfant influence </a:t>
            </a:r>
            <a:r>
              <a:rPr lang="en-US" sz="1800" dirty="0" err="1">
                <a:solidFill>
                  <a:schemeClr val="tx2"/>
                </a:solidFill>
              </a:rPr>
              <a:t>à</a:t>
            </a:r>
            <a:r>
              <a:rPr lang="en-US" sz="1800" dirty="0">
                <a:solidFill>
                  <a:schemeClr val="tx2"/>
                </a:solidFill>
              </a:rPr>
              <a:t> son tour </a:t>
            </a:r>
            <a:r>
              <a:rPr lang="en-US" sz="1800" dirty="0" err="1">
                <a:solidFill>
                  <a:schemeClr val="tx2"/>
                </a:solidFill>
              </a:rPr>
              <a:t>sa</a:t>
            </a:r>
            <a:r>
              <a:rPr lang="en-US" sz="1800" dirty="0">
                <a:solidFill>
                  <a:schemeClr val="tx2"/>
                </a:solidFill>
              </a:rPr>
              <a:t> </a:t>
            </a:r>
            <a:r>
              <a:rPr lang="en-US" sz="1800" dirty="0" err="1">
                <a:solidFill>
                  <a:schemeClr val="tx2"/>
                </a:solidFill>
              </a:rPr>
              <a:t>capacité</a:t>
            </a:r>
            <a:r>
              <a:rPr lang="en-US" sz="1800" dirty="0">
                <a:solidFill>
                  <a:schemeClr val="tx2"/>
                </a:solidFill>
              </a:rPr>
              <a:t> </a:t>
            </a:r>
            <a:r>
              <a:rPr lang="en-US" sz="1800" dirty="0" err="1">
                <a:solidFill>
                  <a:schemeClr val="tx2"/>
                </a:solidFill>
              </a:rPr>
              <a:t>à</a:t>
            </a:r>
            <a:r>
              <a:rPr lang="en-US" sz="1800" dirty="0">
                <a:solidFill>
                  <a:schemeClr val="tx2"/>
                </a:solidFill>
              </a:rPr>
              <a:t> </a:t>
            </a:r>
            <a:r>
              <a:rPr lang="en-US" sz="1800" dirty="0" err="1">
                <a:solidFill>
                  <a:schemeClr val="tx2"/>
                </a:solidFill>
              </a:rPr>
              <a:t>apprendre</a:t>
            </a:r>
            <a:r>
              <a:rPr lang="en-US" sz="1800" dirty="0">
                <a:solidFill>
                  <a:schemeClr val="tx2"/>
                </a:solidFill>
              </a:rPr>
              <a:t> et </a:t>
            </a:r>
            <a:r>
              <a:rPr lang="en-US" sz="1800" dirty="0" err="1">
                <a:solidFill>
                  <a:schemeClr val="tx2"/>
                </a:solidFill>
              </a:rPr>
              <a:t>sa</a:t>
            </a:r>
            <a:r>
              <a:rPr lang="en-US" sz="1800" dirty="0">
                <a:solidFill>
                  <a:schemeClr val="tx2"/>
                </a:solidFill>
              </a:rPr>
              <a:t> </a:t>
            </a:r>
            <a:r>
              <a:rPr lang="en-US" sz="1800" dirty="0" err="1">
                <a:solidFill>
                  <a:schemeClr val="tx2"/>
                </a:solidFill>
              </a:rPr>
              <a:t>réussite</a:t>
            </a:r>
            <a:r>
              <a:rPr lang="en-US" sz="1800" dirty="0">
                <a:solidFill>
                  <a:schemeClr val="tx2"/>
                </a:solidFill>
              </a:rPr>
              <a:t> </a:t>
            </a:r>
            <a:r>
              <a:rPr lang="en-US" sz="1800" dirty="0" err="1">
                <a:solidFill>
                  <a:schemeClr val="tx2"/>
                </a:solidFill>
              </a:rPr>
              <a:t>à</a:t>
            </a:r>
            <a:r>
              <a:rPr lang="en-US" sz="1800" dirty="0">
                <a:solidFill>
                  <a:schemeClr val="tx2"/>
                </a:solidFill>
              </a:rPr>
              <a:t> </a:t>
            </a:r>
            <a:r>
              <a:rPr lang="en-US" sz="1800" dirty="0" err="1">
                <a:solidFill>
                  <a:schemeClr val="tx2"/>
                </a:solidFill>
              </a:rPr>
              <a:t>l’école</a:t>
            </a:r>
            <a:r>
              <a:rPr lang="en-US" sz="1800" dirty="0">
                <a:solidFill>
                  <a:schemeClr val="tx2"/>
                </a:solidFill>
              </a:rPr>
              <a:t>.</a:t>
            </a:r>
            <a:endParaRPr lang="fr-CA" sz="1800" dirty="0">
              <a:solidFill>
                <a:schemeClr val="tx2"/>
              </a:solidFill>
              <a:cs typeface="Calibri"/>
            </a:endParaRPr>
          </a:p>
          <a:p>
            <a:pPr marL="0" indent="0">
              <a:lnSpc>
                <a:spcPct val="100000"/>
              </a:lnSpc>
              <a:spcAft>
                <a:spcPts val="800"/>
              </a:spcAft>
              <a:buClr>
                <a:srgbClr val="C00000"/>
              </a:buClr>
              <a:buSzPct val="85000"/>
              <a:buNone/>
            </a:pPr>
            <a:r>
              <a:rPr lang="fr-CA" sz="2200" b="1" dirty="0">
                <a:solidFill>
                  <a:srgbClr val="BA2830"/>
                </a:solidFill>
                <a:latin typeface="Calibri"/>
                <a:cs typeface="Calibri"/>
              </a:rPr>
              <a:t>L</a:t>
            </a:r>
            <a:r>
              <a:rPr lang="fr-CA" sz="2200" b="1" dirty="0" smtClean="0">
                <a:solidFill>
                  <a:srgbClr val="BA2830"/>
                </a:solidFill>
                <a:latin typeface="Calibri"/>
                <a:cs typeface="Calibri"/>
              </a:rPr>
              <a:t>ogement</a:t>
            </a:r>
          </a:p>
          <a:p>
            <a:pPr marL="0" indent="0">
              <a:lnSpc>
                <a:spcPct val="100000"/>
              </a:lnSpc>
              <a:spcAft>
                <a:spcPts val="800"/>
              </a:spcAft>
              <a:buClr>
                <a:srgbClr val="C00000"/>
              </a:buClr>
              <a:buSzPct val="85000"/>
              <a:buNone/>
            </a:pPr>
            <a:r>
              <a:rPr lang="fr-CA" sz="1800" dirty="0" smtClean="0">
                <a:solidFill>
                  <a:schemeClr val="tx2"/>
                </a:solidFill>
                <a:latin typeface="Calibri"/>
                <a:cs typeface="Calibri"/>
              </a:rPr>
              <a:t>Il existerait </a:t>
            </a:r>
            <a:r>
              <a:rPr lang="fr-CA" sz="1800" dirty="0">
                <a:solidFill>
                  <a:schemeClr val="tx2"/>
                </a:solidFill>
                <a:latin typeface="Calibri"/>
                <a:cs typeface="Calibri"/>
              </a:rPr>
              <a:t>un lien entre les caractéristiques du logement, </a:t>
            </a:r>
            <a:r>
              <a:rPr lang="fr-CA" sz="1800" dirty="0" smtClean="0">
                <a:solidFill>
                  <a:schemeClr val="tx2"/>
                </a:solidFill>
                <a:latin typeface="Calibri"/>
                <a:cs typeface="Calibri"/>
              </a:rPr>
              <a:t>le </a:t>
            </a:r>
            <a:r>
              <a:rPr lang="fr-CA" sz="1800" dirty="0">
                <a:solidFill>
                  <a:schemeClr val="tx2"/>
                </a:solidFill>
                <a:latin typeface="Calibri"/>
                <a:cs typeface="Calibri"/>
              </a:rPr>
              <a:t>bien-être et le développement des enfants. </a:t>
            </a:r>
            <a:endParaRPr lang="fr-CA" sz="1800" dirty="0" smtClean="0">
              <a:solidFill>
                <a:schemeClr val="tx2"/>
              </a:solidFill>
              <a:latin typeface="Calibri"/>
              <a:cs typeface="Calibri"/>
            </a:endParaRPr>
          </a:p>
          <a:p>
            <a:pPr marL="0" indent="0">
              <a:lnSpc>
                <a:spcPct val="100000"/>
              </a:lnSpc>
              <a:spcAft>
                <a:spcPts val="800"/>
              </a:spcAft>
              <a:buClr>
                <a:srgbClr val="C00000"/>
              </a:buClr>
              <a:buSzPct val="85000"/>
              <a:buNone/>
            </a:pPr>
            <a:r>
              <a:rPr lang="fr-CA" sz="1800" dirty="0" smtClean="0">
                <a:solidFill>
                  <a:schemeClr val="tx2"/>
                </a:solidFill>
                <a:latin typeface="Calibri"/>
                <a:cs typeface="Calibri"/>
              </a:rPr>
              <a:t>Par exemple, les </a:t>
            </a:r>
            <a:r>
              <a:rPr lang="fr-CA" sz="1800" dirty="0">
                <a:solidFill>
                  <a:schemeClr val="tx2"/>
                </a:solidFill>
                <a:latin typeface="Calibri"/>
                <a:cs typeface="Calibri"/>
              </a:rPr>
              <a:t>enfants d’âge préscolaire </a:t>
            </a:r>
            <a:r>
              <a:rPr lang="fr-CA" sz="1800" dirty="0" smtClean="0">
                <a:solidFill>
                  <a:schemeClr val="tx2"/>
                </a:solidFill>
                <a:latin typeface="Calibri"/>
                <a:cs typeface="Calibri"/>
              </a:rPr>
              <a:t>qui vivent dans un logement surpeuplé ou dont le </a:t>
            </a:r>
            <a:r>
              <a:rPr lang="fr-CA" sz="1800" dirty="0">
                <a:solidFill>
                  <a:schemeClr val="tx2"/>
                </a:solidFill>
                <a:latin typeface="Calibri"/>
                <a:cs typeface="Calibri"/>
              </a:rPr>
              <a:t>coût </a:t>
            </a:r>
            <a:r>
              <a:rPr lang="fr-CA" sz="1800" dirty="0" smtClean="0">
                <a:solidFill>
                  <a:schemeClr val="tx2"/>
                </a:solidFill>
                <a:latin typeface="Calibri"/>
                <a:cs typeface="Calibri"/>
              </a:rPr>
              <a:t>est inabordable seraient plus à </a:t>
            </a:r>
            <a:r>
              <a:rPr lang="fr-CA" sz="1800" dirty="0">
                <a:solidFill>
                  <a:schemeClr val="tx2"/>
                </a:solidFill>
                <a:latin typeface="Calibri"/>
                <a:cs typeface="Calibri"/>
              </a:rPr>
              <a:t>risque </a:t>
            </a:r>
            <a:r>
              <a:rPr lang="fr-CA" sz="1800" dirty="0" smtClean="0">
                <a:solidFill>
                  <a:schemeClr val="tx2"/>
                </a:solidFill>
                <a:latin typeface="Calibri"/>
                <a:cs typeface="Calibri"/>
              </a:rPr>
              <a:t/>
            </a:r>
            <a:br>
              <a:rPr lang="fr-CA" sz="1800" dirty="0" smtClean="0">
                <a:solidFill>
                  <a:schemeClr val="tx2"/>
                </a:solidFill>
                <a:latin typeface="Calibri"/>
                <a:cs typeface="Calibri"/>
              </a:rPr>
            </a:br>
            <a:r>
              <a:rPr lang="fr-CA" sz="1800" dirty="0" smtClean="0">
                <a:solidFill>
                  <a:schemeClr val="tx2"/>
                </a:solidFill>
                <a:latin typeface="Calibri"/>
                <a:cs typeface="Calibri"/>
              </a:rPr>
              <a:t>de </a:t>
            </a:r>
            <a:r>
              <a:rPr lang="fr-CA" sz="1800" dirty="0">
                <a:solidFill>
                  <a:schemeClr val="tx2"/>
                </a:solidFill>
                <a:latin typeface="Calibri"/>
                <a:cs typeface="Calibri"/>
              </a:rPr>
              <a:t>développer </a:t>
            </a:r>
            <a:r>
              <a:rPr lang="fr-CA" sz="1800" dirty="0" smtClean="0">
                <a:solidFill>
                  <a:schemeClr val="tx2"/>
                </a:solidFill>
                <a:latin typeface="Calibri"/>
                <a:cs typeface="Calibri"/>
              </a:rPr>
              <a:t>des </a:t>
            </a:r>
            <a:r>
              <a:rPr lang="fr-CA" sz="1800" dirty="0">
                <a:solidFill>
                  <a:schemeClr val="tx2"/>
                </a:solidFill>
                <a:latin typeface="Calibri"/>
                <a:cs typeface="Calibri"/>
              </a:rPr>
              <a:t>retards développementaux sur le plan cognitif, langagier et </a:t>
            </a:r>
            <a:r>
              <a:rPr lang="fr-CA" sz="1800" dirty="0" smtClean="0">
                <a:solidFill>
                  <a:schemeClr val="tx2"/>
                </a:solidFill>
                <a:latin typeface="Calibri"/>
                <a:cs typeface="Calibri"/>
              </a:rPr>
              <a:t>socioaffectif.</a:t>
            </a:r>
          </a:p>
        </p:txBody>
      </p:sp>
      <p:sp>
        <p:nvSpPr>
          <p:cNvPr id="9" name="Freeform 8"/>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2"/>
          <p:cNvSpPr txBox="1"/>
          <p:nvPr/>
        </p:nvSpPr>
        <p:spPr>
          <a:xfrm>
            <a:off x="613782" y="4044950"/>
            <a:ext cx="3051075" cy="861774"/>
          </a:xfrm>
          <a:prstGeom prst="rect">
            <a:avLst/>
          </a:prstGeom>
          <a:noFill/>
        </p:spPr>
        <p:txBody>
          <a:bodyPr wrap="square" rtlCol="0">
            <a:spAutoFit/>
          </a:bodyPr>
          <a:lstStyle/>
          <a:p>
            <a:r>
              <a:rPr lang="fr-CA" sz="1000" dirty="0" smtClean="0">
                <a:solidFill>
                  <a:schemeClr val="tx2"/>
                </a:solidFill>
              </a:rPr>
              <a:t>Source : </a:t>
            </a:r>
            <a:r>
              <a:rPr lang="en-US" sz="1000" dirty="0" err="1">
                <a:solidFill>
                  <a:schemeClr val="tx2"/>
                </a:solidFill>
              </a:rPr>
              <a:t>Observatoire</a:t>
            </a:r>
            <a:r>
              <a:rPr lang="en-US" sz="1000" dirty="0">
                <a:solidFill>
                  <a:schemeClr val="tx2"/>
                </a:solidFill>
              </a:rPr>
              <a:t> des tout-</a:t>
            </a:r>
            <a:r>
              <a:rPr lang="en-US" sz="1000" dirty="0" err="1">
                <a:solidFill>
                  <a:schemeClr val="tx2"/>
                </a:solidFill>
              </a:rPr>
              <a:t>petits</a:t>
            </a:r>
            <a:r>
              <a:rPr lang="en-US" sz="1000" dirty="0">
                <a:solidFill>
                  <a:schemeClr val="tx2"/>
                </a:solidFill>
              </a:rPr>
              <a:t>. </a:t>
            </a:r>
            <a:r>
              <a:rPr lang="en-US" sz="1000" i="1" dirty="0" err="1">
                <a:solidFill>
                  <a:schemeClr val="tx2"/>
                </a:solidFill>
              </a:rPr>
              <a:t>Développement</a:t>
            </a:r>
            <a:r>
              <a:rPr lang="en-US" sz="1000" i="1" dirty="0">
                <a:solidFill>
                  <a:schemeClr val="tx2"/>
                </a:solidFill>
              </a:rPr>
              <a:t> des </a:t>
            </a:r>
            <a:r>
              <a:rPr lang="en-US" sz="1000" i="1" dirty="0" err="1">
                <a:solidFill>
                  <a:schemeClr val="tx2"/>
                </a:solidFill>
              </a:rPr>
              <a:t>enfants</a:t>
            </a:r>
            <a:r>
              <a:rPr lang="en-US" sz="1000" i="1" dirty="0">
                <a:solidFill>
                  <a:schemeClr val="tx2"/>
                </a:solidFill>
              </a:rPr>
              <a:t> </a:t>
            </a:r>
            <a:r>
              <a:rPr lang="en-US" sz="1000" i="1" dirty="0" err="1">
                <a:solidFill>
                  <a:schemeClr val="tx2"/>
                </a:solidFill>
              </a:rPr>
              <a:t>à</a:t>
            </a:r>
            <a:r>
              <a:rPr lang="en-US" sz="1000" i="1" dirty="0">
                <a:solidFill>
                  <a:schemeClr val="tx2"/>
                </a:solidFill>
              </a:rPr>
              <a:t> la </a:t>
            </a:r>
            <a:r>
              <a:rPr lang="en-US" sz="1000" i="1" dirty="0" err="1" smtClean="0">
                <a:solidFill>
                  <a:schemeClr val="tx2"/>
                </a:solidFill>
              </a:rPr>
              <a:t>maternelle</a:t>
            </a:r>
            <a:r>
              <a:rPr lang="en-US" sz="1000" i="1" dirty="0" smtClean="0">
                <a:solidFill>
                  <a:schemeClr val="tx2"/>
                </a:solidFill>
              </a:rPr>
              <a:t> : </a:t>
            </a:r>
            <a:r>
              <a:rPr lang="en-US" sz="1000" i="1" dirty="0">
                <a:solidFill>
                  <a:schemeClr val="tx2"/>
                </a:solidFill>
              </a:rPr>
              <a:t>Comment </a:t>
            </a:r>
            <a:r>
              <a:rPr lang="en-US" sz="1000" i="1" dirty="0" err="1">
                <a:solidFill>
                  <a:schemeClr val="tx2"/>
                </a:solidFill>
              </a:rPr>
              <a:t>agir</a:t>
            </a:r>
            <a:r>
              <a:rPr lang="en-US" sz="1000" i="1" dirty="0">
                <a:solidFill>
                  <a:schemeClr val="tx2"/>
                </a:solidFill>
              </a:rPr>
              <a:t> </a:t>
            </a:r>
            <a:r>
              <a:rPr lang="en-US" sz="1000" i="1" dirty="0" err="1">
                <a:solidFill>
                  <a:schemeClr val="tx2"/>
                </a:solidFill>
              </a:rPr>
              <a:t>collectivement</a:t>
            </a:r>
            <a:r>
              <a:rPr lang="en-US" sz="1000" i="1" dirty="0">
                <a:solidFill>
                  <a:schemeClr val="tx2"/>
                </a:solidFill>
              </a:rPr>
              <a:t> et </a:t>
            </a:r>
            <a:r>
              <a:rPr lang="en-US" sz="1000" i="1" dirty="0" err="1">
                <a:solidFill>
                  <a:schemeClr val="tx2"/>
                </a:solidFill>
              </a:rPr>
              <a:t>dès</a:t>
            </a:r>
            <a:r>
              <a:rPr lang="en-US" sz="1000" i="1" dirty="0">
                <a:solidFill>
                  <a:schemeClr val="tx2"/>
                </a:solidFill>
              </a:rPr>
              <a:t> la naissance, pour </a:t>
            </a:r>
            <a:r>
              <a:rPr lang="en-US" sz="1000" i="1" dirty="0" err="1">
                <a:solidFill>
                  <a:schemeClr val="tx2"/>
                </a:solidFill>
              </a:rPr>
              <a:t>offrir</a:t>
            </a:r>
            <a:r>
              <a:rPr lang="en-US" sz="1000" i="1" dirty="0">
                <a:solidFill>
                  <a:schemeClr val="tx2"/>
                </a:solidFill>
              </a:rPr>
              <a:t> aux </a:t>
            </a:r>
            <a:r>
              <a:rPr lang="en-US" sz="1000" i="1" dirty="0" err="1">
                <a:solidFill>
                  <a:schemeClr val="tx2"/>
                </a:solidFill>
              </a:rPr>
              <a:t>enfants</a:t>
            </a:r>
            <a:r>
              <a:rPr lang="en-US" sz="1000" i="1" dirty="0">
                <a:solidFill>
                  <a:schemeClr val="tx2"/>
                </a:solidFill>
              </a:rPr>
              <a:t> </a:t>
            </a:r>
            <a:r>
              <a:rPr lang="en-US" sz="1000" i="1" dirty="0" err="1">
                <a:solidFill>
                  <a:schemeClr val="tx2"/>
                </a:solidFill>
              </a:rPr>
              <a:t>québécois</a:t>
            </a:r>
            <a:r>
              <a:rPr lang="en-US" sz="1000" i="1" dirty="0">
                <a:solidFill>
                  <a:schemeClr val="tx2"/>
                </a:solidFill>
              </a:rPr>
              <a:t> des chances </a:t>
            </a:r>
            <a:r>
              <a:rPr lang="en-US" sz="1000" i="1" dirty="0" err="1">
                <a:solidFill>
                  <a:schemeClr val="tx2"/>
                </a:solidFill>
              </a:rPr>
              <a:t>égales</a:t>
            </a:r>
            <a:r>
              <a:rPr lang="en-US" sz="1000" i="1" dirty="0">
                <a:solidFill>
                  <a:schemeClr val="tx2"/>
                </a:solidFill>
              </a:rPr>
              <a:t> de </a:t>
            </a:r>
            <a:r>
              <a:rPr lang="en-US" sz="1000" i="1" dirty="0" err="1">
                <a:solidFill>
                  <a:schemeClr val="tx2"/>
                </a:solidFill>
              </a:rPr>
              <a:t>réussite</a:t>
            </a:r>
            <a:r>
              <a:rPr lang="en-US" sz="1000" dirty="0">
                <a:solidFill>
                  <a:schemeClr val="tx2"/>
                </a:solidFill>
              </a:rPr>
              <a:t>, Montréal, Québec, </a:t>
            </a:r>
            <a:r>
              <a:rPr lang="en-US" sz="1000" dirty="0" err="1">
                <a:solidFill>
                  <a:schemeClr val="tx2"/>
                </a:solidFill>
              </a:rPr>
              <a:t>Observatoire</a:t>
            </a:r>
            <a:r>
              <a:rPr lang="en-US" sz="1000" dirty="0">
                <a:solidFill>
                  <a:schemeClr val="tx2"/>
                </a:solidFill>
              </a:rPr>
              <a:t> des tout-</a:t>
            </a:r>
            <a:r>
              <a:rPr lang="en-US" sz="1000" dirty="0" err="1">
                <a:solidFill>
                  <a:schemeClr val="tx2"/>
                </a:solidFill>
              </a:rPr>
              <a:t>petits</a:t>
            </a:r>
            <a:r>
              <a:rPr lang="en-US" sz="1000" dirty="0">
                <a:solidFill>
                  <a:schemeClr val="tx2"/>
                </a:solidFill>
              </a:rPr>
              <a:t>, 2016.</a:t>
            </a:r>
            <a:endParaRPr lang="fr-CA" sz="1000" dirty="0">
              <a:solidFill>
                <a:schemeClr val="tx2"/>
              </a:solidFill>
            </a:endParaRPr>
          </a:p>
        </p:txBody>
      </p:sp>
      <p:sp>
        <p:nvSpPr>
          <p:cNvPr id="11"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17</a:t>
            </a:fld>
            <a:endParaRPr lang="fr-CA" b="1" dirty="0">
              <a:solidFill>
                <a:srgbClr val="484B49"/>
              </a:solidFill>
              <a:latin typeface="Raleway"/>
              <a:cs typeface="Raleway"/>
            </a:endParaRPr>
          </a:p>
        </p:txBody>
      </p:sp>
      <p:sp>
        <p:nvSpPr>
          <p:cNvPr id="10" name="Titre 3"/>
          <p:cNvSpPr>
            <a:spLocks noGrp="1"/>
          </p:cNvSpPr>
          <p:nvPr>
            <p:ph type="title"/>
            <p:custDataLst>
              <p:tags r:id="rId1"/>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pic>
        <p:nvPicPr>
          <p:cNvPr id="13" name="Picture 12" descr="telecscope-icon-r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2" name="Group 11"/>
          <p:cNvGrpSpPr/>
          <p:nvPr/>
        </p:nvGrpSpPr>
        <p:grpSpPr>
          <a:xfrm>
            <a:off x="8060780" y="6031780"/>
            <a:ext cx="3240297" cy="482783"/>
            <a:chOff x="1649203" y="6039477"/>
            <a:chExt cx="3240297" cy="482783"/>
          </a:xfrm>
        </p:grpSpPr>
        <p:pic>
          <p:nvPicPr>
            <p:cNvPr id="14" name="Picture 13" descr="FLAC-noi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5" name="Picture 14" descr="logo_observatoire-P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2277711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539146" y="551313"/>
            <a:ext cx="6830787" cy="4463133"/>
          </a:xfrm>
        </p:spPr>
        <p:txBody>
          <a:bodyPr>
            <a:noAutofit/>
          </a:bodyPr>
          <a:lstStyle/>
          <a:p>
            <a:pPr marL="0" indent="0">
              <a:lnSpc>
                <a:spcPct val="100000"/>
              </a:lnSpc>
              <a:spcAft>
                <a:spcPts val="800"/>
              </a:spcAft>
              <a:buClr>
                <a:srgbClr val="C00000"/>
              </a:buClr>
              <a:buSzPct val="85000"/>
              <a:buNone/>
            </a:pPr>
            <a:r>
              <a:rPr lang="fr-CA" sz="2200" b="1" dirty="0" smtClean="0">
                <a:solidFill>
                  <a:schemeClr val="accent1"/>
                </a:solidFill>
              </a:rPr>
              <a:t>Transport et mobilité</a:t>
            </a:r>
          </a:p>
          <a:p>
            <a:pPr marL="0" indent="0">
              <a:lnSpc>
                <a:spcPct val="100000"/>
              </a:lnSpc>
              <a:spcAft>
                <a:spcPts val="800"/>
              </a:spcAft>
              <a:buClr>
                <a:srgbClr val="C00000"/>
              </a:buClr>
              <a:buSzPct val="85000"/>
              <a:buNone/>
            </a:pPr>
            <a:r>
              <a:rPr lang="fr-CA" sz="1800" dirty="0">
                <a:solidFill>
                  <a:schemeClr val="tx2"/>
                </a:solidFill>
              </a:rPr>
              <a:t>Les problématiques associées au transport peuvent avoir différents impacts sur la santé des enfants : maladies cardiorespiratoires associées aux émissions polluantes, accidents de la route, obésité causée par la sédentarité et exclusion sociale due à l’état actuel du transport urbain et du manque d’accès aux services qui en résulte. Pour réduire les répercussions négatives des automobiles, augmenter l’offre de transport en commun et de transport actif sont des pistes intéressantes</a:t>
            </a:r>
            <a:r>
              <a:rPr lang="fr-CA" sz="1800" dirty="0" smtClean="0">
                <a:solidFill>
                  <a:schemeClr val="tx2"/>
                </a:solidFill>
              </a:rPr>
              <a:t>.</a:t>
            </a:r>
          </a:p>
          <a:p>
            <a:pPr marL="0" indent="0">
              <a:lnSpc>
                <a:spcPct val="100000"/>
              </a:lnSpc>
              <a:spcAft>
                <a:spcPts val="800"/>
              </a:spcAft>
              <a:buClr>
                <a:srgbClr val="C00000"/>
              </a:buClr>
              <a:buSzPct val="85000"/>
              <a:buNone/>
            </a:pPr>
            <a:r>
              <a:rPr lang="fr-CA" sz="2200" b="1" dirty="0" smtClean="0">
                <a:solidFill>
                  <a:srgbClr val="BA2830"/>
                </a:solidFill>
                <a:latin typeface="Calibri"/>
                <a:cs typeface="Calibri"/>
              </a:rPr>
              <a:t>Sécurité et milieux de vie</a:t>
            </a:r>
          </a:p>
          <a:p>
            <a:pPr marL="0" indent="0">
              <a:buNone/>
            </a:pPr>
            <a:r>
              <a:rPr lang="fr-CA" sz="1800" dirty="0" smtClean="0">
                <a:solidFill>
                  <a:schemeClr val="tx2"/>
                </a:solidFill>
              </a:rPr>
              <a:t>Il existe des liens entre les caractéristiques de l’environnement physique et le développement des enfants. Parmi les caractéristiques importantes, on retrouve la salubrité du voisinage, la présence </a:t>
            </a:r>
            <a:br>
              <a:rPr lang="fr-CA" sz="1800" dirty="0" smtClean="0">
                <a:solidFill>
                  <a:schemeClr val="tx2"/>
                </a:solidFill>
              </a:rPr>
            </a:br>
            <a:r>
              <a:rPr lang="fr-CA" sz="1800" dirty="0" smtClean="0">
                <a:solidFill>
                  <a:schemeClr val="tx2"/>
                </a:solidFill>
              </a:rPr>
              <a:t>de parcs et autres espaces extérieurs de qualité, le bruit, la présence </a:t>
            </a:r>
            <a:br>
              <a:rPr lang="fr-CA" sz="1800" dirty="0" smtClean="0">
                <a:solidFill>
                  <a:schemeClr val="tx2"/>
                </a:solidFill>
              </a:rPr>
            </a:br>
            <a:r>
              <a:rPr lang="fr-CA" sz="1800" dirty="0" smtClean="0">
                <a:solidFill>
                  <a:schemeClr val="tx2"/>
                </a:solidFill>
              </a:rPr>
              <a:t>de polluants ou de contaminants, de même que la qualité des services de proximité.</a:t>
            </a:r>
            <a:endParaRPr lang="fr-CA" sz="1800" dirty="0">
              <a:solidFill>
                <a:schemeClr val="tx2"/>
              </a:solidFill>
            </a:endParaRPr>
          </a:p>
        </p:txBody>
      </p:sp>
      <p:sp>
        <p:nvSpPr>
          <p:cNvPr id="9" name="Freeform 8"/>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2"/>
          <p:cNvSpPr txBox="1"/>
          <p:nvPr/>
        </p:nvSpPr>
        <p:spPr>
          <a:xfrm>
            <a:off x="613782" y="4044950"/>
            <a:ext cx="3051075" cy="1785104"/>
          </a:xfrm>
          <a:prstGeom prst="rect">
            <a:avLst/>
          </a:prstGeom>
          <a:noFill/>
        </p:spPr>
        <p:txBody>
          <a:bodyPr wrap="square" rtlCol="0">
            <a:spAutoFit/>
          </a:bodyPr>
          <a:lstStyle/>
          <a:p>
            <a:r>
              <a:rPr lang="fr-CA" sz="1000" dirty="0" smtClean="0">
                <a:solidFill>
                  <a:schemeClr val="tx2"/>
                </a:solidFill>
              </a:rPr>
              <a:t>Sources </a:t>
            </a:r>
            <a:r>
              <a:rPr lang="fr-CA" sz="1000" smtClean="0">
                <a:solidFill>
                  <a:schemeClr val="tx2"/>
                </a:solidFill>
              </a:rPr>
              <a:t>: Agence </a:t>
            </a:r>
            <a:r>
              <a:rPr lang="fr-CA" sz="1000" dirty="0">
                <a:solidFill>
                  <a:schemeClr val="tx2"/>
                </a:solidFill>
              </a:rPr>
              <a:t>de la santé et des services sociaux de Montréal. </a:t>
            </a:r>
            <a:r>
              <a:rPr lang="fr-CA" sz="1000" i="1" dirty="0">
                <a:solidFill>
                  <a:schemeClr val="tx2"/>
                </a:solidFill>
              </a:rPr>
              <a:t>Le transport urbain, une question de santé. Rapport annuel 2006 sur la santé de la population montréalaise</a:t>
            </a:r>
            <a:r>
              <a:rPr lang="fr-CA" sz="1000" dirty="0">
                <a:solidFill>
                  <a:schemeClr val="tx2"/>
                </a:solidFill>
              </a:rPr>
              <a:t>. Direction de santé publique, Agence de la santé et des services sociaux de Montréal, 2006</a:t>
            </a:r>
            <a:r>
              <a:rPr lang="fr-CA" sz="1000" dirty="0" smtClean="0">
                <a:solidFill>
                  <a:schemeClr val="tx2"/>
                </a:solidFill>
              </a:rPr>
              <a:t>.</a:t>
            </a:r>
          </a:p>
          <a:p>
            <a:endParaRPr lang="en-US" sz="1000" dirty="0" smtClean="0">
              <a:solidFill>
                <a:schemeClr val="tx2"/>
              </a:solidFill>
            </a:endParaRPr>
          </a:p>
          <a:p>
            <a:r>
              <a:rPr lang="en-US" sz="1000" dirty="0" smtClean="0">
                <a:solidFill>
                  <a:schemeClr val="tx2"/>
                </a:solidFill>
              </a:rPr>
              <a:t>Marie</a:t>
            </a:r>
            <a:r>
              <a:rPr lang="en-US" sz="1000" dirty="0">
                <a:solidFill>
                  <a:schemeClr val="tx2"/>
                </a:solidFill>
              </a:rPr>
              <a:t>-Hélène </a:t>
            </a:r>
            <a:r>
              <a:rPr lang="en-US" sz="1000" dirty="0" err="1">
                <a:solidFill>
                  <a:schemeClr val="tx2"/>
                </a:solidFill>
              </a:rPr>
              <a:t>Gagné</a:t>
            </a:r>
            <a:r>
              <a:rPr lang="en-US" sz="1000" dirty="0">
                <a:solidFill>
                  <a:schemeClr val="tx2"/>
                </a:solidFill>
              </a:rPr>
              <a:t> et Julie </a:t>
            </a:r>
            <a:r>
              <a:rPr lang="en-US" sz="1000" dirty="0" err="1">
                <a:solidFill>
                  <a:schemeClr val="tx2"/>
                </a:solidFill>
              </a:rPr>
              <a:t>Goulet</a:t>
            </a:r>
            <a:r>
              <a:rPr lang="en-US" sz="1000" dirty="0">
                <a:solidFill>
                  <a:schemeClr val="tx2"/>
                </a:solidFill>
              </a:rPr>
              <a:t>. </a:t>
            </a:r>
            <a:r>
              <a:rPr lang="en-US" sz="1000" i="1" dirty="0">
                <a:solidFill>
                  <a:schemeClr val="tx2"/>
                </a:solidFill>
              </a:rPr>
              <a:t>Les </a:t>
            </a:r>
            <a:r>
              <a:rPr lang="en-US" sz="1000" i="1" dirty="0" err="1">
                <a:solidFill>
                  <a:schemeClr val="tx2"/>
                </a:solidFill>
              </a:rPr>
              <a:t>mesures</a:t>
            </a:r>
            <a:r>
              <a:rPr lang="en-US" sz="1000" i="1" dirty="0">
                <a:solidFill>
                  <a:schemeClr val="tx2"/>
                </a:solidFill>
              </a:rPr>
              <a:t> collectives et les </a:t>
            </a:r>
            <a:r>
              <a:rPr lang="en-US" sz="1000" i="1" dirty="0" err="1">
                <a:solidFill>
                  <a:schemeClr val="tx2"/>
                </a:solidFill>
              </a:rPr>
              <a:t>politiques</a:t>
            </a:r>
            <a:r>
              <a:rPr lang="en-US" sz="1000" i="1" dirty="0">
                <a:solidFill>
                  <a:schemeClr val="tx2"/>
                </a:solidFill>
              </a:rPr>
              <a:t> </a:t>
            </a:r>
            <a:r>
              <a:rPr lang="en-US" sz="1000" i="1" dirty="0" err="1">
                <a:solidFill>
                  <a:schemeClr val="tx2"/>
                </a:solidFill>
              </a:rPr>
              <a:t>publiques</a:t>
            </a:r>
            <a:r>
              <a:rPr lang="en-US" sz="1000" i="1" dirty="0">
                <a:solidFill>
                  <a:schemeClr val="tx2"/>
                </a:solidFill>
              </a:rPr>
              <a:t> qui </a:t>
            </a:r>
            <a:r>
              <a:rPr lang="en-US" sz="1000" i="1" dirty="0" err="1">
                <a:solidFill>
                  <a:schemeClr val="tx2"/>
                </a:solidFill>
              </a:rPr>
              <a:t>contribuent</a:t>
            </a:r>
            <a:r>
              <a:rPr lang="en-US" sz="1000" i="1" dirty="0">
                <a:solidFill>
                  <a:schemeClr val="tx2"/>
                </a:solidFill>
              </a:rPr>
              <a:t> </a:t>
            </a:r>
            <a:r>
              <a:rPr lang="en-US" sz="1000" i="1" dirty="0" smtClean="0">
                <a:solidFill>
                  <a:schemeClr val="tx2"/>
                </a:solidFill>
              </a:rPr>
              <a:t/>
            </a:r>
            <a:br>
              <a:rPr lang="en-US" sz="1000" i="1" dirty="0" smtClean="0">
                <a:solidFill>
                  <a:schemeClr val="tx2"/>
                </a:solidFill>
              </a:rPr>
            </a:br>
            <a:r>
              <a:rPr lang="en-US" sz="1000" i="1" dirty="0" err="1" smtClean="0">
                <a:solidFill>
                  <a:schemeClr val="tx2"/>
                </a:solidFill>
              </a:rPr>
              <a:t>à</a:t>
            </a:r>
            <a:r>
              <a:rPr lang="en-US" sz="1000" i="1" dirty="0" smtClean="0">
                <a:solidFill>
                  <a:schemeClr val="tx2"/>
                </a:solidFill>
              </a:rPr>
              <a:t> </a:t>
            </a:r>
            <a:r>
              <a:rPr lang="en-US" sz="1000" i="1" dirty="0" err="1">
                <a:solidFill>
                  <a:schemeClr val="tx2"/>
                </a:solidFill>
              </a:rPr>
              <a:t>prévenir</a:t>
            </a:r>
            <a:r>
              <a:rPr lang="en-US" sz="1000" i="1" dirty="0">
                <a:solidFill>
                  <a:schemeClr val="tx2"/>
                </a:solidFill>
              </a:rPr>
              <a:t> la </a:t>
            </a:r>
            <a:r>
              <a:rPr lang="en-US" sz="1000" i="1" dirty="0" err="1">
                <a:solidFill>
                  <a:schemeClr val="tx2"/>
                </a:solidFill>
              </a:rPr>
              <a:t>maltraitance</a:t>
            </a:r>
            <a:r>
              <a:rPr lang="en-US" sz="1000" i="1" dirty="0">
                <a:solidFill>
                  <a:schemeClr val="tx2"/>
                </a:solidFill>
              </a:rPr>
              <a:t> des </a:t>
            </a:r>
            <a:r>
              <a:rPr lang="en-US" sz="1000" i="1" dirty="0" err="1">
                <a:solidFill>
                  <a:schemeClr val="tx2"/>
                </a:solidFill>
              </a:rPr>
              <a:t>enfants</a:t>
            </a:r>
            <a:r>
              <a:rPr lang="en-US" sz="1000" i="1" dirty="0">
                <a:solidFill>
                  <a:schemeClr val="tx2"/>
                </a:solidFill>
              </a:rPr>
              <a:t> de 0 </a:t>
            </a:r>
            <a:r>
              <a:rPr lang="en-US" sz="1000" i="1" dirty="0" err="1">
                <a:solidFill>
                  <a:schemeClr val="tx2"/>
                </a:solidFill>
              </a:rPr>
              <a:t>à</a:t>
            </a:r>
            <a:r>
              <a:rPr lang="en-US" sz="1000" i="1" dirty="0">
                <a:solidFill>
                  <a:schemeClr val="tx2"/>
                </a:solidFill>
              </a:rPr>
              <a:t> 5 ans. </a:t>
            </a:r>
            <a:r>
              <a:rPr lang="en-US" sz="1000" dirty="0" err="1">
                <a:solidFill>
                  <a:schemeClr val="tx2"/>
                </a:solidFill>
              </a:rPr>
              <a:t>Analyse</a:t>
            </a:r>
            <a:r>
              <a:rPr lang="en-US" sz="1000" dirty="0">
                <a:solidFill>
                  <a:schemeClr val="tx2"/>
                </a:solidFill>
              </a:rPr>
              <a:t> </a:t>
            </a:r>
            <a:r>
              <a:rPr lang="en-US" sz="1000" dirty="0" err="1" smtClean="0">
                <a:solidFill>
                  <a:schemeClr val="tx2"/>
                </a:solidFill>
              </a:rPr>
              <a:t>présentée</a:t>
            </a:r>
            <a:r>
              <a:rPr lang="en-US" sz="1000" dirty="0" smtClean="0">
                <a:solidFill>
                  <a:schemeClr val="tx2"/>
                </a:solidFill>
              </a:rPr>
              <a:t> </a:t>
            </a:r>
            <a:r>
              <a:rPr lang="en-US" sz="1000" dirty="0" err="1">
                <a:solidFill>
                  <a:schemeClr val="tx2"/>
                </a:solidFill>
              </a:rPr>
              <a:t>à</a:t>
            </a:r>
            <a:r>
              <a:rPr lang="en-US" sz="1000" dirty="0">
                <a:solidFill>
                  <a:schemeClr val="tx2"/>
                </a:solidFill>
              </a:rPr>
              <a:t> </a:t>
            </a:r>
            <a:r>
              <a:rPr lang="en-US" sz="1000" dirty="0" err="1">
                <a:solidFill>
                  <a:schemeClr val="tx2"/>
                </a:solidFill>
              </a:rPr>
              <a:t>l’Observatoire</a:t>
            </a:r>
            <a:r>
              <a:rPr lang="en-US" sz="1000" dirty="0">
                <a:solidFill>
                  <a:schemeClr val="tx2"/>
                </a:solidFill>
              </a:rPr>
              <a:t> des tout-</a:t>
            </a:r>
            <a:r>
              <a:rPr lang="en-US" sz="1000" dirty="0" err="1">
                <a:solidFill>
                  <a:schemeClr val="tx2"/>
                </a:solidFill>
              </a:rPr>
              <a:t>petits</a:t>
            </a:r>
            <a:r>
              <a:rPr lang="en-US" sz="1000" dirty="0">
                <a:solidFill>
                  <a:schemeClr val="tx2"/>
                </a:solidFill>
              </a:rPr>
              <a:t>. </a:t>
            </a:r>
            <a:r>
              <a:rPr lang="en-US" sz="1000" dirty="0" err="1">
                <a:solidFill>
                  <a:schemeClr val="tx2"/>
                </a:solidFill>
              </a:rPr>
              <a:t>Février</a:t>
            </a:r>
            <a:r>
              <a:rPr lang="en-US" sz="1000" dirty="0">
                <a:solidFill>
                  <a:schemeClr val="tx2"/>
                </a:solidFill>
              </a:rPr>
              <a:t> 2017.</a:t>
            </a:r>
          </a:p>
        </p:txBody>
      </p:sp>
      <p:sp>
        <p:nvSpPr>
          <p:cNvPr id="11"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18</a:t>
            </a:fld>
            <a:endParaRPr lang="fr-CA" b="1" dirty="0">
              <a:solidFill>
                <a:srgbClr val="484B49"/>
              </a:solidFill>
              <a:latin typeface="Raleway"/>
              <a:cs typeface="Raleway"/>
            </a:endParaRPr>
          </a:p>
        </p:txBody>
      </p:sp>
      <p:sp>
        <p:nvSpPr>
          <p:cNvPr id="10" name="Titre 3"/>
          <p:cNvSpPr>
            <a:spLocks noGrp="1"/>
          </p:cNvSpPr>
          <p:nvPr>
            <p:ph type="title"/>
            <p:custDataLst>
              <p:tags r:id="rId1"/>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pic>
        <p:nvPicPr>
          <p:cNvPr id="12" name="Picture 11" descr="telecscope-icon-r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3" name="Group 12"/>
          <p:cNvGrpSpPr/>
          <p:nvPr/>
        </p:nvGrpSpPr>
        <p:grpSpPr>
          <a:xfrm>
            <a:off x="8060780" y="6031780"/>
            <a:ext cx="3240297" cy="482783"/>
            <a:chOff x="1649203" y="6039477"/>
            <a:chExt cx="3240297" cy="482783"/>
          </a:xfrm>
        </p:grpSpPr>
        <p:pic>
          <p:nvPicPr>
            <p:cNvPr id="14" name="Picture 13" descr="FLAC-noi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5" name="Picture 14" descr="logo_observatoire-P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1904088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17647" r="9410" b="4324"/>
          <a:stretch/>
        </p:blipFill>
        <p:spPr>
          <a:xfrm>
            <a:off x="2765641" y="-81643"/>
            <a:ext cx="9426359" cy="6939643"/>
          </a:xfrm>
          <a:prstGeom prst="rect">
            <a:avLst/>
          </a:prstGeom>
        </p:spPr>
      </p:pic>
      <p:sp>
        <p:nvSpPr>
          <p:cNvPr id="20" name="Freeform 19"/>
          <p:cNvSpPr/>
          <p:nvPr/>
        </p:nvSpPr>
        <p:spPr>
          <a:xfrm>
            <a:off x="-422803" y="-83127"/>
            <a:ext cx="5719097" cy="6958061"/>
          </a:xfrm>
          <a:custGeom>
            <a:avLst/>
            <a:gdLst>
              <a:gd name="connsiteX0" fmla="*/ 0 w 5719097"/>
              <a:gd name="connsiteY0" fmla="*/ 0 h 6866194"/>
              <a:gd name="connsiteX1" fmla="*/ 5719097 w 5719097"/>
              <a:gd name="connsiteY1" fmla="*/ 0 h 6866194"/>
              <a:gd name="connsiteX2" fmla="*/ 5719097 w 5719097"/>
              <a:gd name="connsiteY2" fmla="*/ 2884129 h 6866194"/>
              <a:gd name="connsiteX3" fmla="*/ 5350387 w 5719097"/>
              <a:gd name="connsiteY3" fmla="*/ 3424904 h 6866194"/>
              <a:gd name="connsiteX4" fmla="*/ 5719097 w 5719097"/>
              <a:gd name="connsiteY4" fmla="*/ 4047613 h 6866194"/>
              <a:gd name="connsiteX5" fmla="*/ 5710903 w 5719097"/>
              <a:gd name="connsiteY5" fmla="*/ 6866194 h 6866194"/>
              <a:gd name="connsiteX6" fmla="*/ 8193 w 5719097"/>
              <a:gd name="connsiteY6" fmla="*/ 6866194 h 6866194"/>
              <a:gd name="connsiteX7" fmla="*/ 0 w 5719097"/>
              <a:gd name="connsiteY7" fmla="*/ 0 h 686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9097" h="6866194">
                <a:moveTo>
                  <a:pt x="0" y="0"/>
                </a:moveTo>
                <a:lnTo>
                  <a:pt x="5719097" y="0"/>
                </a:lnTo>
                <a:lnTo>
                  <a:pt x="5719097" y="2884129"/>
                </a:lnTo>
                <a:lnTo>
                  <a:pt x="5350387" y="3424904"/>
                </a:lnTo>
                <a:lnTo>
                  <a:pt x="5719097" y="4047613"/>
                </a:lnTo>
                <a:cubicBezTo>
                  <a:pt x="5716366" y="4987140"/>
                  <a:pt x="5713634" y="5926667"/>
                  <a:pt x="5710903" y="6866194"/>
                </a:cubicBezTo>
                <a:lnTo>
                  <a:pt x="8193" y="6866194"/>
                </a:lnTo>
                <a:cubicBezTo>
                  <a:pt x="10924" y="4574732"/>
                  <a:pt x="13656" y="2283269"/>
                  <a:pt x="0"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F3F3F"/>
              </a:solidFill>
            </a:endParaRPr>
          </a:p>
        </p:txBody>
      </p:sp>
      <p:sp>
        <p:nvSpPr>
          <p:cNvPr id="16" name="Titre 1"/>
          <p:cNvSpPr txBox="1">
            <a:spLocks/>
          </p:cNvSpPr>
          <p:nvPr>
            <p:custDataLst>
              <p:tags r:id="rId1"/>
            </p:custDataLst>
          </p:nvPr>
        </p:nvSpPr>
        <p:spPr>
          <a:xfrm>
            <a:off x="607754" y="1834072"/>
            <a:ext cx="4706894" cy="990270"/>
          </a:xfrm>
          <a:prstGeom prst="rect">
            <a:avLst/>
          </a:prstGeom>
        </p:spPr>
        <p:txBody>
          <a:bodyPr lIns="91434" tIns="45718" rIns="91434"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500" b="1" dirty="0" smtClean="0">
                <a:solidFill>
                  <a:schemeClr val="tx2"/>
                </a:solidFill>
                <a:latin typeface="Raleway" panose="020B0003030101060003" pitchFamily="34" charset="0"/>
              </a:rPr>
              <a:t>CONCILIATION </a:t>
            </a:r>
            <a:br>
              <a:rPr lang="fr-CA" sz="2500" b="1" dirty="0" smtClean="0">
                <a:solidFill>
                  <a:schemeClr val="tx2"/>
                </a:solidFill>
                <a:latin typeface="Raleway" panose="020B0003030101060003" pitchFamily="34" charset="0"/>
              </a:rPr>
            </a:br>
            <a:r>
              <a:rPr lang="fr-CA" sz="2500" b="1" dirty="0" smtClean="0">
                <a:solidFill>
                  <a:schemeClr val="tx2"/>
                </a:solidFill>
                <a:latin typeface="Raleway" panose="020B0003030101060003" pitchFamily="34" charset="0"/>
              </a:rPr>
              <a:t>FAMILLE-TRAVAIL</a:t>
            </a:r>
          </a:p>
        </p:txBody>
      </p:sp>
      <p:cxnSp>
        <p:nvCxnSpPr>
          <p:cNvPr id="17" name="Straight Connector 16"/>
          <p:cNvCxnSpPr/>
          <p:nvPr>
            <p:custDataLst>
              <p:tags r:id="rId2"/>
            </p:custDataLst>
          </p:nvPr>
        </p:nvCxnSpPr>
        <p:spPr>
          <a:xfrm>
            <a:off x="696913" y="2699427"/>
            <a:ext cx="3333257" cy="0"/>
          </a:xfrm>
          <a:prstGeom prst="line">
            <a:avLst/>
          </a:prstGeom>
          <a:ln w="50800">
            <a:solidFill>
              <a:srgbClr val="BA283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1769" y="2723037"/>
            <a:ext cx="4684620" cy="2795637"/>
          </a:xfrm>
          <a:prstGeom prst="rect">
            <a:avLst/>
          </a:prstGeom>
        </p:spPr>
        <p:txBody>
          <a:bodyPr wrap="square">
            <a:spAutoFit/>
          </a:bodyPr>
          <a:lstStyle/>
          <a:p>
            <a:pPr>
              <a:lnSpc>
                <a:spcPct val="110000"/>
              </a:lnSpc>
              <a:buClr>
                <a:srgbClr val="C00000"/>
              </a:buClr>
            </a:pPr>
            <a:r>
              <a:rPr lang="fr-FR" sz="4000" b="1" dirty="0" smtClean="0">
                <a:solidFill>
                  <a:schemeClr val="accent1"/>
                </a:solidFill>
                <a:latin typeface="Raleway"/>
                <a:cs typeface="Raleway"/>
              </a:rPr>
              <a:t>86 % </a:t>
            </a:r>
            <a:r>
              <a:rPr lang="fr-FR" sz="2000" b="1" dirty="0" smtClean="0">
                <a:solidFill>
                  <a:srgbClr val="484B49"/>
                </a:solidFill>
                <a:latin typeface="Raleway"/>
                <a:cs typeface="Raleway"/>
              </a:rPr>
              <a:t>des répondants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sont d’accord avec le fait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que le gouvernement et </a:t>
            </a:r>
          </a:p>
          <a:p>
            <a:pPr>
              <a:lnSpc>
                <a:spcPct val="110000"/>
              </a:lnSpc>
              <a:buClr>
                <a:srgbClr val="C00000"/>
              </a:buClr>
            </a:pPr>
            <a:r>
              <a:rPr lang="fr-FR" sz="2000" b="1" dirty="0" smtClean="0">
                <a:solidFill>
                  <a:srgbClr val="484B49"/>
                </a:solidFill>
                <a:latin typeface="Raleway"/>
                <a:cs typeface="Raleway"/>
              </a:rPr>
              <a:t>les municipalités devraient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en faire plus pour encourager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la mise en place de mesures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de conciliation famille-travail.</a:t>
            </a:r>
            <a:endParaRPr lang="fr-FR" sz="2000" b="1" dirty="0">
              <a:solidFill>
                <a:srgbClr val="484B49"/>
              </a:solidFill>
              <a:latin typeface="Raleway"/>
              <a:cs typeface="Raleway"/>
            </a:endParaRPr>
          </a:p>
        </p:txBody>
      </p:sp>
      <p:pic>
        <p:nvPicPr>
          <p:cNvPr id="19" name="Picture 18"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111" y="6091793"/>
            <a:ext cx="992692" cy="384727"/>
          </a:xfrm>
          <a:prstGeom prst="rect">
            <a:avLst/>
          </a:prstGeom>
        </p:spPr>
      </p:pic>
      <p:pic>
        <p:nvPicPr>
          <p:cNvPr id="21" name="Picture 20"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1506" y="6031780"/>
            <a:ext cx="1549577" cy="482783"/>
          </a:xfrm>
          <a:prstGeom prst="rect">
            <a:avLst/>
          </a:prstGeom>
        </p:spPr>
      </p:pic>
      <p:sp>
        <p:nvSpPr>
          <p:cNvPr id="25" name="Espace réservé du numéro de diapositive 3"/>
          <p:cNvSpPr txBox="1">
            <a:spLocks/>
          </p:cNvSpPr>
          <p:nvPr/>
        </p:nvSpPr>
        <p:spPr>
          <a:xfrm>
            <a:off x="602893"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19</a:t>
            </a:fld>
            <a:endParaRPr lang="fr-CA" b="1" dirty="0">
              <a:solidFill>
                <a:srgbClr val="3F3F3F"/>
              </a:solidFill>
              <a:latin typeface="Raleway"/>
              <a:cs typeface="Raleway"/>
            </a:endParaRPr>
          </a:p>
        </p:txBody>
      </p:sp>
      <p:pic>
        <p:nvPicPr>
          <p:cNvPr id="3" name="Picture 2"/>
          <p:cNvPicPr>
            <a:picLocks noChangeAspect="1"/>
          </p:cNvPicPr>
          <p:nvPr/>
        </p:nvPicPr>
        <p:blipFill>
          <a:blip r:embed="rId7"/>
          <a:stretch>
            <a:fillRect/>
          </a:stretch>
        </p:blipFill>
        <p:spPr>
          <a:xfrm>
            <a:off x="2050618" y="399677"/>
            <a:ext cx="912977" cy="917388"/>
          </a:xfrm>
          <a:prstGeom prst="rect">
            <a:avLst/>
          </a:prstGeom>
        </p:spPr>
      </p:pic>
      <p:sp>
        <p:nvSpPr>
          <p:cNvPr id="23" name="Oval 22"/>
          <p:cNvSpPr/>
          <p:nvPr/>
        </p:nvSpPr>
        <p:spPr>
          <a:xfrm>
            <a:off x="1908177" y="389464"/>
            <a:ext cx="1219201" cy="1219201"/>
          </a:xfrm>
          <a:prstGeom prst="ellipse">
            <a:avLst/>
          </a:prstGeom>
          <a:noFill/>
          <a:ln w="635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38305" y="5684307"/>
            <a:ext cx="1865339" cy="246221"/>
          </a:xfrm>
          <a:prstGeom prst="rect">
            <a:avLst/>
          </a:prstGeom>
          <a:noFill/>
        </p:spPr>
        <p:txBody>
          <a:bodyPr wrap="square" rtlCol="0">
            <a:spAutoFit/>
          </a:bodyPr>
          <a:lstStyle/>
          <a:p>
            <a:r>
              <a:rPr lang="en-US" sz="1500" b="1" baseline="30000" dirty="0" err="1">
                <a:solidFill>
                  <a:schemeClr val="tx2"/>
                </a:solidFill>
              </a:rPr>
              <a:t>Nombre</a:t>
            </a:r>
            <a:r>
              <a:rPr lang="en-US" sz="1500" b="1" baseline="30000" dirty="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a:t>
            </a:r>
            <a:r>
              <a:rPr lang="en-US" sz="1500" b="1" baseline="30000" dirty="0">
                <a:solidFill>
                  <a:schemeClr val="tx2"/>
                </a:solidFill>
              </a:rPr>
              <a:t>1 260</a:t>
            </a:r>
            <a:endParaRPr lang="en-US" sz="1500" b="1" dirty="0">
              <a:solidFill>
                <a:schemeClr val="tx2"/>
              </a:solidFill>
            </a:endParaRPr>
          </a:p>
        </p:txBody>
      </p:sp>
      <p:sp>
        <p:nvSpPr>
          <p:cNvPr id="36" name="ZoneTexte 2"/>
          <p:cNvSpPr txBox="1"/>
          <p:nvPr/>
        </p:nvSpPr>
        <p:spPr>
          <a:xfrm>
            <a:off x="637644" y="5575346"/>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Tree>
    <p:extLst>
      <p:ext uri="{BB962C8B-B14F-4D97-AF65-F5344CB8AC3E}">
        <p14:creationId xmlns:p14="http://schemas.microsoft.com/office/powerpoint/2010/main" val="3801482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dobeStock_35519457.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627" y="0"/>
            <a:ext cx="10306373" cy="6858000"/>
          </a:xfrm>
          <a:prstGeom prst="rect">
            <a:avLst/>
          </a:prstGeom>
        </p:spPr>
      </p:pic>
      <p:sp>
        <p:nvSpPr>
          <p:cNvPr id="15" name="Freeform 14"/>
          <p:cNvSpPr/>
          <p:nvPr/>
        </p:nvSpPr>
        <p:spPr>
          <a:xfrm>
            <a:off x="-16387" y="-8194"/>
            <a:ext cx="5719097" cy="6866194"/>
          </a:xfrm>
          <a:custGeom>
            <a:avLst/>
            <a:gdLst>
              <a:gd name="connsiteX0" fmla="*/ 0 w 5719097"/>
              <a:gd name="connsiteY0" fmla="*/ 0 h 6866194"/>
              <a:gd name="connsiteX1" fmla="*/ 5719097 w 5719097"/>
              <a:gd name="connsiteY1" fmla="*/ 0 h 6866194"/>
              <a:gd name="connsiteX2" fmla="*/ 5719097 w 5719097"/>
              <a:gd name="connsiteY2" fmla="*/ 2884129 h 6866194"/>
              <a:gd name="connsiteX3" fmla="*/ 5350387 w 5719097"/>
              <a:gd name="connsiteY3" fmla="*/ 3424904 h 6866194"/>
              <a:gd name="connsiteX4" fmla="*/ 5719097 w 5719097"/>
              <a:gd name="connsiteY4" fmla="*/ 4047613 h 6866194"/>
              <a:gd name="connsiteX5" fmla="*/ 5710903 w 5719097"/>
              <a:gd name="connsiteY5" fmla="*/ 6866194 h 6866194"/>
              <a:gd name="connsiteX6" fmla="*/ 8193 w 5719097"/>
              <a:gd name="connsiteY6" fmla="*/ 6866194 h 6866194"/>
              <a:gd name="connsiteX7" fmla="*/ 0 w 5719097"/>
              <a:gd name="connsiteY7" fmla="*/ 0 h 686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9097" h="6866194">
                <a:moveTo>
                  <a:pt x="0" y="0"/>
                </a:moveTo>
                <a:lnTo>
                  <a:pt x="5719097" y="0"/>
                </a:lnTo>
                <a:lnTo>
                  <a:pt x="5719097" y="2884129"/>
                </a:lnTo>
                <a:lnTo>
                  <a:pt x="5350387" y="3424904"/>
                </a:lnTo>
                <a:lnTo>
                  <a:pt x="5719097" y="4047613"/>
                </a:lnTo>
                <a:cubicBezTo>
                  <a:pt x="5716366" y="4987140"/>
                  <a:pt x="5713634" y="5926667"/>
                  <a:pt x="5710903" y="6866194"/>
                </a:cubicBezTo>
                <a:lnTo>
                  <a:pt x="8193" y="6866194"/>
                </a:lnTo>
                <a:cubicBezTo>
                  <a:pt x="10924" y="4574732"/>
                  <a:pt x="13656" y="2283269"/>
                  <a:pt x="0"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07745" y="1250502"/>
            <a:ext cx="4438711" cy="4283075"/>
          </a:xfrm>
        </p:spPr>
        <p:txBody>
          <a:bodyPr>
            <a:normAutofit/>
          </a:bodyPr>
          <a:lstStyle/>
          <a:p>
            <a:pPr marL="0" indent="0">
              <a:lnSpc>
                <a:spcPct val="120000"/>
              </a:lnSpc>
              <a:buNone/>
            </a:pPr>
            <a:r>
              <a:rPr lang="fr-CA" sz="2000" b="1" dirty="0">
                <a:solidFill>
                  <a:schemeClr val="tx2"/>
                </a:solidFill>
                <a:latin typeface="Raleway"/>
                <a:cs typeface="Raleway"/>
              </a:rPr>
              <a:t>Les données présentées dans cette présentation </a:t>
            </a:r>
            <a:r>
              <a:rPr lang="fr-CA" sz="2000" b="1" dirty="0" smtClean="0">
                <a:solidFill>
                  <a:schemeClr val="tx2"/>
                </a:solidFill>
                <a:latin typeface="Raleway"/>
                <a:cs typeface="Raleway"/>
              </a:rPr>
              <a:t>constituent </a:t>
            </a:r>
            <a:br>
              <a:rPr lang="fr-CA" sz="2000" b="1" dirty="0" smtClean="0">
                <a:solidFill>
                  <a:schemeClr val="tx2"/>
                </a:solidFill>
                <a:latin typeface="Raleway"/>
                <a:cs typeface="Raleway"/>
              </a:rPr>
            </a:br>
            <a:r>
              <a:rPr lang="fr-CA" sz="2000" b="1" dirty="0" smtClean="0">
                <a:solidFill>
                  <a:schemeClr val="tx2"/>
                </a:solidFill>
                <a:latin typeface="Raleway"/>
                <a:cs typeface="Raleway"/>
              </a:rPr>
              <a:t>les </a:t>
            </a:r>
            <a:r>
              <a:rPr lang="fr-CA" sz="2000" b="1" dirty="0">
                <a:solidFill>
                  <a:schemeClr val="tx2"/>
                </a:solidFill>
                <a:latin typeface="Raleway"/>
                <a:cs typeface="Raleway"/>
              </a:rPr>
              <a:t>résultats d’un </a:t>
            </a:r>
            <a:r>
              <a:rPr lang="fr-CA" sz="2000" b="1" dirty="0" smtClean="0">
                <a:solidFill>
                  <a:schemeClr val="tx2"/>
                </a:solidFill>
                <a:latin typeface="Raleway"/>
                <a:cs typeface="Raleway"/>
              </a:rPr>
              <a:t>sondage populationnel </a:t>
            </a:r>
            <a:r>
              <a:rPr lang="fr-CA" sz="2000" b="1" dirty="0">
                <a:solidFill>
                  <a:schemeClr val="tx2"/>
                </a:solidFill>
                <a:latin typeface="Raleway"/>
                <a:cs typeface="Raleway"/>
              </a:rPr>
              <a:t>réalisé par la </a:t>
            </a:r>
            <a:r>
              <a:rPr lang="fr-CA" sz="2000" b="1" dirty="0" smtClean="0">
                <a:solidFill>
                  <a:schemeClr val="tx2"/>
                </a:solidFill>
                <a:latin typeface="Raleway"/>
                <a:cs typeface="Raleway"/>
              </a:rPr>
              <a:t/>
            </a:r>
            <a:br>
              <a:rPr lang="fr-CA" sz="2000" b="1" dirty="0" smtClean="0">
                <a:solidFill>
                  <a:schemeClr val="tx2"/>
                </a:solidFill>
                <a:latin typeface="Raleway"/>
                <a:cs typeface="Raleway"/>
              </a:rPr>
            </a:br>
            <a:r>
              <a:rPr lang="fr-CA" sz="2000" b="1" dirty="0" smtClean="0">
                <a:solidFill>
                  <a:schemeClr val="tx2"/>
                </a:solidFill>
                <a:latin typeface="Raleway"/>
                <a:cs typeface="Raleway"/>
              </a:rPr>
              <a:t>firme Léger pour le </a:t>
            </a:r>
            <a:r>
              <a:rPr lang="fr-CA" sz="2000" b="1" dirty="0">
                <a:solidFill>
                  <a:schemeClr val="tx2"/>
                </a:solidFill>
                <a:latin typeface="Raleway"/>
                <a:cs typeface="Raleway"/>
              </a:rPr>
              <a:t>compte </a:t>
            </a:r>
            <a:r>
              <a:rPr lang="fr-CA" sz="2000" b="1" dirty="0" smtClean="0">
                <a:solidFill>
                  <a:schemeClr val="tx2"/>
                </a:solidFill>
                <a:latin typeface="Raleway"/>
                <a:cs typeface="Raleway"/>
              </a:rPr>
              <a:t>de </a:t>
            </a:r>
            <a:br>
              <a:rPr lang="fr-CA" sz="2000" b="1" dirty="0" smtClean="0">
                <a:solidFill>
                  <a:schemeClr val="tx2"/>
                </a:solidFill>
                <a:latin typeface="Raleway"/>
                <a:cs typeface="Raleway"/>
              </a:rPr>
            </a:br>
            <a:r>
              <a:rPr lang="fr-CA" sz="2000" b="1" dirty="0" smtClean="0">
                <a:solidFill>
                  <a:schemeClr val="tx2"/>
                </a:solidFill>
                <a:latin typeface="Raleway"/>
                <a:cs typeface="Raleway"/>
              </a:rPr>
              <a:t>l’Observatoire </a:t>
            </a:r>
            <a:r>
              <a:rPr lang="fr-CA" sz="2000" b="1" dirty="0">
                <a:solidFill>
                  <a:schemeClr val="tx2"/>
                </a:solidFill>
                <a:latin typeface="Raleway"/>
                <a:cs typeface="Raleway"/>
              </a:rPr>
              <a:t>des </a:t>
            </a:r>
            <a:r>
              <a:rPr lang="fr-CA" sz="2000" b="1" dirty="0" smtClean="0">
                <a:solidFill>
                  <a:schemeClr val="tx2"/>
                </a:solidFill>
                <a:latin typeface="Raleway"/>
                <a:cs typeface="Raleway"/>
              </a:rPr>
              <a:t>tout</a:t>
            </a:r>
            <a:r>
              <a:rPr lang="fr-CA" sz="2000" b="1" dirty="0">
                <a:solidFill>
                  <a:schemeClr val="tx2"/>
                </a:solidFill>
                <a:latin typeface="Raleway"/>
                <a:cs typeface="Raleway"/>
              </a:rPr>
              <a:t>-petits</a:t>
            </a:r>
            <a:r>
              <a:rPr lang="fr-CA" sz="2000" b="1" dirty="0">
                <a:solidFill>
                  <a:srgbClr val="484B49"/>
                </a:solidFill>
                <a:latin typeface="Raleway"/>
                <a:cs typeface="Raleway"/>
              </a:rPr>
              <a:t>, </a:t>
            </a:r>
            <a:r>
              <a:rPr lang="fr-CA" sz="2000" b="1" dirty="0" smtClean="0">
                <a:solidFill>
                  <a:srgbClr val="484B49"/>
                </a:solidFill>
                <a:latin typeface="Raleway"/>
                <a:cs typeface="Raleway"/>
              </a:rPr>
              <a:t/>
            </a:r>
            <a:br>
              <a:rPr lang="fr-CA" sz="2000" b="1" dirty="0" smtClean="0">
                <a:solidFill>
                  <a:srgbClr val="484B49"/>
                </a:solidFill>
                <a:latin typeface="Raleway"/>
                <a:cs typeface="Raleway"/>
              </a:rPr>
            </a:br>
            <a:r>
              <a:rPr lang="fr-CA" sz="2000" b="1" dirty="0" smtClean="0">
                <a:solidFill>
                  <a:srgbClr val="484B49"/>
                </a:solidFill>
                <a:latin typeface="Raleway"/>
                <a:cs typeface="Raleway"/>
              </a:rPr>
              <a:t>un </a:t>
            </a:r>
            <a:r>
              <a:rPr lang="fr-CA" sz="2000" b="1" dirty="0">
                <a:solidFill>
                  <a:srgbClr val="484B49"/>
                </a:solidFill>
                <a:latin typeface="Raleway"/>
                <a:cs typeface="Raleway"/>
              </a:rPr>
              <a:t>projet </a:t>
            </a:r>
            <a:r>
              <a:rPr lang="fr-CA" sz="2000" b="1" dirty="0" smtClean="0">
                <a:solidFill>
                  <a:srgbClr val="484B49"/>
                </a:solidFill>
                <a:latin typeface="Raleway"/>
                <a:cs typeface="Raleway"/>
              </a:rPr>
              <a:t>de la </a:t>
            </a:r>
            <a:r>
              <a:rPr lang="fr-CA" sz="2000" b="1" dirty="0">
                <a:solidFill>
                  <a:srgbClr val="484B49"/>
                </a:solidFill>
                <a:latin typeface="Raleway"/>
                <a:cs typeface="Raleway"/>
              </a:rPr>
              <a:t>Fondation </a:t>
            </a:r>
            <a:r>
              <a:rPr lang="fr-CA" sz="2000" b="1" dirty="0" smtClean="0">
                <a:solidFill>
                  <a:srgbClr val="484B49"/>
                </a:solidFill>
                <a:latin typeface="Raleway"/>
                <a:cs typeface="Raleway"/>
              </a:rPr>
              <a:t/>
            </a:r>
            <a:br>
              <a:rPr lang="fr-CA" sz="2000" b="1" dirty="0" smtClean="0">
                <a:solidFill>
                  <a:srgbClr val="484B49"/>
                </a:solidFill>
                <a:latin typeface="Raleway"/>
                <a:cs typeface="Raleway"/>
              </a:rPr>
            </a:br>
            <a:r>
              <a:rPr lang="fr-CA" sz="2000" b="1" dirty="0" smtClean="0">
                <a:solidFill>
                  <a:srgbClr val="484B49"/>
                </a:solidFill>
                <a:latin typeface="Raleway"/>
                <a:cs typeface="Raleway"/>
              </a:rPr>
              <a:t>Lucie </a:t>
            </a:r>
            <a:r>
              <a:rPr lang="fr-CA" sz="2000" b="1" dirty="0">
                <a:solidFill>
                  <a:srgbClr val="484B49"/>
                </a:solidFill>
                <a:latin typeface="Raleway"/>
                <a:cs typeface="Raleway"/>
              </a:rPr>
              <a:t>et </a:t>
            </a:r>
            <a:r>
              <a:rPr lang="fr-CA" sz="2000" b="1" dirty="0" smtClean="0">
                <a:solidFill>
                  <a:srgbClr val="484B49"/>
                </a:solidFill>
                <a:latin typeface="Raleway"/>
                <a:cs typeface="Raleway"/>
              </a:rPr>
              <a:t>André </a:t>
            </a:r>
            <a:r>
              <a:rPr lang="fr-CA" sz="2000" b="1" dirty="0" err="1">
                <a:solidFill>
                  <a:srgbClr val="484B49"/>
                </a:solidFill>
                <a:latin typeface="Raleway"/>
                <a:cs typeface="Raleway"/>
              </a:rPr>
              <a:t>Chagnon</a:t>
            </a:r>
            <a:r>
              <a:rPr lang="fr-CA" sz="2000" b="1" dirty="0">
                <a:solidFill>
                  <a:srgbClr val="484B49"/>
                </a:solidFill>
                <a:latin typeface="Raleway"/>
                <a:cs typeface="Raleway"/>
              </a:rPr>
              <a:t>. </a:t>
            </a:r>
            <a:endParaRPr lang="fr-CA" sz="2000" b="1" dirty="0" smtClean="0">
              <a:solidFill>
                <a:srgbClr val="484B49"/>
              </a:solidFill>
              <a:latin typeface="Raleway"/>
              <a:cs typeface="Raleway"/>
            </a:endParaRPr>
          </a:p>
          <a:p>
            <a:pPr marL="0" indent="0">
              <a:lnSpc>
                <a:spcPct val="120000"/>
              </a:lnSpc>
              <a:buNone/>
            </a:pPr>
            <a:endParaRPr lang="fr-CA" sz="500" b="1" dirty="0" smtClean="0">
              <a:solidFill>
                <a:srgbClr val="484B49"/>
              </a:solidFill>
              <a:latin typeface="Raleway"/>
              <a:cs typeface="Raleway"/>
            </a:endParaRPr>
          </a:p>
          <a:p>
            <a:pPr marL="0" indent="0">
              <a:lnSpc>
                <a:spcPct val="130000"/>
              </a:lnSpc>
              <a:buNone/>
            </a:pPr>
            <a:r>
              <a:rPr lang="fr-CA" sz="1600" dirty="0" smtClean="0">
                <a:solidFill>
                  <a:srgbClr val="484B49"/>
                </a:solidFill>
                <a:latin typeface="Raleway"/>
                <a:cs typeface="Raleway"/>
              </a:rPr>
              <a:t>Ce </a:t>
            </a:r>
            <a:r>
              <a:rPr lang="fr-CA" sz="1600" dirty="0">
                <a:solidFill>
                  <a:srgbClr val="484B49"/>
                </a:solidFill>
                <a:latin typeface="Raleway"/>
                <a:cs typeface="Raleway"/>
              </a:rPr>
              <a:t>sondage </a:t>
            </a:r>
            <a:r>
              <a:rPr lang="fr-CA" sz="1600" dirty="0" smtClean="0">
                <a:solidFill>
                  <a:srgbClr val="484B49"/>
                </a:solidFill>
                <a:latin typeface="Raleway"/>
                <a:cs typeface="Raleway"/>
              </a:rPr>
              <a:t>a </a:t>
            </a:r>
            <a:r>
              <a:rPr lang="fr-CA" sz="1600" dirty="0">
                <a:solidFill>
                  <a:srgbClr val="484B49"/>
                </a:solidFill>
                <a:latin typeface="Raleway"/>
                <a:cs typeface="Raleway"/>
              </a:rPr>
              <a:t>été mené auprès de </a:t>
            </a:r>
            <a:r>
              <a:rPr lang="fr-CA" sz="1600" dirty="0" smtClean="0">
                <a:solidFill>
                  <a:srgbClr val="484B49"/>
                </a:solidFill>
                <a:latin typeface="Raleway"/>
                <a:cs typeface="Raleway"/>
              </a:rPr>
              <a:t/>
            </a:r>
            <a:br>
              <a:rPr lang="fr-CA" sz="1600" dirty="0" smtClean="0">
                <a:solidFill>
                  <a:srgbClr val="484B49"/>
                </a:solidFill>
                <a:latin typeface="Raleway"/>
                <a:cs typeface="Raleway"/>
              </a:rPr>
            </a:br>
            <a:r>
              <a:rPr lang="fr-CA" sz="1600" dirty="0" smtClean="0">
                <a:solidFill>
                  <a:srgbClr val="484B49"/>
                </a:solidFill>
                <a:latin typeface="Raleway"/>
                <a:cs typeface="Raleway"/>
              </a:rPr>
              <a:t>1</a:t>
            </a:r>
            <a:r>
              <a:rPr lang="fr-CA" sz="1600" spc="-150" dirty="0" smtClean="0">
                <a:solidFill>
                  <a:srgbClr val="484B49"/>
                </a:solidFill>
                <a:latin typeface="Raleway"/>
                <a:cs typeface="Raleway"/>
              </a:rPr>
              <a:t> </a:t>
            </a:r>
            <a:r>
              <a:rPr lang="fr-CA" sz="1600" dirty="0" smtClean="0">
                <a:solidFill>
                  <a:srgbClr val="484B49"/>
                </a:solidFill>
                <a:latin typeface="Raleway"/>
                <a:cs typeface="Raleway"/>
              </a:rPr>
              <a:t>260 Québécois du 2 au 11 octobre 2018.</a:t>
            </a:r>
            <a:endParaRPr lang="fr-CA" sz="1600" dirty="0">
              <a:solidFill>
                <a:srgbClr val="484B49"/>
              </a:solidFill>
              <a:latin typeface="Raleway"/>
              <a:cs typeface="Raleway"/>
            </a:endParaRPr>
          </a:p>
        </p:txBody>
      </p:sp>
      <p:grpSp>
        <p:nvGrpSpPr>
          <p:cNvPr id="3" name="Group 2"/>
          <p:cNvGrpSpPr/>
          <p:nvPr/>
        </p:nvGrpSpPr>
        <p:grpSpPr>
          <a:xfrm>
            <a:off x="641378" y="6031780"/>
            <a:ext cx="4278910" cy="517985"/>
            <a:chOff x="610590" y="6039477"/>
            <a:chExt cx="4278910" cy="517985"/>
          </a:xfrm>
        </p:grpSpPr>
        <p:pic>
          <p:nvPicPr>
            <p:cNvPr id="8" name="Picture 7" descr="FLAC-noir.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9" name="Picture 8" descr="logo_observatoire-P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sp>
          <p:nvSpPr>
            <p:cNvPr id="11" name="Espace réservé du numéro de diapositive 3"/>
            <p:cNvSpPr txBox="1">
              <a:spLocks/>
            </p:cNvSpPr>
            <p:nvPr/>
          </p:nvSpPr>
          <p:spPr>
            <a:xfrm>
              <a:off x="610590" y="6173287"/>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2</a:t>
              </a:fld>
              <a:endParaRPr lang="fr-CA" b="1" dirty="0">
                <a:solidFill>
                  <a:srgbClr val="3F3F3F"/>
                </a:solidFill>
                <a:latin typeface="Raleway"/>
                <a:cs typeface="Raleway"/>
              </a:endParaRPr>
            </a:p>
          </p:txBody>
        </p:sp>
      </p:grpSp>
    </p:spTree>
    <p:extLst>
      <p:ext uri="{BB962C8B-B14F-4D97-AF65-F5344CB8AC3E}">
        <p14:creationId xmlns:p14="http://schemas.microsoft.com/office/powerpoint/2010/main" val="1418969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30" name="Freeform 29"/>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rgbClr val="F58233"/>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itre 1"/>
          <p:cNvSpPr txBox="1">
            <a:spLocks/>
          </p:cNvSpPr>
          <p:nvPr>
            <p:custDataLst>
              <p:tags r:id="rId1"/>
            </p:custDataLst>
          </p:nvPr>
        </p:nvSpPr>
        <p:spPr>
          <a:xfrm>
            <a:off x="590820" y="735735"/>
            <a:ext cx="4643394" cy="1460868"/>
          </a:xfrm>
          <a:prstGeom prst="rect">
            <a:avLst/>
          </a:prstGeom>
        </p:spPr>
        <p:txBody>
          <a:bodyPr lIns="91434" tIns="45718" rIns="91434"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CA" sz="2500" b="1" dirty="0" smtClean="0">
                <a:solidFill>
                  <a:srgbClr val="FFFFFF"/>
                </a:solidFill>
                <a:latin typeface="Raleway" panose="020B0003030101060003" pitchFamily="34" charset="0"/>
              </a:rPr>
              <a:t>MESURES DE CONCILIATION </a:t>
            </a:r>
            <a:br>
              <a:rPr lang="fr-CA" sz="2500" b="1" dirty="0" smtClean="0">
                <a:solidFill>
                  <a:srgbClr val="FFFFFF"/>
                </a:solidFill>
                <a:latin typeface="Raleway" panose="020B0003030101060003" pitchFamily="34" charset="0"/>
              </a:rPr>
            </a:br>
            <a:r>
              <a:rPr lang="fr-CA" sz="2500" b="1" dirty="0" smtClean="0">
                <a:solidFill>
                  <a:srgbClr val="FFFFFF"/>
                </a:solidFill>
                <a:latin typeface="Raleway" panose="020B0003030101060003" pitchFamily="34" charset="0"/>
              </a:rPr>
              <a:t>FAMILLE-TRAVAIL</a:t>
            </a:r>
          </a:p>
        </p:txBody>
      </p:sp>
      <p:cxnSp>
        <p:nvCxnSpPr>
          <p:cNvPr id="6" name="Straight Connector 5"/>
          <p:cNvCxnSpPr/>
          <p:nvPr>
            <p:custDataLst>
              <p:tags r:id="rId2"/>
            </p:custDataLst>
          </p:nvPr>
        </p:nvCxnSpPr>
        <p:spPr>
          <a:xfrm>
            <a:off x="702783" y="1703489"/>
            <a:ext cx="2753431" cy="0"/>
          </a:xfrm>
          <a:prstGeom prst="line">
            <a:avLst/>
          </a:prstGeom>
          <a:ln w="50800">
            <a:solidFill>
              <a:srgbClr val="D9232D"/>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892798" y="572406"/>
            <a:ext cx="6366933" cy="5964471"/>
            <a:chOff x="6231467" y="572406"/>
            <a:chExt cx="6366933" cy="5964471"/>
          </a:xfrm>
        </p:grpSpPr>
        <p:sp>
          <p:nvSpPr>
            <p:cNvPr id="9" name="Rectangle 8"/>
            <p:cNvSpPr/>
            <p:nvPr/>
          </p:nvSpPr>
          <p:spPr>
            <a:xfrm>
              <a:off x="6231467" y="1217897"/>
              <a:ext cx="5692603" cy="2528604"/>
            </a:xfrm>
            <a:prstGeom prst="rect">
              <a:avLst/>
            </a:prstGeom>
            <a:solidFill>
              <a:schemeClr val="accent3">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7" name="Graphique 6"/>
            <p:cNvGraphicFramePr>
              <a:graphicFrameLocks/>
            </p:cNvGraphicFramePr>
            <p:nvPr>
              <p:extLst>
                <p:ext uri="{D42A27DB-BD31-4B8C-83A1-F6EECF244321}">
                  <p14:modId xmlns:p14="http://schemas.microsoft.com/office/powerpoint/2010/main" val="1167487512"/>
                </p:ext>
              </p:extLst>
            </p:nvPr>
          </p:nvGraphicFramePr>
          <p:xfrm>
            <a:off x="6746444" y="572406"/>
            <a:ext cx="5851956" cy="5964471"/>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p:cNvGrpSpPr/>
            <p:nvPr/>
          </p:nvGrpSpPr>
          <p:grpSpPr>
            <a:xfrm>
              <a:off x="6265349" y="1394974"/>
              <a:ext cx="3423487" cy="4717987"/>
              <a:chOff x="6265349" y="1394974"/>
              <a:chExt cx="3423487" cy="4717987"/>
            </a:xfrm>
          </p:grpSpPr>
          <p:sp>
            <p:nvSpPr>
              <p:cNvPr id="2" name="TextBox 1"/>
              <p:cNvSpPr txBox="1"/>
              <p:nvPr/>
            </p:nvSpPr>
            <p:spPr>
              <a:xfrm>
                <a:off x="6265349" y="5712851"/>
                <a:ext cx="3423487" cy="400110"/>
              </a:xfrm>
              <a:prstGeom prst="rect">
                <a:avLst/>
              </a:prstGeom>
              <a:noFill/>
            </p:spPr>
            <p:txBody>
              <a:bodyPr wrap="square" rtlCol="0">
                <a:spAutoFit/>
              </a:bodyPr>
              <a:lstStyle/>
              <a:p>
                <a:pPr algn="r"/>
                <a:r>
                  <a:rPr lang="en-US" sz="1000" b="1" dirty="0" err="1" smtClean="0">
                    <a:solidFill>
                      <a:schemeClr val="tx2"/>
                    </a:solidFill>
                  </a:rPr>
                  <a:t>Que</a:t>
                </a:r>
                <a:r>
                  <a:rPr lang="en-US" sz="1000" b="1" dirty="0" smtClean="0">
                    <a:solidFill>
                      <a:schemeClr val="tx2"/>
                    </a:solidFill>
                  </a:rPr>
                  <a:t> </a:t>
                </a:r>
                <a:r>
                  <a:rPr lang="en-US" sz="1000" b="1" dirty="0" err="1" smtClean="0">
                    <a:solidFill>
                      <a:schemeClr val="tx2"/>
                    </a:solidFill>
                  </a:rPr>
                  <a:t>l’on</a:t>
                </a:r>
                <a:r>
                  <a:rPr lang="en-US" sz="1000" b="1" dirty="0" smtClean="0">
                    <a:solidFill>
                      <a:schemeClr val="tx2"/>
                    </a:solidFill>
                  </a:rPr>
                  <a:t> </a:t>
                </a:r>
                <a:r>
                  <a:rPr lang="en-US" sz="1000" b="1" dirty="0" err="1" smtClean="0">
                    <a:solidFill>
                      <a:schemeClr val="tx2"/>
                    </a:solidFill>
                  </a:rPr>
                  <a:t>favorise</a:t>
                </a:r>
                <a:r>
                  <a:rPr lang="en-US" sz="1000" b="1" dirty="0" smtClean="0">
                    <a:solidFill>
                      <a:schemeClr val="tx2"/>
                    </a:solidFill>
                  </a:rPr>
                  <a:t> </a:t>
                </a:r>
                <a:r>
                  <a:rPr lang="en-US" sz="1000" b="1" dirty="0" err="1" smtClean="0">
                    <a:solidFill>
                      <a:schemeClr val="tx2"/>
                    </a:solidFill>
                  </a:rPr>
                  <a:t>l’accès</a:t>
                </a:r>
                <a:r>
                  <a:rPr lang="en-US" sz="1000" b="1" dirty="0" smtClean="0">
                    <a:solidFill>
                      <a:schemeClr val="tx2"/>
                    </a:solidFill>
                  </a:rPr>
                  <a:t> aux </a:t>
                </a:r>
                <a:br>
                  <a:rPr lang="en-US" sz="1000" b="1" dirty="0" smtClean="0">
                    <a:solidFill>
                      <a:schemeClr val="tx2"/>
                    </a:solidFill>
                  </a:rPr>
                </a:br>
                <a:r>
                  <a:rPr lang="en-US" sz="1000" b="1" dirty="0" err="1" smtClean="0">
                    <a:solidFill>
                      <a:schemeClr val="tx2"/>
                    </a:solidFill>
                  </a:rPr>
                  <a:t>ressources</a:t>
                </a:r>
                <a:r>
                  <a:rPr lang="en-US" sz="1000" b="1" dirty="0" smtClean="0">
                    <a:solidFill>
                      <a:schemeClr val="tx2"/>
                    </a:solidFill>
                  </a:rPr>
                  <a:t> </a:t>
                </a:r>
                <a:r>
                  <a:rPr lang="en-US" sz="1000" b="1" dirty="0" err="1" smtClean="0">
                    <a:solidFill>
                      <a:schemeClr val="tx2"/>
                    </a:solidFill>
                  </a:rPr>
                  <a:t>dans</a:t>
                </a:r>
                <a:r>
                  <a:rPr lang="en-US" sz="1000" b="1" dirty="0" smtClean="0">
                    <a:solidFill>
                      <a:schemeClr val="tx2"/>
                    </a:solidFill>
                  </a:rPr>
                  <a:t> la </a:t>
                </a:r>
                <a:r>
                  <a:rPr lang="en-US" sz="1000" b="1" dirty="0" err="1" smtClean="0">
                    <a:solidFill>
                      <a:schemeClr val="tx2"/>
                    </a:solidFill>
                  </a:rPr>
                  <a:t>communauté</a:t>
                </a:r>
                <a:endParaRPr lang="en-US" sz="1000" b="1" dirty="0">
                  <a:solidFill>
                    <a:schemeClr val="tx2"/>
                  </a:solidFill>
                </a:endParaRPr>
              </a:p>
            </p:txBody>
          </p:sp>
          <p:sp>
            <p:nvSpPr>
              <p:cNvPr id="14" name="TextBox 13"/>
              <p:cNvSpPr txBox="1"/>
              <p:nvPr/>
            </p:nvSpPr>
            <p:spPr>
              <a:xfrm>
                <a:off x="6603236" y="4885212"/>
                <a:ext cx="3085600" cy="400110"/>
              </a:xfrm>
              <a:prstGeom prst="rect">
                <a:avLst/>
              </a:prstGeom>
              <a:noFill/>
            </p:spPr>
            <p:txBody>
              <a:bodyPr wrap="square" rtlCol="0">
                <a:spAutoFit/>
              </a:bodyPr>
              <a:lstStyle/>
              <a:p>
                <a:pPr algn="r"/>
                <a:r>
                  <a:rPr lang="en-US" sz="1000" b="1" dirty="0" err="1" smtClean="0">
                    <a:solidFill>
                      <a:srgbClr val="484B49"/>
                    </a:solidFill>
                  </a:rPr>
                  <a:t>Que</a:t>
                </a:r>
                <a:r>
                  <a:rPr lang="en-US" sz="1000" b="1" dirty="0" smtClean="0">
                    <a:solidFill>
                      <a:srgbClr val="484B49"/>
                    </a:solidFill>
                  </a:rPr>
                  <a:t> les </a:t>
                </a:r>
                <a:r>
                  <a:rPr lang="en-US" sz="1000" b="1" dirty="0" err="1" smtClean="0">
                    <a:solidFill>
                      <a:srgbClr val="484B49"/>
                    </a:solidFill>
                  </a:rPr>
                  <a:t>entreprises</a:t>
                </a:r>
                <a:r>
                  <a:rPr lang="en-US" sz="1000" b="1" dirty="0" smtClean="0">
                    <a:solidFill>
                      <a:srgbClr val="484B49"/>
                    </a:solidFill>
                  </a:rPr>
                  <a:t> </a:t>
                </a:r>
                <a:r>
                  <a:rPr lang="en-US" sz="1000" b="1" dirty="0" err="1" smtClean="0">
                    <a:solidFill>
                      <a:srgbClr val="484B49"/>
                    </a:solidFill>
                  </a:rPr>
                  <a:t>diversifient</a:t>
                </a:r>
                <a:r>
                  <a:rPr lang="en-US" sz="1000" b="1" dirty="0" smtClean="0">
                    <a:solidFill>
                      <a:srgbClr val="484B49"/>
                    </a:solidFill>
                  </a:rPr>
                  <a:t> les </a:t>
                </a:r>
                <a:r>
                  <a:rPr lang="en-US" sz="1000" b="1" dirty="0" err="1" smtClean="0">
                    <a:solidFill>
                      <a:srgbClr val="484B49"/>
                    </a:solidFill>
                  </a:rPr>
                  <a:t>mesures</a:t>
                </a:r>
                <a:r>
                  <a:rPr lang="en-US" sz="1000" b="1" dirty="0" smtClean="0">
                    <a:solidFill>
                      <a:srgbClr val="484B49"/>
                    </a:solidFill>
                  </a:rPr>
                  <a:t> </a:t>
                </a:r>
                <a:br>
                  <a:rPr lang="en-US" sz="1000" b="1" dirty="0" smtClean="0">
                    <a:solidFill>
                      <a:srgbClr val="484B49"/>
                    </a:solidFill>
                  </a:rPr>
                </a:br>
                <a:r>
                  <a:rPr lang="en-US" sz="1000" b="1" dirty="0" smtClean="0">
                    <a:solidFill>
                      <a:srgbClr val="484B49"/>
                    </a:solidFill>
                  </a:rPr>
                  <a:t>de conciliation </a:t>
                </a:r>
                <a:r>
                  <a:rPr lang="en-US" sz="1000" b="1" dirty="0" err="1" smtClean="0">
                    <a:solidFill>
                      <a:srgbClr val="484B49"/>
                    </a:solidFill>
                  </a:rPr>
                  <a:t>famille</a:t>
                </a:r>
                <a:r>
                  <a:rPr lang="en-US" sz="1000" b="1" dirty="0" smtClean="0">
                    <a:solidFill>
                      <a:srgbClr val="484B49"/>
                    </a:solidFill>
                  </a:rPr>
                  <a:t>-travail </a:t>
                </a:r>
                <a:r>
                  <a:rPr lang="en-US" sz="1000" b="1" dirty="0" err="1" smtClean="0">
                    <a:solidFill>
                      <a:srgbClr val="484B49"/>
                    </a:solidFill>
                  </a:rPr>
                  <a:t>proposées</a:t>
                </a:r>
                <a:endParaRPr lang="en-US" sz="1000" b="1" dirty="0">
                  <a:solidFill>
                    <a:srgbClr val="484B49"/>
                  </a:solidFill>
                </a:endParaRPr>
              </a:p>
            </p:txBody>
          </p:sp>
          <p:sp>
            <p:nvSpPr>
              <p:cNvPr id="19" name="TextBox 18"/>
              <p:cNvSpPr txBox="1"/>
              <p:nvPr/>
            </p:nvSpPr>
            <p:spPr>
              <a:xfrm>
                <a:off x="6603236" y="3961172"/>
                <a:ext cx="3085600" cy="553998"/>
              </a:xfrm>
              <a:prstGeom prst="rect">
                <a:avLst/>
              </a:prstGeom>
              <a:noFill/>
            </p:spPr>
            <p:txBody>
              <a:bodyPr wrap="square" rtlCol="0">
                <a:spAutoFit/>
              </a:bodyPr>
              <a:lstStyle/>
              <a:p>
                <a:pPr algn="r"/>
                <a:r>
                  <a:rPr lang="en-US" sz="1000" b="1" dirty="0" err="1" smtClean="0">
                    <a:solidFill>
                      <a:schemeClr val="tx2"/>
                    </a:solidFill>
                  </a:rPr>
                  <a:t>Que</a:t>
                </a:r>
                <a:r>
                  <a:rPr lang="en-US" sz="1000" b="1" dirty="0" smtClean="0">
                    <a:solidFill>
                      <a:schemeClr val="tx2"/>
                    </a:solidFill>
                  </a:rPr>
                  <a:t> la </a:t>
                </a:r>
                <a:r>
                  <a:rPr lang="en-US" sz="1000" b="1" dirty="0" err="1" smtClean="0">
                    <a:solidFill>
                      <a:schemeClr val="tx2"/>
                    </a:solidFill>
                  </a:rPr>
                  <a:t>société</a:t>
                </a:r>
                <a:r>
                  <a:rPr lang="en-US" sz="1000" b="1" dirty="0" smtClean="0">
                    <a:solidFill>
                      <a:schemeClr val="tx2"/>
                    </a:solidFill>
                  </a:rPr>
                  <a:t> encourage </a:t>
                </a:r>
                <a:r>
                  <a:rPr lang="en-US" sz="1000" b="1" dirty="0" err="1" smtClean="0">
                    <a:solidFill>
                      <a:schemeClr val="tx2"/>
                    </a:solidFill>
                  </a:rPr>
                  <a:t>l’utilisation</a:t>
                </a:r>
                <a:r>
                  <a:rPr lang="en-US" sz="1000" b="1" dirty="0" smtClean="0">
                    <a:solidFill>
                      <a:schemeClr val="tx2"/>
                    </a:solidFill>
                  </a:rPr>
                  <a:t> des </a:t>
                </a:r>
                <a:r>
                  <a:rPr lang="en-US" sz="1000" b="1" dirty="0" err="1" smtClean="0">
                    <a:solidFill>
                      <a:schemeClr val="tx2"/>
                    </a:solidFill>
                  </a:rPr>
                  <a:t>mesures</a:t>
                </a:r>
                <a:r>
                  <a:rPr lang="en-US" sz="1000" b="1" dirty="0" smtClean="0">
                    <a:solidFill>
                      <a:schemeClr val="tx2"/>
                    </a:solidFill>
                  </a:rPr>
                  <a:t> </a:t>
                </a:r>
                <a:br>
                  <a:rPr lang="en-US" sz="1000" b="1" dirty="0" smtClean="0">
                    <a:solidFill>
                      <a:schemeClr val="tx2"/>
                    </a:solidFill>
                  </a:rPr>
                </a:br>
                <a:r>
                  <a:rPr lang="en-US" sz="1000" b="1" dirty="0" smtClean="0">
                    <a:solidFill>
                      <a:schemeClr val="tx2"/>
                    </a:solidFill>
                  </a:rPr>
                  <a:t>de conciliation </a:t>
                </a:r>
                <a:r>
                  <a:rPr lang="en-US" sz="1000" b="1" dirty="0" err="1" smtClean="0">
                    <a:solidFill>
                      <a:schemeClr val="tx2"/>
                    </a:solidFill>
                  </a:rPr>
                  <a:t>famille</a:t>
                </a:r>
                <a:r>
                  <a:rPr lang="en-US" sz="1000" b="1" dirty="0" smtClean="0">
                    <a:solidFill>
                      <a:schemeClr val="tx2"/>
                    </a:solidFill>
                  </a:rPr>
                  <a:t>-travail pour </a:t>
                </a:r>
                <a:r>
                  <a:rPr lang="en-US" sz="1000" b="1" dirty="0" err="1" smtClean="0">
                    <a:solidFill>
                      <a:schemeClr val="tx2"/>
                    </a:solidFill>
                  </a:rPr>
                  <a:t>que</a:t>
                </a:r>
                <a:r>
                  <a:rPr lang="en-US" sz="1000" b="1" dirty="0" smtClean="0">
                    <a:solidFill>
                      <a:schemeClr val="tx2"/>
                    </a:solidFill>
                  </a:rPr>
                  <a:t> </a:t>
                </a:r>
                <a:r>
                  <a:rPr lang="en-US" sz="1000" b="1" dirty="0" err="1" smtClean="0">
                    <a:solidFill>
                      <a:schemeClr val="tx2"/>
                    </a:solidFill>
                  </a:rPr>
                  <a:t>tous</a:t>
                </a:r>
                <a:r>
                  <a:rPr lang="en-US" sz="1000" b="1" dirty="0" smtClean="0">
                    <a:solidFill>
                      <a:schemeClr val="tx2"/>
                    </a:solidFill>
                  </a:rPr>
                  <a:t> les parents se </a:t>
                </a:r>
                <a:r>
                  <a:rPr lang="en-US" sz="1000" b="1" dirty="0" err="1" smtClean="0">
                    <a:solidFill>
                      <a:schemeClr val="tx2"/>
                    </a:solidFill>
                  </a:rPr>
                  <a:t>sentent</a:t>
                </a:r>
                <a:r>
                  <a:rPr lang="en-US" sz="1000" b="1" dirty="0" smtClean="0">
                    <a:solidFill>
                      <a:schemeClr val="tx2"/>
                    </a:solidFill>
                  </a:rPr>
                  <a:t> </a:t>
                </a:r>
                <a:r>
                  <a:rPr lang="en-US" sz="1000" b="1" dirty="0" err="1" smtClean="0">
                    <a:solidFill>
                      <a:schemeClr val="tx2"/>
                    </a:solidFill>
                  </a:rPr>
                  <a:t>à</a:t>
                </a:r>
                <a:r>
                  <a:rPr lang="en-US" sz="1000" b="1" dirty="0" smtClean="0">
                    <a:solidFill>
                      <a:schemeClr val="tx2"/>
                    </a:solidFill>
                  </a:rPr>
                  <a:t> </a:t>
                </a:r>
                <a:r>
                  <a:rPr lang="en-US" sz="1000" b="1" dirty="0" err="1" smtClean="0">
                    <a:solidFill>
                      <a:schemeClr val="tx2"/>
                    </a:solidFill>
                  </a:rPr>
                  <a:t>l’aise</a:t>
                </a:r>
                <a:r>
                  <a:rPr lang="en-US" sz="1000" b="1" dirty="0" smtClean="0">
                    <a:solidFill>
                      <a:schemeClr val="tx2"/>
                    </a:solidFill>
                  </a:rPr>
                  <a:t> de les </a:t>
                </a:r>
                <a:r>
                  <a:rPr lang="en-US" sz="1000" b="1" dirty="0" err="1" smtClean="0">
                    <a:solidFill>
                      <a:schemeClr val="tx2"/>
                    </a:solidFill>
                  </a:rPr>
                  <a:t>utiliser</a:t>
                </a:r>
                <a:endParaRPr lang="en-US" sz="1000" b="1" dirty="0">
                  <a:solidFill>
                    <a:schemeClr val="tx2"/>
                  </a:solidFill>
                </a:endParaRPr>
              </a:p>
            </p:txBody>
          </p:sp>
          <p:sp>
            <p:nvSpPr>
              <p:cNvPr id="20" name="TextBox 19"/>
              <p:cNvSpPr txBox="1"/>
              <p:nvPr/>
            </p:nvSpPr>
            <p:spPr>
              <a:xfrm>
                <a:off x="6603236" y="3225771"/>
                <a:ext cx="3085600" cy="400110"/>
              </a:xfrm>
              <a:prstGeom prst="rect">
                <a:avLst/>
              </a:prstGeom>
              <a:noFill/>
            </p:spPr>
            <p:txBody>
              <a:bodyPr wrap="square" rtlCol="0">
                <a:spAutoFit/>
              </a:bodyPr>
              <a:lstStyle/>
              <a:p>
                <a:pPr algn="r"/>
                <a:r>
                  <a:rPr lang="en-US" sz="1000" b="1" dirty="0" err="1" smtClean="0">
                    <a:solidFill>
                      <a:srgbClr val="484B49"/>
                    </a:solidFill>
                  </a:rPr>
                  <a:t>Que</a:t>
                </a:r>
                <a:r>
                  <a:rPr lang="en-US" sz="1000" b="1" dirty="0" smtClean="0">
                    <a:solidFill>
                      <a:srgbClr val="484B49"/>
                    </a:solidFill>
                  </a:rPr>
                  <a:t> les </a:t>
                </a:r>
                <a:r>
                  <a:rPr lang="en-US" sz="1000" b="1" dirty="0" err="1" smtClean="0">
                    <a:solidFill>
                      <a:srgbClr val="484B49"/>
                    </a:solidFill>
                  </a:rPr>
                  <a:t>entreprises</a:t>
                </a:r>
                <a:r>
                  <a:rPr lang="en-US" sz="1000" b="1" dirty="0" smtClean="0">
                    <a:solidFill>
                      <a:srgbClr val="484B49"/>
                    </a:solidFill>
                  </a:rPr>
                  <a:t> </a:t>
                </a:r>
                <a:r>
                  <a:rPr lang="en-US" sz="1000" b="1" dirty="0" err="1" smtClean="0">
                    <a:solidFill>
                      <a:srgbClr val="484B49"/>
                    </a:solidFill>
                  </a:rPr>
                  <a:t>soient</a:t>
                </a:r>
                <a:r>
                  <a:rPr lang="en-US" sz="1000" b="1" dirty="0" smtClean="0">
                    <a:solidFill>
                      <a:srgbClr val="484B49"/>
                    </a:solidFill>
                  </a:rPr>
                  <a:t> plus </a:t>
                </a:r>
                <a:r>
                  <a:rPr lang="en-US" sz="1000" b="1" dirty="0" err="1" smtClean="0">
                    <a:solidFill>
                      <a:srgbClr val="484B49"/>
                    </a:solidFill>
                  </a:rPr>
                  <a:t>nombreuses</a:t>
                </a:r>
                <a:r>
                  <a:rPr lang="en-US" sz="1000" b="1" dirty="0" smtClean="0">
                    <a:solidFill>
                      <a:srgbClr val="484B49"/>
                    </a:solidFill>
                  </a:rPr>
                  <a:t> </a:t>
                </a:r>
                <a:r>
                  <a:rPr lang="en-US" sz="1000" b="1" dirty="0" err="1" smtClean="0">
                    <a:solidFill>
                      <a:srgbClr val="484B49"/>
                    </a:solidFill>
                  </a:rPr>
                  <a:t>à</a:t>
                </a:r>
                <a:r>
                  <a:rPr lang="en-US" sz="1000" b="1" dirty="0" smtClean="0">
                    <a:solidFill>
                      <a:srgbClr val="484B49"/>
                    </a:solidFill>
                  </a:rPr>
                  <a:t> </a:t>
                </a:r>
                <a:br>
                  <a:rPr lang="en-US" sz="1000" b="1" dirty="0" smtClean="0">
                    <a:solidFill>
                      <a:srgbClr val="484B49"/>
                    </a:solidFill>
                  </a:rPr>
                </a:br>
                <a:r>
                  <a:rPr lang="en-US" sz="1000" b="1" dirty="0" err="1" smtClean="0">
                    <a:solidFill>
                      <a:srgbClr val="484B49"/>
                    </a:solidFill>
                  </a:rPr>
                  <a:t>offrir</a:t>
                </a:r>
                <a:r>
                  <a:rPr lang="en-US" sz="1000" b="1" dirty="0" smtClean="0">
                    <a:solidFill>
                      <a:srgbClr val="484B49"/>
                    </a:solidFill>
                  </a:rPr>
                  <a:t> des </a:t>
                </a:r>
                <a:r>
                  <a:rPr lang="en-US" sz="1000" b="1" dirty="0" err="1" smtClean="0">
                    <a:solidFill>
                      <a:srgbClr val="484B49"/>
                    </a:solidFill>
                  </a:rPr>
                  <a:t>mesures</a:t>
                </a:r>
                <a:r>
                  <a:rPr lang="en-US" sz="1000" b="1" dirty="0" smtClean="0">
                    <a:solidFill>
                      <a:srgbClr val="484B49"/>
                    </a:solidFill>
                  </a:rPr>
                  <a:t> de conciliation </a:t>
                </a:r>
                <a:r>
                  <a:rPr lang="en-US" sz="1000" b="1" dirty="0" err="1" smtClean="0">
                    <a:solidFill>
                      <a:srgbClr val="484B49"/>
                    </a:solidFill>
                  </a:rPr>
                  <a:t>famille</a:t>
                </a:r>
                <a:r>
                  <a:rPr lang="en-US" sz="1000" b="1" dirty="0" smtClean="0">
                    <a:solidFill>
                      <a:srgbClr val="484B49"/>
                    </a:solidFill>
                  </a:rPr>
                  <a:t>-travail</a:t>
                </a:r>
                <a:endParaRPr lang="en-US" sz="1000" b="1" dirty="0">
                  <a:solidFill>
                    <a:srgbClr val="484B49"/>
                  </a:solidFill>
                </a:endParaRPr>
              </a:p>
            </p:txBody>
          </p:sp>
          <p:sp>
            <p:nvSpPr>
              <p:cNvPr id="21" name="TextBox 20"/>
              <p:cNvSpPr txBox="1"/>
              <p:nvPr/>
            </p:nvSpPr>
            <p:spPr>
              <a:xfrm>
                <a:off x="6603236" y="2309448"/>
                <a:ext cx="3085600" cy="553998"/>
              </a:xfrm>
              <a:prstGeom prst="rect">
                <a:avLst/>
              </a:prstGeom>
              <a:noFill/>
            </p:spPr>
            <p:txBody>
              <a:bodyPr wrap="square" rtlCol="0">
                <a:spAutoFit/>
              </a:bodyPr>
              <a:lstStyle/>
              <a:p>
                <a:pPr algn="r"/>
                <a:r>
                  <a:rPr lang="en-US" sz="1000" b="1" dirty="0" err="1" smtClean="0">
                    <a:solidFill>
                      <a:srgbClr val="484B49"/>
                    </a:solidFill>
                  </a:rPr>
                  <a:t>Que</a:t>
                </a:r>
                <a:r>
                  <a:rPr lang="en-US" sz="1000" b="1" dirty="0" smtClean="0">
                    <a:solidFill>
                      <a:srgbClr val="484B49"/>
                    </a:solidFill>
                  </a:rPr>
                  <a:t> les </a:t>
                </a:r>
                <a:r>
                  <a:rPr lang="en-US" sz="1000" b="1" dirty="0" err="1" smtClean="0">
                    <a:solidFill>
                      <a:srgbClr val="484B49"/>
                    </a:solidFill>
                  </a:rPr>
                  <a:t>horaires</a:t>
                </a:r>
                <a:r>
                  <a:rPr lang="en-US" sz="1000" b="1" dirty="0" smtClean="0">
                    <a:solidFill>
                      <a:srgbClr val="484B49"/>
                    </a:solidFill>
                  </a:rPr>
                  <a:t> de services </a:t>
                </a:r>
                <a:br>
                  <a:rPr lang="en-US" sz="1000" b="1" dirty="0" smtClean="0">
                    <a:solidFill>
                      <a:srgbClr val="484B49"/>
                    </a:solidFill>
                  </a:rPr>
                </a:br>
                <a:r>
                  <a:rPr lang="en-US" sz="1000" b="1" dirty="0" smtClean="0">
                    <a:solidFill>
                      <a:srgbClr val="484B49"/>
                    </a:solidFill>
                  </a:rPr>
                  <a:t>(</a:t>
                </a:r>
                <a:r>
                  <a:rPr lang="en-US" sz="1000" b="1" dirty="0" err="1" smtClean="0">
                    <a:solidFill>
                      <a:srgbClr val="484B49"/>
                    </a:solidFill>
                  </a:rPr>
                  <a:t>municipaux</a:t>
                </a:r>
                <a:r>
                  <a:rPr lang="en-US" sz="1000" b="1" dirty="0" smtClean="0">
                    <a:solidFill>
                      <a:srgbClr val="484B49"/>
                    </a:solidFill>
                  </a:rPr>
                  <a:t>, </a:t>
                </a:r>
                <a:r>
                  <a:rPr lang="en-US" sz="1000" b="1" dirty="0" err="1" smtClean="0">
                    <a:solidFill>
                      <a:srgbClr val="484B49"/>
                    </a:solidFill>
                  </a:rPr>
                  <a:t>communautaires</a:t>
                </a:r>
                <a:r>
                  <a:rPr lang="en-US" sz="1000" b="1" dirty="0" smtClean="0">
                    <a:solidFill>
                      <a:srgbClr val="484B49"/>
                    </a:solidFill>
                  </a:rPr>
                  <a:t>, santé, services </a:t>
                </a:r>
                <a:r>
                  <a:rPr lang="en-US" sz="1000" b="1" dirty="0" err="1" smtClean="0">
                    <a:solidFill>
                      <a:srgbClr val="484B49"/>
                    </a:solidFill>
                  </a:rPr>
                  <a:t>sociaux</a:t>
                </a:r>
                <a:r>
                  <a:rPr lang="en-US" sz="1000" b="1" dirty="0" smtClean="0">
                    <a:solidFill>
                      <a:srgbClr val="484B49"/>
                    </a:solidFill>
                  </a:rPr>
                  <a:t>) </a:t>
                </a:r>
                <a:r>
                  <a:rPr lang="en-US" sz="1000" b="1" dirty="0" err="1" smtClean="0">
                    <a:solidFill>
                      <a:srgbClr val="484B49"/>
                    </a:solidFill>
                  </a:rPr>
                  <a:t>soient</a:t>
                </a:r>
                <a:r>
                  <a:rPr lang="en-US" sz="1000" b="1" dirty="0" smtClean="0">
                    <a:solidFill>
                      <a:srgbClr val="484B49"/>
                    </a:solidFill>
                  </a:rPr>
                  <a:t> </a:t>
                </a:r>
                <a:r>
                  <a:rPr lang="en-US" sz="1000" b="1" dirty="0" err="1" smtClean="0">
                    <a:solidFill>
                      <a:srgbClr val="484B49"/>
                    </a:solidFill>
                  </a:rPr>
                  <a:t>mieux</a:t>
                </a:r>
                <a:r>
                  <a:rPr lang="en-US" sz="1000" b="1" dirty="0" smtClean="0">
                    <a:solidFill>
                      <a:srgbClr val="484B49"/>
                    </a:solidFill>
                  </a:rPr>
                  <a:t> </a:t>
                </a:r>
                <a:r>
                  <a:rPr lang="en-US" sz="1000" b="1" dirty="0" err="1" smtClean="0">
                    <a:solidFill>
                      <a:srgbClr val="484B49"/>
                    </a:solidFill>
                  </a:rPr>
                  <a:t>adaptés</a:t>
                </a:r>
                <a:r>
                  <a:rPr lang="en-US" sz="1000" b="1" dirty="0" smtClean="0">
                    <a:solidFill>
                      <a:srgbClr val="484B49"/>
                    </a:solidFill>
                  </a:rPr>
                  <a:t> </a:t>
                </a:r>
                <a:r>
                  <a:rPr lang="en-US" sz="1000" b="1" dirty="0" err="1" smtClean="0">
                    <a:solidFill>
                      <a:srgbClr val="484B49"/>
                    </a:solidFill>
                  </a:rPr>
                  <a:t>à</a:t>
                </a:r>
                <a:r>
                  <a:rPr lang="en-US" sz="1000" b="1" dirty="0" smtClean="0">
                    <a:solidFill>
                      <a:srgbClr val="484B49"/>
                    </a:solidFill>
                  </a:rPr>
                  <a:t> la </a:t>
                </a:r>
                <a:r>
                  <a:rPr lang="en-US" sz="1000" b="1" dirty="0" err="1" smtClean="0">
                    <a:solidFill>
                      <a:srgbClr val="484B49"/>
                    </a:solidFill>
                  </a:rPr>
                  <a:t>réalité</a:t>
                </a:r>
                <a:r>
                  <a:rPr lang="en-US" sz="1000" b="1" dirty="0" smtClean="0">
                    <a:solidFill>
                      <a:srgbClr val="484B49"/>
                    </a:solidFill>
                  </a:rPr>
                  <a:t> du travail</a:t>
                </a:r>
                <a:endParaRPr lang="en-US" sz="1000" b="1" dirty="0">
                  <a:solidFill>
                    <a:srgbClr val="484B49"/>
                  </a:solidFill>
                </a:endParaRPr>
              </a:p>
            </p:txBody>
          </p:sp>
          <p:sp>
            <p:nvSpPr>
              <p:cNvPr id="22" name="TextBox 21"/>
              <p:cNvSpPr txBox="1"/>
              <p:nvPr/>
            </p:nvSpPr>
            <p:spPr>
              <a:xfrm>
                <a:off x="6404881" y="1394974"/>
                <a:ext cx="3283955" cy="707886"/>
              </a:xfrm>
              <a:prstGeom prst="rect">
                <a:avLst/>
              </a:prstGeom>
              <a:noFill/>
            </p:spPr>
            <p:txBody>
              <a:bodyPr wrap="square" rtlCol="0">
                <a:spAutoFit/>
              </a:bodyPr>
              <a:lstStyle/>
              <a:p>
                <a:pPr algn="r"/>
                <a:r>
                  <a:rPr lang="en-US" sz="1000" b="1" dirty="0" err="1" smtClean="0">
                    <a:solidFill>
                      <a:srgbClr val="484B49"/>
                    </a:solidFill>
                  </a:rPr>
                  <a:t>Que</a:t>
                </a:r>
                <a:r>
                  <a:rPr lang="en-US" sz="1000" b="1" dirty="0" smtClean="0">
                    <a:solidFill>
                      <a:srgbClr val="484B49"/>
                    </a:solidFill>
                  </a:rPr>
                  <a:t> le </a:t>
                </a:r>
                <a:r>
                  <a:rPr lang="en-US" sz="1000" b="1" dirty="0" err="1" smtClean="0">
                    <a:solidFill>
                      <a:srgbClr val="484B49"/>
                    </a:solidFill>
                  </a:rPr>
                  <a:t>gouvernement</a:t>
                </a:r>
                <a:r>
                  <a:rPr lang="en-US" sz="1000" b="1" dirty="0" smtClean="0">
                    <a:solidFill>
                      <a:srgbClr val="484B49"/>
                    </a:solidFill>
                  </a:rPr>
                  <a:t> </a:t>
                </a:r>
                <a:r>
                  <a:rPr lang="en-US" sz="1000" b="1" dirty="0" err="1" smtClean="0">
                    <a:solidFill>
                      <a:srgbClr val="484B49"/>
                    </a:solidFill>
                  </a:rPr>
                  <a:t>encadre</a:t>
                </a:r>
                <a:r>
                  <a:rPr lang="en-US" sz="1000" b="1" dirty="0" smtClean="0">
                    <a:solidFill>
                      <a:srgbClr val="484B49"/>
                    </a:solidFill>
                  </a:rPr>
                  <a:t> les </a:t>
                </a:r>
                <a:r>
                  <a:rPr lang="en-US" sz="1000" b="1" dirty="0" err="1" smtClean="0">
                    <a:solidFill>
                      <a:srgbClr val="484B49"/>
                    </a:solidFill>
                  </a:rPr>
                  <a:t>entreprises</a:t>
                </a:r>
                <a:r>
                  <a:rPr lang="en-US" sz="1000" b="1" dirty="0" smtClean="0">
                    <a:solidFill>
                      <a:srgbClr val="484B49"/>
                    </a:solidFill>
                  </a:rPr>
                  <a:t> par des </a:t>
                </a:r>
                <a:r>
                  <a:rPr lang="en-US" sz="1000" b="1" dirty="0" err="1" smtClean="0">
                    <a:solidFill>
                      <a:srgbClr val="484B49"/>
                    </a:solidFill>
                  </a:rPr>
                  <a:t>lois</a:t>
                </a:r>
                <a:r>
                  <a:rPr lang="en-US" sz="1000" b="1" dirty="0" smtClean="0">
                    <a:solidFill>
                      <a:srgbClr val="484B49"/>
                    </a:solidFill>
                  </a:rPr>
                  <a:t> pour </a:t>
                </a:r>
                <a:r>
                  <a:rPr lang="en-US" sz="1000" b="1" dirty="0" err="1" smtClean="0">
                    <a:solidFill>
                      <a:srgbClr val="484B49"/>
                    </a:solidFill>
                  </a:rPr>
                  <a:t>s’assurer</a:t>
                </a:r>
                <a:r>
                  <a:rPr lang="en-US" sz="1000" b="1" dirty="0" smtClean="0">
                    <a:solidFill>
                      <a:srgbClr val="484B49"/>
                    </a:solidFill>
                  </a:rPr>
                  <a:t> </a:t>
                </a:r>
                <a:r>
                  <a:rPr lang="en-US" sz="1000" b="1" dirty="0" err="1" smtClean="0">
                    <a:solidFill>
                      <a:srgbClr val="484B49"/>
                    </a:solidFill>
                  </a:rPr>
                  <a:t>que</a:t>
                </a:r>
                <a:r>
                  <a:rPr lang="en-US" sz="1000" b="1" dirty="0" smtClean="0">
                    <a:solidFill>
                      <a:srgbClr val="484B49"/>
                    </a:solidFill>
                  </a:rPr>
                  <a:t> </a:t>
                </a:r>
                <a:r>
                  <a:rPr lang="en-US" sz="1000" b="1" dirty="0" err="1" smtClean="0">
                    <a:solidFill>
                      <a:srgbClr val="484B49"/>
                    </a:solidFill>
                  </a:rPr>
                  <a:t>tous</a:t>
                </a:r>
                <a:r>
                  <a:rPr lang="en-US" sz="1000" b="1" dirty="0" smtClean="0">
                    <a:solidFill>
                      <a:srgbClr val="484B49"/>
                    </a:solidFill>
                  </a:rPr>
                  <a:t> les parents </a:t>
                </a:r>
                <a:r>
                  <a:rPr lang="en-US" sz="1000" b="1" dirty="0" err="1" smtClean="0">
                    <a:solidFill>
                      <a:srgbClr val="484B49"/>
                    </a:solidFill>
                  </a:rPr>
                  <a:t>puissent</a:t>
                </a:r>
                <a:r>
                  <a:rPr lang="en-US" sz="1000" b="1" dirty="0" smtClean="0">
                    <a:solidFill>
                      <a:srgbClr val="484B49"/>
                    </a:solidFill>
                  </a:rPr>
                  <a:t> </a:t>
                </a:r>
                <a:r>
                  <a:rPr lang="en-US" sz="1000" b="1" dirty="0" err="1" smtClean="0">
                    <a:solidFill>
                      <a:srgbClr val="484B49"/>
                    </a:solidFill>
                  </a:rPr>
                  <a:t>bénéficier</a:t>
                </a:r>
                <a:r>
                  <a:rPr lang="en-US" sz="1000" b="1" dirty="0" smtClean="0">
                    <a:solidFill>
                      <a:srgbClr val="484B49"/>
                    </a:solidFill>
                  </a:rPr>
                  <a:t> de </a:t>
                </a:r>
                <a:r>
                  <a:rPr lang="en-US" sz="1000" b="1" dirty="0" err="1" smtClean="0">
                    <a:solidFill>
                      <a:srgbClr val="484B49"/>
                    </a:solidFill>
                  </a:rPr>
                  <a:t>mesures</a:t>
                </a:r>
                <a:r>
                  <a:rPr lang="en-US" sz="1000" b="1" dirty="0" smtClean="0">
                    <a:solidFill>
                      <a:srgbClr val="484B49"/>
                    </a:solidFill>
                  </a:rPr>
                  <a:t> de conciliation </a:t>
                </a:r>
                <a:r>
                  <a:rPr lang="en-US" sz="1000" b="1" dirty="0" err="1" smtClean="0">
                    <a:solidFill>
                      <a:srgbClr val="484B49"/>
                    </a:solidFill>
                  </a:rPr>
                  <a:t>famille</a:t>
                </a:r>
                <a:r>
                  <a:rPr lang="en-US" sz="1000" b="1" dirty="0" smtClean="0">
                    <a:solidFill>
                      <a:srgbClr val="484B49"/>
                    </a:solidFill>
                  </a:rPr>
                  <a:t>-travail, </a:t>
                </a:r>
                <a:r>
                  <a:rPr lang="en-US" sz="1000" b="1" dirty="0" err="1" smtClean="0">
                    <a:solidFill>
                      <a:srgbClr val="484B49"/>
                    </a:solidFill>
                  </a:rPr>
                  <a:t>peu</a:t>
                </a:r>
                <a:r>
                  <a:rPr lang="en-US" sz="1000" b="1" dirty="0" smtClean="0">
                    <a:solidFill>
                      <a:srgbClr val="484B49"/>
                    </a:solidFill>
                  </a:rPr>
                  <a:t> </a:t>
                </a:r>
                <a:r>
                  <a:rPr lang="en-US" sz="1000" b="1" dirty="0" err="1" smtClean="0">
                    <a:solidFill>
                      <a:srgbClr val="484B49"/>
                    </a:solidFill>
                  </a:rPr>
                  <a:t>importe</a:t>
                </a:r>
                <a:r>
                  <a:rPr lang="en-US" sz="1000" b="1" dirty="0" smtClean="0">
                    <a:solidFill>
                      <a:srgbClr val="484B49"/>
                    </a:solidFill>
                  </a:rPr>
                  <a:t> </a:t>
                </a:r>
                <a:r>
                  <a:rPr lang="en-US" sz="1000" b="1" dirty="0" err="1" smtClean="0">
                    <a:solidFill>
                      <a:srgbClr val="484B49"/>
                    </a:solidFill>
                  </a:rPr>
                  <a:t>leur</a:t>
                </a:r>
                <a:r>
                  <a:rPr lang="en-US" sz="1000" b="1" dirty="0" smtClean="0">
                    <a:solidFill>
                      <a:srgbClr val="484B49"/>
                    </a:solidFill>
                  </a:rPr>
                  <a:t> </a:t>
                </a:r>
                <a:r>
                  <a:rPr lang="en-US" sz="1000" b="1" dirty="0" err="1" smtClean="0">
                    <a:solidFill>
                      <a:srgbClr val="484B49"/>
                    </a:solidFill>
                  </a:rPr>
                  <a:t>horaire</a:t>
                </a:r>
                <a:r>
                  <a:rPr lang="en-US" sz="1000" b="1" dirty="0" smtClean="0">
                    <a:solidFill>
                      <a:srgbClr val="484B49"/>
                    </a:solidFill>
                  </a:rPr>
                  <a:t> de travail </a:t>
                </a:r>
                <a:r>
                  <a:rPr lang="en-US" sz="1000" b="1" dirty="0" err="1" smtClean="0">
                    <a:solidFill>
                      <a:srgbClr val="484B49"/>
                    </a:solidFill>
                  </a:rPr>
                  <a:t>ou</a:t>
                </a:r>
                <a:r>
                  <a:rPr lang="en-US" sz="1000" b="1" dirty="0" smtClean="0">
                    <a:solidFill>
                      <a:srgbClr val="484B49"/>
                    </a:solidFill>
                  </a:rPr>
                  <a:t> </a:t>
                </a:r>
                <a:r>
                  <a:rPr lang="en-US" sz="1000" b="1" dirty="0" err="1" smtClean="0">
                    <a:solidFill>
                      <a:srgbClr val="484B49"/>
                    </a:solidFill>
                  </a:rPr>
                  <a:t>leur</a:t>
                </a:r>
                <a:r>
                  <a:rPr lang="en-US" sz="1000" b="1" dirty="0" smtClean="0">
                    <a:solidFill>
                      <a:srgbClr val="484B49"/>
                    </a:solidFill>
                  </a:rPr>
                  <a:t> </a:t>
                </a:r>
                <a:r>
                  <a:rPr lang="en-US" sz="1000" b="1" dirty="0" err="1" smtClean="0">
                    <a:solidFill>
                      <a:srgbClr val="484B49"/>
                    </a:solidFill>
                  </a:rPr>
                  <a:t>niveau</a:t>
                </a:r>
                <a:r>
                  <a:rPr lang="en-US" sz="1000" b="1" dirty="0" smtClean="0">
                    <a:solidFill>
                      <a:srgbClr val="484B49"/>
                    </a:solidFill>
                  </a:rPr>
                  <a:t> de </a:t>
                </a:r>
                <a:r>
                  <a:rPr lang="en-US" sz="1000" b="1" dirty="0" err="1" smtClean="0">
                    <a:solidFill>
                      <a:srgbClr val="484B49"/>
                    </a:solidFill>
                  </a:rPr>
                  <a:t>scolarité</a:t>
                </a:r>
                <a:endParaRPr lang="en-US" sz="1000" b="1" dirty="0">
                  <a:solidFill>
                    <a:srgbClr val="484B49"/>
                  </a:solidFill>
                </a:endParaRPr>
              </a:p>
            </p:txBody>
          </p:sp>
        </p:grpSp>
        <p:sp>
          <p:nvSpPr>
            <p:cNvPr id="3" name="TextBox 2"/>
            <p:cNvSpPr txBox="1"/>
            <p:nvPr/>
          </p:nvSpPr>
          <p:spPr>
            <a:xfrm>
              <a:off x="6645108" y="694260"/>
              <a:ext cx="5486400" cy="495520"/>
            </a:xfrm>
            <a:prstGeom prst="rect">
              <a:avLst/>
            </a:prstGeom>
            <a:noFill/>
          </p:spPr>
          <p:txBody>
            <a:bodyPr wrap="square" rtlCol="0">
              <a:spAutoFit/>
            </a:bodyPr>
            <a:lstStyle/>
            <a:p>
              <a:pPr>
                <a:lnSpc>
                  <a:spcPct val="110000"/>
                </a:lnSpc>
              </a:pPr>
              <a:r>
                <a:rPr lang="en-US" sz="1200" b="1" dirty="0" smtClean="0">
                  <a:solidFill>
                    <a:schemeClr val="tx2"/>
                  </a:solidFill>
                </a:rPr>
                <a:t>MESURES LES PLUS INTÉRESSANTES, SELON LES QUÉBÉCOIS, </a:t>
              </a:r>
              <a:br>
                <a:rPr lang="en-US" sz="1200" b="1" dirty="0" smtClean="0">
                  <a:solidFill>
                    <a:schemeClr val="tx2"/>
                  </a:solidFill>
                </a:rPr>
              </a:br>
              <a:r>
                <a:rPr lang="en-US" sz="1200" b="1" dirty="0" smtClean="0">
                  <a:solidFill>
                    <a:schemeClr val="tx2"/>
                  </a:solidFill>
                </a:rPr>
                <a:t>POUR AMÉLIORER LA CONCILIATION FAMILLE-TRAVAIL</a:t>
              </a:r>
              <a:endParaRPr lang="en-US" sz="1200" b="1" dirty="0">
                <a:solidFill>
                  <a:schemeClr val="tx2"/>
                </a:solidFill>
              </a:endParaRPr>
            </a:p>
          </p:txBody>
        </p:sp>
      </p:grpSp>
      <p:sp>
        <p:nvSpPr>
          <p:cNvPr id="4" name="TextBox 3"/>
          <p:cNvSpPr txBox="1"/>
          <p:nvPr/>
        </p:nvSpPr>
        <p:spPr>
          <a:xfrm>
            <a:off x="592668" y="2064262"/>
            <a:ext cx="4440296" cy="3134705"/>
          </a:xfrm>
          <a:prstGeom prst="rect">
            <a:avLst/>
          </a:prstGeom>
          <a:noFill/>
        </p:spPr>
        <p:txBody>
          <a:bodyPr wrap="square" rtlCol="0">
            <a:spAutoFit/>
          </a:bodyPr>
          <a:lstStyle/>
          <a:p>
            <a:pPr>
              <a:lnSpc>
                <a:spcPct val="110000"/>
              </a:lnSpc>
            </a:pPr>
            <a:r>
              <a:rPr lang="fr-CA" sz="1800" b="1" dirty="0">
                <a:solidFill>
                  <a:srgbClr val="FFFFFF"/>
                </a:solidFill>
                <a:latin typeface="Raleway"/>
                <a:cs typeface="Raleway"/>
              </a:rPr>
              <a:t>La conciliation famille-travail a été identifiée lors de récents sondages </a:t>
            </a:r>
            <a:r>
              <a:rPr lang="fr-CA" sz="1800" b="1" dirty="0" smtClean="0">
                <a:solidFill>
                  <a:srgbClr val="FFFFFF"/>
                </a:solidFill>
                <a:latin typeface="Raleway"/>
                <a:cs typeface="Raleway"/>
              </a:rPr>
              <a:t>comme </a:t>
            </a:r>
            <a:r>
              <a:rPr lang="fr-CA" sz="1800" b="1" dirty="0">
                <a:solidFill>
                  <a:srgbClr val="FFFFFF"/>
                </a:solidFill>
                <a:latin typeface="Raleway"/>
                <a:cs typeface="Raleway"/>
              </a:rPr>
              <a:t>étant un enjeu important </a:t>
            </a:r>
            <a:r>
              <a:rPr lang="fr-CA" sz="1800" b="1" dirty="0" smtClean="0">
                <a:solidFill>
                  <a:srgbClr val="FFFFFF"/>
                </a:solidFill>
                <a:latin typeface="Raleway"/>
                <a:cs typeface="Raleway"/>
              </a:rPr>
              <a:t/>
            </a:r>
            <a:br>
              <a:rPr lang="fr-CA" sz="1800" b="1" dirty="0" smtClean="0">
                <a:solidFill>
                  <a:srgbClr val="FFFFFF"/>
                </a:solidFill>
                <a:latin typeface="Raleway"/>
                <a:cs typeface="Raleway"/>
              </a:rPr>
            </a:br>
            <a:r>
              <a:rPr lang="fr-CA" sz="1800" b="1" dirty="0" smtClean="0">
                <a:solidFill>
                  <a:srgbClr val="FFFFFF"/>
                </a:solidFill>
                <a:latin typeface="Raleway"/>
                <a:cs typeface="Raleway"/>
              </a:rPr>
              <a:t>pour </a:t>
            </a:r>
            <a:r>
              <a:rPr lang="fr-CA" sz="1800" b="1" dirty="0">
                <a:solidFill>
                  <a:srgbClr val="FFFFFF"/>
                </a:solidFill>
                <a:latin typeface="Raleway"/>
                <a:cs typeface="Raleway"/>
              </a:rPr>
              <a:t>la qualité de vie des familles. </a:t>
            </a:r>
            <a:endParaRPr lang="fr-CA" sz="1800" b="1" dirty="0" smtClean="0">
              <a:solidFill>
                <a:srgbClr val="FFFFFF"/>
              </a:solidFill>
              <a:latin typeface="Raleway"/>
              <a:cs typeface="Raleway"/>
            </a:endParaRPr>
          </a:p>
          <a:p>
            <a:pPr>
              <a:lnSpc>
                <a:spcPct val="110000"/>
              </a:lnSpc>
            </a:pPr>
            <a:endParaRPr lang="fr-CA" sz="1800" b="1" dirty="0">
              <a:solidFill>
                <a:srgbClr val="FFFFFF"/>
              </a:solidFill>
              <a:latin typeface="Raleway"/>
              <a:cs typeface="Raleway"/>
            </a:endParaRPr>
          </a:p>
          <a:p>
            <a:pPr>
              <a:lnSpc>
                <a:spcPct val="110000"/>
              </a:lnSpc>
            </a:pPr>
            <a:r>
              <a:rPr lang="en-US" sz="1800" b="1" dirty="0">
                <a:solidFill>
                  <a:srgbClr val="FFFFFF"/>
                </a:solidFill>
                <a:latin typeface="Raleway"/>
                <a:cs typeface="Raleway"/>
              </a:rPr>
              <a:t>Nous </a:t>
            </a:r>
            <a:r>
              <a:rPr lang="en-US" sz="1800" b="1" dirty="0" err="1">
                <a:solidFill>
                  <a:srgbClr val="FFFFFF"/>
                </a:solidFill>
                <a:latin typeface="Raleway"/>
                <a:cs typeface="Raleway"/>
              </a:rPr>
              <a:t>avons</a:t>
            </a:r>
            <a:r>
              <a:rPr lang="en-US" sz="1800" b="1" dirty="0">
                <a:solidFill>
                  <a:srgbClr val="FFFFFF"/>
                </a:solidFill>
                <a:latin typeface="Raleway"/>
                <a:cs typeface="Raleway"/>
              </a:rPr>
              <a:t> </a:t>
            </a:r>
            <a:r>
              <a:rPr lang="en-US" sz="1800" b="1" dirty="0" err="1">
                <a:solidFill>
                  <a:srgbClr val="FFFFFF"/>
                </a:solidFill>
                <a:latin typeface="Raleway"/>
                <a:cs typeface="Raleway"/>
              </a:rPr>
              <a:t>donc</a:t>
            </a:r>
            <a:r>
              <a:rPr lang="en-US" sz="1800" b="1" dirty="0">
                <a:solidFill>
                  <a:srgbClr val="FFFFFF"/>
                </a:solidFill>
                <a:latin typeface="Raleway"/>
                <a:cs typeface="Raleway"/>
              </a:rPr>
              <a:t> </a:t>
            </a:r>
            <a:r>
              <a:rPr lang="en-US" sz="1800" b="1" dirty="0" err="1">
                <a:solidFill>
                  <a:srgbClr val="FFFFFF"/>
                </a:solidFill>
                <a:latin typeface="Raleway"/>
                <a:cs typeface="Raleway"/>
              </a:rPr>
              <a:t>demandé</a:t>
            </a:r>
            <a:r>
              <a:rPr lang="en-US" sz="1800" b="1" dirty="0">
                <a:solidFill>
                  <a:srgbClr val="FFFFFF"/>
                </a:solidFill>
                <a:latin typeface="Raleway"/>
                <a:cs typeface="Raleway"/>
              </a:rPr>
              <a:t> aux Québécois de </a:t>
            </a:r>
            <a:r>
              <a:rPr lang="en-US" sz="1800" b="1" dirty="0" err="1">
                <a:solidFill>
                  <a:srgbClr val="FFFFFF"/>
                </a:solidFill>
                <a:latin typeface="Raleway"/>
                <a:cs typeface="Raleway"/>
              </a:rPr>
              <a:t>choisir</a:t>
            </a:r>
            <a:r>
              <a:rPr lang="en-US" sz="1800" b="1" dirty="0">
                <a:solidFill>
                  <a:srgbClr val="FFFFFF"/>
                </a:solidFill>
                <a:latin typeface="Raleway"/>
                <a:cs typeface="Raleway"/>
              </a:rPr>
              <a:t> les </a:t>
            </a:r>
            <a:r>
              <a:rPr lang="en-US" sz="1800" b="1" dirty="0" err="1">
                <a:solidFill>
                  <a:srgbClr val="FFFFFF"/>
                </a:solidFill>
                <a:latin typeface="Raleway"/>
                <a:cs typeface="Raleway"/>
              </a:rPr>
              <a:t>deux</a:t>
            </a:r>
            <a:r>
              <a:rPr lang="en-US" sz="1800" b="1" dirty="0">
                <a:solidFill>
                  <a:srgbClr val="FFFFFF"/>
                </a:solidFill>
                <a:latin typeface="Raleway"/>
                <a:cs typeface="Raleway"/>
              </a:rPr>
              <a:t> </a:t>
            </a:r>
            <a:r>
              <a:rPr lang="en-US" sz="1800" b="1" dirty="0" err="1">
                <a:solidFill>
                  <a:srgbClr val="FFFFFF"/>
                </a:solidFill>
                <a:latin typeface="Raleway"/>
                <a:cs typeface="Raleway"/>
              </a:rPr>
              <a:t>mesures</a:t>
            </a:r>
            <a:r>
              <a:rPr lang="en-US" sz="1800" b="1" dirty="0">
                <a:solidFill>
                  <a:srgbClr val="FFFFFF"/>
                </a:solidFill>
                <a:latin typeface="Raleway"/>
                <a:cs typeface="Raleway"/>
              </a:rPr>
              <a:t> les plus </a:t>
            </a:r>
            <a:r>
              <a:rPr lang="en-US" sz="1800" b="1" dirty="0" err="1">
                <a:solidFill>
                  <a:srgbClr val="FFFFFF"/>
                </a:solidFill>
                <a:latin typeface="Raleway"/>
                <a:cs typeface="Raleway"/>
              </a:rPr>
              <a:t>intéressantes</a:t>
            </a:r>
            <a:r>
              <a:rPr lang="en-US" sz="1800" b="1" dirty="0">
                <a:solidFill>
                  <a:srgbClr val="FFFFFF"/>
                </a:solidFill>
                <a:latin typeface="Raleway"/>
                <a:cs typeface="Raleway"/>
              </a:rPr>
              <a:t>, </a:t>
            </a:r>
            <a:r>
              <a:rPr lang="en-US" sz="1800" b="1" dirty="0" smtClean="0">
                <a:solidFill>
                  <a:srgbClr val="FFFFFF"/>
                </a:solidFill>
                <a:latin typeface="Raleway"/>
                <a:cs typeface="Raleway"/>
              </a:rPr>
              <a:t/>
            </a:r>
            <a:br>
              <a:rPr lang="en-US" sz="1800" b="1" dirty="0" smtClean="0">
                <a:solidFill>
                  <a:srgbClr val="FFFFFF"/>
                </a:solidFill>
                <a:latin typeface="Raleway"/>
                <a:cs typeface="Raleway"/>
              </a:rPr>
            </a:br>
            <a:r>
              <a:rPr lang="en-US" sz="1800" b="1" dirty="0" err="1" smtClean="0">
                <a:solidFill>
                  <a:srgbClr val="FFFFFF"/>
                </a:solidFill>
                <a:latin typeface="Raleway"/>
                <a:cs typeface="Raleway"/>
              </a:rPr>
              <a:t>selon</a:t>
            </a:r>
            <a:r>
              <a:rPr lang="en-US" sz="1800" b="1" dirty="0" smtClean="0">
                <a:solidFill>
                  <a:srgbClr val="FFFFFF"/>
                </a:solidFill>
                <a:latin typeface="Raleway"/>
                <a:cs typeface="Raleway"/>
              </a:rPr>
              <a:t> </a:t>
            </a:r>
            <a:r>
              <a:rPr lang="en-US" sz="1800" b="1" dirty="0" err="1">
                <a:solidFill>
                  <a:srgbClr val="FFFFFF"/>
                </a:solidFill>
                <a:latin typeface="Raleway"/>
                <a:cs typeface="Raleway"/>
              </a:rPr>
              <a:t>eux</a:t>
            </a:r>
            <a:r>
              <a:rPr lang="en-US" sz="1800" b="1" dirty="0">
                <a:solidFill>
                  <a:srgbClr val="FFFFFF"/>
                </a:solidFill>
                <a:latin typeface="Raleway"/>
                <a:cs typeface="Raleway"/>
              </a:rPr>
              <a:t>, pour </a:t>
            </a:r>
            <a:r>
              <a:rPr lang="en-US" sz="1800" b="1" dirty="0" err="1">
                <a:solidFill>
                  <a:srgbClr val="FFFFFF"/>
                </a:solidFill>
                <a:latin typeface="Raleway"/>
                <a:cs typeface="Raleway"/>
              </a:rPr>
              <a:t>améliorer</a:t>
            </a:r>
            <a:r>
              <a:rPr lang="en-US" sz="1800" b="1" dirty="0">
                <a:solidFill>
                  <a:srgbClr val="FFFFFF"/>
                </a:solidFill>
                <a:latin typeface="Raleway"/>
                <a:cs typeface="Raleway"/>
              </a:rPr>
              <a:t> la conciliation </a:t>
            </a:r>
            <a:r>
              <a:rPr lang="en-US" sz="1800" b="1" dirty="0" err="1">
                <a:solidFill>
                  <a:srgbClr val="FFFFFF"/>
                </a:solidFill>
                <a:latin typeface="Raleway"/>
                <a:cs typeface="Raleway"/>
              </a:rPr>
              <a:t>famille</a:t>
            </a:r>
            <a:r>
              <a:rPr lang="en-US" sz="1800" b="1" dirty="0">
                <a:solidFill>
                  <a:srgbClr val="FFFFFF"/>
                </a:solidFill>
                <a:latin typeface="Raleway"/>
                <a:cs typeface="Raleway"/>
              </a:rPr>
              <a:t>-travail en </a:t>
            </a:r>
            <a:r>
              <a:rPr lang="en-US" sz="1800" b="1" dirty="0" err="1">
                <a:solidFill>
                  <a:srgbClr val="FFFFFF"/>
                </a:solidFill>
                <a:latin typeface="Raleway"/>
                <a:cs typeface="Raleway"/>
              </a:rPr>
              <a:t>société</a:t>
            </a:r>
            <a:r>
              <a:rPr lang="en-US" sz="1800" b="1" dirty="0">
                <a:solidFill>
                  <a:schemeClr val="tx2"/>
                </a:solidFill>
                <a:latin typeface="Raleway"/>
                <a:cs typeface="Raleway"/>
              </a:rPr>
              <a:t>.</a:t>
            </a:r>
          </a:p>
        </p:txBody>
      </p:sp>
      <p:sp>
        <p:nvSpPr>
          <p:cNvPr id="24" name="TextBox 23"/>
          <p:cNvSpPr txBox="1"/>
          <p:nvPr/>
        </p:nvSpPr>
        <p:spPr>
          <a:xfrm>
            <a:off x="6326172" y="6562766"/>
            <a:ext cx="2286003" cy="246221"/>
          </a:xfrm>
          <a:prstGeom prst="rect">
            <a:avLst/>
          </a:prstGeom>
          <a:noFill/>
        </p:spPr>
        <p:txBody>
          <a:bodyPr wrap="square" rtlCol="0">
            <a:spAutoFit/>
          </a:bodyPr>
          <a:lstStyle/>
          <a:p>
            <a:r>
              <a:rPr lang="en-US" sz="1500" b="1" baseline="30000" dirty="0" err="1" smtClean="0">
                <a:solidFill>
                  <a:schemeClr val="tx2"/>
                </a:solidFill>
              </a:rPr>
              <a:t>Nombre</a:t>
            </a:r>
            <a:r>
              <a:rPr lang="en-US" sz="1500" b="1" baseline="30000" dirty="0" smtClean="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1 260</a:t>
            </a:r>
          </a:p>
        </p:txBody>
      </p:sp>
      <p:pic>
        <p:nvPicPr>
          <p:cNvPr id="23" name="Picture 22"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3717" y="6091793"/>
            <a:ext cx="992692" cy="384727"/>
          </a:xfrm>
          <a:prstGeom prst="rect">
            <a:avLst/>
          </a:prstGeom>
        </p:spPr>
      </p:pic>
      <p:pic>
        <p:nvPicPr>
          <p:cNvPr id="25" name="Picture 24"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6112" y="6031780"/>
            <a:ext cx="1549577" cy="482783"/>
          </a:xfrm>
          <a:prstGeom prst="rect">
            <a:avLst/>
          </a:prstGeom>
        </p:spPr>
      </p:pic>
      <p:sp>
        <p:nvSpPr>
          <p:cNvPr id="27" name="Espace réservé du numéro de diapositive 3"/>
          <p:cNvSpPr txBox="1">
            <a:spLocks/>
          </p:cNvSpPr>
          <p:nvPr/>
        </p:nvSpPr>
        <p:spPr>
          <a:xfrm>
            <a:off x="587499"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20</a:t>
            </a:fld>
            <a:endParaRPr lang="fr-CA" b="1" dirty="0">
              <a:solidFill>
                <a:srgbClr val="3F3F3F"/>
              </a:solidFill>
              <a:latin typeface="Raleway"/>
              <a:cs typeface="Raleway"/>
            </a:endParaRPr>
          </a:p>
        </p:txBody>
      </p:sp>
      <p:sp>
        <p:nvSpPr>
          <p:cNvPr id="28" name="ZoneTexte 2"/>
          <p:cNvSpPr txBox="1"/>
          <p:nvPr/>
        </p:nvSpPr>
        <p:spPr>
          <a:xfrm>
            <a:off x="6314297" y="6418965"/>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Tree>
    <p:extLst>
      <p:ext uri="{BB962C8B-B14F-4D97-AF65-F5344CB8AC3E}">
        <p14:creationId xmlns:p14="http://schemas.microsoft.com/office/powerpoint/2010/main" val="2530635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8" name="Espace réservé du contenu 2"/>
          <p:cNvSpPr>
            <a:spLocks noGrp="1"/>
          </p:cNvSpPr>
          <p:nvPr>
            <p:ph idx="1"/>
            <p:custDataLst>
              <p:tags r:id="rId1"/>
            </p:custDataLst>
          </p:nvPr>
        </p:nvSpPr>
        <p:spPr>
          <a:xfrm>
            <a:off x="4671785" y="1217324"/>
            <a:ext cx="6812643" cy="4497149"/>
          </a:xfrm>
        </p:spPr>
        <p:txBody>
          <a:bodyPr>
            <a:noAutofit/>
          </a:bodyPr>
          <a:lstStyle/>
          <a:p>
            <a:pPr marL="0" indent="0">
              <a:lnSpc>
                <a:spcPct val="100000"/>
              </a:lnSpc>
              <a:spcAft>
                <a:spcPts val="600"/>
              </a:spcAft>
              <a:buNone/>
            </a:pPr>
            <a:r>
              <a:rPr lang="fr-CA" sz="1800" dirty="0" smtClean="0">
                <a:solidFill>
                  <a:srgbClr val="484B49"/>
                </a:solidFill>
              </a:rPr>
              <a:t>Les </a:t>
            </a:r>
            <a:r>
              <a:rPr lang="fr-CA" sz="1800" dirty="0">
                <a:solidFill>
                  <a:srgbClr val="484B49"/>
                </a:solidFill>
              </a:rPr>
              <a:t>responsabilités professionnelles des Québécois peuvent parfois entrer en compétition avec leur rôle de parent. Les parents qui vivent des conflits famille-travail peuvent alors être moins disponibles, </a:t>
            </a:r>
            <a:r>
              <a:rPr lang="fr-CA" sz="1800" dirty="0" smtClean="0">
                <a:solidFill>
                  <a:srgbClr val="484B49"/>
                </a:solidFill>
              </a:rPr>
              <a:t/>
            </a:r>
            <a:br>
              <a:rPr lang="fr-CA" sz="1800" dirty="0" smtClean="0">
                <a:solidFill>
                  <a:srgbClr val="484B49"/>
                </a:solidFill>
              </a:rPr>
            </a:br>
            <a:r>
              <a:rPr lang="fr-CA" sz="1800" dirty="0" smtClean="0">
                <a:solidFill>
                  <a:srgbClr val="484B49"/>
                </a:solidFill>
              </a:rPr>
              <a:t>moins </a:t>
            </a:r>
            <a:r>
              <a:rPr lang="fr-CA" sz="1800" dirty="0">
                <a:solidFill>
                  <a:srgbClr val="484B49"/>
                </a:solidFill>
              </a:rPr>
              <a:t>chaleureux </a:t>
            </a:r>
            <a:r>
              <a:rPr lang="fr-CA" sz="1800" dirty="0" smtClean="0">
                <a:solidFill>
                  <a:srgbClr val="484B49"/>
                </a:solidFill>
              </a:rPr>
              <a:t>et </a:t>
            </a:r>
            <a:r>
              <a:rPr lang="fr-CA" sz="1800" dirty="0">
                <a:solidFill>
                  <a:srgbClr val="484B49"/>
                </a:solidFill>
              </a:rPr>
              <a:t>plus irritables, ce qui peut avoir des effets </a:t>
            </a:r>
            <a:r>
              <a:rPr lang="fr-CA" sz="1800" dirty="0" smtClean="0">
                <a:solidFill>
                  <a:srgbClr val="484B49"/>
                </a:solidFill>
              </a:rPr>
              <a:t/>
            </a:r>
            <a:br>
              <a:rPr lang="fr-CA" sz="1800" dirty="0" smtClean="0">
                <a:solidFill>
                  <a:srgbClr val="484B49"/>
                </a:solidFill>
              </a:rPr>
            </a:br>
            <a:r>
              <a:rPr lang="fr-CA" sz="1800" dirty="0" smtClean="0">
                <a:solidFill>
                  <a:srgbClr val="484B49"/>
                </a:solidFill>
              </a:rPr>
              <a:t>sur </a:t>
            </a:r>
            <a:r>
              <a:rPr lang="fr-CA" sz="1800" dirty="0">
                <a:solidFill>
                  <a:srgbClr val="484B49"/>
                </a:solidFill>
              </a:rPr>
              <a:t>le développement </a:t>
            </a:r>
            <a:r>
              <a:rPr lang="fr-CA" sz="1800" dirty="0" smtClean="0">
                <a:solidFill>
                  <a:srgbClr val="484B49"/>
                </a:solidFill>
              </a:rPr>
              <a:t>de </a:t>
            </a:r>
            <a:r>
              <a:rPr lang="fr-CA" sz="1800" dirty="0">
                <a:solidFill>
                  <a:srgbClr val="484B49"/>
                </a:solidFill>
              </a:rPr>
              <a:t>leur enfant</a:t>
            </a:r>
            <a:r>
              <a:rPr lang="fr-CA" sz="1800" dirty="0" smtClean="0">
                <a:solidFill>
                  <a:srgbClr val="484B49"/>
                </a:solidFill>
              </a:rPr>
              <a:t>.</a:t>
            </a:r>
          </a:p>
          <a:p>
            <a:pPr marL="0" indent="0">
              <a:lnSpc>
                <a:spcPct val="100000"/>
              </a:lnSpc>
              <a:spcAft>
                <a:spcPts val="600"/>
              </a:spcAft>
              <a:buNone/>
            </a:pPr>
            <a:r>
              <a:rPr lang="fr-CA" sz="1800" dirty="0">
                <a:solidFill>
                  <a:srgbClr val="484B49"/>
                </a:solidFill>
              </a:rPr>
              <a:t>En 2018, la conciliation famille-travail était une source </a:t>
            </a:r>
            <a:r>
              <a:rPr lang="fr-CA" sz="1800" dirty="0" smtClean="0">
                <a:solidFill>
                  <a:srgbClr val="484B49"/>
                </a:solidFill>
              </a:rPr>
              <a:t>de </a:t>
            </a:r>
            <a:r>
              <a:rPr lang="fr-CA" sz="1800" dirty="0">
                <a:solidFill>
                  <a:srgbClr val="484B49"/>
                </a:solidFill>
              </a:rPr>
              <a:t>stress importante pour 62</a:t>
            </a:r>
            <a:r>
              <a:rPr lang="fr-CA" sz="1800" spc="-150" dirty="0">
                <a:solidFill>
                  <a:srgbClr val="484B49"/>
                </a:solidFill>
              </a:rPr>
              <a:t> </a:t>
            </a:r>
            <a:r>
              <a:rPr lang="fr-CA" sz="1800" dirty="0">
                <a:solidFill>
                  <a:srgbClr val="484B49"/>
                </a:solidFill>
              </a:rPr>
              <a:t>% des parents québécois</a:t>
            </a:r>
            <a:r>
              <a:rPr lang="fr-CA" sz="1800" dirty="0" smtClean="0">
                <a:solidFill>
                  <a:srgbClr val="484B49"/>
                </a:solidFill>
              </a:rPr>
              <a:t>.</a:t>
            </a:r>
          </a:p>
          <a:p>
            <a:pPr marL="0" indent="0">
              <a:lnSpc>
                <a:spcPct val="100000"/>
              </a:lnSpc>
              <a:spcAft>
                <a:spcPts val="600"/>
              </a:spcAft>
              <a:buNone/>
            </a:pPr>
            <a:r>
              <a:rPr lang="fr-CA" sz="1800" dirty="0" smtClean="0">
                <a:solidFill>
                  <a:srgbClr val="484B49"/>
                </a:solidFill>
              </a:rPr>
              <a:t>Les mesures de conciliation famille-travail permettent de :</a:t>
            </a:r>
          </a:p>
          <a:p>
            <a:pPr>
              <a:lnSpc>
                <a:spcPct val="100000"/>
              </a:lnSpc>
              <a:spcAft>
                <a:spcPts val="600"/>
              </a:spcAft>
              <a:buClr>
                <a:schemeClr val="accent1"/>
              </a:buClr>
              <a:buSzPct val="85000"/>
              <a:buFont typeface="Lucida Grande"/>
              <a:buChar char="&gt;"/>
            </a:pPr>
            <a:r>
              <a:rPr lang="fr-CA" sz="1800" dirty="0" smtClean="0">
                <a:solidFill>
                  <a:srgbClr val="484B49"/>
                </a:solidFill>
              </a:rPr>
              <a:t>diminuer le stress des familles et d’ainsi avoir un effet bénéfique </a:t>
            </a:r>
            <a:br>
              <a:rPr lang="fr-CA" sz="1800" dirty="0" smtClean="0">
                <a:solidFill>
                  <a:srgbClr val="484B49"/>
                </a:solidFill>
              </a:rPr>
            </a:br>
            <a:r>
              <a:rPr lang="fr-CA" sz="1800" dirty="0" smtClean="0">
                <a:solidFill>
                  <a:srgbClr val="484B49"/>
                </a:solidFill>
              </a:rPr>
              <a:t>sur le bien-être des tout-petits</a:t>
            </a:r>
            <a:r>
              <a:rPr lang="fr-CA" sz="1800" spc="-300" dirty="0" smtClean="0">
                <a:solidFill>
                  <a:srgbClr val="484B49"/>
                </a:solidFill>
              </a:rPr>
              <a:t> </a:t>
            </a:r>
            <a:r>
              <a:rPr lang="fr-CA" sz="1800" dirty="0" smtClean="0">
                <a:solidFill>
                  <a:srgbClr val="484B49"/>
                </a:solidFill>
              </a:rPr>
              <a:t>;</a:t>
            </a:r>
          </a:p>
          <a:p>
            <a:pPr>
              <a:lnSpc>
                <a:spcPct val="100000"/>
              </a:lnSpc>
              <a:spcAft>
                <a:spcPts val="600"/>
              </a:spcAft>
              <a:buClr>
                <a:schemeClr val="accent1"/>
              </a:buClr>
              <a:buSzPct val="85000"/>
              <a:buFont typeface="Lucida Grande"/>
              <a:buChar char="&gt;"/>
            </a:pPr>
            <a:r>
              <a:rPr lang="fr-CA" sz="1800" dirty="0" smtClean="0">
                <a:solidFill>
                  <a:srgbClr val="484B49"/>
                </a:solidFill>
              </a:rPr>
              <a:t>faciliter le quotidien des parents avec des enfants aux besoins particuliers.</a:t>
            </a:r>
          </a:p>
        </p:txBody>
      </p:sp>
      <p:sp>
        <p:nvSpPr>
          <p:cNvPr id="6" name="Freeform 5"/>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2"/>
          <p:cNvSpPr txBox="1"/>
          <p:nvPr/>
        </p:nvSpPr>
        <p:spPr>
          <a:xfrm>
            <a:off x="613782" y="4044950"/>
            <a:ext cx="3187147" cy="707886"/>
          </a:xfrm>
          <a:prstGeom prst="rect">
            <a:avLst/>
          </a:prstGeom>
          <a:noFill/>
        </p:spPr>
        <p:txBody>
          <a:bodyPr wrap="square" rtlCol="0">
            <a:spAutoFit/>
          </a:bodyPr>
          <a:lstStyle/>
          <a:p>
            <a:r>
              <a:rPr lang="fr-CA" sz="1000" dirty="0" smtClean="0">
                <a:solidFill>
                  <a:schemeClr val="tx2"/>
                </a:solidFill>
              </a:rPr>
              <a:t>Source : </a:t>
            </a:r>
            <a:r>
              <a:rPr lang="fr-CA" sz="1000" dirty="0">
                <a:solidFill>
                  <a:schemeClr val="tx2"/>
                </a:solidFill>
              </a:rPr>
              <a:t>Observatoire des tout-petits</a:t>
            </a:r>
            <a:r>
              <a:rPr lang="fr-CA" sz="1000" dirty="0" smtClean="0">
                <a:solidFill>
                  <a:schemeClr val="tx2"/>
                </a:solidFill>
              </a:rPr>
              <a:t>. </a:t>
            </a:r>
            <a:br>
              <a:rPr lang="fr-CA" sz="1000" dirty="0" smtClean="0">
                <a:solidFill>
                  <a:schemeClr val="tx2"/>
                </a:solidFill>
              </a:rPr>
            </a:br>
            <a:r>
              <a:rPr lang="fr-CA" sz="1000" i="1" dirty="0" smtClean="0">
                <a:solidFill>
                  <a:schemeClr val="tx2"/>
                </a:solidFill>
              </a:rPr>
              <a:t>La </a:t>
            </a:r>
            <a:r>
              <a:rPr lang="fr-CA" sz="1000" i="1" dirty="0">
                <a:solidFill>
                  <a:schemeClr val="tx2"/>
                </a:solidFill>
              </a:rPr>
              <a:t>conciliation famille-travail chez les parents québécois – </a:t>
            </a:r>
            <a:r>
              <a:rPr lang="fr-CA" sz="1000" i="1" dirty="0" smtClean="0">
                <a:solidFill>
                  <a:schemeClr val="tx2"/>
                </a:solidFill>
              </a:rPr>
              <a:t/>
            </a:r>
            <a:br>
              <a:rPr lang="fr-CA" sz="1000" i="1" dirty="0" smtClean="0">
                <a:solidFill>
                  <a:schemeClr val="tx2"/>
                </a:solidFill>
              </a:rPr>
            </a:br>
            <a:r>
              <a:rPr lang="fr-CA" sz="1000" i="1" dirty="0" smtClean="0">
                <a:solidFill>
                  <a:schemeClr val="tx2"/>
                </a:solidFill>
              </a:rPr>
              <a:t>Résultats </a:t>
            </a:r>
            <a:r>
              <a:rPr lang="fr-CA" sz="1000" i="1" dirty="0">
                <a:solidFill>
                  <a:schemeClr val="tx2"/>
                </a:solidFill>
              </a:rPr>
              <a:t>d’un sondage populationnel. </a:t>
            </a:r>
            <a:r>
              <a:rPr lang="fr-CA" sz="1000" dirty="0">
                <a:solidFill>
                  <a:schemeClr val="tx2"/>
                </a:solidFill>
              </a:rPr>
              <a:t>Montréal, </a:t>
            </a:r>
            <a:r>
              <a:rPr lang="fr-CA" sz="1000" dirty="0" smtClean="0">
                <a:solidFill>
                  <a:schemeClr val="tx2"/>
                </a:solidFill>
              </a:rPr>
              <a:t/>
            </a:r>
            <a:br>
              <a:rPr lang="fr-CA" sz="1000" dirty="0" smtClean="0">
                <a:solidFill>
                  <a:schemeClr val="tx2"/>
                </a:solidFill>
              </a:rPr>
            </a:br>
            <a:r>
              <a:rPr lang="fr-CA" sz="1000" dirty="0" smtClean="0">
                <a:solidFill>
                  <a:schemeClr val="tx2"/>
                </a:solidFill>
              </a:rPr>
              <a:t>Québec</a:t>
            </a:r>
            <a:r>
              <a:rPr lang="fr-CA" sz="1000" dirty="0">
                <a:solidFill>
                  <a:schemeClr val="tx2"/>
                </a:solidFill>
              </a:rPr>
              <a:t>, Observatoire des tout-</a:t>
            </a:r>
            <a:r>
              <a:rPr lang="fr-CA" sz="1000" dirty="0" smtClean="0">
                <a:solidFill>
                  <a:schemeClr val="tx2"/>
                </a:solidFill>
              </a:rPr>
              <a:t>petits, 2018.</a:t>
            </a:r>
            <a:endParaRPr lang="fr-CA" sz="1000" dirty="0">
              <a:solidFill>
                <a:schemeClr val="tx2"/>
              </a:solidFill>
            </a:endParaRPr>
          </a:p>
        </p:txBody>
      </p:sp>
      <p:sp>
        <p:nvSpPr>
          <p:cNvPr id="12"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21</a:t>
            </a:fld>
            <a:endParaRPr lang="fr-CA" b="1" dirty="0">
              <a:solidFill>
                <a:srgbClr val="484B49"/>
              </a:solidFill>
              <a:latin typeface="Raleway"/>
              <a:cs typeface="Raleway"/>
            </a:endParaRPr>
          </a:p>
        </p:txBody>
      </p:sp>
      <p:sp>
        <p:nvSpPr>
          <p:cNvPr id="13" name="Titre 3"/>
          <p:cNvSpPr>
            <a:spLocks noGrp="1"/>
          </p:cNvSpPr>
          <p:nvPr>
            <p:ph type="title"/>
            <p:custDataLst>
              <p:tags r:id="rId2"/>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pic>
        <p:nvPicPr>
          <p:cNvPr id="10" name="Picture 9" descr="telecscope-icon-r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4" name="Group 13"/>
          <p:cNvGrpSpPr/>
          <p:nvPr/>
        </p:nvGrpSpPr>
        <p:grpSpPr>
          <a:xfrm>
            <a:off x="8060780" y="6031780"/>
            <a:ext cx="3240297" cy="482783"/>
            <a:chOff x="1649203" y="6039477"/>
            <a:chExt cx="3240297" cy="482783"/>
          </a:xfrm>
        </p:grpSpPr>
        <p:pic>
          <p:nvPicPr>
            <p:cNvPr id="15" name="Picture 14"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6" name="Picture 15"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4025602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20" name="Freeform 19"/>
          <p:cNvSpPr/>
          <p:nvPr/>
        </p:nvSpPr>
        <p:spPr>
          <a:xfrm>
            <a:off x="-422803" y="-83127"/>
            <a:ext cx="5719097" cy="6958061"/>
          </a:xfrm>
          <a:custGeom>
            <a:avLst/>
            <a:gdLst>
              <a:gd name="connsiteX0" fmla="*/ 0 w 5719097"/>
              <a:gd name="connsiteY0" fmla="*/ 0 h 6866194"/>
              <a:gd name="connsiteX1" fmla="*/ 5719097 w 5719097"/>
              <a:gd name="connsiteY1" fmla="*/ 0 h 6866194"/>
              <a:gd name="connsiteX2" fmla="*/ 5719097 w 5719097"/>
              <a:gd name="connsiteY2" fmla="*/ 2884129 h 6866194"/>
              <a:gd name="connsiteX3" fmla="*/ 5350387 w 5719097"/>
              <a:gd name="connsiteY3" fmla="*/ 3424904 h 6866194"/>
              <a:gd name="connsiteX4" fmla="*/ 5719097 w 5719097"/>
              <a:gd name="connsiteY4" fmla="*/ 4047613 h 6866194"/>
              <a:gd name="connsiteX5" fmla="*/ 5710903 w 5719097"/>
              <a:gd name="connsiteY5" fmla="*/ 6866194 h 6866194"/>
              <a:gd name="connsiteX6" fmla="*/ 8193 w 5719097"/>
              <a:gd name="connsiteY6" fmla="*/ 6866194 h 6866194"/>
              <a:gd name="connsiteX7" fmla="*/ 0 w 5719097"/>
              <a:gd name="connsiteY7" fmla="*/ 0 h 686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9097" h="6866194">
                <a:moveTo>
                  <a:pt x="0" y="0"/>
                </a:moveTo>
                <a:lnTo>
                  <a:pt x="5719097" y="0"/>
                </a:lnTo>
                <a:lnTo>
                  <a:pt x="5719097" y="2884129"/>
                </a:lnTo>
                <a:lnTo>
                  <a:pt x="5350387" y="3424904"/>
                </a:lnTo>
                <a:lnTo>
                  <a:pt x="5719097" y="4047613"/>
                </a:lnTo>
                <a:cubicBezTo>
                  <a:pt x="5716366" y="4987140"/>
                  <a:pt x="5713634" y="5926667"/>
                  <a:pt x="5710903" y="6866194"/>
                </a:cubicBezTo>
                <a:lnTo>
                  <a:pt x="8193" y="6866194"/>
                </a:lnTo>
                <a:cubicBezTo>
                  <a:pt x="10924" y="4574732"/>
                  <a:pt x="13656" y="2283269"/>
                  <a:pt x="0" y="0"/>
                </a:cubicBezTo>
                <a:close/>
              </a:path>
            </a:pathLst>
          </a:cu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F3F3F"/>
              </a:solidFill>
            </a:endParaRPr>
          </a:p>
        </p:txBody>
      </p:sp>
      <p:sp>
        <p:nvSpPr>
          <p:cNvPr id="16" name="Titre 1"/>
          <p:cNvSpPr txBox="1">
            <a:spLocks/>
          </p:cNvSpPr>
          <p:nvPr>
            <p:custDataLst>
              <p:tags r:id="rId1"/>
            </p:custDataLst>
          </p:nvPr>
        </p:nvSpPr>
        <p:spPr>
          <a:xfrm>
            <a:off x="590820" y="1935676"/>
            <a:ext cx="4706894" cy="990270"/>
          </a:xfrm>
          <a:prstGeom prst="rect">
            <a:avLst/>
          </a:prstGeom>
        </p:spPr>
        <p:txBody>
          <a:bodyPr lIns="91434" tIns="45718" rIns="91434" bIns="45718"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500" b="1" dirty="0" smtClean="0">
                <a:solidFill>
                  <a:schemeClr val="tx2"/>
                </a:solidFill>
                <a:latin typeface="Raleway" panose="020B0003030101060003" pitchFamily="34" charset="0"/>
              </a:rPr>
              <a:t>IMPACT DES SERVICES </a:t>
            </a:r>
            <a:br>
              <a:rPr lang="fr-CA" sz="2500" b="1" dirty="0" smtClean="0">
                <a:solidFill>
                  <a:schemeClr val="tx2"/>
                </a:solidFill>
                <a:latin typeface="Raleway" panose="020B0003030101060003" pitchFamily="34" charset="0"/>
              </a:rPr>
            </a:br>
            <a:r>
              <a:rPr lang="fr-CA" sz="2500" b="1" dirty="0" smtClean="0">
                <a:solidFill>
                  <a:schemeClr val="tx2"/>
                </a:solidFill>
                <a:latin typeface="Raleway" panose="020B0003030101060003" pitchFamily="34" charset="0"/>
              </a:rPr>
              <a:t>ÉDUCATIFS À LA PETITE ENFANCE</a:t>
            </a:r>
          </a:p>
        </p:txBody>
      </p:sp>
      <p:cxnSp>
        <p:nvCxnSpPr>
          <p:cNvPr id="17" name="Straight Connector 16"/>
          <p:cNvCxnSpPr/>
          <p:nvPr>
            <p:custDataLst>
              <p:tags r:id="rId2"/>
            </p:custDataLst>
          </p:nvPr>
        </p:nvCxnSpPr>
        <p:spPr>
          <a:xfrm>
            <a:off x="702783" y="2934736"/>
            <a:ext cx="3333257" cy="0"/>
          </a:xfrm>
          <a:prstGeom prst="line">
            <a:avLst/>
          </a:prstGeom>
          <a:ln w="50800">
            <a:solidFill>
              <a:srgbClr val="BA283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0999" y="3199648"/>
            <a:ext cx="4684620" cy="1779975"/>
          </a:xfrm>
          <a:prstGeom prst="rect">
            <a:avLst/>
          </a:prstGeom>
        </p:spPr>
        <p:txBody>
          <a:bodyPr wrap="square">
            <a:spAutoFit/>
          </a:bodyPr>
          <a:lstStyle/>
          <a:p>
            <a:pPr>
              <a:lnSpc>
                <a:spcPct val="110000"/>
              </a:lnSpc>
              <a:buClr>
                <a:srgbClr val="C00000"/>
              </a:buClr>
            </a:pPr>
            <a:r>
              <a:rPr lang="fr-FR" sz="2000" b="1" dirty="0" smtClean="0">
                <a:solidFill>
                  <a:srgbClr val="484B49"/>
                </a:solidFill>
                <a:latin typeface="Raleway"/>
                <a:cs typeface="Raleway"/>
              </a:rPr>
              <a:t>À votre avis, les services de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garde éducatifs à la petite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enfance peuvent-ils avoir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un impact sur la réussite </a:t>
            </a:r>
            <a:br>
              <a:rPr lang="fr-FR" sz="2000" b="1" dirty="0" smtClean="0">
                <a:solidFill>
                  <a:srgbClr val="484B49"/>
                </a:solidFill>
                <a:latin typeface="Raleway"/>
                <a:cs typeface="Raleway"/>
              </a:rPr>
            </a:br>
            <a:r>
              <a:rPr lang="fr-FR" sz="2000" b="1" dirty="0" smtClean="0">
                <a:solidFill>
                  <a:srgbClr val="484B49"/>
                </a:solidFill>
                <a:latin typeface="Raleway"/>
                <a:cs typeface="Raleway"/>
              </a:rPr>
              <a:t>éducative des enfants</a:t>
            </a:r>
            <a:r>
              <a:rPr lang="fr-FR" sz="2000" b="1" spc="-150" dirty="0" smtClean="0">
                <a:solidFill>
                  <a:srgbClr val="484B49"/>
                </a:solidFill>
                <a:latin typeface="Raleway"/>
                <a:cs typeface="Raleway"/>
              </a:rPr>
              <a:t> </a:t>
            </a:r>
            <a:r>
              <a:rPr lang="fr-FR" sz="2000" b="1" dirty="0" smtClean="0">
                <a:solidFill>
                  <a:srgbClr val="484B49"/>
                </a:solidFill>
                <a:latin typeface="Raleway"/>
                <a:cs typeface="Raleway"/>
              </a:rPr>
              <a:t>?</a:t>
            </a:r>
            <a:endParaRPr lang="fr-FR" sz="2000" b="1" dirty="0">
              <a:solidFill>
                <a:srgbClr val="484B49"/>
              </a:solidFill>
              <a:latin typeface="Raleway"/>
              <a:cs typeface="Raleway"/>
            </a:endParaRPr>
          </a:p>
        </p:txBody>
      </p:sp>
      <p:sp>
        <p:nvSpPr>
          <p:cNvPr id="23" name="Oval 22"/>
          <p:cNvSpPr/>
          <p:nvPr/>
        </p:nvSpPr>
        <p:spPr>
          <a:xfrm>
            <a:off x="1888065" y="389464"/>
            <a:ext cx="1219201" cy="1219201"/>
          </a:xfrm>
          <a:prstGeom prst="ellipse">
            <a:avLst/>
          </a:prstGeom>
          <a:noFill/>
          <a:ln w="635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space réservé du contenu 2"/>
          <p:cNvSpPr txBox="1">
            <a:spLocks/>
          </p:cNvSpPr>
          <p:nvPr>
            <p:custDataLst>
              <p:tags r:id="rId3"/>
            </p:custDataLst>
          </p:nvPr>
        </p:nvSpPr>
        <p:spPr>
          <a:xfrm>
            <a:off x="5297714" y="4671103"/>
            <a:ext cx="6894286" cy="2211325"/>
          </a:xfrm>
          <a:prstGeom prst="rect">
            <a:avLst/>
          </a:prstGeom>
        </p:spPr>
        <p:txBody>
          <a:bodyPr vert="horz" lIns="91434" tIns="45718" rIns="91434" bIns="45718" rtlCol="0">
            <a:noAutofit/>
          </a:bodyPr>
          <a:lst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20000"/>
              </a:lnSpc>
              <a:buClr>
                <a:srgbClr val="B6352E"/>
              </a:buClr>
              <a:buFont typeface="Arial" panose="020B0604020202020204" pitchFamily="34" charset="0"/>
              <a:buNone/>
            </a:pPr>
            <a:r>
              <a:rPr lang="fr-CA" sz="4000" b="1" dirty="0" smtClean="0">
                <a:solidFill>
                  <a:schemeClr val="accent1"/>
                </a:solidFill>
                <a:latin typeface="Raleway"/>
                <a:cs typeface="Raleway"/>
              </a:rPr>
              <a:t>88</a:t>
            </a:r>
            <a:r>
              <a:rPr lang="fr-CA" sz="4000" b="1" spc="-150" dirty="0" smtClean="0">
                <a:solidFill>
                  <a:schemeClr val="accent1"/>
                </a:solidFill>
                <a:latin typeface="Raleway"/>
                <a:cs typeface="Raleway"/>
              </a:rPr>
              <a:t> </a:t>
            </a:r>
            <a:r>
              <a:rPr lang="fr-CA" sz="4000" b="1" dirty="0" smtClean="0">
                <a:solidFill>
                  <a:schemeClr val="accent1"/>
                </a:solidFill>
                <a:latin typeface="Raleway"/>
                <a:cs typeface="Raleway"/>
              </a:rPr>
              <a:t>% </a:t>
            </a:r>
            <a:r>
              <a:rPr lang="fr-CA" sz="2100" b="1" dirty="0" smtClean="0">
                <a:solidFill>
                  <a:schemeClr val="tx2"/>
                </a:solidFill>
                <a:latin typeface="Raleway"/>
                <a:cs typeface="Raleway"/>
              </a:rPr>
              <a:t>des Québécois ont répondu </a:t>
            </a:r>
            <a:r>
              <a:rPr lang="fr-CA" sz="2100" b="1" dirty="0" smtClean="0">
                <a:solidFill>
                  <a:schemeClr val="accent1"/>
                </a:solidFill>
                <a:latin typeface="Raleway"/>
                <a:cs typeface="Raleway"/>
              </a:rPr>
              <a:t>oui</a:t>
            </a:r>
            <a:r>
              <a:rPr lang="fr-CA" sz="2100" b="1" dirty="0" smtClean="0">
                <a:solidFill>
                  <a:schemeClr val="tx2"/>
                </a:solidFill>
                <a:latin typeface="Raleway"/>
                <a:cs typeface="Raleway"/>
              </a:rPr>
              <a:t>.</a:t>
            </a:r>
            <a:endParaRPr lang="fr-CA" sz="2100" b="1" dirty="0">
              <a:solidFill>
                <a:schemeClr val="tx2"/>
              </a:solidFill>
              <a:latin typeface="Raleway"/>
              <a:cs typeface="Raleway"/>
            </a:endParaRPr>
          </a:p>
        </p:txBody>
      </p:sp>
      <p:graphicFrame>
        <p:nvGraphicFramePr>
          <p:cNvPr id="26" name="Chart 25"/>
          <p:cNvGraphicFramePr/>
          <p:nvPr>
            <p:extLst>
              <p:ext uri="{D42A27DB-BD31-4B8C-83A1-F6EECF244321}">
                <p14:modId xmlns:p14="http://schemas.microsoft.com/office/powerpoint/2010/main" val="282881353"/>
              </p:ext>
            </p:extLst>
          </p:nvPr>
        </p:nvGraphicFramePr>
        <p:xfrm>
          <a:off x="6243837" y="480685"/>
          <a:ext cx="4923093" cy="4032424"/>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7884214" y="2991444"/>
            <a:ext cx="1345202" cy="630942"/>
          </a:xfrm>
          <a:prstGeom prst="rect">
            <a:avLst/>
          </a:prstGeom>
          <a:noFill/>
        </p:spPr>
        <p:txBody>
          <a:bodyPr wrap="square" rtlCol="0">
            <a:spAutoFit/>
          </a:bodyPr>
          <a:lstStyle/>
          <a:p>
            <a:pPr algn="r"/>
            <a:r>
              <a:rPr lang="en-US" sz="3500" b="1" dirty="0" smtClean="0">
                <a:solidFill>
                  <a:srgbClr val="FFFFFF"/>
                </a:solidFill>
              </a:rPr>
              <a:t>88</a:t>
            </a:r>
            <a:r>
              <a:rPr lang="en-US" sz="3500" b="1" spc="-150" dirty="0" smtClean="0">
                <a:solidFill>
                  <a:srgbClr val="FFFFFF"/>
                </a:solidFill>
              </a:rPr>
              <a:t> </a:t>
            </a:r>
            <a:r>
              <a:rPr lang="en-US" sz="3500" b="1" dirty="0" smtClean="0">
                <a:solidFill>
                  <a:srgbClr val="FFFFFF"/>
                </a:solidFill>
              </a:rPr>
              <a:t>%</a:t>
            </a:r>
            <a:endParaRPr lang="en-US" sz="3500" b="1" dirty="0">
              <a:solidFill>
                <a:srgbClr val="FFFFFF"/>
              </a:solidFill>
            </a:endParaRPr>
          </a:p>
        </p:txBody>
      </p:sp>
      <p:sp>
        <p:nvSpPr>
          <p:cNvPr id="30" name="TextBox 29"/>
          <p:cNvSpPr txBox="1"/>
          <p:nvPr/>
        </p:nvSpPr>
        <p:spPr>
          <a:xfrm>
            <a:off x="7830457" y="6326051"/>
            <a:ext cx="1828801" cy="246221"/>
          </a:xfrm>
          <a:prstGeom prst="rect">
            <a:avLst/>
          </a:prstGeom>
          <a:noFill/>
        </p:spPr>
        <p:txBody>
          <a:bodyPr wrap="square" rtlCol="0">
            <a:spAutoFit/>
          </a:bodyPr>
          <a:lstStyle/>
          <a:p>
            <a:r>
              <a:rPr lang="en-US" sz="1500" b="1" baseline="30000" dirty="0" err="1">
                <a:solidFill>
                  <a:schemeClr val="tx2"/>
                </a:solidFill>
              </a:rPr>
              <a:t>Nombre</a:t>
            </a:r>
            <a:r>
              <a:rPr lang="en-US" sz="1500" b="1" baseline="30000" dirty="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a:t>
            </a:r>
            <a:r>
              <a:rPr lang="en-US" sz="1500" b="1" baseline="30000" dirty="0">
                <a:solidFill>
                  <a:schemeClr val="tx2"/>
                </a:solidFill>
              </a:rPr>
              <a:t>1 260</a:t>
            </a:r>
            <a:endParaRPr lang="en-US" sz="1500" b="1" dirty="0">
              <a:solidFill>
                <a:schemeClr val="tx2"/>
              </a:solidFill>
            </a:endParaRPr>
          </a:p>
        </p:txBody>
      </p:sp>
      <p:pic>
        <p:nvPicPr>
          <p:cNvPr id="4" name="Picture 3"/>
          <p:cNvPicPr>
            <a:picLocks noChangeAspect="1"/>
          </p:cNvPicPr>
          <p:nvPr/>
        </p:nvPicPr>
        <p:blipFill>
          <a:blip r:embed="rId6"/>
          <a:stretch>
            <a:fillRect/>
          </a:stretch>
        </p:blipFill>
        <p:spPr>
          <a:xfrm>
            <a:off x="2142800" y="531091"/>
            <a:ext cx="705079" cy="891717"/>
          </a:xfrm>
          <a:prstGeom prst="rect">
            <a:avLst/>
          </a:prstGeom>
        </p:spPr>
      </p:pic>
      <p:pic>
        <p:nvPicPr>
          <p:cNvPr id="19" name="Picture 18" descr="FLAC-noir.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111" y="6091793"/>
            <a:ext cx="992692" cy="384727"/>
          </a:xfrm>
          <a:prstGeom prst="rect">
            <a:avLst/>
          </a:prstGeom>
        </p:spPr>
      </p:pic>
      <p:pic>
        <p:nvPicPr>
          <p:cNvPr id="21" name="Picture 20" descr="logo_observatoire-PN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1506" y="6031780"/>
            <a:ext cx="1549577" cy="482783"/>
          </a:xfrm>
          <a:prstGeom prst="rect">
            <a:avLst/>
          </a:prstGeom>
        </p:spPr>
      </p:pic>
      <p:sp>
        <p:nvSpPr>
          <p:cNvPr id="25" name="Espace réservé du numéro de diapositive 3"/>
          <p:cNvSpPr txBox="1">
            <a:spLocks/>
          </p:cNvSpPr>
          <p:nvPr/>
        </p:nvSpPr>
        <p:spPr>
          <a:xfrm>
            <a:off x="602893"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22</a:t>
            </a:fld>
            <a:endParaRPr lang="fr-CA" b="1" dirty="0">
              <a:solidFill>
                <a:srgbClr val="3F3F3F"/>
              </a:solidFill>
              <a:latin typeface="Raleway"/>
              <a:cs typeface="Raleway"/>
            </a:endParaRPr>
          </a:p>
        </p:txBody>
      </p:sp>
      <p:sp>
        <p:nvSpPr>
          <p:cNvPr id="28" name="ZoneTexte 2"/>
          <p:cNvSpPr txBox="1"/>
          <p:nvPr/>
        </p:nvSpPr>
        <p:spPr>
          <a:xfrm>
            <a:off x="7822422" y="6228965"/>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Tree>
    <p:extLst>
      <p:ext uri="{BB962C8B-B14F-4D97-AF65-F5344CB8AC3E}">
        <p14:creationId xmlns:p14="http://schemas.microsoft.com/office/powerpoint/2010/main" val="2824395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20" name="Rectangle 19"/>
          <p:cNvSpPr/>
          <p:nvPr/>
        </p:nvSpPr>
        <p:spPr>
          <a:xfrm>
            <a:off x="5252357" y="0"/>
            <a:ext cx="6939643" cy="6858000"/>
          </a:xfrm>
          <a:prstGeom prst="rect">
            <a:avLst/>
          </a:prstGeom>
          <a:solidFill>
            <a:schemeClr val="accent5">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95003" y="-36287"/>
            <a:ext cx="5744297"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chemeClr val="accent2">
              <a:lumMod val="60000"/>
              <a:lumOff val="4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re 1"/>
          <p:cNvSpPr txBox="1">
            <a:spLocks/>
          </p:cNvSpPr>
          <p:nvPr>
            <p:custDataLst>
              <p:tags r:id="rId1"/>
            </p:custDataLst>
          </p:nvPr>
        </p:nvSpPr>
        <p:spPr>
          <a:xfrm>
            <a:off x="596727" y="676137"/>
            <a:ext cx="4377765" cy="843670"/>
          </a:xfrm>
          <a:prstGeom prst="rect">
            <a:avLst/>
          </a:prstGeom>
        </p:spPr>
        <p:txBody>
          <a:bodyPr lIns="91434" tIns="45718" rIns="91434" bIns="45718"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500" b="1" dirty="0" smtClean="0">
                <a:solidFill>
                  <a:schemeClr val="tx2"/>
                </a:solidFill>
                <a:latin typeface="Raleway" panose="020B0003030101060003" pitchFamily="34" charset="0"/>
              </a:rPr>
              <a:t>ÉDUCATION À LA </a:t>
            </a:r>
            <a:br>
              <a:rPr lang="fr-CA" sz="2500" b="1" dirty="0" smtClean="0">
                <a:solidFill>
                  <a:schemeClr val="tx2"/>
                </a:solidFill>
                <a:latin typeface="Raleway" panose="020B0003030101060003" pitchFamily="34" charset="0"/>
              </a:rPr>
            </a:br>
            <a:r>
              <a:rPr lang="fr-CA" sz="2500" b="1" dirty="0" smtClean="0">
                <a:solidFill>
                  <a:schemeClr val="tx2"/>
                </a:solidFill>
                <a:latin typeface="Raleway" panose="020B0003030101060003" pitchFamily="34" charset="0"/>
              </a:rPr>
              <a:t>PETITE ENFANCE</a:t>
            </a:r>
          </a:p>
        </p:txBody>
      </p:sp>
      <p:cxnSp>
        <p:nvCxnSpPr>
          <p:cNvPr id="10" name="Straight Connector 9"/>
          <p:cNvCxnSpPr/>
          <p:nvPr>
            <p:custDataLst>
              <p:tags r:id="rId2"/>
            </p:custDataLst>
          </p:nvPr>
        </p:nvCxnSpPr>
        <p:spPr>
          <a:xfrm>
            <a:off x="702783" y="1612675"/>
            <a:ext cx="2579724" cy="0"/>
          </a:xfrm>
          <a:prstGeom prst="line">
            <a:avLst/>
          </a:prstGeom>
          <a:ln w="50800">
            <a:solidFill>
              <a:srgbClr val="BA283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1966" y="1979466"/>
            <a:ext cx="4657265" cy="2225225"/>
          </a:xfrm>
          <a:prstGeom prst="rect">
            <a:avLst/>
          </a:prstGeom>
        </p:spPr>
        <p:txBody>
          <a:bodyPr wrap="square">
            <a:spAutoFit/>
          </a:bodyPr>
          <a:lstStyle/>
          <a:p>
            <a:pPr>
              <a:lnSpc>
                <a:spcPct val="110000"/>
              </a:lnSpc>
              <a:buClr>
                <a:srgbClr val="C00000"/>
              </a:buClr>
            </a:pPr>
            <a:r>
              <a:rPr lang="fr-CA" sz="2100" b="1" dirty="0" smtClean="0">
                <a:solidFill>
                  <a:schemeClr val="tx2"/>
                </a:solidFill>
                <a:latin typeface="Raleway"/>
                <a:cs typeface="Raleway"/>
              </a:rPr>
              <a:t>Parmi </a:t>
            </a:r>
            <a:r>
              <a:rPr lang="fr-CA" sz="2100" b="1" dirty="0">
                <a:solidFill>
                  <a:schemeClr val="tx2"/>
                </a:solidFill>
                <a:latin typeface="Raleway"/>
                <a:cs typeface="Raleway"/>
              </a:rPr>
              <a:t>les mesures suivantes qui touchent l’éducation </a:t>
            </a:r>
            <a:r>
              <a:rPr lang="fr-CA" sz="2100" b="1" dirty="0" smtClean="0">
                <a:solidFill>
                  <a:schemeClr val="tx2"/>
                </a:solidFill>
                <a:latin typeface="Raleway"/>
                <a:cs typeface="Raleway"/>
              </a:rPr>
              <a:t>à </a:t>
            </a:r>
            <a:br>
              <a:rPr lang="fr-CA" sz="2100" b="1" dirty="0" smtClean="0">
                <a:solidFill>
                  <a:schemeClr val="tx2"/>
                </a:solidFill>
                <a:latin typeface="Raleway"/>
                <a:cs typeface="Raleway"/>
              </a:rPr>
            </a:br>
            <a:r>
              <a:rPr lang="fr-CA" sz="2100" b="1" dirty="0" smtClean="0">
                <a:solidFill>
                  <a:schemeClr val="tx2"/>
                </a:solidFill>
                <a:latin typeface="Raleway"/>
                <a:cs typeface="Raleway"/>
              </a:rPr>
              <a:t>la </a:t>
            </a:r>
            <a:r>
              <a:rPr lang="fr-CA" sz="2100" b="1" dirty="0">
                <a:solidFill>
                  <a:schemeClr val="tx2"/>
                </a:solidFill>
                <a:latin typeface="Raleway"/>
                <a:cs typeface="Raleway"/>
              </a:rPr>
              <a:t>petite enfance, laquelle devrait, selon vous, être prioritaire pour </a:t>
            </a:r>
            <a:r>
              <a:rPr lang="fr-CA" sz="2100" b="1" dirty="0" smtClean="0">
                <a:solidFill>
                  <a:schemeClr val="tx2"/>
                </a:solidFill>
                <a:latin typeface="Raleway"/>
                <a:cs typeface="Raleway"/>
              </a:rPr>
              <a:t>le gouvernement</a:t>
            </a:r>
            <a:r>
              <a:rPr lang="fr-CA" sz="2100" b="1" dirty="0">
                <a:solidFill>
                  <a:schemeClr val="tx2"/>
                </a:solidFill>
                <a:latin typeface="Raleway"/>
                <a:cs typeface="Raleway"/>
              </a:rPr>
              <a:t>, pour les enfants âgés de 0 à 5 ans :</a:t>
            </a:r>
          </a:p>
        </p:txBody>
      </p:sp>
      <p:sp>
        <p:nvSpPr>
          <p:cNvPr id="23" name="TextBox 22"/>
          <p:cNvSpPr txBox="1"/>
          <p:nvPr/>
        </p:nvSpPr>
        <p:spPr>
          <a:xfrm>
            <a:off x="7015583" y="6326051"/>
            <a:ext cx="1865339" cy="246221"/>
          </a:xfrm>
          <a:prstGeom prst="rect">
            <a:avLst/>
          </a:prstGeom>
          <a:noFill/>
        </p:spPr>
        <p:txBody>
          <a:bodyPr wrap="square" rtlCol="0">
            <a:spAutoFit/>
          </a:bodyPr>
          <a:lstStyle/>
          <a:p>
            <a:r>
              <a:rPr lang="en-US" sz="1500" b="1" baseline="30000" dirty="0" err="1">
                <a:solidFill>
                  <a:schemeClr val="tx2"/>
                </a:solidFill>
              </a:rPr>
              <a:t>Nombre</a:t>
            </a:r>
            <a:r>
              <a:rPr lang="en-US" sz="1500" b="1" baseline="30000" dirty="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a:t>
            </a:r>
            <a:r>
              <a:rPr lang="en-US" sz="1500" b="1" baseline="30000" dirty="0">
                <a:solidFill>
                  <a:schemeClr val="tx2"/>
                </a:solidFill>
              </a:rPr>
              <a:t>1 260</a:t>
            </a:r>
            <a:endParaRPr lang="en-US" sz="1500" b="1" dirty="0">
              <a:solidFill>
                <a:schemeClr val="tx2"/>
              </a:solidFill>
            </a:endParaRPr>
          </a:p>
        </p:txBody>
      </p:sp>
      <p:graphicFrame>
        <p:nvGraphicFramePr>
          <p:cNvPr id="15" name="Chart 14"/>
          <p:cNvGraphicFramePr/>
          <p:nvPr>
            <p:extLst>
              <p:ext uri="{D42A27DB-BD31-4B8C-83A1-F6EECF244321}">
                <p14:modId xmlns:p14="http://schemas.microsoft.com/office/powerpoint/2010/main" val="651174072"/>
              </p:ext>
            </p:extLst>
          </p:nvPr>
        </p:nvGraphicFramePr>
        <p:xfrm>
          <a:off x="4853216" y="1490743"/>
          <a:ext cx="5928172" cy="395211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7202706" y="4306799"/>
            <a:ext cx="1104437" cy="461665"/>
          </a:xfrm>
          <a:prstGeom prst="rect">
            <a:avLst/>
          </a:prstGeom>
          <a:noFill/>
        </p:spPr>
        <p:txBody>
          <a:bodyPr wrap="square" rtlCol="0">
            <a:spAutoFit/>
          </a:bodyPr>
          <a:lstStyle/>
          <a:p>
            <a:pPr algn="r"/>
            <a:r>
              <a:rPr lang="en-US" sz="2400" b="1" dirty="0" smtClean="0">
                <a:solidFill>
                  <a:srgbClr val="FFFFFF"/>
                </a:solidFill>
              </a:rPr>
              <a:t>30</a:t>
            </a:r>
            <a:r>
              <a:rPr lang="en-US" sz="2400" b="1" spc="-150" dirty="0" smtClean="0">
                <a:solidFill>
                  <a:srgbClr val="FFFFFF"/>
                </a:solidFill>
              </a:rPr>
              <a:t> </a:t>
            </a:r>
            <a:r>
              <a:rPr lang="en-US" sz="2400" b="1" dirty="0" smtClean="0">
                <a:solidFill>
                  <a:srgbClr val="FFFFFF"/>
                </a:solidFill>
              </a:rPr>
              <a:t>%</a:t>
            </a:r>
            <a:endParaRPr lang="en-US" sz="2400" b="1" dirty="0">
              <a:solidFill>
                <a:srgbClr val="FFFFFF"/>
              </a:solidFill>
            </a:endParaRPr>
          </a:p>
        </p:txBody>
      </p:sp>
      <p:sp>
        <p:nvSpPr>
          <p:cNvPr id="24" name="TextBox 23"/>
          <p:cNvSpPr txBox="1"/>
          <p:nvPr/>
        </p:nvSpPr>
        <p:spPr>
          <a:xfrm>
            <a:off x="8318492" y="2646727"/>
            <a:ext cx="859514" cy="461665"/>
          </a:xfrm>
          <a:prstGeom prst="rect">
            <a:avLst/>
          </a:prstGeom>
          <a:noFill/>
        </p:spPr>
        <p:txBody>
          <a:bodyPr wrap="square" rtlCol="0">
            <a:spAutoFit/>
          </a:bodyPr>
          <a:lstStyle/>
          <a:p>
            <a:pPr algn="r"/>
            <a:r>
              <a:rPr lang="en-US" sz="2400" b="1" dirty="0" smtClean="0">
                <a:solidFill>
                  <a:srgbClr val="FFFFFF"/>
                </a:solidFill>
              </a:rPr>
              <a:t>33</a:t>
            </a:r>
            <a:r>
              <a:rPr lang="en-US" sz="2400" b="1" spc="-150" dirty="0" smtClean="0">
                <a:solidFill>
                  <a:srgbClr val="FFFFFF"/>
                </a:solidFill>
              </a:rPr>
              <a:t> </a:t>
            </a:r>
            <a:r>
              <a:rPr lang="en-US" sz="2400" b="1" dirty="0" smtClean="0">
                <a:solidFill>
                  <a:srgbClr val="FFFFFF"/>
                </a:solidFill>
              </a:rPr>
              <a:t>%</a:t>
            </a:r>
            <a:endParaRPr lang="en-US" sz="2400" b="1" dirty="0">
              <a:solidFill>
                <a:srgbClr val="FFFFFF"/>
              </a:solidFill>
            </a:endParaRPr>
          </a:p>
        </p:txBody>
      </p:sp>
      <p:sp>
        <p:nvSpPr>
          <p:cNvPr id="25" name="TextBox 24"/>
          <p:cNvSpPr txBox="1"/>
          <p:nvPr/>
        </p:nvSpPr>
        <p:spPr>
          <a:xfrm>
            <a:off x="6295564" y="3136580"/>
            <a:ext cx="786936" cy="461665"/>
          </a:xfrm>
          <a:prstGeom prst="rect">
            <a:avLst/>
          </a:prstGeom>
          <a:noFill/>
        </p:spPr>
        <p:txBody>
          <a:bodyPr wrap="square" rtlCol="0">
            <a:spAutoFit/>
          </a:bodyPr>
          <a:lstStyle/>
          <a:p>
            <a:pPr algn="r"/>
            <a:r>
              <a:rPr lang="en-US" sz="2400" b="1" dirty="0" smtClean="0">
                <a:solidFill>
                  <a:schemeClr val="tx2"/>
                </a:solidFill>
              </a:rPr>
              <a:t>28</a:t>
            </a:r>
            <a:r>
              <a:rPr lang="en-US" sz="2400" b="1" spc="-150" dirty="0" smtClean="0">
                <a:solidFill>
                  <a:schemeClr val="tx2"/>
                </a:solidFill>
              </a:rPr>
              <a:t> </a:t>
            </a:r>
            <a:r>
              <a:rPr lang="en-US" sz="2400" b="1" dirty="0" smtClean="0">
                <a:solidFill>
                  <a:schemeClr val="tx2"/>
                </a:solidFill>
              </a:rPr>
              <a:t>%</a:t>
            </a:r>
            <a:endParaRPr lang="en-US" sz="2400" b="1" dirty="0">
              <a:solidFill>
                <a:schemeClr val="tx2"/>
              </a:solidFill>
            </a:endParaRPr>
          </a:p>
        </p:txBody>
      </p:sp>
      <p:sp>
        <p:nvSpPr>
          <p:cNvPr id="26" name="TextBox 25"/>
          <p:cNvSpPr txBox="1"/>
          <p:nvPr/>
        </p:nvSpPr>
        <p:spPr>
          <a:xfrm>
            <a:off x="7193629" y="2028053"/>
            <a:ext cx="612767" cy="461665"/>
          </a:xfrm>
          <a:prstGeom prst="rect">
            <a:avLst/>
          </a:prstGeom>
          <a:noFill/>
        </p:spPr>
        <p:txBody>
          <a:bodyPr wrap="square" rtlCol="0">
            <a:spAutoFit/>
          </a:bodyPr>
          <a:lstStyle/>
          <a:p>
            <a:pPr algn="r"/>
            <a:r>
              <a:rPr lang="en-US" sz="2400" b="1" dirty="0" smtClean="0">
                <a:solidFill>
                  <a:srgbClr val="FFFFFF"/>
                </a:solidFill>
              </a:rPr>
              <a:t>8</a:t>
            </a:r>
            <a:r>
              <a:rPr lang="en-US" sz="2400" b="1" spc="-150" dirty="0" smtClean="0">
                <a:solidFill>
                  <a:srgbClr val="FFFFFF"/>
                </a:solidFill>
              </a:rPr>
              <a:t> </a:t>
            </a:r>
            <a:r>
              <a:rPr lang="en-US" sz="2400" b="1" dirty="0" smtClean="0">
                <a:solidFill>
                  <a:srgbClr val="FFFFFF"/>
                </a:solidFill>
              </a:rPr>
              <a:t>%</a:t>
            </a:r>
            <a:endParaRPr lang="en-US" sz="2400" b="1" dirty="0">
              <a:solidFill>
                <a:srgbClr val="FFFFFF"/>
              </a:solidFill>
            </a:endParaRPr>
          </a:p>
        </p:txBody>
      </p:sp>
      <p:sp>
        <p:nvSpPr>
          <p:cNvPr id="2" name="TextBox 1"/>
          <p:cNvSpPr txBox="1"/>
          <p:nvPr/>
        </p:nvSpPr>
        <p:spPr>
          <a:xfrm>
            <a:off x="9835562" y="2152318"/>
            <a:ext cx="2154731" cy="2923877"/>
          </a:xfrm>
          <a:prstGeom prst="rect">
            <a:avLst/>
          </a:prstGeom>
          <a:noFill/>
        </p:spPr>
        <p:txBody>
          <a:bodyPr wrap="square" rtlCol="0">
            <a:spAutoFit/>
          </a:bodyPr>
          <a:lstStyle/>
          <a:p>
            <a:pPr marL="171450" indent="-171450">
              <a:buClr>
                <a:schemeClr val="accent1"/>
              </a:buClr>
              <a:buSzPct val="100000"/>
              <a:buFont typeface="Lucida Grande"/>
              <a:buChar char="◼"/>
            </a:pPr>
            <a:r>
              <a:rPr lang="fr-CA" sz="1100" b="1" dirty="0" smtClean="0">
                <a:solidFill>
                  <a:srgbClr val="484B49"/>
                </a:solidFill>
                <a:latin typeface="Calibri"/>
                <a:ea typeface="Lucida Grande"/>
                <a:cs typeface="Calibri"/>
              </a:rPr>
              <a:t>Améliorer l’accessibilité à une place dans un service éducatif à la petite enfance dans </a:t>
            </a:r>
            <a:br>
              <a:rPr lang="fr-CA" sz="1100" b="1" dirty="0" smtClean="0">
                <a:solidFill>
                  <a:srgbClr val="484B49"/>
                </a:solidFill>
                <a:latin typeface="Calibri"/>
                <a:ea typeface="Lucida Grande"/>
                <a:cs typeface="Calibri"/>
              </a:rPr>
            </a:br>
            <a:r>
              <a:rPr lang="fr-CA" sz="1100" b="1" dirty="0" smtClean="0">
                <a:solidFill>
                  <a:srgbClr val="484B49"/>
                </a:solidFill>
                <a:latin typeface="Calibri"/>
                <a:ea typeface="Lucida Grande"/>
                <a:cs typeface="Calibri"/>
              </a:rPr>
              <a:t>les milieux défavorisés</a:t>
            </a:r>
          </a:p>
          <a:p>
            <a:pPr marL="171450" indent="-171450">
              <a:buSzPct val="100000"/>
              <a:buFont typeface="Lucida Grande"/>
              <a:buChar char="◼"/>
            </a:pPr>
            <a:endParaRPr lang="fr-CA" sz="1100" b="1" dirty="0" smtClean="0">
              <a:solidFill>
                <a:srgbClr val="484B49"/>
              </a:solidFill>
              <a:latin typeface="Lucida Grande"/>
              <a:ea typeface="Lucida Grande"/>
              <a:cs typeface="Lucida Grande"/>
            </a:endParaRPr>
          </a:p>
          <a:p>
            <a:pPr marL="171450" indent="-171450">
              <a:buClr>
                <a:schemeClr val="accent2"/>
              </a:buClr>
              <a:buSzPct val="100000"/>
              <a:buFont typeface="Lucida Grande"/>
              <a:buChar char="◼"/>
            </a:pPr>
            <a:r>
              <a:rPr lang="fr-CA" sz="1100" b="1" dirty="0" smtClean="0">
                <a:solidFill>
                  <a:schemeClr val="tx2"/>
                </a:solidFill>
                <a:latin typeface="Calibri"/>
                <a:ea typeface="Lucida Grande"/>
                <a:cs typeface="Calibri"/>
              </a:rPr>
              <a:t>Maintenir l’accès au plus bas coût possible des services éducatifs à la petite enfance</a:t>
            </a:r>
          </a:p>
          <a:p>
            <a:pPr marL="171450" indent="-171450">
              <a:buSzPct val="100000"/>
              <a:buFont typeface="Lucida Grande"/>
              <a:buChar char="◼"/>
            </a:pPr>
            <a:endParaRPr lang="fr-CA" sz="1100" b="1" dirty="0" smtClean="0">
              <a:solidFill>
                <a:schemeClr val="tx2"/>
              </a:solidFill>
              <a:latin typeface="Calibri"/>
              <a:ea typeface="Lucida Grande"/>
              <a:cs typeface="Calibri"/>
            </a:endParaRPr>
          </a:p>
          <a:p>
            <a:pPr marL="171450" indent="-171450">
              <a:buClr>
                <a:schemeClr val="accent5"/>
              </a:buClr>
              <a:buSzPct val="100000"/>
              <a:buFont typeface="Lucida Grande"/>
              <a:buChar char="◼"/>
            </a:pPr>
            <a:r>
              <a:rPr lang="fr-CA" sz="1100" b="1" dirty="0" smtClean="0">
                <a:solidFill>
                  <a:schemeClr val="tx2"/>
                </a:solidFill>
                <a:latin typeface="Calibri"/>
                <a:ea typeface="Lucida Grande"/>
                <a:cs typeface="Calibri"/>
              </a:rPr>
              <a:t>Améliorer la qualité </a:t>
            </a:r>
            <a:br>
              <a:rPr lang="fr-CA" sz="1100" b="1" dirty="0" smtClean="0">
                <a:solidFill>
                  <a:schemeClr val="tx2"/>
                </a:solidFill>
                <a:latin typeface="Calibri"/>
                <a:ea typeface="Lucida Grande"/>
                <a:cs typeface="Calibri"/>
              </a:rPr>
            </a:br>
            <a:r>
              <a:rPr lang="fr-CA" sz="1100" b="1" dirty="0" smtClean="0">
                <a:solidFill>
                  <a:schemeClr val="tx2"/>
                </a:solidFill>
                <a:latin typeface="Calibri"/>
                <a:ea typeface="Lucida Grande"/>
                <a:cs typeface="Calibri"/>
              </a:rPr>
              <a:t>des services éducatifs</a:t>
            </a:r>
            <a:br>
              <a:rPr lang="fr-CA" sz="1100" b="1" dirty="0" smtClean="0">
                <a:solidFill>
                  <a:schemeClr val="tx2"/>
                </a:solidFill>
                <a:latin typeface="Calibri"/>
                <a:ea typeface="Lucida Grande"/>
                <a:cs typeface="Calibri"/>
              </a:rPr>
            </a:br>
            <a:r>
              <a:rPr lang="fr-CA" sz="1100" b="1" dirty="0" smtClean="0">
                <a:solidFill>
                  <a:schemeClr val="tx2"/>
                </a:solidFill>
                <a:latin typeface="Calibri"/>
                <a:ea typeface="Lucida Grande"/>
                <a:cs typeface="Calibri"/>
              </a:rPr>
              <a:t> à la petite enfance</a:t>
            </a:r>
          </a:p>
          <a:p>
            <a:pPr marL="171450" indent="-171450">
              <a:buSzPct val="100000"/>
              <a:buFont typeface="Lucida Grande"/>
              <a:buChar char="◼"/>
            </a:pPr>
            <a:endParaRPr lang="en-US" sz="1100" b="1" dirty="0">
              <a:solidFill>
                <a:schemeClr val="tx2"/>
              </a:solidFill>
              <a:latin typeface="Calibri"/>
              <a:ea typeface="Lucida Grande"/>
              <a:cs typeface="Calibri"/>
            </a:endParaRPr>
          </a:p>
          <a:p>
            <a:pPr marL="171450" indent="-171450">
              <a:buClr>
                <a:schemeClr val="tx2"/>
              </a:buClr>
              <a:buSzPct val="100000"/>
              <a:buFont typeface="Lucida Grande"/>
              <a:buChar char="◼"/>
            </a:pPr>
            <a:r>
              <a:rPr lang="en-US" sz="1100" b="1" dirty="0">
                <a:solidFill>
                  <a:schemeClr val="tx2"/>
                </a:solidFill>
                <a:latin typeface="Calibri"/>
                <a:ea typeface="Lucida Grande"/>
                <a:cs typeface="Calibri"/>
              </a:rPr>
              <a:t>Je ne sais pas</a:t>
            </a:r>
            <a:endParaRPr lang="en-US" sz="1100" b="1" dirty="0" smtClean="0">
              <a:solidFill>
                <a:schemeClr val="tx2"/>
              </a:solidFill>
              <a:latin typeface="Calibri"/>
              <a:ea typeface="Lucida Grande"/>
              <a:cs typeface="Calibri"/>
            </a:endParaRPr>
          </a:p>
          <a:p>
            <a:pPr marL="171450" indent="-171450">
              <a:buFont typeface="Arial"/>
              <a:buChar char="•"/>
            </a:pPr>
            <a:endParaRPr lang="en-US" sz="1000" b="1" dirty="0" smtClean="0">
              <a:solidFill>
                <a:schemeClr val="tx2"/>
              </a:solidFill>
            </a:endParaRPr>
          </a:p>
          <a:p>
            <a:pPr marL="171450" indent="-171450">
              <a:buFont typeface="Arial"/>
              <a:buChar char="•"/>
            </a:pPr>
            <a:endParaRPr lang="en-US" sz="1000" b="1" dirty="0">
              <a:solidFill>
                <a:srgbClr val="484B49"/>
              </a:solidFill>
            </a:endParaRPr>
          </a:p>
          <a:p>
            <a:pPr marL="171450" indent="-171450">
              <a:buFont typeface="Arial"/>
              <a:buChar char="•"/>
            </a:pPr>
            <a:endParaRPr lang="en-US" sz="1000" b="1" dirty="0">
              <a:solidFill>
                <a:srgbClr val="484B49"/>
              </a:solidFill>
            </a:endParaRPr>
          </a:p>
        </p:txBody>
      </p:sp>
      <p:pic>
        <p:nvPicPr>
          <p:cNvPr id="27" name="Picture 26"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1414" y="6091793"/>
            <a:ext cx="992692" cy="384727"/>
          </a:xfrm>
          <a:prstGeom prst="rect">
            <a:avLst/>
          </a:prstGeom>
        </p:spPr>
      </p:pic>
      <p:pic>
        <p:nvPicPr>
          <p:cNvPr id="28" name="Picture 27"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809" y="6031780"/>
            <a:ext cx="1549577" cy="482783"/>
          </a:xfrm>
          <a:prstGeom prst="rect">
            <a:avLst/>
          </a:prstGeom>
        </p:spPr>
      </p:pic>
      <p:sp>
        <p:nvSpPr>
          <p:cNvPr id="29" name="Espace réservé du numéro de diapositive 3"/>
          <p:cNvSpPr txBox="1">
            <a:spLocks/>
          </p:cNvSpPr>
          <p:nvPr/>
        </p:nvSpPr>
        <p:spPr>
          <a:xfrm>
            <a:off x="595196"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23</a:t>
            </a:fld>
            <a:endParaRPr lang="fr-CA" b="1" dirty="0">
              <a:solidFill>
                <a:srgbClr val="3F3F3F"/>
              </a:solidFill>
              <a:latin typeface="Raleway"/>
              <a:cs typeface="Raleway"/>
            </a:endParaRPr>
          </a:p>
        </p:txBody>
      </p:sp>
      <p:sp>
        <p:nvSpPr>
          <p:cNvPr id="18" name="ZoneTexte 2"/>
          <p:cNvSpPr txBox="1"/>
          <p:nvPr/>
        </p:nvSpPr>
        <p:spPr>
          <a:xfrm>
            <a:off x="7014922" y="6217090"/>
            <a:ext cx="1866281" cy="246221"/>
          </a:xfrm>
          <a:prstGeom prst="rect">
            <a:avLst/>
          </a:prstGeom>
          <a:noFill/>
        </p:spPr>
        <p:txBody>
          <a:bodyPr wrap="square" rtlCol="0">
            <a:spAutoFit/>
          </a:bodyPr>
          <a:lstStyle/>
          <a:p>
            <a:r>
              <a:rPr lang="fr-CA" sz="1500" b="1" baseline="30000" dirty="0">
                <a:solidFill>
                  <a:schemeClr val="tx2"/>
                </a:solidFill>
              </a:rPr>
              <a:t>Source : Léger, 2018.</a:t>
            </a:r>
          </a:p>
        </p:txBody>
      </p:sp>
    </p:spTree>
    <p:extLst>
      <p:ext uri="{BB962C8B-B14F-4D97-AF65-F5344CB8AC3E}">
        <p14:creationId xmlns:p14="http://schemas.microsoft.com/office/powerpoint/2010/main" val="776121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9" name="Espace réservé du contenu 2"/>
          <p:cNvSpPr>
            <a:spLocks noGrp="1"/>
          </p:cNvSpPr>
          <p:nvPr>
            <p:ph idx="1"/>
            <p:custDataLst>
              <p:tags r:id="rId1"/>
            </p:custDataLst>
          </p:nvPr>
        </p:nvSpPr>
        <p:spPr>
          <a:xfrm>
            <a:off x="4680874" y="1202651"/>
            <a:ext cx="7157340" cy="4465638"/>
          </a:xfrm>
        </p:spPr>
        <p:txBody>
          <a:bodyPr>
            <a:normAutofit/>
          </a:bodyPr>
          <a:lstStyle/>
          <a:p>
            <a:pPr marL="0" indent="0">
              <a:lnSpc>
                <a:spcPct val="100000"/>
              </a:lnSpc>
              <a:spcAft>
                <a:spcPts val="600"/>
              </a:spcAft>
              <a:buNone/>
            </a:pPr>
            <a:r>
              <a:rPr lang="fr-CA" sz="1800" dirty="0" smtClean="0">
                <a:solidFill>
                  <a:schemeClr val="tx2"/>
                </a:solidFill>
              </a:rPr>
              <a:t>Les services de garde éducatifs et les programmes préscolaires </a:t>
            </a:r>
            <a:br>
              <a:rPr lang="fr-CA" sz="1800" dirty="0" smtClean="0">
                <a:solidFill>
                  <a:schemeClr val="tx2"/>
                </a:solidFill>
              </a:rPr>
            </a:br>
            <a:r>
              <a:rPr lang="fr-CA" sz="1800" dirty="0" smtClean="0">
                <a:solidFill>
                  <a:schemeClr val="tx2"/>
                </a:solidFill>
              </a:rPr>
              <a:t>de qualité offrent une stimulation complémentaire à celle reçue au sein </a:t>
            </a:r>
            <a:br>
              <a:rPr lang="fr-CA" sz="1800" dirty="0" smtClean="0">
                <a:solidFill>
                  <a:schemeClr val="tx2"/>
                </a:solidFill>
              </a:rPr>
            </a:br>
            <a:r>
              <a:rPr lang="fr-CA" sz="1800" dirty="0" smtClean="0">
                <a:solidFill>
                  <a:schemeClr val="tx2"/>
                </a:solidFill>
              </a:rPr>
              <a:t>de la famille. Ils sont donc bénéfiques pour la santé et le développement global des tout-petits, en particulier pour ceux issus de milieux défavorisés. </a:t>
            </a:r>
          </a:p>
          <a:p>
            <a:pPr marL="0" indent="0">
              <a:lnSpc>
                <a:spcPct val="100000"/>
              </a:lnSpc>
              <a:spcAft>
                <a:spcPts val="600"/>
              </a:spcAft>
              <a:buNone/>
            </a:pPr>
            <a:r>
              <a:rPr lang="fr-CA" sz="1800" dirty="0" smtClean="0">
                <a:solidFill>
                  <a:schemeClr val="tx2"/>
                </a:solidFill>
              </a:rPr>
              <a:t>Malheureusement, certains enfants québécois fréquentent un service </a:t>
            </a:r>
            <a:br>
              <a:rPr lang="fr-CA" sz="1800" dirty="0" smtClean="0">
                <a:solidFill>
                  <a:schemeClr val="tx2"/>
                </a:solidFill>
              </a:rPr>
            </a:br>
            <a:r>
              <a:rPr lang="fr-CA" sz="1800" dirty="0" smtClean="0">
                <a:solidFill>
                  <a:srgbClr val="484B49"/>
                </a:solidFill>
              </a:rPr>
              <a:t>de garde de faible ou de très faible qualité.</a:t>
            </a:r>
          </a:p>
          <a:p>
            <a:pPr marL="0" indent="0">
              <a:lnSpc>
                <a:spcPct val="100000"/>
              </a:lnSpc>
              <a:spcAft>
                <a:spcPts val="600"/>
              </a:spcAft>
              <a:buNone/>
            </a:pPr>
            <a:r>
              <a:rPr lang="fr-CA" sz="1800" dirty="0" smtClean="0">
                <a:solidFill>
                  <a:srgbClr val="484B49"/>
                </a:solidFill>
              </a:rPr>
              <a:t>Les services éducatifs à la petite enfance de qualité permettent de :</a:t>
            </a:r>
          </a:p>
          <a:p>
            <a:pPr>
              <a:lnSpc>
                <a:spcPct val="100000"/>
              </a:lnSpc>
              <a:spcAft>
                <a:spcPts val="600"/>
              </a:spcAft>
              <a:buClr>
                <a:schemeClr val="accent1"/>
              </a:buClr>
              <a:buSzPct val="85000"/>
              <a:buFont typeface="Lucida Grande"/>
              <a:buChar char="&gt;"/>
            </a:pPr>
            <a:r>
              <a:rPr lang="fr-CA" sz="1800" dirty="0" smtClean="0">
                <a:solidFill>
                  <a:srgbClr val="484B49"/>
                </a:solidFill>
              </a:rPr>
              <a:t>contribuer positivement au développement des tout-petits et de dépister les besoins particuliers de certains enfants ;</a:t>
            </a:r>
          </a:p>
          <a:p>
            <a:pPr>
              <a:lnSpc>
                <a:spcPct val="100000"/>
              </a:lnSpc>
              <a:spcAft>
                <a:spcPts val="600"/>
              </a:spcAft>
              <a:buClr>
                <a:schemeClr val="accent1"/>
              </a:buClr>
              <a:buSzPct val="85000"/>
              <a:buFont typeface="Lucida Grande"/>
              <a:buChar char="&gt;"/>
            </a:pPr>
            <a:r>
              <a:rPr lang="fr-CA" sz="1800" dirty="0" smtClean="0">
                <a:solidFill>
                  <a:srgbClr val="484B49"/>
                </a:solidFill>
              </a:rPr>
              <a:t>soutenir les parents dans leurs habiletés parentales ;</a:t>
            </a:r>
          </a:p>
          <a:p>
            <a:pPr>
              <a:lnSpc>
                <a:spcPct val="100000"/>
              </a:lnSpc>
              <a:spcAft>
                <a:spcPts val="600"/>
              </a:spcAft>
              <a:buClr>
                <a:schemeClr val="accent1"/>
              </a:buClr>
              <a:buSzPct val="85000"/>
              <a:buFont typeface="Lucida Grande"/>
              <a:buChar char="&gt;"/>
            </a:pPr>
            <a:r>
              <a:rPr lang="fr-CA" sz="1800" dirty="0" smtClean="0">
                <a:solidFill>
                  <a:srgbClr val="484B49"/>
                </a:solidFill>
              </a:rPr>
              <a:t>faciliter la conciliation famille-travail.</a:t>
            </a:r>
            <a:br>
              <a:rPr lang="fr-CA" sz="1800" dirty="0" smtClean="0">
                <a:solidFill>
                  <a:srgbClr val="484B49"/>
                </a:solidFill>
              </a:rPr>
            </a:br>
            <a:endParaRPr lang="fr-CA" sz="1800" dirty="0">
              <a:solidFill>
                <a:srgbClr val="484B49"/>
              </a:solidFill>
            </a:endParaRPr>
          </a:p>
        </p:txBody>
      </p:sp>
      <p:sp>
        <p:nvSpPr>
          <p:cNvPr id="10" name="Freeform 9"/>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2"/>
          <p:cNvSpPr txBox="1"/>
          <p:nvPr/>
        </p:nvSpPr>
        <p:spPr>
          <a:xfrm>
            <a:off x="595640" y="4027488"/>
            <a:ext cx="3096432" cy="738664"/>
          </a:xfrm>
          <a:prstGeom prst="rect">
            <a:avLst/>
          </a:prstGeom>
          <a:noFill/>
        </p:spPr>
        <p:txBody>
          <a:bodyPr wrap="square" rtlCol="0">
            <a:spAutoFit/>
          </a:bodyPr>
          <a:lstStyle/>
          <a:p>
            <a:r>
              <a:rPr lang="fr-CA" sz="1000" dirty="0" smtClean="0">
                <a:solidFill>
                  <a:schemeClr val="tx2">
                    <a:lumMod val="75000"/>
                  </a:schemeClr>
                </a:solidFill>
              </a:rPr>
              <a:t>Source : </a:t>
            </a:r>
            <a:r>
              <a:rPr lang="fr-CA" sz="1000" dirty="0" smtClean="0"/>
              <a:t>Observatoire </a:t>
            </a:r>
            <a:r>
              <a:rPr lang="fr-CA" sz="1000" dirty="0"/>
              <a:t>des tout-petits. </a:t>
            </a:r>
            <a:r>
              <a:rPr lang="fr-CA" sz="1000" i="1" dirty="0"/>
              <a:t>Petite enfance : </a:t>
            </a:r>
            <a:r>
              <a:rPr lang="fr-CA" sz="1000" i="1" dirty="0" smtClean="0"/>
              <a:t/>
            </a:r>
            <a:br>
              <a:rPr lang="fr-CA" sz="1000" i="1" dirty="0" smtClean="0"/>
            </a:br>
            <a:r>
              <a:rPr lang="fr-CA" sz="1000" i="1" dirty="0" smtClean="0"/>
              <a:t>la </a:t>
            </a:r>
            <a:r>
              <a:rPr lang="fr-CA" sz="1000" i="1" dirty="0"/>
              <a:t>qualité des services éducatifs au Québec</a:t>
            </a:r>
            <a:r>
              <a:rPr lang="fr-CA" sz="1000" dirty="0"/>
              <a:t>, Montréal, Québec, Observatoire des tout-petits, 2018.</a:t>
            </a:r>
          </a:p>
          <a:p>
            <a:endParaRPr lang="fr-CA" sz="1200" dirty="0"/>
          </a:p>
        </p:txBody>
      </p:sp>
      <p:sp>
        <p:nvSpPr>
          <p:cNvPr id="14"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24</a:t>
            </a:fld>
            <a:endParaRPr lang="fr-CA" b="1" dirty="0">
              <a:solidFill>
                <a:srgbClr val="484B49"/>
              </a:solidFill>
              <a:latin typeface="Raleway"/>
              <a:cs typeface="Raleway"/>
            </a:endParaRPr>
          </a:p>
        </p:txBody>
      </p:sp>
      <p:sp>
        <p:nvSpPr>
          <p:cNvPr id="11" name="Titre 3"/>
          <p:cNvSpPr>
            <a:spLocks noGrp="1"/>
          </p:cNvSpPr>
          <p:nvPr>
            <p:ph type="title"/>
            <p:custDataLst>
              <p:tags r:id="rId2"/>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pic>
        <p:nvPicPr>
          <p:cNvPr id="12" name="Picture 11" descr="telecscope-icon-r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5" name="Group 14"/>
          <p:cNvGrpSpPr/>
          <p:nvPr/>
        </p:nvGrpSpPr>
        <p:grpSpPr>
          <a:xfrm>
            <a:off x="8060780" y="6031780"/>
            <a:ext cx="3240297" cy="482783"/>
            <a:chOff x="1649203" y="6039477"/>
            <a:chExt cx="3240297" cy="482783"/>
          </a:xfrm>
        </p:grpSpPr>
        <p:pic>
          <p:nvPicPr>
            <p:cNvPr id="16" name="Picture 15" descr="FLAC-noi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7" name="Picture 16" descr="logo_observatoire-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2277645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5F0F4"/>
        </a:solidFill>
        <a:effectLst/>
      </p:bgPr>
    </p:bg>
    <p:spTree>
      <p:nvGrpSpPr>
        <p:cNvPr id="1" name=""/>
        <p:cNvGrpSpPr/>
        <p:nvPr/>
      </p:nvGrpSpPr>
      <p:grpSpPr>
        <a:xfrm>
          <a:off x="0" y="0"/>
          <a:ext cx="0" cy="0"/>
          <a:chOff x="0" y="0"/>
          <a:chExt cx="0" cy="0"/>
        </a:xfrm>
      </p:grpSpPr>
      <p:pic>
        <p:nvPicPr>
          <p:cNvPr id="3" name="Picture 2" descr="graphiq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 y="0"/>
            <a:ext cx="12951022" cy="7292808"/>
          </a:xfrm>
          <a:prstGeom prst="rect">
            <a:avLst/>
          </a:prstGeom>
        </p:spPr>
      </p:pic>
      <p:sp>
        <p:nvSpPr>
          <p:cNvPr id="5" name="Freeform 4"/>
          <p:cNvSpPr/>
          <p:nvPr/>
        </p:nvSpPr>
        <p:spPr>
          <a:xfrm>
            <a:off x="0" y="-8468"/>
            <a:ext cx="4258734" cy="7301275"/>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ADD7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ZoneTexte 2"/>
          <p:cNvSpPr txBox="1"/>
          <p:nvPr/>
        </p:nvSpPr>
        <p:spPr>
          <a:xfrm>
            <a:off x="604711" y="4027488"/>
            <a:ext cx="3096432" cy="738664"/>
          </a:xfrm>
          <a:prstGeom prst="rect">
            <a:avLst/>
          </a:prstGeom>
          <a:noFill/>
        </p:spPr>
        <p:txBody>
          <a:bodyPr wrap="square" rtlCol="0">
            <a:spAutoFit/>
          </a:bodyPr>
          <a:lstStyle/>
          <a:p>
            <a:r>
              <a:rPr lang="fr-CA" sz="1000" dirty="0" smtClean="0">
                <a:solidFill>
                  <a:schemeClr val="tx2">
                    <a:lumMod val="75000"/>
                  </a:schemeClr>
                </a:solidFill>
              </a:rPr>
              <a:t>Source :</a:t>
            </a:r>
            <a:r>
              <a:rPr lang="fr-CA" sz="1000" dirty="0" smtClean="0"/>
              <a:t> </a:t>
            </a:r>
            <a:r>
              <a:rPr lang="fr-CA" sz="1000" dirty="0"/>
              <a:t>Observatoire des tout-petits. </a:t>
            </a:r>
            <a:r>
              <a:rPr lang="fr-CA" sz="1000" i="1" dirty="0"/>
              <a:t>Petite enfance : </a:t>
            </a:r>
            <a:r>
              <a:rPr lang="fr-CA" sz="1000" i="1" dirty="0" smtClean="0"/>
              <a:t/>
            </a:r>
            <a:br>
              <a:rPr lang="fr-CA" sz="1000" i="1" dirty="0" smtClean="0"/>
            </a:br>
            <a:r>
              <a:rPr lang="fr-CA" sz="1000" i="1" dirty="0" smtClean="0"/>
              <a:t>la </a:t>
            </a:r>
            <a:r>
              <a:rPr lang="fr-CA" sz="1000" i="1" dirty="0"/>
              <a:t>qualité des services éducatifs au Québec</a:t>
            </a:r>
            <a:r>
              <a:rPr lang="fr-CA" sz="1000" dirty="0"/>
              <a:t>, Montréal, Québec, Observatoire </a:t>
            </a:r>
            <a:r>
              <a:rPr lang="fr-CA" sz="1000" dirty="0" smtClean="0"/>
              <a:t>des </a:t>
            </a:r>
            <a:r>
              <a:rPr lang="fr-CA" sz="1000" dirty="0"/>
              <a:t>tout-petits, 2018.</a:t>
            </a:r>
          </a:p>
          <a:p>
            <a:endParaRPr lang="fr-CA" sz="1200" dirty="0"/>
          </a:p>
        </p:txBody>
      </p:sp>
      <p:sp>
        <p:nvSpPr>
          <p:cNvPr id="12" name="TextBox 11"/>
          <p:cNvSpPr txBox="1"/>
          <p:nvPr/>
        </p:nvSpPr>
        <p:spPr>
          <a:xfrm>
            <a:off x="4406451" y="310417"/>
            <a:ext cx="7700057" cy="562718"/>
          </a:xfrm>
          <a:prstGeom prst="rect">
            <a:avLst/>
          </a:prstGeom>
          <a:noFill/>
        </p:spPr>
        <p:txBody>
          <a:bodyPr wrap="square" rtlCol="0">
            <a:spAutoFit/>
          </a:bodyPr>
          <a:lstStyle/>
          <a:p>
            <a:pPr>
              <a:lnSpc>
                <a:spcPct val="110000"/>
              </a:lnSpc>
            </a:pPr>
            <a:r>
              <a:rPr lang="en-US" sz="1400" b="1" dirty="0" smtClean="0">
                <a:solidFill>
                  <a:srgbClr val="484B49"/>
                </a:solidFill>
                <a:latin typeface="Raleway"/>
                <a:cs typeface="Raleway"/>
              </a:rPr>
              <a:t>CERTAINS EFFETS BÉNÉFIQUES ASSOCIÉS </a:t>
            </a:r>
            <a:r>
              <a:rPr lang="en-US" sz="1400" b="1" dirty="0" err="1" smtClean="0">
                <a:solidFill>
                  <a:srgbClr val="484B49"/>
                </a:solidFill>
                <a:latin typeface="Raleway"/>
                <a:cs typeface="Raleway"/>
              </a:rPr>
              <a:t>À</a:t>
            </a:r>
            <a:r>
              <a:rPr lang="en-US" sz="1400" b="1" dirty="0" smtClean="0">
                <a:solidFill>
                  <a:srgbClr val="484B49"/>
                </a:solidFill>
                <a:latin typeface="Raleway"/>
                <a:cs typeface="Raleway"/>
              </a:rPr>
              <a:t> LA FRÉQUENTATION D’UN SERVICE ÉDUCATIF DE QUALITÉ PEUVENT ÉGALEMENT PERSISTER DANS LE TEMPS.</a:t>
            </a:r>
            <a:endParaRPr lang="en-US" sz="1400" b="1" dirty="0">
              <a:solidFill>
                <a:srgbClr val="484B49"/>
              </a:solidFill>
              <a:latin typeface="Raleway"/>
              <a:cs typeface="Raleway"/>
            </a:endParaRPr>
          </a:p>
        </p:txBody>
      </p:sp>
      <p:cxnSp>
        <p:nvCxnSpPr>
          <p:cNvPr id="20" name="Straight Connector 19"/>
          <p:cNvCxnSpPr/>
          <p:nvPr/>
        </p:nvCxnSpPr>
        <p:spPr>
          <a:xfrm>
            <a:off x="5265324" y="3850202"/>
            <a:ext cx="78950" cy="134467"/>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grpSp>
        <p:nvGrpSpPr>
          <p:cNvPr id="39" name="Group 38"/>
          <p:cNvGrpSpPr/>
          <p:nvPr/>
        </p:nvGrpSpPr>
        <p:grpSpPr>
          <a:xfrm>
            <a:off x="9882317" y="4737654"/>
            <a:ext cx="1993900" cy="497891"/>
            <a:chOff x="6679729" y="3890685"/>
            <a:chExt cx="1993900" cy="497891"/>
          </a:xfrm>
        </p:grpSpPr>
        <p:cxnSp>
          <p:nvCxnSpPr>
            <p:cNvPr id="26" name="Straight Connector 25"/>
            <p:cNvCxnSpPr/>
            <p:nvPr/>
          </p:nvCxnSpPr>
          <p:spPr>
            <a:xfrm flipV="1">
              <a:off x="7424592" y="4154395"/>
              <a:ext cx="0" cy="234181"/>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6679729" y="3890685"/>
              <a:ext cx="1993900" cy="253916"/>
            </a:xfrm>
            <a:prstGeom prst="rect">
              <a:avLst/>
            </a:prstGeom>
            <a:noFill/>
          </p:spPr>
          <p:txBody>
            <a:bodyPr wrap="square" rtlCol="0">
              <a:spAutoFit/>
            </a:bodyPr>
            <a:lstStyle/>
            <a:p>
              <a:pPr>
                <a:lnSpc>
                  <a:spcPct val="120000"/>
                </a:lnSpc>
              </a:pPr>
              <a:r>
                <a:rPr lang="en-US" sz="900" b="1" dirty="0" err="1" smtClean="0">
                  <a:solidFill>
                    <a:schemeClr val="tx2"/>
                  </a:solidFill>
                  <a:latin typeface="Raleway"/>
                  <a:cs typeface="Raleway"/>
                </a:rPr>
                <a:t>Meilleures</a:t>
              </a:r>
              <a:r>
                <a:rPr lang="en-US" sz="900" b="1" dirty="0" smtClean="0">
                  <a:solidFill>
                    <a:schemeClr val="tx2"/>
                  </a:solidFill>
                  <a:latin typeface="Raleway"/>
                  <a:cs typeface="Raleway"/>
                </a:rPr>
                <a:t> relations </a:t>
              </a:r>
              <a:r>
                <a:rPr lang="en-US" sz="900" b="1" dirty="0" err="1" smtClean="0">
                  <a:solidFill>
                    <a:schemeClr val="tx2"/>
                  </a:solidFill>
                  <a:latin typeface="Raleway"/>
                  <a:cs typeface="Raleway"/>
                </a:rPr>
                <a:t>familiales</a:t>
              </a:r>
              <a:endParaRPr lang="en-US" sz="900" b="1" dirty="0">
                <a:solidFill>
                  <a:schemeClr val="tx2"/>
                </a:solidFill>
                <a:latin typeface="Raleway"/>
                <a:cs typeface="Raleway"/>
              </a:endParaRPr>
            </a:p>
          </p:txBody>
        </p:sp>
      </p:grpSp>
      <p:cxnSp>
        <p:nvCxnSpPr>
          <p:cNvPr id="13" name="Straight Connector 12"/>
          <p:cNvCxnSpPr/>
          <p:nvPr/>
        </p:nvCxnSpPr>
        <p:spPr>
          <a:xfrm flipV="1">
            <a:off x="6520867" y="2090783"/>
            <a:ext cx="0" cy="278580"/>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404457" y="1330900"/>
            <a:ext cx="1739883" cy="752514"/>
          </a:xfrm>
          <a:prstGeom prst="rect">
            <a:avLst/>
          </a:prstGeom>
          <a:noFill/>
        </p:spPr>
        <p:txBody>
          <a:bodyPr wrap="square" rtlCol="0">
            <a:spAutoFit/>
          </a:bodyPr>
          <a:lstStyle/>
          <a:p>
            <a:pPr>
              <a:lnSpc>
                <a:spcPct val="120000"/>
              </a:lnSpc>
            </a:pPr>
            <a:r>
              <a:rPr lang="en-US" sz="900" b="1" dirty="0" smtClean="0">
                <a:solidFill>
                  <a:srgbClr val="484B49"/>
                </a:solidFill>
                <a:latin typeface="Raleway"/>
                <a:cs typeface="Raleway"/>
              </a:rPr>
              <a:t>Stimulation </a:t>
            </a:r>
            <a:r>
              <a:rPr lang="en-US" sz="900" b="1" dirty="0">
                <a:solidFill>
                  <a:srgbClr val="484B49"/>
                </a:solidFill>
                <a:latin typeface="Raleway"/>
                <a:cs typeface="Raleway"/>
              </a:rPr>
              <a:t>du </a:t>
            </a:r>
            <a:r>
              <a:rPr lang="en-US" sz="900" b="1" dirty="0" err="1">
                <a:solidFill>
                  <a:srgbClr val="484B49"/>
                </a:solidFill>
                <a:latin typeface="Raleway"/>
                <a:cs typeface="Raleway"/>
              </a:rPr>
              <a:t>langage</a:t>
            </a:r>
            <a:r>
              <a:rPr lang="en-US" sz="900" b="1" dirty="0">
                <a:solidFill>
                  <a:srgbClr val="484B49"/>
                </a:solidFill>
                <a:latin typeface="Raleway"/>
                <a:cs typeface="Raleway"/>
              </a:rPr>
              <a:t>, </a:t>
            </a:r>
            <a:br>
              <a:rPr lang="en-US" sz="900" b="1" dirty="0">
                <a:solidFill>
                  <a:srgbClr val="484B49"/>
                </a:solidFill>
                <a:latin typeface="Raleway"/>
                <a:cs typeface="Raleway"/>
              </a:rPr>
            </a:br>
            <a:r>
              <a:rPr lang="en-US" sz="900" b="1" dirty="0">
                <a:solidFill>
                  <a:srgbClr val="484B49"/>
                </a:solidFill>
                <a:latin typeface="Raleway"/>
                <a:cs typeface="Raleway"/>
              </a:rPr>
              <a:t>des </a:t>
            </a:r>
            <a:r>
              <a:rPr lang="en-US" sz="900" b="1" dirty="0" err="1">
                <a:solidFill>
                  <a:srgbClr val="484B49"/>
                </a:solidFill>
                <a:latin typeface="Raleway"/>
                <a:cs typeface="Raleway"/>
              </a:rPr>
              <a:t>habiletés</a:t>
            </a:r>
            <a:r>
              <a:rPr lang="en-US" sz="900" b="1" dirty="0">
                <a:solidFill>
                  <a:srgbClr val="484B49"/>
                </a:solidFill>
                <a:latin typeface="Raleway"/>
                <a:cs typeface="Raleway"/>
              </a:rPr>
              <a:t> </a:t>
            </a:r>
            <a:r>
              <a:rPr lang="en-US" sz="900" b="1" dirty="0" err="1">
                <a:solidFill>
                  <a:srgbClr val="484B49"/>
                </a:solidFill>
                <a:latin typeface="Raleway"/>
                <a:cs typeface="Raleway"/>
              </a:rPr>
              <a:t>cognitives</a:t>
            </a:r>
            <a:r>
              <a:rPr lang="en-US" sz="900" b="1" dirty="0">
                <a:solidFill>
                  <a:srgbClr val="484B49"/>
                </a:solidFill>
                <a:latin typeface="Raleway"/>
                <a:cs typeface="Raleway"/>
              </a:rPr>
              <a:t> </a:t>
            </a:r>
            <a:br>
              <a:rPr lang="en-US" sz="900" b="1" dirty="0">
                <a:solidFill>
                  <a:srgbClr val="484B49"/>
                </a:solidFill>
                <a:latin typeface="Raleway"/>
                <a:cs typeface="Raleway"/>
              </a:rPr>
            </a:br>
            <a:r>
              <a:rPr lang="en-US" sz="900" b="1" dirty="0">
                <a:solidFill>
                  <a:srgbClr val="484B49"/>
                </a:solidFill>
                <a:latin typeface="Raleway"/>
                <a:cs typeface="Raleway"/>
              </a:rPr>
              <a:t>et des </a:t>
            </a:r>
            <a:r>
              <a:rPr lang="en-US" sz="900" b="1" dirty="0" err="1">
                <a:solidFill>
                  <a:srgbClr val="484B49"/>
                </a:solidFill>
                <a:latin typeface="Raleway"/>
                <a:cs typeface="Raleway"/>
              </a:rPr>
              <a:t>compétences</a:t>
            </a:r>
            <a:r>
              <a:rPr lang="en-US" sz="900" b="1" dirty="0">
                <a:solidFill>
                  <a:srgbClr val="484B49"/>
                </a:solidFill>
                <a:latin typeface="Raleway"/>
                <a:cs typeface="Raleway"/>
              </a:rPr>
              <a:t> </a:t>
            </a:r>
            <a:r>
              <a:rPr lang="en-US" sz="900" b="1" dirty="0" err="1">
                <a:solidFill>
                  <a:srgbClr val="484B49"/>
                </a:solidFill>
                <a:latin typeface="Raleway"/>
                <a:cs typeface="Raleway"/>
              </a:rPr>
              <a:t>sociales</a:t>
            </a:r>
            <a:r>
              <a:rPr lang="en-US" sz="900" b="1" dirty="0">
                <a:solidFill>
                  <a:srgbClr val="484B49"/>
                </a:solidFill>
                <a:latin typeface="Raleway"/>
                <a:cs typeface="Raleway"/>
              </a:rPr>
              <a:t> </a:t>
            </a:r>
            <a:r>
              <a:rPr lang="en-US" sz="900" b="1" dirty="0" smtClean="0">
                <a:solidFill>
                  <a:srgbClr val="484B49"/>
                </a:solidFill>
                <a:latin typeface="Raleway"/>
                <a:cs typeface="Raleway"/>
              </a:rPr>
              <a:t>et </a:t>
            </a:r>
            <a:r>
              <a:rPr lang="en-US" sz="900" b="1" dirty="0" err="1">
                <a:solidFill>
                  <a:srgbClr val="484B49"/>
                </a:solidFill>
                <a:latin typeface="Raleway"/>
                <a:cs typeface="Raleway"/>
              </a:rPr>
              <a:t>émotionnelles</a:t>
            </a:r>
            <a:r>
              <a:rPr lang="en-US" sz="900" b="1" dirty="0">
                <a:solidFill>
                  <a:srgbClr val="484B49"/>
                </a:solidFill>
                <a:latin typeface="Raleway"/>
                <a:cs typeface="Raleway"/>
              </a:rPr>
              <a:t> </a:t>
            </a:r>
          </a:p>
        </p:txBody>
      </p:sp>
      <p:sp>
        <p:nvSpPr>
          <p:cNvPr id="15" name="TextBox 14"/>
          <p:cNvSpPr txBox="1"/>
          <p:nvPr/>
        </p:nvSpPr>
        <p:spPr>
          <a:xfrm>
            <a:off x="8137623" y="1330900"/>
            <a:ext cx="2469418" cy="1049518"/>
          </a:xfrm>
          <a:prstGeom prst="rect">
            <a:avLst/>
          </a:prstGeom>
          <a:noFill/>
        </p:spPr>
        <p:txBody>
          <a:bodyPr wrap="square" rtlCol="0">
            <a:spAutoFit/>
          </a:bodyPr>
          <a:lstStyle/>
          <a:p>
            <a:pPr>
              <a:lnSpc>
                <a:spcPct val="120000"/>
              </a:lnSpc>
            </a:pPr>
            <a:r>
              <a:rPr lang="en-US" sz="900" b="1" dirty="0">
                <a:solidFill>
                  <a:schemeClr val="tx2"/>
                </a:solidFill>
                <a:latin typeface="Raleway"/>
                <a:cs typeface="Raleway"/>
              </a:rPr>
              <a:t>Diminution chez </a:t>
            </a:r>
            <a:r>
              <a:rPr lang="en-US" sz="900" b="1" dirty="0" smtClean="0">
                <a:solidFill>
                  <a:schemeClr val="tx2"/>
                </a:solidFill>
                <a:latin typeface="Raleway"/>
                <a:cs typeface="Raleway"/>
              </a:rPr>
              <a:t>les </a:t>
            </a:r>
            <a:r>
              <a:rPr lang="en-US" sz="900" b="1" dirty="0">
                <a:solidFill>
                  <a:schemeClr val="tx2"/>
                </a:solidFill>
                <a:latin typeface="Raleway"/>
                <a:cs typeface="Raleway"/>
              </a:rPr>
              <a:t>tout-</a:t>
            </a:r>
            <a:r>
              <a:rPr lang="en-US" sz="900" b="1" dirty="0" err="1">
                <a:solidFill>
                  <a:schemeClr val="tx2"/>
                </a:solidFill>
                <a:latin typeface="Raleway"/>
                <a:cs typeface="Raleway"/>
              </a:rPr>
              <a:t>petits</a:t>
            </a:r>
            <a:r>
              <a:rPr lang="en-US" sz="900" b="1" dirty="0">
                <a:solidFill>
                  <a:schemeClr val="tx2"/>
                </a:solidFill>
                <a:latin typeface="Raleway"/>
                <a:cs typeface="Raleway"/>
              </a:rPr>
              <a:t> </a:t>
            </a:r>
            <a:r>
              <a:rPr lang="en-US" sz="900" b="1" dirty="0" smtClean="0">
                <a:solidFill>
                  <a:schemeClr val="tx2"/>
                </a:solidFill>
                <a:latin typeface="Raleway"/>
                <a:cs typeface="Raleway"/>
              </a:rPr>
              <a:t/>
            </a:r>
            <a:br>
              <a:rPr lang="en-US" sz="900" b="1" dirty="0" smtClean="0">
                <a:solidFill>
                  <a:schemeClr val="tx2"/>
                </a:solidFill>
                <a:latin typeface="Raleway"/>
                <a:cs typeface="Raleway"/>
              </a:rPr>
            </a:br>
            <a:r>
              <a:rPr lang="en-US" sz="900" b="1" dirty="0" smtClean="0">
                <a:solidFill>
                  <a:schemeClr val="tx2"/>
                </a:solidFill>
                <a:latin typeface="Raleway"/>
                <a:cs typeface="Raleway"/>
              </a:rPr>
              <a:t>de </a:t>
            </a:r>
            <a:r>
              <a:rPr lang="en-US" sz="900" b="1" dirty="0" err="1">
                <a:solidFill>
                  <a:schemeClr val="tx2"/>
                </a:solidFill>
                <a:latin typeface="Raleway"/>
                <a:cs typeface="Raleway"/>
              </a:rPr>
              <a:t>problèmes</a:t>
            </a:r>
            <a:r>
              <a:rPr lang="en-US" sz="900" b="1" dirty="0">
                <a:solidFill>
                  <a:schemeClr val="tx2"/>
                </a:solidFill>
                <a:latin typeface="Raleway"/>
                <a:cs typeface="Raleway"/>
              </a:rPr>
              <a:t> </a:t>
            </a:r>
            <a:r>
              <a:rPr lang="en-US" sz="900" b="1" dirty="0" err="1">
                <a:solidFill>
                  <a:schemeClr val="tx2"/>
                </a:solidFill>
                <a:latin typeface="Raleway"/>
                <a:cs typeface="Raleway"/>
              </a:rPr>
              <a:t>comme</a:t>
            </a:r>
            <a:r>
              <a:rPr lang="en-US" sz="900" b="1" dirty="0">
                <a:solidFill>
                  <a:schemeClr val="tx2"/>
                </a:solidFill>
                <a:latin typeface="Raleway"/>
                <a:cs typeface="Raleway"/>
              </a:rPr>
              <a:t> </a:t>
            </a:r>
            <a:r>
              <a:rPr lang="en-US" sz="900" b="1" dirty="0" err="1">
                <a:solidFill>
                  <a:schemeClr val="tx2"/>
                </a:solidFill>
                <a:latin typeface="Raleway"/>
                <a:cs typeface="Raleway"/>
              </a:rPr>
              <a:t>l’anxiété</a:t>
            </a:r>
            <a:r>
              <a:rPr lang="en-US" sz="900" b="1" dirty="0">
                <a:solidFill>
                  <a:schemeClr val="tx2"/>
                </a:solidFill>
                <a:latin typeface="Raleway"/>
                <a:cs typeface="Raleway"/>
              </a:rPr>
              <a:t>, </a:t>
            </a:r>
            <a:r>
              <a:rPr lang="en-US" sz="900" b="1" dirty="0" smtClean="0">
                <a:solidFill>
                  <a:schemeClr val="tx2"/>
                </a:solidFill>
                <a:latin typeface="Raleway"/>
                <a:cs typeface="Raleway"/>
              </a:rPr>
              <a:t/>
            </a:r>
            <a:br>
              <a:rPr lang="en-US" sz="900" b="1" dirty="0" smtClean="0">
                <a:solidFill>
                  <a:schemeClr val="tx2"/>
                </a:solidFill>
                <a:latin typeface="Raleway"/>
                <a:cs typeface="Raleway"/>
              </a:rPr>
            </a:br>
            <a:r>
              <a:rPr lang="en-US" sz="900" b="1" dirty="0" smtClean="0">
                <a:solidFill>
                  <a:schemeClr val="tx2"/>
                </a:solidFill>
                <a:latin typeface="Raleway"/>
                <a:cs typeface="Raleway"/>
              </a:rPr>
              <a:t>la </a:t>
            </a:r>
            <a:r>
              <a:rPr lang="en-US" sz="900" b="1" dirty="0" err="1">
                <a:solidFill>
                  <a:schemeClr val="tx2"/>
                </a:solidFill>
                <a:latin typeface="Raleway"/>
                <a:cs typeface="Raleway"/>
              </a:rPr>
              <a:t>dépression</a:t>
            </a:r>
            <a:r>
              <a:rPr lang="en-US" sz="900" b="1" dirty="0">
                <a:solidFill>
                  <a:schemeClr val="tx2"/>
                </a:solidFill>
                <a:latin typeface="Raleway"/>
                <a:cs typeface="Raleway"/>
              </a:rPr>
              <a:t>, le non-respect </a:t>
            </a:r>
            <a:r>
              <a:rPr lang="en-US" sz="900" b="1" dirty="0" smtClean="0">
                <a:solidFill>
                  <a:schemeClr val="tx2"/>
                </a:solidFill>
                <a:latin typeface="Raleway"/>
                <a:cs typeface="Raleway"/>
              </a:rPr>
              <a:t>des </a:t>
            </a:r>
            <a:br>
              <a:rPr lang="en-US" sz="900" b="1" dirty="0" smtClean="0">
                <a:solidFill>
                  <a:schemeClr val="tx2"/>
                </a:solidFill>
                <a:latin typeface="Raleway"/>
                <a:cs typeface="Raleway"/>
              </a:rPr>
            </a:br>
            <a:r>
              <a:rPr lang="en-US" sz="900" b="1" dirty="0" err="1" smtClean="0">
                <a:solidFill>
                  <a:schemeClr val="tx2"/>
                </a:solidFill>
                <a:latin typeface="Raleway"/>
                <a:cs typeface="Raleway"/>
              </a:rPr>
              <a:t>règles</a:t>
            </a:r>
            <a:r>
              <a:rPr lang="en-US" sz="900" b="1" dirty="0" smtClean="0">
                <a:solidFill>
                  <a:schemeClr val="tx2"/>
                </a:solidFill>
                <a:latin typeface="Raleway"/>
                <a:cs typeface="Raleway"/>
              </a:rPr>
              <a:t> </a:t>
            </a:r>
            <a:r>
              <a:rPr lang="en-US" sz="900" b="1" dirty="0" err="1" smtClean="0">
                <a:solidFill>
                  <a:schemeClr val="tx2"/>
                </a:solidFill>
                <a:latin typeface="Raleway"/>
                <a:cs typeface="Raleway"/>
              </a:rPr>
              <a:t>ou</a:t>
            </a:r>
            <a:r>
              <a:rPr lang="en-US" sz="900" b="1" dirty="0" smtClean="0">
                <a:solidFill>
                  <a:schemeClr val="tx2"/>
                </a:solidFill>
                <a:latin typeface="Raleway"/>
                <a:cs typeface="Raleway"/>
              </a:rPr>
              <a:t> </a:t>
            </a:r>
            <a:r>
              <a:rPr lang="en-US" sz="900" b="1" dirty="0">
                <a:solidFill>
                  <a:schemeClr val="tx2"/>
                </a:solidFill>
                <a:latin typeface="Raleway"/>
                <a:cs typeface="Raleway"/>
              </a:rPr>
              <a:t>les </a:t>
            </a:r>
            <a:r>
              <a:rPr lang="en-US" sz="900" b="1" dirty="0" err="1">
                <a:solidFill>
                  <a:schemeClr val="tx2"/>
                </a:solidFill>
                <a:latin typeface="Raleway"/>
                <a:cs typeface="Raleway"/>
              </a:rPr>
              <a:t>comportements</a:t>
            </a:r>
            <a:r>
              <a:rPr lang="en-US" sz="900" b="1" dirty="0">
                <a:solidFill>
                  <a:schemeClr val="tx2"/>
                </a:solidFill>
                <a:latin typeface="Raleway"/>
                <a:cs typeface="Raleway"/>
              </a:rPr>
              <a:t> </a:t>
            </a:r>
            <a:r>
              <a:rPr lang="en-US" sz="900" b="1" dirty="0" err="1">
                <a:solidFill>
                  <a:schemeClr val="tx2"/>
                </a:solidFill>
                <a:latin typeface="Raleway"/>
                <a:cs typeface="Raleway"/>
              </a:rPr>
              <a:t>agressifs</a:t>
            </a:r>
            <a:endParaRPr lang="en-US" sz="900" b="1" dirty="0">
              <a:solidFill>
                <a:schemeClr val="tx2"/>
              </a:solidFill>
              <a:latin typeface="Raleway"/>
              <a:cs typeface="Raleway"/>
            </a:endParaRPr>
          </a:p>
          <a:p>
            <a:endParaRPr lang="en-US" dirty="0">
              <a:latin typeface="Raleway ExtraBold"/>
            </a:endParaRPr>
          </a:p>
        </p:txBody>
      </p:sp>
      <p:cxnSp>
        <p:nvCxnSpPr>
          <p:cNvPr id="16" name="Straight Connector 15"/>
          <p:cNvCxnSpPr/>
          <p:nvPr/>
        </p:nvCxnSpPr>
        <p:spPr>
          <a:xfrm flipV="1">
            <a:off x="8273244" y="2127068"/>
            <a:ext cx="0" cy="416558"/>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8803533" y="2555384"/>
            <a:ext cx="2741011" cy="586314"/>
          </a:xfrm>
          <a:prstGeom prst="rect">
            <a:avLst/>
          </a:prstGeom>
          <a:noFill/>
        </p:spPr>
        <p:txBody>
          <a:bodyPr wrap="square" rtlCol="0">
            <a:spAutoFit/>
          </a:bodyPr>
          <a:lstStyle/>
          <a:p>
            <a:pPr>
              <a:lnSpc>
                <a:spcPct val="120000"/>
              </a:lnSpc>
            </a:pPr>
            <a:r>
              <a:rPr lang="en-US" sz="900" b="1" dirty="0" err="1">
                <a:solidFill>
                  <a:schemeClr val="tx2"/>
                </a:solidFill>
                <a:latin typeface="Raleway"/>
                <a:cs typeface="Raleway"/>
              </a:rPr>
              <a:t>Meilleurs</a:t>
            </a:r>
            <a:r>
              <a:rPr lang="en-US" sz="900" b="1" dirty="0">
                <a:solidFill>
                  <a:schemeClr val="tx2"/>
                </a:solidFill>
                <a:latin typeface="Raleway"/>
                <a:cs typeface="Raleway"/>
              </a:rPr>
              <a:t> </a:t>
            </a:r>
            <a:r>
              <a:rPr lang="en-US" sz="900" b="1" dirty="0" err="1">
                <a:solidFill>
                  <a:schemeClr val="tx2"/>
                </a:solidFill>
                <a:latin typeface="Raleway"/>
                <a:cs typeface="Raleway"/>
              </a:rPr>
              <a:t>résultats</a:t>
            </a:r>
            <a:r>
              <a:rPr lang="en-US" sz="900" b="1" dirty="0">
                <a:solidFill>
                  <a:schemeClr val="tx2"/>
                </a:solidFill>
                <a:latin typeface="Raleway"/>
                <a:cs typeface="Raleway"/>
              </a:rPr>
              <a:t> </a:t>
            </a:r>
            <a:r>
              <a:rPr lang="en-US" sz="900" b="1" dirty="0" smtClean="0">
                <a:solidFill>
                  <a:schemeClr val="tx2"/>
                </a:solidFill>
                <a:latin typeface="Raleway"/>
                <a:cs typeface="Raleway"/>
              </a:rPr>
              <a:t>en </a:t>
            </a:r>
            <a:r>
              <a:rPr lang="en-US" sz="900" b="1" dirty="0">
                <a:solidFill>
                  <a:schemeClr val="tx2"/>
                </a:solidFill>
                <a:latin typeface="Raleway"/>
                <a:cs typeface="Raleway"/>
              </a:rPr>
              <a:t>lecture, en </a:t>
            </a:r>
            <a:r>
              <a:rPr lang="en-US" sz="900" b="1" dirty="0" err="1">
                <a:solidFill>
                  <a:schemeClr val="tx2"/>
                </a:solidFill>
                <a:latin typeface="Raleway"/>
                <a:cs typeface="Raleway"/>
              </a:rPr>
              <a:t>écriture</a:t>
            </a:r>
            <a:r>
              <a:rPr lang="en-US" sz="900" b="1" dirty="0">
                <a:solidFill>
                  <a:schemeClr val="tx2"/>
                </a:solidFill>
                <a:latin typeface="Raleway"/>
                <a:cs typeface="Raleway"/>
              </a:rPr>
              <a:t> </a:t>
            </a:r>
          </a:p>
          <a:p>
            <a:pPr>
              <a:lnSpc>
                <a:spcPct val="120000"/>
              </a:lnSpc>
            </a:pPr>
            <a:r>
              <a:rPr lang="en-US" sz="900" b="1" dirty="0" smtClean="0">
                <a:solidFill>
                  <a:schemeClr val="tx2"/>
                </a:solidFill>
                <a:latin typeface="Raleway"/>
                <a:cs typeface="Raleway"/>
              </a:rPr>
              <a:t>et </a:t>
            </a:r>
            <a:r>
              <a:rPr lang="en-US" sz="900" b="1" dirty="0">
                <a:solidFill>
                  <a:schemeClr val="tx2"/>
                </a:solidFill>
                <a:latin typeface="Raleway"/>
                <a:cs typeface="Raleway"/>
              </a:rPr>
              <a:t>en </a:t>
            </a:r>
            <a:r>
              <a:rPr lang="en-US" sz="900" b="1" dirty="0" err="1">
                <a:solidFill>
                  <a:schemeClr val="tx2"/>
                </a:solidFill>
                <a:latin typeface="Raleway"/>
                <a:cs typeface="Raleway"/>
              </a:rPr>
              <a:t>mathématiques</a:t>
            </a:r>
            <a:r>
              <a:rPr lang="en-US" sz="900" b="1" dirty="0">
                <a:solidFill>
                  <a:schemeClr val="tx2"/>
                </a:solidFill>
                <a:latin typeface="Raleway"/>
                <a:cs typeface="Raleway"/>
              </a:rPr>
              <a:t> </a:t>
            </a:r>
            <a:r>
              <a:rPr lang="en-US" sz="900" b="1" dirty="0" err="1">
                <a:solidFill>
                  <a:schemeClr val="tx2"/>
                </a:solidFill>
                <a:latin typeface="Raleway"/>
                <a:cs typeface="Raleway"/>
              </a:rPr>
              <a:t>à</a:t>
            </a:r>
            <a:r>
              <a:rPr lang="en-US" sz="900" b="1" dirty="0">
                <a:solidFill>
                  <a:schemeClr val="tx2"/>
                </a:solidFill>
                <a:latin typeface="Raleway"/>
                <a:cs typeface="Raleway"/>
              </a:rPr>
              <a:t> </a:t>
            </a:r>
            <a:r>
              <a:rPr lang="en-US" sz="900" b="1" dirty="0" err="1">
                <a:solidFill>
                  <a:schemeClr val="tx2"/>
                </a:solidFill>
                <a:latin typeface="Raleway"/>
                <a:cs typeface="Raleway"/>
              </a:rPr>
              <a:t>l’âge</a:t>
            </a:r>
            <a:r>
              <a:rPr lang="en-US" sz="900" b="1" dirty="0">
                <a:solidFill>
                  <a:schemeClr val="tx2"/>
                </a:solidFill>
                <a:latin typeface="Raleway"/>
                <a:cs typeface="Raleway"/>
              </a:rPr>
              <a:t> de 12 </a:t>
            </a:r>
            <a:r>
              <a:rPr lang="en-US" sz="900" b="1" dirty="0" err="1" smtClean="0">
                <a:solidFill>
                  <a:schemeClr val="tx2"/>
                </a:solidFill>
                <a:latin typeface="Raleway"/>
                <a:cs typeface="Raleway"/>
              </a:rPr>
              <a:t>ans</a:t>
            </a:r>
            <a:r>
              <a:rPr lang="en-US" sz="900" b="1" dirty="0">
                <a:solidFill>
                  <a:schemeClr val="tx2"/>
                </a:solidFill>
                <a:latin typeface="Raleway"/>
                <a:cs typeface="Raleway"/>
              </a:rPr>
              <a:t> </a:t>
            </a:r>
            <a:r>
              <a:rPr lang="en-US" sz="900" b="1" dirty="0" smtClean="0">
                <a:solidFill>
                  <a:schemeClr val="tx2"/>
                </a:solidFill>
                <a:latin typeface="Raleway"/>
                <a:cs typeface="Raleway"/>
              </a:rPr>
              <a:t/>
            </a:r>
            <a:br>
              <a:rPr lang="en-US" sz="900" b="1" dirty="0" smtClean="0">
                <a:solidFill>
                  <a:schemeClr val="tx2"/>
                </a:solidFill>
                <a:latin typeface="Raleway"/>
                <a:cs typeface="Raleway"/>
              </a:rPr>
            </a:br>
            <a:r>
              <a:rPr lang="en-US" sz="900" b="1" dirty="0" smtClean="0">
                <a:solidFill>
                  <a:schemeClr val="tx2"/>
                </a:solidFill>
                <a:latin typeface="Raleway"/>
                <a:cs typeface="Raleway"/>
              </a:rPr>
              <a:t>chez </a:t>
            </a:r>
            <a:r>
              <a:rPr lang="en-US" sz="900" b="1" dirty="0">
                <a:solidFill>
                  <a:schemeClr val="tx2"/>
                </a:solidFill>
                <a:latin typeface="Raleway"/>
                <a:cs typeface="Raleway"/>
              </a:rPr>
              <a:t>les </a:t>
            </a:r>
            <a:r>
              <a:rPr lang="en-US" sz="900" b="1" dirty="0" err="1">
                <a:solidFill>
                  <a:schemeClr val="tx2"/>
                </a:solidFill>
                <a:latin typeface="Raleway"/>
                <a:cs typeface="Raleway"/>
              </a:rPr>
              <a:t>enfants</a:t>
            </a:r>
            <a:r>
              <a:rPr lang="en-US" sz="900" b="1" dirty="0">
                <a:solidFill>
                  <a:schemeClr val="tx2"/>
                </a:solidFill>
                <a:latin typeface="Raleway"/>
                <a:cs typeface="Raleway"/>
              </a:rPr>
              <a:t> de </a:t>
            </a:r>
            <a:r>
              <a:rPr lang="en-US" sz="900" b="1" dirty="0" err="1">
                <a:solidFill>
                  <a:schemeClr val="tx2"/>
                </a:solidFill>
                <a:latin typeface="Raleway"/>
                <a:cs typeface="Raleway"/>
              </a:rPr>
              <a:t>milieux</a:t>
            </a:r>
            <a:r>
              <a:rPr lang="en-US" sz="900" b="1" dirty="0">
                <a:solidFill>
                  <a:schemeClr val="tx2"/>
                </a:solidFill>
                <a:latin typeface="Raleway"/>
                <a:cs typeface="Raleway"/>
              </a:rPr>
              <a:t> </a:t>
            </a:r>
            <a:r>
              <a:rPr lang="en-US" sz="900" b="1" dirty="0" err="1" smtClean="0">
                <a:solidFill>
                  <a:schemeClr val="tx2"/>
                </a:solidFill>
                <a:latin typeface="Raleway"/>
                <a:cs typeface="Raleway"/>
              </a:rPr>
              <a:t>défavorisés</a:t>
            </a:r>
            <a:endParaRPr lang="en-US" sz="900" b="1" dirty="0">
              <a:solidFill>
                <a:schemeClr val="tx2"/>
              </a:solidFill>
              <a:latin typeface="Raleway"/>
              <a:cs typeface="Raleway"/>
            </a:endParaRPr>
          </a:p>
        </p:txBody>
      </p:sp>
      <p:cxnSp>
        <p:nvCxnSpPr>
          <p:cNvPr id="18" name="Straight Connector 17"/>
          <p:cNvCxnSpPr/>
          <p:nvPr/>
        </p:nvCxnSpPr>
        <p:spPr>
          <a:xfrm flipV="1">
            <a:off x="8422699" y="3053703"/>
            <a:ext cx="412202" cy="271098"/>
          </a:xfrm>
          <a:prstGeom prst="line">
            <a:avLst/>
          </a:prstGeom>
          <a:ln w="6350" cmpd="sng">
            <a:solidFill>
              <a:srgbClr val="BE605A"/>
            </a:solidFill>
          </a:ln>
          <a:effectLst/>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4419512" y="2868365"/>
            <a:ext cx="2396861" cy="677688"/>
            <a:chOff x="2278248" y="1862179"/>
            <a:chExt cx="2104186" cy="677688"/>
          </a:xfrm>
        </p:grpSpPr>
        <p:cxnSp>
          <p:nvCxnSpPr>
            <p:cNvPr id="19" name="Straight Connector 18"/>
            <p:cNvCxnSpPr/>
            <p:nvPr/>
          </p:nvCxnSpPr>
          <p:spPr>
            <a:xfrm flipV="1">
              <a:off x="3758900" y="2295814"/>
              <a:ext cx="0" cy="244053"/>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2278248" y="1862179"/>
              <a:ext cx="2104186" cy="420115"/>
            </a:xfrm>
            <a:prstGeom prst="rect">
              <a:avLst/>
            </a:prstGeom>
            <a:noFill/>
          </p:spPr>
          <p:txBody>
            <a:bodyPr wrap="square" rtlCol="0">
              <a:spAutoFit/>
            </a:bodyPr>
            <a:lstStyle/>
            <a:p>
              <a:pPr>
                <a:lnSpc>
                  <a:spcPct val="120000"/>
                </a:lnSpc>
              </a:pPr>
              <a:r>
                <a:rPr lang="en-US" sz="900" b="1" dirty="0">
                  <a:solidFill>
                    <a:schemeClr val="tx2"/>
                  </a:solidFill>
                  <a:latin typeface="Raleway"/>
                  <a:cs typeface="Raleway"/>
                </a:rPr>
                <a:t>Diminution de la proportion </a:t>
              </a:r>
              <a:r>
                <a:rPr lang="en-US" sz="900" b="1" dirty="0" err="1">
                  <a:solidFill>
                    <a:schemeClr val="tx2"/>
                  </a:solidFill>
                  <a:latin typeface="Raleway"/>
                  <a:cs typeface="Raleway"/>
                </a:rPr>
                <a:t>d’enfants</a:t>
              </a:r>
              <a:r>
                <a:rPr lang="en-US" sz="900" b="1" dirty="0">
                  <a:solidFill>
                    <a:schemeClr val="tx2"/>
                  </a:solidFill>
                  <a:latin typeface="Raleway"/>
                  <a:cs typeface="Raleway"/>
                </a:rPr>
                <a:t> </a:t>
              </a:r>
              <a:r>
                <a:rPr lang="en-US" sz="900" b="1" dirty="0" err="1" smtClean="0">
                  <a:solidFill>
                    <a:schemeClr val="tx2"/>
                  </a:solidFill>
                  <a:latin typeface="Raleway"/>
                  <a:cs typeface="Raleway"/>
                </a:rPr>
                <a:t>ayant</a:t>
              </a:r>
              <a:r>
                <a:rPr lang="en-US" sz="900" b="1" dirty="0" smtClean="0">
                  <a:solidFill>
                    <a:schemeClr val="tx2"/>
                  </a:solidFill>
                  <a:latin typeface="Raleway"/>
                  <a:cs typeface="Raleway"/>
                </a:rPr>
                <a:t> </a:t>
              </a:r>
              <a:r>
                <a:rPr lang="en-US" sz="900" b="1" dirty="0" err="1">
                  <a:solidFill>
                    <a:schemeClr val="tx2"/>
                  </a:solidFill>
                  <a:latin typeface="Raleway"/>
                  <a:cs typeface="Raleway"/>
                </a:rPr>
                <a:t>besoin</a:t>
              </a:r>
              <a:r>
                <a:rPr lang="en-US" sz="900" b="1" dirty="0">
                  <a:solidFill>
                    <a:schemeClr val="tx2"/>
                  </a:solidFill>
                  <a:latin typeface="Raleway"/>
                  <a:cs typeface="Raleway"/>
                </a:rPr>
                <a:t> </a:t>
              </a:r>
              <a:r>
                <a:rPr lang="en-US" sz="900" b="1" dirty="0" smtClean="0">
                  <a:solidFill>
                    <a:schemeClr val="tx2"/>
                  </a:solidFill>
                  <a:latin typeface="Raleway"/>
                  <a:cs typeface="Raleway"/>
                </a:rPr>
                <a:t>de </a:t>
              </a:r>
              <a:r>
                <a:rPr lang="en-US" sz="900" b="1" dirty="0">
                  <a:solidFill>
                    <a:schemeClr val="tx2"/>
                  </a:solidFill>
                  <a:latin typeface="Raleway"/>
                  <a:cs typeface="Raleway"/>
                </a:rPr>
                <a:t>services </a:t>
              </a:r>
              <a:r>
                <a:rPr lang="en-US" sz="900" b="1" dirty="0" err="1">
                  <a:solidFill>
                    <a:schemeClr val="tx2"/>
                  </a:solidFill>
                  <a:latin typeface="Raleway"/>
                  <a:cs typeface="Raleway"/>
                </a:rPr>
                <a:t>spécialisés</a:t>
              </a:r>
              <a:endParaRPr lang="en-US" sz="900" b="1" dirty="0">
                <a:solidFill>
                  <a:schemeClr val="tx2"/>
                </a:solidFill>
                <a:latin typeface="Raleway"/>
                <a:cs typeface="Raleway"/>
              </a:endParaRPr>
            </a:p>
          </p:txBody>
        </p:sp>
      </p:grpSp>
      <p:sp>
        <p:nvSpPr>
          <p:cNvPr id="28" name="TextBox 27"/>
          <p:cNvSpPr txBox="1"/>
          <p:nvPr/>
        </p:nvSpPr>
        <p:spPr>
          <a:xfrm>
            <a:off x="5280770" y="3868295"/>
            <a:ext cx="2354389" cy="253916"/>
          </a:xfrm>
          <a:prstGeom prst="rect">
            <a:avLst/>
          </a:prstGeom>
          <a:noFill/>
        </p:spPr>
        <p:txBody>
          <a:bodyPr wrap="square" rtlCol="0">
            <a:spAutoFit/>
          </a:bodyPr>
          <a:lstStyle/>
          <a:p>
            <a:pPr>
              <a:lnSpc>
                <a:spcPct val="120000"/>
              </a:lnSpc>
            </a:pPr>
            <a:r>
              <a:rPr lang="en-US" sz="900" b="1" dirty="0" err="1" smtClean="0">
                <a:solidFill>
                  <a:schemeClr val="tx2"/>
                </a:solidFill>
                <a:latin typeface="Raleway"/>
                <a:cs typeface="Raleway"/>
              </a:rPr>
              <a:t>Meilleurs</a:t>
            </a:r>
            <a:r>
              <a:rPr lang="en-US" sz="900" b="1" dirty="0" smtClean="0">
                <a:solidFill>
                  <a:schemeClr val="tx2"/>
                </a:solidFill>
                <a:latin typeface="Raleway"/>
                <a:cs typeface="Raleway"/>
              </a:rPr>
              <a:t> </a:t>
            </a:r>
            <a:r>
              <a:rPr lang="en-US" sz="900" b="1" dirty="0" err="1" smtClean="0">
                <a:solidFill>
                  <a:schemeClr val="tx2"/>
                </a:solidFill>
                <a:latin typeface="Raleway"/>
                <a:cs typeface="Raleway"/>
              </a:rPr>
              <a:t>taux</a:t>
            </a:r>
            <a:r>
              <a:rPr lang="en-US" sz="900" b="1" dirty="0" smtClean="0">
                <a:solidFill>
                  <a:schemeClr val="tx2"/>
                </a:solidFill>
                <a:latin typeface="Raleway"/>
                <a:cs typeface="Raleway"/>
              </a:rPr>
              <a:t> de </a:t>
            </a:r>
            <a:r>
              <a:rPr lang="en-US" sz="900" b="1" dirty="0" err="1" smtClean="0">
                <a:solidFill>
                  <a:schemeClr val="tx2"/>
                </a:solidFill>
                <a:latin typeface="Raleway"/>
                <a:cs typeface="Raleway"/>
              </a:rPr>
              <a:t>diplomation</a:t>
            </a:r>
            <a:endParaRPr lang="en-US" sz="900" b="1" dirty="0">
              <a:solidFill>
                <a:schemeClr val="tx2"/>
              </a:solidFill>
              <a:latin typeface="Raleway"/>
              <a:cs typeface="Raleway"/>
            </a:endParaRPr>
          </a:p>
        </p:txBody>
      </p:sp>
      <p:grpSp>
        <p:nvGrpSpPr>
          <p:cNvPr id="65" name="Group 64"/>
          <p:cNvGrpSpPr/>
          <p:nvPr/>
        </p:nvGrpSpPr>
        <p:grpSpPr>
          <a:xfrm>
            <a:off x="4931589" y="4277937"/>
            <a:ext cx="2279219" cy="420115"/>
            <a:chOff x="5036484" y="4505026"/>
            <a:chExt cx="2279219" cy="420115"/>
          </a:xfrm>
        </p:grpSpPr>
        <p:cxnSp>
          <p:nvCxnSpPr>
            <p:cNvPr id="21" name="Straight Connector 20"/>
            <p:cNvCxnSpPr/>
            <p:nvPr/>
          </p:nvCxnSpPr>
          <p:spPr>
            <a:xfrm>
              <a:off x="5036484" y="4732038"/>
              <a:ext cx="197713" cy="0"/>
            </a:xfrm>
            <a:prstGeom prst="line">
              <a:avLst/>
            </a:prstGeom>
            <a:ln w="6350" cmpd="sng">
              <a:solidFill>
                <a:srgbClr val="BE605A"/>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172216" y="4505026"/>
              <a:ext cx="2143487" cy="420115"/>
            </a:xfrm>
            <a:prstGeom prst="rect">
              <a:avLst/>
            </a:prstGeom>
            <a:noFill/>
          </p:spPr>
          <p:txBody>
            <a:bodyPr wrap="square" rtlCol="0">
              <a:spAutoFit/>
            </a:bodyPr>
            <a:lstStyle/>
            <a:p>
              <a:pPr>
                <a:lnSpc>
                  <a:spcPct val="120000"/>
                </a:lnSpc>
              </a:pPr>
              <a:r>
                <a:rPr lang="en-US" sz="900" b="1" dirty="0" smtClean="0">
                  <a:solidFill>
                    <a:schemeClr val="tx2"/>
                  </a:solidFill>
                  <a:latin typeface="Raleway"/>
                  <a:cs typeface="Raleway"/>
                </a:rPr>
                <a:t>Diminution de la </a:t>
              </a:r>
              <a:r>
                <a:rPr lang="en-US" sz="900" b="1" dirty="0" err="1" smtClean="0">
                  <a:solidFill>
                    <a:schemeClr val="tx2"/>
                  </a:solidFill>
                  <a:latin typeface="Raleway"/>
                  <a:cs typeface="Raleway"/>
                </a:rPr>
                <a:t>consommation</a:t>
              </a:r>
              <a:r>
                <a:rPr lang="en-US" sz="900" b="1" dirty="0" smtClean="0">
                  <a:solidFill>
                    <a:schemeClr val="tx2"/>
                  </a:solidFill>
                  <a:latin typeface="Raleway"/>
                  <a:cs typeface="Raleway"/>
                </a:rPr>
                <a:t> </a:t>
              </a:r>
              <a:br>
                <a:rPr lang="en-US" sz="900" b="1" dirty="0" smtClean="0">
                  <a:solidFill>
                    <a:schemeClr val="tx2"/>
                  </a:solidFill>
                  <a:latin typeface="Raleway"/>
                  <a:cs typeface="Raleway"/>
                </a:rPr>
              </a:br>
              <a:r>
                <a:rPr lang="en-US" sz="900" b="1" dirty="0" smtClean="0">
                  <a:solidFill>
                    <a:schemeClr val="tx2"/>
                  </a:solidFill>
                  <a:latin typeface="Raleway"/>
                  <a:cs typeface="Raleway"/>
                </a:rPr>
                <a:t>de </a:t>
              </a:r>
              <a:r>
                <a:rPr lang="en-US" sz="900" b="1" dirty="0" err="1" smtClean="0">
                  <a:solidFill>
                    <a:schemeClr val="tx2"/>
                  </a:solidFill>
                  <a:latin typeface="Raleway"/>
                  <a:cs typeface="Raleway"/>
                </a:rPr>
                <a:t>médicaments</a:t>
              </a:r>
              <a:r>
                <a:rPr lang="en-US" sz="900" b="1" dirty="0" smtClean="0">
                  <a:solidFill>
                    <a:schemeClr val="tx2"/>
                  </a:solidFill>
                  <a:latin typeface="Raleway"/>
                  <a:cs typeface="Raleway"/>
                </a:rPr>
                <a:t> </a:t>
              </a:r>
              <a:r>
                <a:rPr lang="en-US" sz="900" b="1" dirty="0" err="1" smtClean="0">
                  <a:solidFill>
                    <a:schemeClr val="tx2"/>
                  </a:solidFill>
                  <a:latin typeface="Raleway"/>
                  <a:cs typeface="Raleway"/>
                </a:rPr>
                <a:t>ou</a:t>
              </a:r>
              <a:r>
                <a:rPr lang="en-US" sz="900" b="1" dirty="0" smtClean="0">
                  <a:solidFill>
                    <a:schemeClr val="tx2"/>
                  </a:solidFill>
                  <a:latin typeface="Raleway"/>
                  <a:cs typeface="Raleway"/>
                </a:rPr>
                <a:t> de drogues</a:t>
              </a:r>
              <a:endParaRPr lang="en-US" sz="900" b="1" dirty="0">
                <a:solidFill>
                  <a:schemeClr val="tx2"/>
                </a:solidFill>
                <a:latin typeface="Raleway"/>
                <a:cs typeface="Raleway"/>
              </a:endParaRPr>
            </a:p>
          </p:txBody>
        </p:sp>
      </p:grpSp>
      <p:sp>
        <p:nvSpPr>
          <p:cNvPr id="30" name="TextBox 29"/>
          <p:cNvSpPr txBox="1"/>
          <p:nvPr/>
        </p:nvSpPr>
        <p:spPr>
          <a:xfrm>
            <a:off x="4418874" y="5402494"/>
            <a:ext cx="1231660" cy="369332"/>
          </a:xfrm>
          <a:prstGeom prst="rect">
            <a:avLst/>
          </a:prstGeom>
          <a:noFill/>
        </p:spPr>
        <p:txBody>
          <a:bodyPr wrap="square" rtlCol="0">
            <a:spAutoFit/>
          </a:bodyPr>
          <a:lstStyle/>
          <a:p>
            <a:r>
              <a:rPr lang="en-US" sz="900" b="1" dirty="0" smtClean="0">
                <a:solidFill>
                  <a:schemeClr val="tx2"/>
                </a:solidFill>
                <a:latin typeface="Raleway"/>
                <a:cs typeface="Raleway"/>
              </a:rPr>
              <a:t>Diminution </a:t>
            </a:r>
            <a:br>
              <a:rPr lang="en-US" sz="900" b="1" dirty="0" smtClean="0">
                <a:solidFill>
                  <a:schemeClr val="tx2"/>
                </a:solidFill>
                <a:latin typeface="Raleway"/>
                <a:cs typeface="Raleway"/>
              </a:rPr>
            </a:br>
            <a:r>
              <a:rPr lang="en-US" sz="900" b="1" dirty="0" smtClean="0">
                <a:solidFill>
                  <a:schemeClr val="tx2"/>
                </a:solidFill>
                <a:latin typeface="Raleway"/>
                <a:cs typeface="Raleway"/>
              </a:rPr>
              <a:t>de la </a:t>
            </a:r>
            <a:r>
              <a:rPr lang="en-US" sz="900" b="1" dirty="0" err="1" smtClean="0">
                <a:solidFill>
                  <a:schemeClr val="tx2"/>
                </a:solidFill>
                <a:latin typeface="Raleway"/>
                <a:cs typeface="Raleway"/>
              </a:rPr>
              <a:t>criminalité</a:t>
            </a:r>
            <a:endParaRPr lang="en-US" sz="900" b="1" dirty="0">
              <a:solidFill>
                <a:schemeClr val="tx2"/>
              </a:solidFill>
              <a:latin typeface="Raleway"/>
              <a:cs typeface="Raleway"/>
            </a:endParaRPr>
          </a:p>
        </p:txBody>
      </p:sp>
      <p:sp>
        <p:nvSpPr>
          <p:cNvPr id="31" name="TextBox 30"/>
          <p:cNvSpPr txBox="1"/>
          <p:nvPr/>
        </p:nvSpPr>
        <p:spPr>
          <a:xfrm>
            <a:off x="5636009" y="4871224"/>
            <a:ext cx="1253612" cy="230832"/>
          </a:xfrm>
          <a:prstGeom prst="rect">
            <a:avLst/>
          </a:prstGeom>
          <a:noFill/>
        </p:spPr>
        <p:txBody>
          <a:bodyPr wrap="square" rtlCol="0">
            <a:spAutoFit/>
          </a:bodyPr>
          <a:lstStyle/>
          <a:p>
            <a:r>
              <a:rPr lang="en-US" sz="900" b="1" dirty="0" err="1" smtClean="0">
                <a:solidFill>
                  <a:schemeClr val="tx2"/>
                </a:solidFill>
                <a:latin typeface="Raleway"/>
                <a:cs typeface="Raleway"/>
              </a:rPr>
              <a:t>Revenu</a:t>
            </a:r>
            <a:r>
              <a:rPr lang="en-US" sz="900" b="1" dirty="0" smtClean="0">
                <a:solidFill>
                  <a:schemeClr val="tx2"/>
                </a:solidFill>
                <a:latin typeface="Raleway"/>
                <a:cs typeface="Raleway"/>
              </a:rPr>
              <a:t> plus </a:t>
            </a:r>
            <a:r>
              <a:rPr lang="en-US" sz="900" b="1" dirty="0" err="1" smtClean="0">
                <a:solidFill>
                  <a:schemeClr val="tx2"/>
                </a:solidFill>
                <a:latin typeface="Raleway"/>
                <a:cs typeface="Raleway"/>
              </a:rPr>
              <a:t>élevé</a:t>
            </a:r>
            <a:endParaRPr lang="en-US" sz="900" b="1" dirty="0">
              <a:solidFill>
                <a:schemeClr val="tx2"/>
              </a:solidFill>
              <a:latin typeface="Raleway"/>
              <a:cs typeface="Raleway"/>
            </a:endParaRPr>
          </a:p>
        </p:txBody>
      </p:sp>
      <p:grpSp>
        <p:nvGrpSpPr>
          <p:cNvPr id="40" name="Group 39"/>
          <p:cNvGrpSpPr/>
          <p:nvPr/>
        </p:nvGrpSpPr>
        <p:grpSpPr>
          <a:xfrm>
            <a:off x="9507002" y="3508215"/>
            <a:ext cx="1221447" cy="1736542"/>
            <a:chOff x="6414395" y="2593958"/>
            <a:chExt cx="1221447" cy="1736542"/>
          </a:xfrm>
        </p:grpSpPr>
        <p:cxnSp>
          <p:nvCxnSpPr>
            <p:cNvPr id="25" name="Straight Connector 24"/>
            <p:cNvCxnSpPr/>
            <p:nvPr/>
          </p:nvCxnSpPr>
          <p:spPr>
            <a:xfrm flipV="1">
              <a:off x="6555630" y="3663749"/>
              <a:ext cx="0" cy="666751"/>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6414395" y="2593958"/>
              <a:ext cx="1221447" cy="1084913"/>
            </a:xfrm>
            <a:prstGeom prst="rect">
              <a:avLst/>
            </a:prstGeom>
            <a:noFill/>
          </p:spPr>
          <p:txBody>
            <a:bodyPr wrap="square" rtlCol="0">
              <a:spAutoFit/>
            </a:bodyPr>
            <a:lstStyle/>
            <a:p>
              <a:pPr>
                <a:lnSpc>
                  <a:spcPct val="120000"/>
                </a:lnSpc>
              </a:pPr>
              <a:r>
                <a:rPr lang="en-US" sz="900" b="1" dirty="0" smtClean="0">
                  <a:solidFill>
                    <a:schemeClr val="tx2"/>
                  </a:solidFill>
                  <a:latin typeface="Raleway"/>
                  <a:cs typeface="Raleway"/>
                </a:rPr>
                <a:t>Diminution du </a:t>
              </a:r>
              <a:br>
                <a:rPr lang="en-US" sz="900" b="1" dirty="0" smtClean="0">
                  <a:solidFill>
                    <a:schemeClr val="tx2"/>
                  </a:solidFill>
                  <a:latin typeface="Raleway"/>
                  <a:cs typeface="Raleway"/>
                </a:rPr>
              </a:br>
              <a:r>
                <a:rPr lang="en-US" sz="900" b="1" dirty="0" err="1" smtClean="0">
                  <a:solidFill>
                    <a:schemeClr val="tx2"/>
                  </a:solidFill>
                  <a:latin typeface="Raleway"/>
                  <a:cs typeface="Raleway"/>
                </a:rPr>
                <a:t>risque</a:t>
              </a:r>
              <a:r>
                <a:rPr lang="en-US" sz="900" b="1" dirty="0" smtClean="0">
                  <a:solidFill>
                    <a:schemeClr val="tx2"/>
                  </a:solidFill>
                  <a:latin typeface="Raleway"/>
                  <a:cs typeface="Raleway"/>
                </a:rPr>
                <a:t> de maladies </a:t>
              </a:r>
              <a:r>
                <a:rPr lang="en-US" sz="900" b="1" dirty="0" err="1" smtClean="0">
                  <a:solidFill>
                    <a:schemeClr val="tx2"/>
                  </a:solidFill>
                  <a:latin typeface="Raleway"/>
                  <a:cs typeface="Raleway"/>
                </a:rPr>
                <a:t>cardiovasculaires</a:t>
              </a:r>
              <a:r>
                <a:rPr lang="en-US" sz="900" b="1" dirty="0" smtClean="0">
                  <a:solidFill>
                    <a:schemeClr val="tx2"/>
                  </a:solidFill>
                  <a:latin typeface="Raleway"/>
                  <a:cs typeface="Raleway"/>
                </a:rPr>
                <a:t>, </a:t>
              </a:r>
              <a:r>
                <a:rPr lang="en-US" sz="900" b="1" dirty="0" err="1" smtClean="0">
                  <a:solidFill>
                    <a:schemeClr val="tx2"/>
                  </a:solidFill>
                  <a:latin typeface="Raleway"/>
                  <a:cs typeface="Raleway"/>
                </a:rPr>
                <a:t>d’hypertension</a:t>
              </a:r>
              <a:r>
                <a:rPr lang="en-US" sz="900" b="1" dirty="0" smtClean="0">
                  <a:solidFill>
                    <a:schemeClr val="tx2"/>
                  </a:solidFill>
                  <a:latin typeface="Raleway"/>
                  <a:cs typeface="Raleway"/>
                </a:rPr>
                <a:t>, </a:t>
              </a:r>
              <a:br>
                <a:rPr lang="en-US" sz="900" b="1" dirty="0" smtClean="0">
                  <a:solidFill>
                    <a:schemeClr val="tx2"/>
                  </a:solidFill>
                  <a:latin typeface="Raleway"/>
                  <a:cs typeface="Raleway"/>
                </a:rPr>
              </a:br>
              <a:r>
                <a:rPr lang="en-US" sz="900" b="1" dirty="0" err="1" smtClean="0">
                  <a:solidFill>
                    <a:schemeClr val="tx2"/>
                  </a:solidFill>
                  <a:latin typeface="Raleway"/>
                  <a:cs typeface="Raleway"/>
                </a:rPr>
                <a:t>d’obésité</a:t>
              </a:r>
              <a:r>
                <a:rPr lang="en-US" sz="900" b="1" dirty="0" smtClean="0">
                  <a:solidFill>
                    <a:schemeClr val="tx2"/>
                  </a:solidFill>
                  <a:latin typeface="Raleway"/>
                  <a:cs typeface="Raleway"/>
                </a:rPr>
                <a:t> </a:t>
              </a:r>
              <a:r>
                <a:rPr lang="en-US" sz="900" b="1" dirty="0" err="1" smtClean="0">
                  <a:solidFill>
                    <a:schemeClr val="tx2"/>
                  </a:solidFill>
                  <a:latin typeface="Raleway"/>
                  <a:cs typeface="Raleway"/>
                </a:rPr>
                <a:t>ou</a:t>
              </a:r>
              <a:r>
                <a:rPr lang="en-US" sz="900" b="1" dirty="0" smtClean="0">
                  <a:solidFill>
                    <a:schemeClr val="tx2"/>
                  </a:solidFill>
                  <a:latin typeface="Raleway"/>
                  <a:cs typeface="Raleway"/>
                </a:rPr>
                <a:t> </a:t>
              </a:r>
              <a:br>
                <a:rPr lang="en-US" sz="900" b="1" dirty="0" smtClean="0">
                  <a:solidFill>
                    <a:schemeClr val="tx2"/>
                  </a:solidFill>
                  <a:latin typeface="Raleway"/>
                  <a:cs typeface="Raleway"/>
                </a:rPr>
              </a:br>
              <a:r>
                <a:rPr lang="en-US" sz="900" b="1" dirty="0" smtClean="0">
                  <a:solidFill>
                    <a:schemeClr val="tx2"/>
                  </a:solidFill>
                  <a:latin typeface="Raleway"/>
                  <a:cs typeface="Raleway"/>
                </a:rPr>
                <a:t>de </a:t>
              </a:r>
              <a:r>
                <a:rPr lang="en-US" sz="900" b="1" dirty="0" err="1" smtClean="0">
                  <a:solidFill>
                    <a:schemeClr val="tx2"/>
                  </a:solidFill>
                  <a:latin typeface="Raleway"/>
                  <a:cs typeface="Raleway"/>
                </a:rPr>
                <a:t>diabète</a:t>
              </a:r>
              <a:endParaRPr lang="en-US" sz="900" b="1" dirty="0">
                <a:solidFill>
                  <a:schemeClr val="tx2"/>
                </a:solidFill>
                <a:latin typeface="Raleway"/>
                <a:cs typeface="Raleway"/>
              </a:endParaRPr>
            </a:p>
          </p:txBody>
        </p:sp>
      </p:grpSp>
      <p:sp>
        <p:nvSpPr>
          <p:cNvPr id="54" name="TextBox 53"/>
          <p:cNvSpPr txBox="1"/>
          <p:nvPr/>
        </p:nvSpPr>
        <p:spPr>
          <a:xfrm>
            <a:off x="7051219" y="4752225"/>
            <a:ext cx="1199965" cy="369332"/>
          </a:xfrm>
          <a:prstGeom prst="rect">
            <a:avLst/>
          </a:prstGeom>
          <a:noFill/>
        </p:spPr>
        <p:txBody>
          <a:bodyPr wrap="square" rtlCol="0">
            <a:spAutoFit/>
          </a:bodyPr>
          <a:lstStyle/>
          <a:p>
            <a:r>
              <a:rPr lang="en-US" sz="900" b="1" dirty="0" err="1">
                <a:solidFill>
                  <a:schemeClr val="tx2"/>
                </a:solidFill>
                <a:latin typeface="Raleway"/>
                <a:cs typeface="Raleway"/>
              </a:rPr>
              <a:t>Taux</a:t>
            </a:r>
            <a:r>
              <a:rPr lang="en-US" sz="900" b="1" dirty="0">
                <a:solidFill>
                  <a:schemeClr val="tx2"/>
                </a:solidFill>
                <a:latin typeface="Raleway"/>
                <a:cs typeface="Raleway"/>
              </a:rPr>
              <a:t> de </a:t>
            </a:r>
            <a:r>
              <a:rPr lang="en-US" sz="900" b="1" dirty="0" err="1" smtClean="0">
                <a:solidFill>
                  <a:schemeClr val="tx2"/>
                </a:solidFill>
                <a:latin typeface="Raleway"/>
                <a:cs typeface="Raleway"/>
              </a:rPr>
              <a:t>chômage</a:t>
            </a:r>
            <a:r>
              <a:rPr lang="en-US" sz="900" b="1" dirty="0" smtClean="0">
                <a:solidFill>
                  <a:schemeClr val="tx2"/>
                </a:solidFill>
                <a:latin typeface="Raleway"/>
                <a:cs typeface="Raleway"/>
              </a:rPr>
              <a:t> plus bas</a:t>
            </a:r>
            <a:endParaRPr lang="en-US" sz="900" b="1" dirty="0">
              <a:solidFill>
                <a:schemeClr val="tx2"/>
              </a:solidFill>
              <a:latin typeface="Raleway"/>
              <a:cs typeface="Raleway"/>
            </a:endParaRPr>
          </a:p>
        </p:txBody>
      </p:sp>
      <p:cxnSp>
        <p:nvCxnSpPr>
          <p:cNvPr id="55" name="Straight Connector 54"/>
          <p:cNvCxnSpPr/>
          <p:nvPr/>
        </p:nvCxnSpPr>
        <p:spPr>
          <a:xfrm flipV="1">
            <a:off x="6189175" y="5128054"/>
            <a:ext cx="0" cy="113710"/>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V="1">
            <a:off x="5221229" y="5287320"/>
            <a:ext cx="0" cy="235904"/>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7287554" y="5128054"/>
            <a:ext cx="0" cy="113710"/>
          </a:xfrm>
          <a:prstGeom prst="line">
            <a:avLst/>
          </a:prstGeom>
          <a:ln w="6350" cmpd="sng">
            <a:solidFill>
              <a:srgbClr val="BE605A"/>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custDataLst>
              <p:tags r:id="rId1"/>
            </p:custDataLst>
          </p:nvPr>
        </p:nvCxnSpPr>
        <p:spPr>
          <a:xfrm>
            <a:off x="4497389" y="990274"/>
            <a:ext cx="6817156" cy="0"/>
          </a:xfrm>
          <a:prstGeom prst="line">
            <a:avLst/>
          </a:prstGeom>
          <a:ln w="50800">
            <a:solidFill>
              <a:srgbClr val="BA2830"/>
            </a:solidFill>
          </a:ln>
        </p:spPr>
        <p:style>
          <a:lnRef idx="1">
            <a:schemeClr val="accent1"/>
          </a:lnRef>
          <a:fillRef idx="0">
            <a:schemeClr val="accent1"/>
          </a:fillRef>
          <a:effectRef idx="0">
            <a:schemeClr val="accent1"/>
          </a:effectRef>
          <a:fontRef idx="minor">
            <a:schemeClr val="tx1"/>
          </a:fontRef>
        </p:style>
      </p:cxnSp>
      <p:sp>
        <p:nvSpPr>
          <p:cNvPr id="38" name="Titre 3"/>
          <p:cNvSpPr>
            <a:spLocks noGrp="1"/>
          </p:cNvSpPr>
          <p:nvPr>
            <p:ph type="title"/>
            <p:custDataLst>
              <p:tags r:id="rId2"/>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pic>
        <p:nvPicPr>
          <p:cNvPr id="42" name="Picture 41" descr="telecscope-icon-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sp>
        <p:nvSpPr>
          <p:cNvPr id="43"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25</a:t>
            </a:fld>
            <a:endParaRPr lang="fr-CA" b="1" dirty="0">
              <a:solidFill>
                <a:srgbClr val="484B49"/>
              </a:solidFill>
              <a:latin typeface="Raleway"/>
              <a:cs typeface="Raleway"/>
            </a:endParaRPr>
          </a:p>
        </p:txBody>
      </p:sp>
      <p:grpSp>
        <p:nvGrpSpPr>
          <p:cNvPr id="44" name="Group 43"/>
          <p:cNvGrpSpPr/>
          <p:nvPr/>
        </p:nvGrpSpPr>
        <p:grpSpPr>
          <a:xfrm>
            <a:off x="8060780" y="6031780"/>
            <a:ext cx="3240297" cy="482783"/>
            <a:chOff x="1649203" y="6039477"/>
            <a:chExt cx="3240297" cy="482783"/>
          </a:xfrm>
        </p:grpSpPr>
        <p:pic>
          <p:nvPicPr>
            <p:cNvPr id="45" name="Picture 44" descr="FLAC-noir.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46" name="Picture 45" descr="logo_observatoire-P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4071337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Rectangle 4"/>
          <p:cNvSpPr/>
          <p:nvPr/>
        </p:nvSpPr>
        <p:spPr>
          <a:xfrm>
            <a:off x="990600" y="1630842"/>
            <a:ext cx="9764485" cy="2862322"/>
          </a:xfrm>
          <a:prstGeom prst="rect">
            <a:avLst/>
          </a:prstGeom>
        </p:spPr>
        <p:txBody>
          <a:bodyPr wrap="square">
            <a:spAutoFit/>
          </a:bodyPr>
          <a:lstStyle/>
          <a:p>
            <a:pPr algn="ctr"/>
            <a:r>
              <a:rPr lang="fr-CA" sz="2000" b="1" dirty="0" smtClean="0">
                <a:solidFill>
                  <a:schemeClr val="tx2"/>
                </a:solidFill>
                <a:latin typeface="Raleway" panose="020B0503030101060003" pitchFamily="34" charset="0"/>
              </a:rPr>
              <a:t>Les résultats de ce sondage confirment que la majorité </a:t>
            </a:r>
            <a:br>
              <a:rPr lang="fr-CA" sz="2000" b="1" dirty="0" smtClean="0">
                <a:solidFill>
                  <a:schemeClr val="tx2"/>
                </a:solidFill>
                <a:latin typeface="Raleway" panose="020B0503030101060003" pitchFamily="34" charset="0"/>
              </a:rPr>
            </a:br>
            <a:r>
              <a:rPr lang="fr-CA" sz="2000" b="1" dirty="0" smtClean="0">
                <a:solidFill>
                  <a:schemeClr val="tx2"/>
                </a:solidFill>
                <a:latin typeface="Raleway" panose="020B0503030101060003" pitchFamily="34" charset="0"/>
              </a:rPr>
              <a:t>des citoyens jugent important que le Québec agisse pour ses tout-petits.</a:t>
            </a:r>
            <a:br>
              <a:rPr lang="fr-CA" sz="2000" b="1" dirty="0" smtClean="0">
                <a:solidFill>
                  <a:schemeClr val="tx2"/>
                </a:solidFill>
                <a:latin typeface="Raleway" panose="020B0503030101060003" pitchFamily="34" charset="0"/>
              </a:rPr>
            </a:br>
            <a:endParaRPr lang="fr-CA" sz="2000" b="1" dirty="0" smtClean="0">
              <a:solidFill>
                <a:schemeClr val="tx2"/>
              </a:solidFill>
              <a:latin typeface="Raleway" panose="020B0503030101060003" pitchFamily="34" charset="0"/>
            </a:endParaRPr>
          </a:p>
          <a:p>
            <a:pPr algn="ctr"/>
            <a:r>
              <a:rPr lang="fr-CA" sz="2000" b="1" dirty="0" smtClean="0">
                <a:solidFill>
                  <a:schemeClr val="tx2"/>
                </a:solidFill>
                <a:latin typeface="Raleway" panose="020B0503030101060003" pitchFamily="34" charset="0"/>
              </a:rPr>
              <a:t>Agir </a:t>
            </a:r>
            <a:r>
              <a:rPr lang="fr-CA" sz="2000" b="1" dirty="0">
                <a:solidFill>
                  <a:schemeClr val="tx2"/>
                </a:solidFill>
                <a:latin typeface="Raleway" panose="020B0503030101060003" pitchFamily="34" charset="0"/>
              </a:rPr>
              <a:t>tôt, c’est offrir aux enfants les meilleures conditions possible, </a:t>
            </a:r>
            <a:r>
              <a:rPr lang="fr-CA" sz="2000" b="1" dirty="0" smtClean="0">
                <a:solidFill>
                  <a:schemeClr val="tx2"/>
                </a:solidFill>
                <a:latin typeface="Raleway" panose="020B0503030101060003" pitchFamily="34" charset="0"/>
              </a:rPr>
              <a:t/>
            </a:r>
            <a:br>
              <a:rPr lang="fr-CA" sz="2000" b="1" dirty="0" smtClean="0">
                <a:solidFill>
                  <a:schemeClr val="tx2"/>
                </a:solidFill>
                <a:latin typeface="Raleway" panose="020B0503030101060003" pitchFamily="34" charset="0"/>
              </a:rPr>
            </a:br>
            <a:r>
              <a:rPr lang="fr-CA" sz="2000" b="1" dirty="0" smtClean="0">
                <a:solidFill>
                  <a:schemeClr val="tx2"/>
                </a:solidFill>
                <a:latin typeface="Raleway" panose="020B0503030101060003" pitchFamily="34" charset="0"/>
              </a:rPr>
              <a:t>afin </a:t>
            </a:r>
            <a:r>
              <a:rPr lang="fr-CA" sz="2000" b="1" dirty="0">
                <a:solidFill>
                  <a:schemeClr val="tx2"/>
                </a:solidFill>
                <a:latin typeface="Raleway" panose="020B0503030101060003" pitchFamily="34" charset="0"/>
              </a:rPr>
              <a:t>de prévenir des complications plus tard. </a:t>
            </a:r>
            <a:endParaRPr lang="fr-CA" sz="2000" dirty="0">
              <a:solidFill>
                <a:schemeClr val="tx2"/>
              </a:solidFill>
              <a:latin typeface="Raleway" panose="020B0503030101060003" pitchFamily="34" charset="0"/>
            </a:endParaRPr>
          </a:p>
          <a:p>
            <a:pPr algn="ctr"/>
            <a:r>
              <a:rPr lang="fr-CA" sz="2000" b="1" dirty="0">
                <a:solidFill>
                  <a:schemeClr val="tx2"/>
                </a:solidFill>
                <a:latin typeface="Raleway" panose="020B0503030101060003" pitchFamily="34" charset="0"/>
              </a:rPr>
              <a:t> </a:t>
            </a:r>
            <a:endParaRPr lang="fr-CA" sz="2000" dirty="0">
              <a:solidFill>
                <a:schemeClr val="tx2"/>
              </a:solidFill>
              <a:latin typeface="Raleway" panose="020B0503030101060003" pitchFamily="34" charset="0"/>
            </a:endParaRPr>
          </a:p>
          <a:p>
            <a:pPr algn="ctr"/>
            <a:r>
              <a:rPr lang="fr-CA" sz="2000" b="1" dirty="0" smtClean="0">
                <a:solidFill>
                  <a:schemeClr val="tx2"/>
                </a:solidFill>
                <a:latin typeface="Raleway" panose="020B0503030101060003" pitchFamily="34" charset="0"/>
              </a:rPr>
              <a:t>En offrant aux tout-petits, </a:t>
            </a:r>
            <a:r>
              <a:rPr lang="fr-CA" sz="2000" b="1" dirty="0">
                <a:solidFill>
                  <a:schemeClr val="tx2"/>
                </a:solidFill>
                <a:latin typeface="Raleway" panose="020B0503030101060003" pitchFamily="34" charset="0"/>
              </a:rPr>
              <a:t>dès la grossesse, la chance de </a:t>
            </a:r>
            <a:r>
              <a:rPr lang="fr-CA" sz="2000" b="1" dirty="0" smtClean="0">
                <a:solidFill>
                  <a:schemeClr val="tx2"/>
                </a:solidFill>
                <a:latin typeface="Raleway" panose="020B0503030101060003" pitchFamily="34" charset="0"/>
              </a:rPr>
              <a:t>se développer </a:t>
            </a:r>
            <a:br>
              <a:rPr lang="fr-CA" sz="2000" b="1" dirty="0" smtClean="0">
                <a:solidFill>
                  <a:schemeClr val="tx2"/>
                </a:solidFill>
                <a:latin typeface="Raleway" panose="020B0503030101060003" pitchFamily="34" charset="0"/>
              </a:rPr>
            </a:br>
            <a:r>
              <a:rPr lang="fr-CA" sz="2000" b="1" dirty="0" smtClean="0">
                <a:solidFill>
                  <a:schemeClr val="tx2"/>
                </a:solidFill>
                <a:latin typeface="Raleway" panose="020B0503030101060003" pitchFamily="34" charset="0"/>
              </a:rPr>
              <a:t>pour atteindre leur </a:t>
            </a:r>
            <a:r>
              <a:rPr lang="fr-CA" sz="2000" b="1" dirty="0">
                <a:solidFill>
                  <a:schemeClr val="tx2"/>
                </a:solidFill>
                <a:latin typeface="Raleway" panose="020B0503030101060003" pitchFamily="34" charset="0"/>
              </a:rPr>
              <a:t>plein potentiel, ce n’est pas seulement leur avenir que </a:t>
            </a:r>
            <a:r>
              <a:rPr lang="fr-CA" sz="2000" b="1" dirty="0" smtClean="0">
                <a:solidFill>
                  <a:schemeClr val="tx2"/>
                </a:solidFill>
                <a:latin typeface="Raleway" panose="020B0503030101060003" pitchFamily="34" charset="0"/>
              </a:rPr>
              <a:t/>
            </a:r>
            <a:br>
              <a:rPr lang="fr-CA" sz="2000" b="1" dirty="0" smtClean="0">
                <a:solidFill>
                  <a:schemeClr val="tx2"/>
                </a:solidFill>
                <a:latin typeface="Raleway" panose="020B0503030101060003" pitchFamily="34" charset="0"/>
              </a:rPr>
            </a:br>
            <a:r>
              <a:rPr lang="fr-CA" sz="2000" b="1" dirty="0" smtClean="0">
                <a:solidFill>
                  <a:schemeClr val="tx2"/>
                </a:solidFill>
                <a:latin typeface="Raleway" panose="020B0503030101060003" pitchFamily="34" charset="0"/>
              </a:rPr>
              <a:t>nous consolidons</a:t>
            </a:r>
            <a:r>
              <a:rPr lang="fr-CA" sz="2000" b="1" dirty="0">
                <a:solidFill>
                  <a:schemeClr val="tx2"/>
                </a:solidFill>
                <a:latin typeface="Raleway" panose="020B0503030101060003" pitchFamily="34" charset="0"/>
              </a:rPr>
              <a:t>, mais celui de toute notre société.</a:t>
            </a:r>
          </a:p>
        </p:txBody>
      </p:sp>
      <p:sp>
        <p:nvSpPr>
          <p:cNvPr id="6"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26</a:t>
            </a:fld>
            <a:endParaRPr lang="fr-CA" b="1" dirty="0">
              <a:solidFill>
                <a:srgbClr val="484B49"/>
              </a:solidFill>
              <a:latin typeface="Raleway"/>
              <a:cs typeface="Raleway"/>
            </a:endParaRPr>
          </a:p>
        </p:txBody>
      </p:sp>
      <p:grpSp>
        <p:nvGrpSpPr>
          <p:cNvPr id="7" name="Group 6"/>
          <p:cNvGrpSpPr/>
          <p:nvPr/>
        </p:nvGrpSpPr>
        <p:grpSpPr>
          <a:xfrm>
            <a:off x="8060780" y="6031780"/>
            <a:ext cx="3240297" cy="482783"/>
            <a:chOff x="1649203" y="6039477"/>
            <a:chExt cx="3240297" cy="482783"/>
          </a:xfrm>
        </p:grpSpPr>
        <p:pic>
          <p:nvPicPr>
            <p:cNvPr id="11" name="Picture 10" descr="FLAC-noi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2" name="Picture 11" descr="logo_observatoire-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3601276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29482" y="498109"/>
            <a:ext cx="2256067" cy="2276211"/>
          </a:xfrm>
          <a:prstGeom prst="rect">
            <a:avLst/>
          </a:prstGeom>
        </p:spPr>
      </p:pic>
      <p:sp>
        <p:nvSpPr>
          <p:cNvPr id="4" name="TextBox 3"/>
          <p:cNvSpPr txBox="1"/>
          <p:nvPr/>
        </p:nvSpPr>
        <p:spPr>
          <a:xfrm>
            <a:off x="0" y="2983128"/>
            <a:ext cx="12192000" cy="553998"/>
          </a:xfrm>
          <a:prstGeom prst="rect">
            <a:avLst/>
          </a:prstGeom>
          <a:noFill/>
        </p:spPr>
        <p:txBody>
          <a:bodyPr wrap="square" rtlCol="0">
            <a:spAutoFit/>
          </a:bodyPr>
          <a:lstStyle/>
          <a:p>
            <a:pPr algn="ctr"/>
            <a:r>
              <a:rPr lang="en-US" sz="3000" b="1" dirty="0" smtClean="0">
                <a:solidFill>
                  <a:schemeClr val="bg1"/>
                </a:solidFill>
                <a:latin typeface="Raleway"/>
                <a:cs typeface="Raleway"/>
              </a:rPr>
              <a:t>LES TOUT-PETITS :</a:t>
            </a:r>
            <a:endParaRPr lang="en-US" sz="3000" b="1" dirty="0">
              <a:solidFill>
                <a:schemeClr val="bg1"/>
              </a:solidFill>
              <a:latin typeface="Raleway"/>
              <a:cs typeface="Raleway"/>
            </a:endParaRPr>
          </a:p>
        </p:txBody>
      </p:sp>
      <p:sp>
        <p:nvSpPr>
          <p:cNvPr id="5" name="TextBox 4"/>
          <p:cNvSpPr txBox="1"/>
          <p:nvPr/>
        </p:nvSpPr>
        <p:spPr>
          <a:xfrm>
            <a:off x="0" y="3421857"/>
            <a:ext cx="5945188" cy="2169825"/>
          </a:xfrm>
          <a:prstGeom prst="rect">
            <a:avLst/>
          </a:prstGeom>
          <a:noFill/>
        </p:spPr>
        <p:txBody>
          <a:bodyPr wrap="square" rtlCol="0">
            <a:spAutoFit/>
          </a:bodyPr>
          <a:lstStyle/>
          <a:p>
            <a:pPr algn="ctr"/>
            <a:r>
              <a:rPr lang="en-US" sz="10000" b="1" dirty="0" smtClean="0">
                <a:solidFill>
                  <a:schemeClr val="accent5"/>
                </a:solidFill>
                <a:latin typeface="AlternateGotNo3D"/>
                <a:cs typeface="AlternateGotNo3D"/>
              </a:rPr>
              <a:t>6,4 %</a:t>
            </a:r>
          </a:p>
          <a:p>
            <a:pPr algn="ctr"/>
            <a:r>
              <a:rPr lang="en-US" sz="3000" b="1" dirty="0" smtClean="0">
                <a:solidFill>
                  <a:schemeClr val="bg1"/>
                </a:solidFill>
                <a:latin typeface="Raleway"/>
                <a:cs typeface="Raleway"/>
              </a:rPr>
              <a:t>DE LA POPULATION</a:t>
            </a:r>
            <a:endParaRPr lang="en-US" sz="3000" b="1" dirty="0">
              <a:solidFill>
                <a:schemeClr val="bg1"/>
              </a:solidFill>
              <a:latin typeface="Raleway"/>
              <a:cs typeface="Raleway"/>
            </a:endParaRPr>
          </a:p>
        </p:txBody>
      </p:sp>
      <p:sp>
        <p:nvSpPr>
          <p:cNvPr id="7" name="TextBox 6"/>
          <p:cNvSpPr txBox="1"/>
          <p:nvPr/>
        </p:nvSpPr>
        <p:spPr>
          <a:xfrm>
            <a:off x="6097588" y="3421857"/>
            <a:ext cx="5945188" cy="2169825"/>
          </a:xfrm>
          <a:prstGeom prst="rect">
            <a:avLst/>
          </a:prstGeom>
          <a:noFill/>
        </p:spPr>
        <p:txBody>
          <a:bodyPr wrap="square" rtlCol="0">
            <a:spAutoFit/>
          </a:bodyPr>
          <a:lstStyle/>
          <a:p>
            <a:pPr algn="ctr"/>
            <a:r>
              <a:rPr lang="en-US" sz="10000" b="1" dirty="0" smtClean="0">
                <a:solidFill>
                  <a:schemeClr val="accent5"/>
                </a:solidFill>
                <a:latin typeface="AlternateGotNo3D"/>
                <a:cs typeface="AlternateGotNo3D"/>
              </a:rPr>
              <a:t>100 %</a:t>
            </a:r>
          </a:p>
          <a:p>
            <a:pPr algn="ctr"/>
            <a:r>
              <a:rPr lang="en-US" sz="3000" b="1" dirty="0" smtClean="0">
                <a:solidFill>
                  <a:schemeClr val="bg1"/>
                </a:solidFill>
                <a:latin typeface="Raleway"/>
                <a:cs typeface="Raleway"/>
              </a:rPr>
              <a:t>DE NOTRE AVENIR</a:t>
            </a:r>
            <a:endParaRPr lang="en-US" sz="3000" b="1" dirty="0">
              <a:solidFill>
                <a:schemeClr val="bg1"/>
              </a:solidFill>
              <a:latin typeface="Raleway"/>
              <a:cs typeface="Raleway"/>
            </a:endParaRPr>
          </a:p>
        </p:txBody>
      </p:sp>
      <p:cxnSp>
        <p:nvCxnSpPr>
          <p:cNvPr id="9" name="Straight Connector 8"/>
          <p:cNvCxnSpPr/>
          <p:nvPr/>
        </p:nvCxnSpPr>
        <p:spPr>
          <a:xfrm>
            <a:off x="6097588" y="3883025"/>
            <a:ext cx="0" cy="1502005"/>
          </a:xfrm>
          <a:prstGeom prst="line">
            <a:avLst/>
          </a:prstGeom>
          <a:ln w="28575" cmpd="sng">
            <a:solidFill>
              <a:schemeClr val="accent5"/>
            </a:solidFill>
            <a:prstDash val="dash"/>
          </a:ln>
        </p:spPr>
        <p:style>
          <a:lnRef idx="2">
            <a:schemeClr val="accent1"/>
          </a:lnRef>
          <a:fillRef idx="0">
            <a:schemeClr val="accent1"/>
          </a:fillRef>
          <a:effectRef idx="1">
            <a:schemeClr val="accent1"/>
          </a:effectRef>
          <a:fontRef idx="minor">
            <a:schemeClr val="tx1"/>
          </a:fontRef>
        </p:style>
      </p:cxnSp>
      <p:sp>
        <p:nvSpPr>
          <p:cNvPr id="8"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FFFFFF"/>
                </a:solidFill>
                <a:latin typeface="Raleway"/>
                <a:cs typeface="Raleway"/>
              </a:rPr>
              <a:pPr algn="l"/>
              <a:t>27</a:t>
            </a:fld>
            <a:endParaRPr lang="fr-CA" b="1" dirty="0">
              <a:solidFill>
                <a:srgbClr val="FFFFFF"/>
              </a:solidFill>
              <a:latin typeface="Raleway"/>
              <a:cs typeface="Raleway"/>
            </a:endParaRPr>
          </a:p>
        </p:txBody>
      </p:sp>
      <p:pic>
        <p:nvPicPr>
          <p:cNvPr id="15" name="Picture 14"/>
          <p:cNvPicPr>
            <a:picLocks noChangeAspect="1"/>
          </p:cNvPicPr>
          <p:nvPr/>
        </p:nvPicPr>
        <p:blipFill>
          <a:blip r:embed="rId3"/>
          <a:stretch>
            <a:fillRect/>
          </a:stretch>
        </p:blipFill>
        <p:spPr>
          <a:xfrm>
            <a:off x="8116615" y="6114845"/>
            <a:ext cx="1412380" cy="353095"/>
          </a:xfrm>
          <a:prstGeom prst="rect">
            <a:avLst/>
          </a:prstGeom>
        </p:spPr>
      </p:pic>
      <p:pic>
        <p:nvPicPr>
          <p:cNvPr id="16" name="Picture 15" descr="FLAC_logo_blanc (1).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0446" y="6103872"/>
            <a:ext cx="960967" cy="370627"/>
          </a:xfrm>
          <a:prstGeom prst="rect">
            <a:avLst/>
          </a:prstGeom>
        </p:spPr>
      </p:pic>
    </p:spTree>
    <p:extLst>
      <p:ext uri="{BB962C8B-B14F-4D97-AF65-F5344CB8AC3E}">
        <p14:creationId xmlns:p14="http://schemas.microsoft.com/office/powerpoint/2010/main" val="2077267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4"/>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390938" y="5966757"/>
            <a:ext cx="1417340" cy="548039"/>
          </a:xfrm>
          <a:prstGeom prst="rect">
            <a:avLst/>
          </a:prstGeom>
        </p:spPr>
      </p:pic>
    </p:spTree>
    <p:extLst>
      <p:ext uri="{BB962C8B-B14F-4D97-AF65-F5344CB8AC3E}">
        <p14:creationId xmlns:p14="http://schemas.microsoft.com/office/powerpoint/2010/main" val="314339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3</a:t>
            </a:fld>
            <a:endParaRPr lang="fr-CA" b="1" dirty="0">
              <a:solidFill>
                <a:srgbClr val="484B49"/>
              </a:solidFill>
              <a:latin typeface="Raleway"/>
              <a:cs typeface="Raleway"/>
            </a:endParaRPr>
          </a:p>
        </p:txBody>
      </p:sp>
      <p:sp>
        <p:nvSpPr>
          <p:cNvPr id="8" name="Titre 3"/>
          <p:cNvSpPr txBox="1">
            <a:spLocks/>
          </p:cNvSpPr>
          <p:nvPr>
            <p:custDataLst>
              <p:tags r:id="rId1"/>
            </p:custDataLst>
          </p:nvPr>
        </p:nvSpPr>
        <p:spPr>
          <a:xfrm>
            <a:off x="688646" y="223262"/>
            <a:ext cx="10243208" cy="861259"/>
          </a:xfrm>
          <a:prstGeom prst="rect">
            <a:avLst/>
          </a:prstGeom>
        </p:spPr>
        <p:txBody>
          <a:bodyPr vert="horz" lIns="91434" tIns="45718" rIns="91434" bIns="45718" rtlCol="0" anchor="ctr">
            <a:noAutofit/>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000" b="1" dirty="0" smtClean="0">
                <a:solidFill>
                  <a:srgbClr val="484B49"/>
                </a:solidFill>
                <a:latin typeface="Raleway"/>
                <a:cs typeface="Raleway"/>
              </a:rPr>
              <a:t>APPROCHE MÉTHODOLOGIQUE</a:t>
            </a:r>
            <a:endParaRPr lang="fr-CA" sz="4000" b="1" dirty="0">
              <a:solidFill>
                <a:srgbClr val="484B49"/>
              </a:solidFill>
              <a:latin typeface="Raleway"/>
              <a:cs typeface="Raleway"/>
            </a:endParaRPr>
          </a:p>
        </p:txBody>
      </p:sp>
      <p:sp>
        <p:nvSpPr>
          <p:cNvPr id="9" name="Rectangle 8"/>
          <p:cNvSpPr/>
          <p:nvPr/>
        </p:nvSpPr>
        <p:spPr>
          <a:xfrm>
            <a:off x="928007" y="1287061"/>
            <a:ext cx="9764485" cy="5078313"/>
          </a:xfrm>
          <a:prstGeom prst="rect">
            <a:avLst/>
          </a:prstGeom>
        </p:spPr>
        <p:txBody>
          <a:bodyPr wrap="square">
            <a:spAutoFit/>
          </a:bodyPr>
          <a:lstStyle/>
          <a:p>
            <a:r>
              <a:rPr lang="fr-CA" sz="1800" dirty="0" smtClean="0">
                <a:solidFill>
                  <a:schemeClr val="tx2"/>
                </a:solidFill>
                <a:latin typeface="Raleway" panose="020B0503030101060003" pitchFamily="34" charset="0"/>
              </a:rPr>
              <a:t>Pour atteindre les objectifs de recherche, un sondage Web a été réalisé du 2 au 11 octobre 2018, auprès de 1260 répondants…</a:t>
            </a:r>
          </a:p>
          <a:p>
            <a:endParaRPr lang="fr-CA" sz="1800" dirty="0" smtClean="0">
              <a:solidFill>
                <a:schemeClr val="tx2"/>
              </a:solidFill>
              <a:latin typeface="Raleway" panose="020B0503030101060003" pitchFamily="34" charset="0"/>
            </a:endParaRPr>
          </a:p>
          <a:p>
            <a:pPr marL="342900" indent="-342900">
              <a:buFont typeface="Wingdings" panose="05000000000000000000" pitchFamily="2" charset="2"/>
              <a:buChar char="§"/>
            </a:pPr>
            <a:r>
              <a:rPr lang="fr-CA" sz="1800" dirty="0" smtClean="0">
                <a:solidFill>
                  <a:schemeClr val="tx2"/>
                </a:solidFill>
                <a:latin typeface="Raleway" panose="020B0503030101060003" pitchFamily="34" charset="0"/>
              </a:rPr>
              <a:t>…résidant au Québec ;</a:t>
            </a:r>
          </a:p>
          <a:p>
            <a:pPr marL="342900" indent="-342900">
              <a:buFont typeface="Wingdings" panose="05000000000000000000" pitchFamily="2" charset="2"/>
              <a:buChar char="§"/>
            </a:pPr>
            <a:r>
              <a:rPr lang="fr-CA" sz="1800" dirty="0" smtClean="0">
                <a:solidFill>
                  <a:schemeClr val="tx2"/>
                </a:solidFill>
                <a:latin typeface="Raleway" panose="020B0503030101060003" pitchFamily="34" charset="0"/>
              </a:rPr>
              <a:t>…âgés de 18 ans et plus ;</a:t>
            </a:r>
          </a:p>
          <a:p>
            <a:pPr marL="342900" indent="-342900">
              <a:buFont typeface="Wingdings" panose="05000000000000000000" pitchFamily="2" charset="2"/>
              <a:buChar char="§"/>
            </a:pPr>
            <a:r>
              <a:rPr lang="fr-CA" sz="1800" dirty="0" smtClean="0">
                <a:solidFill>
                  <a:schemeClr val="tx2"/>
                </a:solidFill>
                <a:latin typeface="Raleway" panose="020B0503030101060003" pitchFamily="34" charset="0"/>
              </a:rPr>
              <a:t>…pouvant s’exprimer en français ou en anglais.</a:t>
            </a:r>
          </a:p>
          <a:p>
            <a:pPr marL="342900" indent="-342900">
              <a:buFont typeface="Wingdings" panose="05000000000000000000" pitchFamily="2" charset="2"/>
              <a:buChar char="§"/>
            </a:pPr>
            <a:endParaRPr lang="fr-CA" sz="1800" dirty="0" smtClean="0">
              <a:solidFill>
                <a:schemeClr val="tx2"/>
              </a:solidFill>
              <a:latin typeface="Raleway" panose="020B0503030101060003" pitchFamily="34" charset="0"/>
            </a:endParaRPr>
          </a:p>
          <a:p>
            <a:r>
              <a:rPr lang="fr-CA" sz="1800" dirty="0" smtClean="0">
                <a:solidFill>
                  <a:schemeClr val="tx2"/>
                </a:solidFill>
                <a:latin typeface="Raleway" panose="020B0503030101060003" pitchFamily="34" charset="0"/>
              </a:rPr>
              <a:t>À la demande des mandataires, des quotas ont été fixés pour certaines régions, et les parents d’enfants de 0 à 5 ans ont été </a:t>
            </a:r>
            <a:r>
              <a:rPr lang="fr-CA" sz="1800" dirty="0" err="1" smtClean="0">
                <a:solidFill>
                  <a:schemeClr val="tx2"/>
                </a:solidFill>
                <a:latin typeface="Raleway" panose="020B0503030101060003" pitchFamily="34" charset="0"/>
              </a:rPr>
              <a:t>suréchantillonnés</a:t>
            </a:r>
            <a:r>
              <a:rPr lang="fr-CA" sz="1800" dirty="0" smtClean="0">
                <a:solidFill>
                  <a:schemeClr val="tx2"/>
                </a:solidFill>
                <a:latin typeface="Raleway" panose="020B0503030101060003" pitchFamily="34" charset="0"/>
              </a:rPr>
              <a:t> pour pouvoir effectuer une analyse par profil.</a:t>
            </a:r>
          </a:p>
          <a:p>
            <a:endParaRPr lang="fr-CA" sz="1800" dirty="0">
              <a:solidFill>
                <a:schemeClr val="tx2"/>
              </a:solidFill>
              <a:latin typeface="Raleway" panose="020B0503030101060003" pitchFamily="34" charset="0"/>
            </a:endParaRPr>
          </a:p>
          <a:p>
            <a:r>
              <a:rPr lang="fr-CA" sz="1800" dirty="0" smtClean="0">
                <a:solidFill>
                  <a:schemeClr val="tx2"/>
                </a:solidFill>
                <a:latin typeface="Raleway" panose="020B0503030101060003" pitchFamily="34" charset="0"/>
              </a:rPr>
              <a:t>Afin d’assurer un échantillon représentatif de la population à l’étude, les résultats du sondage ont été pondérés selon les plus récentes données de Statistique Canada en fonction de l’âge, du sexe, de la région, de la langue maternelle, de la présence d’enfants mineurs dans le foyer, et du niveau de scolarité.</a:t>
            </a:r>
          </a:p>
          <a:p>
            <a:endParaRPr lang="fr-CA" sz="1800" dirty="0">
              <a:solidFill>
                <a:schemeClr val="tx2"/>
              </a:solidFill>
              <a:latin typeface="Raleway" panose="020B0503030101060003" pitchFamily="34" charset="0"/>
            </a:endParaRPr>
          </a:p>
          <a:p>
            <a:r>
              <a:rPr lang="fr-CA" sz="1800" dirty="0" smtClean="0">
                <a:solidFill>
                  <a:schemeClr val="tx2"/>
                </a:solidFill>
                <a:latin typeface="Raleway" panose="020B0503030101060003" pitchFamily="34" charset="0"/>
              </a:rPr>
              <a:t>À titre de comparaison, un échantillon probabiliste de même taille (n= 1 260) aurait une marge d’erreur de +/- 2,8 % et ce, 19 fois sur 20 (dans 95% des cas). </a:t>
            </a:r>
            <a:endParaRPr lang="fr-CA" sz="1800" dirty="0">
              <a:solidFill>
                <a:schemeClr val="tx2"/>
              </a:solidFill>
              <a:latin typeface="Raleway" panose="020B0503030101060003" pitchFamily="34" charset="0"/>
            </a:endParaRPr>
          </a:p>
        </p:txBody>
      </p:sp>
    </p:spTree>
    <p:extLst>
      <p:ext uri="{BB962C8B-B14F-4D97-AF65-F5344CB8AC3E}">
        <p14:creationId xmlns:p14="http://schemas.microsoft.com/office/powerpoint/2010/main" val="3884261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83771216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287" y="0"/>
            <a:ext cx="10271593" cy="6858000"/>
          </a:xfrm>
          <a:prstGeom prst="rect">
            <a:avLst/>
          </a:prstGeom>
        </p:spPr>
      </p:pic>
      <p:sp>
        <p:nvSpPr>
          <p:cNvPr id="13" name="Freeform 12"/>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rgbClr val="3F3F3F"/>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re 1"/>
          <p:cNvSpPr txBox="1">
            <a:spLocks/>
          </p:cNvSpPr>
          <p:nvPr/>
        </p:nvSpPr>
        <p:spPr>
          <a:xfrm>
            <a:off x="571376" y="1213561"/>
            <a:ext cx="5360276" cy="4037723"/>
          </a:xfrm>
          <a:prstGeom prst="rect">
            <a:avLst/>
          </a:prstGeom>
        </p:spPr>
        <p:txBody>
          <a:bodyPr vert="horz" lIns="91434" tIns="45718" rIns="91434" bIns="45718" rtlCol="0" anchor="ctr">
            <a:normAutofit fontScale="97500"/>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CA" sz="4000" b="1" dirty="0" smtClean="0">
                <a:solidFill>
                  <a:schemeClr val="bg1"/>
                </a:solidFill>
                <a:latin typeface="Raleway"/>
                <a:cs typeface="Raleway"/>
              </a:rPr>
              <a:t>PETITE ENFANCE : UNE PRIORITÉ GRANDISSANTE POUR LES QUÉBÉCOIS</a:t>
            </a:r>
          </a:p>
        </p:txBody>
      </p:sp>
      <p:pic>
        <p:nvPicPr>
          <p:cNvPr id="14" name="Picture 13"/>
          <p:cNvPicPr>
            <a:picLocks noChangeAspect="1"/>
          </p:cNvPicPr>
          <p:nvPr/>
        </p:nvPicPr>
        <p:blipFill>
          <a:blip r:embed="rId4"/>
          <a:stretch>
            <a:fillRect/>
          </a:stretch>
        </p:blipFill>
        <p:spPr>
          <a:xfrm>
            <a:off x="1720434" y="6114845"/>
            <a:ext cx="1412380" cy="353095"/>
          </a:xfrm>
          <a:prstGeom prst="rect">
            <a:avLst/>
          </a:prstGeom>
        </p:spPr>
      </p:pic>
      <p:pic>
        <p:nvPicPr>
          <p:cNvPr id="15" name="Picture 14" descr="FLAC_logo_blanc (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8533" y="6103872"/>
            <a:ext cx="960967" cy="370627"/>
          </a:xfrm>
          <a:prstGeom prst="rect">
            <a:avLst/>
          </a:prstGeom>
        </p:spPr>
      </p:pic>
      <p:sp>
        <p:nvSpPr>
          <p:cNvPr id="16"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4</a:t>
            </a:fld>
            <a:endParaRPr lang="fr-CA" b="1" dirty="0">
              <a:solidFill>
                <a:schemeClr val="bg1"/>
              </a:solidFill>
              <a:latin typeface="Raleway"/>
              <a:cs typeface="Raleway"/>
            </a:endParaRPr>
          </a:p>
        </p:txBody>
      </p:sp>
    </p:spTree>
    <p:extLst>
      <p:ext uri="{BB962C8B-B14F-4D97-AF65-F5344CB8AC3E}">
        <p14:creationId xmlns:p14="http://schemas.microsoft.com/office/powerpoint/2010/main" val="38817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69631473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675" y="0"/>
            <a:ext cx="10327341" cy="6858000"/>
          </a:xfrm>
          <a:prstGeom prst="rect">
            <a:avLst/>
          </a:prstGeom>
        </p:spPr>
      </p:pic>
      <p:sp>
        <p:nvSpPr>
          <p:cNvPr id="20" name="Freeform 19"/>
          <p:cNvSpPr/>
          <p:nvPr/>
        </p:nvSpPr>
        <p:spPr>
          <a:xfrm>
            <a:off x="-423337" y="0"/>
            <a:ext cx="5719097" cy="6874934"/>
          </a:xfrm>
          <a:custGeom>
            <a:avLst/>
            <a:gdLst>
              <a:gd name="connsiteX0" fmla="*/ 0 w 5719097"/>
              <a:gd name="connsiteY0" fmla="*/ 0 h 6866194"/>
              <a:gd name="connsiteX1" fmla="*/ 5719097 w 5719097"/>
              <a:gd name="connsiteY1" fmla="*/ 0 h 6866194"/>
              <a:gd name="connsiteX2" fmla="*/ 5719097 w 5719097"/>
              <a:gd name="connsiteY2" fmla="*/ 2884129 h 6866194"/>
              <a:gd name="connsiteX3" fmla="*/ 5350387 w 5719097"/>
              <a:gd name="connsiteY3" fmla="*/ 3424904 h 6866194"/>
              <a:gd name="connsiteX4" fmla="*/ 5719097 w 5719097"/>
              <a:gd name="connsiteY4" fmla="*/ 4047613 h 6866194"/>
              <a:gd name="connsiteX5" fmla="*/ 5710903 w 5719097"/>
              <a:gd name="connsiteY5" fmla="*/ 6866194 h 6866194"/>
              <a:gd name="connsiteX6" fmla="*/ 8193 w 5719097"/>
              <a:gd name="connsiteY6" fmla="*/ 6866194 h 6866194"/>
              <a:gd name="connsiteX7" fmla="*/ 0 w 5719097"/>
              <a:gd name="connsiteY7" fmla="*/ 0 h 686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9097" h="6866194">
                <a:moveTo>
                  <a:pt x="0" y="0"/>
                </a:moveTo>
                <a:lnTo>
                  <a:pt x="5719097" y="0"/>
                </a:lnTo>
                <a:lnTo>
                  <a:pt x="5719097" y="2884129"/>
                </a:lnTo>
                <a:lnTo>
                  <a:pt x="5350387" y="3424904"/>
                </a:lnTo>
                <a:lnTo>
                  <a:pt x="5719097" y="4047613"/>
                </a:lnTo>
                <a:cubicBezTo>
                  <a:pt x="5716366" y="4987140"/>
                  <a:pt x="5713634" y="5926667"/>
                  <a:pt x="5710903" y="6866194"/>
                </a:cubicBezTo>
                <a:lnTo>
                  <a:pt x="8193" y="6866194"/>
                </a:lnTo>
                <a:cubicBezTo>
                  <a:pt x="10924" y="4574732"/>
                  <a:pt x="13656" y="2283269"/>
                  <a:pt x="0" y="0"/>
                </a:cubicBezTo>
                <a:close/>
              </a:path>
            </a:pathLst>
          </a:custGeom>
          <a:solidFill>
            <a:srgbClr val="30AF8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F3F3F"/>
              </a:solidFill>
            </a:endParaRPr>
          </a:p>
        </p:txBody>
      </p:sp>
      <p:sp>
        <p:nvSpPr>
          <p:cNvPr id="3" name="Espace réservé du contenu 2"/>
          <p:cNvSpPr>
            <a:spLocks noGrp="1"/>
          </p:cNvSpPr>
          <p:nvPr>
            <p:ph idx="1"/>
            <p:custDataLst>
              <p:tags r:id="rId1"/>
            </p:custDataLst>
          </p:nvPr>
        </p:nvSpPr>
        <p:spPr>
          <a:xfrm>
            <a:off x="609262" y="1623436"/>
            <a:ext cx="4389095" cy="4657806"/>
          </a:xfrm>
        </p:spPr>
        <p:txBody>
          <a:bodyPr>
            <a:noAutofit/>
          </a:bodyPr>
          <a:lstStyle/>
          <a:p>
            <a:pPr marL="0" lvl="0" indent="0">
              <a:lnSpc>
                <a:spcPct val="120000"/>
              </a:lnSpc>
              <a:buClr>
                <a:srgbClr val="B6352E"/>
              </a:buClr>
              <a:buNone/>
            </a:pPr>
            <a:r>
              <a:rPr lang="en-US" sz="4500" b="1" dirty="0" smtClean="0">
                <a:solidFill>
                  <a:schemeClr val="accent1"/>
                </a:solidFill>
                <a:latin typeface="Raleway"/>
                <a:cs typeface="Raleway"/>
              </a:rPr>
              <a:t>83 </a:t>
            </a:r>
            <a:r>
              <a:rPr lang="en-US" sz="4500" b="1" dirty="0">
                <a:solidFill>
                  <a:schemeClr val="accent1"/>
                </a:solidFill>
                <a:latin typeface="Raleway"/>
                <a:cs typeface="Raleway"/>
              </a:rPr>
              <a:t>% </a:t>
            </a:r>
            <a:r>
              <a:rPr lang="en-US" sz="2000" b="1" dirty="0">
                <a:solidFill>
                  <a:schemeClr val="bg1"/>
                </a:solidFill>
                <a:latin typeface="Raleway"/>
                <a:cs typeface="Raleway"/>
              </a:rPr>
              <a:t>des Québécois </a:t>
            </a:r>
            <a:r>
              <a:rPr lang="en-US" sz="2000" b="1" dirty="0" smtClean="0">
                <a:solidFill>
                  <a:schemeClr val="bg1"/>
                </a:solidFill>
                <a:latin typeface="Raleway"/>
                <a:cs typeface="Raleway"/>
              </a:rPr>
              <a:t/>
            </a:r>
            <a:br>
              <a:rPr lang="en-US" sz="2000" b="1" dirty="0" smtClean="0">
                <a:solidFill>
                  <a:schemeClr val="bg1"/>
                </a:solidFill>
                <a:latin typeface="Raleway"/>
                <a:cs typeface="Raleway"/>
              </a:rPr>
            </a:br>
            <a:r>
              <a:rPr lang="en-US" sz="2000" b="1" dirty="0" err="1" smtClean="0">
                <a:solidFill>
                  <a:schemeClr val="bg1"/>
                </a:solidFill>
                <a:latin typeface="Raleway"/>
                <a:cs typeface="Raleway"/>
              </a:rPr>
              <a:t>sont</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d’accord</a:t>
            </a:r>
            <a:r>
              <a:rPr lang="en-US" sz="2000" b="1" spc="-150" dirty="0" smtClean="0">
                <a:solidFill>
                  <a:schemeClr val="bg1"/>
                </a:solidFill>
                <a:latin typeface="Raleway"/>
                <a:cs typeface="Raleway"/>
              </a:rPr>
              <a:t> </a:t>
            </a:r>
            <a:r>
              <a:rPr lang="en-US" sz="2000" b="1" dirty="0" smtClean="0">
                <a:solidFill>
                  <a:schemeClr val="bg1"/>
                </a:solidFill>
                <a:latin typeface="Raleway"/>
                <a:cs typeface="Raleway"/>
              </a:rPr>
              <a:t>avec le fait </a:t>
            </a:r>
            <a:r>
              <a:rPr lang="en-US" sz="2000" b="1" dirty="0" err="1" smtClean="0">
                <a:solidFill>
                  <a:schemeClr val="bg1"/>
                </a:solidFill>
                <a:latin typeface="Raleway"/>
                <a:cs typeface="Raleway"/>
              </a:rPr>
              <a:t>qu’appuyer</a:t>
            </a:r>
            <a:r>
              <a:rPr lang="en-US" sz="2000" b="1" dirty="0" smtClean="0">
                <a:solidFill>
                  <a:schemeClr val="bg1"/>
                </a:solidFill>
                <a:latin typeface="Raleway"/>
                <a:cs typeface="Raleway"/>
              </a:rPr>
              <a:t> les </a:t>
            </a:r>
            <a:r>
              <a:rPr lang="en-US" sz="2000" b="1" dirty="0" err="1" smtClean="0">
                <a:solidFill>
                  <a:schemeClr val="bg1"/>
                </a:solidFill>
                <a:latin typeface="Raleway"/>
                <a:cs typeface="Raleway"/>
              </a:rPr>
              <a:t>familles</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durant</a:t>
            </a:r>
            <a:r>
              <a:rPr lang="en-US" sz="2000" b="1" dirty="0" smtClean="0">
                <a:solidFill>
                  <a:schemeClr val="bg1"/>
                </a:solidFill>
                <a:latin typeface="Raleway"/>
                <a:cs typeface="Raleway"/>
              </a:rPr>
              <a:t> </a:t>
            </a:r>
            <a:br>
              <a:rPr lang="en-US" sz="2000" b="1" dirty="0" smtClean="0">
                <a:solidFill>
                  <a:schemeClr val="bg1"/>
                </a:solidFill>
                <a:latin typeface="Raleway"/>
                <a:cs typeface="Raleway"/>
              </a:rPr>
            </a:br>
            <a:r>
              <a:rPr lang="en-US" sz="2000" b="1" dirty="0" smtClean="0">
                <a:solidFill>
                  <a:schemeClr val="bg1"/>
                </a:solidFill>
                <a:latin typeface="Raleway"/>
                <a:cs typeface="Raleway"/>
              </a:rPr>
              <a:t>la </a:t>
            </a:r>
            <a:r>
              <a:rPr lang="en-US" sz="2000" b="1" dirty="0" err="1" smtClean="0">
                <a:solidFill>
                  <a:schemeClr val="bg1"/>
                </a:solidFill>
                <a:latin typeface="Raleway"/>
                <a:cs typeface="Raleway"/>
              </a:rPr>
              <a:t>grossesse</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peut</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avoir</a:t>
            </a:r>
            <a:r>
              <a:rPr lang="en-US" sz="2000" b="1" dirty="0" smtClean="0">
                <a:solidFill>
                  <a:schemeClr val="bg1"/>
                </a:solidFill>
                <a:latin typeface="Raleway"/>
                <a:cs typeface="Raleway"/>
              </a:rPr>
              <a:t> des </a:t>
            </a:r>
            <a:r>
              <a:rPr lang="en-US" sz="2000" b="1" dirty="0" err="1" smtClean="0">
                <a:solidFill>
                  <a:schemeClr val="bg1"/>
                </a:solidFill>
                <a:latin typeface="Raleway"/>
                <a:cs typeface="Raleway"/>
              </a:rPr>
              <a:t>répercussions</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favorables</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à</a:t>
            </a:r>
            <a:r>
              <a:rPr lang="en-US" sz="2000" b="1" dirty="0" smtClean="0">
                <a:solidFill>
                  <a:schemeClr val="bg1"/>
                </a:solidFill>
                <a:latin typeface="Raleway"/>
                <a:cs typeface="Raleway"/>
              </a:rPr>
              <a:t> long </a:t>
            </a:r>
            <a:r>
              <a:rPr lang="en-US" sz="2000" b="1" dirty="0" err="1" smtClean="0">
                <a:solidFill>
                  <a:schemeClr val="bg1"/>
                </a:solidFill>
                <a:latin typeface="Raleway"/>
                <a:cs typeface="Raleway"/>
              </a:rPr>
              <a:t>terme</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sur</a:t>
            </a:r>
            <a:r>
              <a:rPr lang="en-US" sz="2000" b="1" dirty="0" smtClean="0">
                <a:solidFill>
                  <a:schemeClr val="bg1"/>
                </a:solidFill>
                <a:latin typeface="Raleway"/>
                <a:cs typeface="Raleway"/>
              </a:rPr>
              <a:t> le </a:t>
            </a:r>
            <a:r>
              <a:rPr lang="en-US" sz="2000" b="1" dirty="0" err="1" smtClean="0">
                <a:solidFill>
                  <a:schemeClr val="bg1"/>
                </a:solidFill>
                <a:latin typeface="Raleway"/>
                <a:cs typeface="Raleway"/>
              </a:rPr>
              <a:t>développement</a:t>
            </a:r>
            <a:r>
              <a:rPr lang="en-US" sz="2000" b="1" dirty="0" smtClean="0">
                <a:solidFill>
                  <a:schemeClr val="bg1"/>
                </a:solidFill>
                <a:latin typeface="Raleway"/>
                <a:cs typeface="Raleway"/>
              </a:rPr>
              <a:t> </a:t>
            </a:r>
            <a:br>
              <a:rPr lang="en-US" sz="2000" b="1" dirty="0" smtClean="0">
                <a:solidFill>
                  <a:schemeClr val="bg1"/>
                </a:solidFill>
                <a:latin typeface="Raleway"/>
                <a:cs typeface="Raleway"/>
              </a:rPr>
            </a:br>
            <a:r>
              <a:rPr lang="en-US" sz="2000" b="1" dirty="0" smtClean="0">
                <a:solidFill>
                  <a:schemeClr val="bg1"/>
                </a:solidFill>
                <a:latin typeface="Raleway"/>
                <a:cs typeface="Raleway"/>
              </a:rPr>
              <a:t>d’un enfant.</a:t>
            </a:r>
            <a:endParaRPr lang="en-US" sz="2000" b="1" dirty="0">
              <a:solidFill>
                <a:schemeClr val="bg1"/>
              </a:solidFill>
              <a:latin typeface="Raleway"/>
              <a:cs typeface="Raleway"/>
            </a:endParaRPr>
          </a:p>
        </p:txBody>
      </p:sp>
      <p:sp>
        <p:nvSpPr>
          <p:cNvPr id="17" name="ZoneTexte 2"/>
          <p:cNvSpPr txBox="1"/>
          <p:nvPr/>
        </p:nvSpPr>
        <p:spPr>
          <a:xfrm>
            <a:off x="596061" y="5231212"/>
            <a:ext cx="1866281" cy="276999"/>
          </a:xfrm>
          <a:prstGeom prst="rect">
            <a:avLst/>
          </a:prstGeom>
          <a:noFill/>
        </p:spPr>
        <p:txBody>
          <a:bodyPr wrap="square" rtlCol="0">
            <a:spAutoFit/>
          </a:bodyPr>
          <a:lstStyle/>
          <a:p>
            <a:r>
              <a:rPr lang="fr-CA" sz="1200" dirty="0" smtClean="0">
                <a:solidFill>
                  <a:schemeClr val="bg1"/>
                </a:solidFill>
              </a:rPr>
              <a:t>Source : Léger, 2018.</a:t>
            </a:r>
            <a:endParaRPr lang="fr-CA" sz="1200" dirty="0">
              <a:solidFill>
                <a:schemeClr val="bg1"/>
              </a:solidFill>
            </a:endParaRPr>
          </a:p>
        </p:txBody>
      </p:sp>
      <p:sp>
        <p:nvSpPr>
          <p:cNvPr id="26" name="TextBox 25"/>
          <p:cNvSpPr txBox="1"/>
          <p:nvPr/>
        </p:nvSpPr>
        <p:spPr>
          <a:xfrm>
            <a:off x="574965" y="5508211"/>
            <a:ext cx="2151763" cy="246221"/>
          </a:xfrm>
          <a:prstGeom prst="rect">
            <a:avLst/>
          </a:prstGeom>
          <a:noFill/>
        </p:spPr>
        <p:txBody>
          <a:bodyPr wrap="square" rtlCol="0">
            <a:spAutoFit/>
          </a:bodyPr>
          <a:lstStyle/>
          <a:p>
            <a:r>
              <a:rPr lang="en-US" sz="1500" b="1" baseline="30000" dirty="0" err="1" smtClean="0">
                <a:solidFill>
                  <a:srgbClr val="FFFFFF"/>
                </a:solidFill>
              </a:rPr>
              <a:t>Nombre</a:t>
            </a:r>
            <a:r>
              <a:rPr lang="en-US" sz="1500" b="1" baseline="30000" dirty="0" smtClean="0">
                <a:solidFill>
                  <a:srgbClr val="FFFFFF"/>
                </a:solidFill>
              </a:rPr>
              <a:t> de </a:t>
            </a:r>
            <a:r>
              <a:rPr lang="en-US" sz="1500" b="1" baseline="30000" dirty="0" err="1" smtClean="0">
                <a:solidFill>
                  <a:srgbClr val="FFFFFF"/>
                </a:solidFill>
              </a:rPr>
              <a:t>répondants</a:t>
            </a:r>
            <a:r>
              <a:rPr lang="en-US" sz="1500" b="1" baseline="30000" dirty="0" smtClean="0">
                <a:solidFill>
                  <a:srgbClr val="FFFFFF"/>
                </a:solidFill>
              </a:rPr>
              <a:t> : 1 260</a:t>
            </a:r>
          </a:p>
        </p:txBody>
      </p:sp>
      <p:sp>
        <p:nvSpPr>
          <p:cNvPr id="10" name="Titre 1"/>
          <p:cNvSpPr txBox="1">
            <a:spLocks/>
          </p:cNvSpPr>
          <p:nvPr>
            <p:custDataLst>
              <p:tags r:id="rId2"/>
            </p:custDataLst>
          </p:nvPr>
        </p:nvSpPr>
        <p:spPr>
          <a:xfrm>
            <a:off x="590820" y="632691"/>
            <a:ext cx="3287001" cy="880534"/>
          </a:xfrm>
          <a:prstGeom prst="rect">
            <a:avLst/>
          </a:prstGeom>
        </p:spPr>
        <p:txBody>
          <a:bodyPr lIns="91434" tIns="45718" rIns="91434" bIns="45718"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CA" sz="2500" b="1" dirty="0" smtClean="0">
                <a:solidFill>
                  <a:schemeClr val="bg1"/>
                </a:solidFill>
                <a:latin typeface="Raleway" panose="020B0003030101060003" pitchFamily="34" charset="0"/>
              </a:rPr>
              <a:t>GROSSESSE ET DÉVELOPPEMENT</a:t>
            </a:r>
          </a:p>
        </p:txBody>
      </p:sp>
      <p:cxnSp>
        <p:nvCxnSpPr>
          <p:cNvPr id="11" name="Straight Connector 10"/>
          <p:cNvCxnSpPr/>
          <p:nvPr>
            <p:custDataLst>
              <p:tags r:id="rId3"/>
            </p:custDataLst>
          </p:nvPr>
        </p:nvCxnSpPr>
        <p:spPr>
          <a:xfrm>
            <a:off x="708690" y="1612338"/>
            <a:ext cx="2715191"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1720434" y="6114845"/>
            <a:ext cx="1412380" cy="353095"/>
          </a:xfrm>
          <a:prstGeom prst="rect">
            <a:avLst/>
          </a:prstGeom>
        </p:spPr>
      </p:pic>
      <p:pic>
        <p:nvPicPr>
          <p:cNvPr id="16" name="Picture 15" descr="FLAC_logo_blanc (1).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8533" y="6103872"/>
            <a:ext cx="960967" cy="370627"/>
          </a:xfrm>
          <a:prstGeom prst="rect">
            <a:avLst/>
          </a:prstGeom>
        </p:spPr>
      </p:pic>
      <p:sp>
        <p:nvSpPr>
          <p:cNvPr id="18"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5</a:t>
            </a:fld>
            <a:endParaRPr lang="fr-CA" b="1" dirty="0">
              <a:solidFill>
                <a:schemeClr val="bg1"/>
              </a:solidFill>
              <a:latin typeface="Raleway"/>
              <a:cs typeface="Raleway"/>
            </a:endParaRPr>
          </a:p>
        </p:txBody>
      </p:sp>
    </p:spTree>
    <p:extLst>
      <p:ext uri="{BB962C8B-B14F-4D97-AF65-F5344CB8AC3E}">
        <p14:creationId xmlns:p14="http://schemas.microsoft.com/office/powerpoint/2010/main" val="3130965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AF82"/>
        </a:solidFill>
        <a:effectLst/>
      </p:bgPr>
    </p:bg>
    <p:spTree>
      <p:nvGrpSpPr>
        <p:cNvPr id="1" name=""/>
        <p:cNvGrpSpPr/>
        <p:nvPr/>
      </p:nvGrpSpPr>
      <p:grpSpPr>
        <a:xfrm>
          <a:off x="0" y="0"/>
          <a:ext cx="0" cy="0"/>
          <a:chOff x="0" y="0"/>
          <a:chExt cx="0" cy="0"/>
        </a:xfrm>
      </p:grpSpPr>
      <p:sp>
        <p:nvSpPr>
          <p:cNvPr id="16" name="Freeform 15"/>
          <p:cNvSpPr/>
          <p:nvPr/>
        </p:nvSpPr>
        <p:spPr>
          <a:xfrm flipH="1">
            <a:off x="6542706"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chemeClr val="bg2"/>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ZoneTexte 2"/>
          <p:cNvSpPr txBox="1"/>
          <p:nvPr/>
        </p:nvSpPr>
        <p:spPr>
          <a:xfrm>
            <a:off x="8739483" y="6130059"/>
            <a:ext cx="1866281" cy="276999"/>
          </a:xfrm>
          <a:prstGeom prst="rect">
            <a:avLst/>
          </a:prstGeom>
          <a:noFill/>
        </p:spPr>
        <p:txBody>
          <a:bodyPr wrap="square" rtlCol="0">
            <a:spAutoFit/>
          </a:bodyPr>
          <a:lstStyle/>
          <a:p>
            <a:r>
              <a:rPr lang="fr-CA" sz="1500" b="1" baseline="30000" dirty="0">
                <a:solidFill>
                  <a:schemeClr val="tx2"/>
                </a:solidFill>
              </a:rPr>
              <a:t>Source : Léger, 2018</a:t>
            </a:r>
            <a:r>
              <a:rPr lang="fr-CA" sz="1200" dirty="0" smtClean="0">
                <a:solidFill>
                  <a:srgbClr val="FFFFFF"/>
                </a:solidFill>
              </a:rPr>
              <a:t>.</a:t>
            </a:r>
            <a:endParaRPr lang="fr-CA" sz="1200" dirty="0">
              <a:solidFill>
                <a:srgbClr val="FFFFFF"/>
              </a:solidFill>
            </a:endParaRPr>
          </a:p>
        </p:txBody>
      </p:sp>
      <p:sp>
        <p:nvSpPr>
          <p:cNvPr id="20" name="Titre 1"/>
          <p:cNvSpPr txBox="1">
            <a:spLocks/>
          </p:cNvSpPr>
          <p:nvPr>
            <p:custDataLst>
              <p:tags r:id="rId1"/>
            </p:custDataLst>
          </p:nvPr>
        </p:nvSpPr>
        <p:spPr>
          <a:xfrm>
            <a:off x="590820" y="632691"/>
            <a:ext cx="4263927" cy="880534"/>
          </a:xfrm>
          <a:prstGeom prst="rect">
            <a:avLst/>
          </a:prstGeom>
        </p:spPr>
        <p:txBody>
          <a:bodyPr lIns="91434" tIns="45718" rIns="91434" bIns="45718"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CA" sz="2500" b="1" dirty="0" smtClean="0">
                <a:solidFill>
                  <a:schemeClr val="bg1"/>
                </a:solidFill>
                <a:latin typeface="Raleway" panose="020B0003030101060003" pitchFamily="34" charset="0"/>
              </a:rPr>
              <a:t>DÉVELOPPEMENT</a:t>
            </a:r>
            <a:br>
              <a:rPr lang="fr-CA" sz="2500" b="1" dirty="0" smtClean="0">
                <a:solidFill>
                  <a:schemeClr val="bg1"/>
                </a:solidFill>
                <a:latin typeface="Raleway" panose="020B0003030101060003" pitchFamily="34" charset="0"/>
              </a:rPr>
            </a:br>
            <a:r>
              <a:rPr lang="fr-CA" sz="2500" b="1" dirty="0" smtClean="0">
                <a:solidFill>
                  <a:schemeClr val="bg1"/>
                </a:solidFill>
                <a:latin typeface="Raleway" panose="020B0003030101060003" pitchFamily="34" charset="0"/>
              </a:rPr>
              <a:t>ET RÉUSSITE ÉDUCATIVE</a:t>
            </a:r>
          </a:p>
        </p:txBody>
      </p:sp>
      <p:cxnSp>
        <p:nvCxnSpPr>
          <p:cNvPr id="21" name="Straight Connector 20"/>
          <p:cNvCxnSpPr/>
          <p:nvPr>
            <p:custDataLst>
              <p:tags r:id="rId2"/>
            </p:custDataLst>
          </p:nvPr>
        </p:nvCxnSpPr>
        <p:spPr>
          <a:xfrm>
            <a:off x="696876" y="1620532"/>
            <a:ext cx="379892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Espace réservé du contenu 2"/>
          <p:cNvSpPr>
            <a:spLocks noGrp="1"/>
          </p:cNvSpPr>
          <p:nvPr>
            <p:ph idx="1"/>
            <p:custDataLst>
              <p:tags r:id="rId3"/>
            </p:custDataLst>
          </p:nvPr>
        </p:nvSpPr>
        <p:spPr>
          <a:xfrm>
            <a:off x="603355" y="1628692"/>
            <a:ext cx="4265765" cy="2328982"/>
          </a:xfrm>
        </p:spPr>
        <p:txBody>
          <a:bodyPr>
            <a:noAutofit/>
          </a:bodyPr>
          <a:lstStyle/>
          <a:p>
            <a:pPr marL="0" lvl="0" indent="0">
              <a:lnSpc>
                <a:spcPct val="120000"/>
              </a:lnSpc>
              <a:buClr>
                <a:srgbClr val="B6352E"/>
              </a:buClr>
              <a:buNone/>
            </a:pPr>
            <a:r>
              <a:rPr lang="en-US" sz="2000" b="1" dirty="0" err="1" smtClean="0">
                <a:solidFill>
                  <a:schemeClr val="bg1"/>
                </a:solidFill>
                <a:latin typeface="Raleway"/>
                <a:cs typeface="Raleway"/>
              </a:rPr>
              <a:t>Selon</a:t>
            </a:r>
            <a:r>
              <a:rPr lang="en-US" sz="4500" b="1" dirty="0" smtClean="0">
                <a:solidFill>
                  <a:schemeClr val="accent1"/>
                </a:solidFill>
                <a:latin typeface="Raleway"/>
                <a:cs typeface="Raleway"/>
              </a:rPr>
              <a:t> 93 </a:t>
            </a:r>
            <a:r>
              <a:rPr lang="en-US" sz="4500" b="1" dirty="0">
                <a:solidFill>
                  <a:schemeClr val="accent1"/>
                </a:solidFill>
                <a:latin typeface="Raleway"/>
                <a:cs typeface="Raleway"/>
              </a:rPr>
              <a:t>% </a:t>
            </a:r>
            <a:r>
              <a:rPr lang="en-US" sz="2000" b="1" dirty="0">
                <a:solidFill>
                  <a:schemeClr val="bg1"/>
                </a:solidFill>
                <a:latin typeface="Raleway"/>
                <a:cs typeface="Raleway"/>
              </a:rPr>
              <a:t>des </a:t>
            </a:r>
            <a:r>
              <a:rPr lang="en-US" sz="2000" b="1" dirty="0" smtClean="0">
                <a:solidFill>
                  <a:schemeClr val="bg1"/>
                </a:solidFill>
                <a:latin typeface="Raleway"/>
                <a:cs typeface="Raleway"/>
              </a:rPr>
              <a:t>Québécois, </a:t>
            </a:r>
            <a:br>
              <a:rPr lang="en-US" sz="2000" b="1" dirty="0" smtClean="0">
                <a:solidFill>
                  <a:schemeClr val="bg1"/>
                </a:solidFill>
                <a:latin typeface="Raleway"/>
                <a:cs typeface="Raleway"/>
              </a:rPr>
            </a:br>
            <a:r>
              <a:rPr lang="en-US" sz="2000" b="1" dirty="0" smtClean="0">
                <a:solidFill>
                  <a:schemeClr val="bg1"/>
                </a:solidFill>
                <a:latin typeface="Raleway"/>
                <a:cs typeface="Raleway"/>
              </a:rPr>
              <a:t>le </a:t>
            </a:r>
            <a:r>
              <a:rPr lang="en-US" sz="2000" b="1" dirty="0" err="1">
                <a:solidFill>
                  <a:schemeClr val="bg1"/>
                </a:solidFill>
                <a:latin typeface="Raleway"/>
                <a:cs typeface="Raleway"/>
              </a:rPr>
              <a:t>développement</a:t>
            </a:r>
            <a:r>
              <a:rPr lang="en-US" sz="2000" b="1" dirty="0">
                <a:solidFill>
                  <a:schemeClr val="bg1"/>
                </a:solidFill>
                <a:latin typeface="Raleway"/>
                <a:cs typeface="Raleway"/>
              </a:rPr>
              <a:t> </a:t>
            </a:r>
            <a:r>
              <a:rPr lang="en-US" sz="2000" b="1" dirty="0" smtClean="0">
                <a:solidFill>
                  <a:schemeClr val="bg1"/>
                </a:solidFill>
                <a:latin typeface="Raleway"/>
                <a:cs typeface="Raleway"/>
              </a:rPr>
              <a:t>des </a:t>
            </a:r>
            <a:r>
              <a:rPr lang="en-US" sz="2000" b="1" dirty="0" err="1" smtClean="0">
                <a:solidFill>
                  <a:schemeClr val="bg1"/>
                </a:solidFill>
                <a:latin typeface="Raleway"/>
                <a:cs typeface="Raleway"/>
              </a:rPr>
              <a:t>enfants</a:t>
            </a:r>
            <a:r>
              <a:rPr lang="en-US" sz="2000" b="1" dirty="0" smtClean="0">
                <a:solidFill>
                  <a:schemeClr val="bg1"/>
                </a:solidFill>
                <a:latin typeface="Raleway"/>
                <a:cs typeface="Raleway"/>
              </a:rPr>
              <a:t> de 0 </a:t>
            </a:r>
            <a:r>
              <a:rPr lang="en-US" sz="2000" b="1" dirty="0" err="1" smtClean="0">
                <a:solidFill>
                  <a:schemeClr val="bg1"/>
                </a:solidFill>
                <a:latin typeface="Raleway"/>
                <a:cs typeface="Raleway"/>
              </a:rPr>
              <a:t>à</a:t>
            </a:r>
            <a:r>
              <a:rPr lang="en-US" sz="2000" b="1" dirty="0" smtClean="0">
                <a:solidFill>
                  <a:schemeClr val="bg1"/>
                </a:solidFill>
                <a:latin typeface="Raleway"/>
                <a:cs typeface="Raleway"/>
              </a:rPr>
              <a:t> 5 </a:t>
            </a:r>
            <a:r>
              <a:rPr lang="en-US" sz="2000" b="1" dirty="0" err="1" smtClean="0">
                <a:solidFill>
                  <a:schemeClr val="bg1"/>
                </a:solidFill>
                <a:latin typeface="Raleway"/>
                <a:cs typeface="Raleway"/>
              </a:rPr>
              <a:t>ans</a:t>
            </a:r>
            <a:r>
              <a:rPr lang="en-US" sz="2000" b="1" dirty="0" smtClean="0">
                <a:solidFill>
                  <a:schemeClr val="bg1"/>
                </a:solidFill>
                <a:latin typeface="Raleway"/>
                <a:cs typeface="Raleway"/>
              </a:rPr>
              <a:t> a un impact </a:t>
            </a:r>
            <a:r>
              <a:rPr lang="en-US" sz="2000" b="1" dirty="0" err="1" smtClean="0">
                <a:solidFill>
                  <a:schemeClr val="bg1"/>
                </a:solidFill>
                <a:latin typeface="Raleway"/>
                <a:cs typeface="Raleway"/>
              </a:rPr>
              <a:t>sur</a:t>
            </a:r>
            <a:r>
              <a:rPr lang="en-US" sz="2000" b="1" dirty="0" smtClean="0">
                <a:solidFill>
                  <a:schemeClr val="bg1"/>
                </a:solidFill>
                <a:latin typeface="Raleway"/>
                <a:cs typeface="Raleway"/>
              </a:rPr>
              <a:t> </a:t>
            </a:r>
            <a:br>
              <a:rPr lang="en-US" sz="2000" b="1" dirty="0" smtClean="0">
                <a:solidFill>
                  <a:schemeClr val="bg1"/>
                </a:solidFill>
                <a:latin typeface="Raleway"/>
                <a:cs typeface="Raleway"/>
              </a:rPr>
            </a:br>
            <a:r>
              <a:rPr lang="en-US" sz="2000" b="1" dirty="0" err="1" smtClean="0">
                <a:solidFill>
                  <a:schemeClr val="bg1"/>
                </a:solidFill>
                <a:latin typeface="Raleway"/>
                <a:cs typeface="Raleway"/>
              </a:rPr>
              <a:t>leur</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réussite</a:t>
            </a:r>
            <a:r>
              <a:rPr lang="en-US" sz="2000" b="1" dirty="0" smtClean="0">
                <a:solidFill>
                  <a:schemeClr val="bg1"/>
                </a:solidFill>
                <a:latin typeface="Raleway"/>
                <a:cs typeface="Raleway"/>
              </a:rPr>
              <a:t> </a:t>
            </a:r>
            <a:r>
              <a:rPr lang="en-US" sz="2000" b="1" dirty="0" err="1" smtClean="0">
                <a:solidFill>
                  <a:schemeClr val="bg1"/>
                </a:solidFill>
                <a:latin typeface="Raleway"/>
                <a:cs typeface="Raleway"/>
              </a:rPr>
              <a:t>éducative</a:t>
            </a:r>
            <a:r>
              <a:rPr lang="en-US" sz="2000" b="1" dirty="0" smtClean="0">
                <a:solidFill>
                  <a:schemeClr val="bg1"/>
                </a:solidFill>
                <a:latin typeface="Raleway"/>
                <a:cs typeface="Raleway"/>
              </a:rPr>
              <a:t>.</a:t>
            </a:r>
            <a:endParaRPr lang="en-US" sz="2000" b="1" dirty="0">
              <a:solidFill>
                <a:schemeClr val="bg1"/>
              </a:solidFill>
              <a:latin typeface="Raleway"/>
              <a:cs typeface="Raleway"/>
            </a:endParaRPr>
          </a:p>
        </p:txBody>
      </p:sp>
      <p:graphicFrame>
        <p:nvGraphicFramePr>
          <p:cNvPr id="26" name="Chart 25"/>
          <p:cNvGraphicFramePr/>
          <p:nvPr>
            <p:extLst>
              <p:ext uri="{D42A27DB-BD31-4B8C-83A1-F6EECF244321}">
                <p14:modId xmlns:p14="http://schemas.microsoft.com/office/powerpoint/2010/main" val="735323587"/>
              </p:ext>
            </p:extLst>
          </p:nvPr>
        </p:nvGraphicFramePr>
        <p:xfrm>
          <a:off x="7018868" y="1293796"/>
          <a:ext cx="5077270" cy="4158708"/>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p:cNvSpPr txBox="1"/>
          <p:nvPr/>
        </p:nvSpPr>
        <p:spPr>
          <a:xfrm>
            <a:off x="8734323" y="3678517"/>
            <a:ext cx="1696063" cy="861774"/>
          </a:xfrm>
          <a:prstGeom prst="rect">
            <a:avLst/>
          </a:prstGeom>
          <a:noFill/>
        </p:spPr>
        <p:txBody>
          <a:bodyPr wrap="square" rtlCol="0">
            <a:spAutoFit/>
          </a:bodyPr>
          <a:lstStyle/>
          <a:p>
            <a:pPr algn="r"/>
            <a:r>
              <a:rPr lang="en-US" sz="5000" b="1" dirty="0" smtClean="0">
                <a:solidFill>
                  <a:srgbClr val="FFFFFF"/>
                </a:solidFill>
              </a:rPr>
              <a:t>93</a:t>
            </a:r>
            <a:r>
              <a:rPr lang="en-US" sz="5000" b="1" spc="-150" dirty="0" smtClean="0">
                <a:solidFill>
                  <a:srgbClr val="FFFFFF"/>
                </a:solidFill>
              </a:rPr>
              <a:t> </a:t>
            </a:r>
            <a:r>
              <a:rPr lang="en-US" sz="5000" b="1" dirty="0" smtClean="0">
                <a:solidFill>
                  <a:srgbClr val="FFFFFF"/>
                </a:solidFill>
              </a:rPr>
              <a:t>%</a:t>
            </a:r>
            <a:endParaRPr lang="en-US" sz="5000" b="1" dirty="0">
              <a:solidFill>
                <a:srgbClr val="FFFFFF"/>
              </a:solidFill>
            </a:endParaRPr>
          </a:p>
        </p:txBody>
      </p:sp>
      <p:pic>
        <p:nvPicPr>
          <p:cNvPr id="18" name="Picture 17"/>
          <p:cNvPicPr>
            <a:picLocks noChangeAspect="1"/>
          </p:cNvPicPr>
          <p:nvPr/>
        </p:nvPicPr>
        <p:blipFill>
          <a:blip r:embed="rId6"/>
          <a:stretch>
            <a:fillRect/>
          </a:stretch>
        </p:blipFill>
        <p:spPr>
          <a:xfrm>
            <a:off x="3396154" y="3280833"/>
            <a:ext cx="2725551" cy="2498422"/>
          </a:xfrm>
          <a:prstGeom prst="rect">
            <a:avLst/>
          </a:prstGeom>
        </p:spPr>
      </p:pic>
      <p:sp>
        <p:nvSpPr>
          <p:cNvPr id="15" name="TextBox 14"/>
          <p:cNvSpPr txBox="1"/>
          <p:nvPr/>
        </p:nvSpPr>
        <p:spPr>
          <a:xfrm>
            <a:off x="8758415" y="6325266"/>
            <a:ext cx="1871099" cy="246221"/>
          </a:xfrm>
          <a:prstGeom prst="rect">
            <a:avLst/>
          </a:prstGeom>
          <a:noFill/>
        </p:spPr>
        <p:txBody>
          <a:bodyPr wrap="square" rtlCol="0">
            <a:spAutoFit/>
          </a:bodyPr>
          <a:lstStyle/>
          <a:p>
            <a:r>
              <a:rPr lang="en-US" sz="1500" b="1" baseline="30000" dirty="0" err="1" smtClean="0">
                <a:solidFill>
                  <a:schemeClr val="tx2"/>
                </a:solidFill>
              </a:rPr>
              <a:t>Nombre</a:t>
            </a:r>
            <a:r>
              <a:rPr lang="en-US" sz="1500" b="1" baseline="30000" dirty="0" smtClean="0">
                <a:solidFill>
                  <a:schemeClr val="tx2"/>
                </a:solidFill>
              </a:rPr>
              <a:t> de </a:t>
            </a:r>
            <a:r>
              <a:rPr lang="en-US" sz="1500" b="1" baseline="30000" dirty="0" err="1" smtClean="0">
                <a:solidFill>
                  <a:schemeClr val="tx2"/>
                </a:solidFill>
              </a:rPr>
              <a:t>répondants</a:t>
            </a:r>
            <a:r>
              <a:rPr lang="en-US" sz="1500" b="1" baseline="30000" dirty="0" smtClean="0">
                <a:solidFill>
                  <a:schemeClr val="tx2"/>
                </a:solidFill>
              </a:rPr>
              <a:t> : 1 260</a:t>
            </a:r>
          </a:p>
        </p:txBody>
      </p:sp>
      <p:pic>
        <p:nvPicPr>
          <p:cNvPr id="19" name="Picture 18"/>
          <p:cNvPicPr>
            <a:picLocks noChangeAspect="1"/>
          </p:cNvPicPr>
          <p:nvPr/>
        </p:nvPicPr>
        <p:blipFill>
          <a:blip r:embed="rId7"/>
          <a:stretch>
            <a:fillRect/>
          </a:stretch>
        </p:blipFill>
        <p:spPr>
          <a:xfrm>
            <a:off x="2776122" y="6114845"/>
            <a:ext cx="1412380" cy="353095"/>
          </a:xfrm>
          <a:prstGeom prst="rect">
            <a:avLst/>
          </a:prstGeom>
        </p:spPr>
      </p:pic>
      <p:pic>
        <p:nvPicPr>
          <p:cNvPr id="24" name="Picture 23" descr="FLAC_logo_blanc (1).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4221" y="6103872"/>
            <a:ext cx="960967" cy="370627"/>
          </a:xfrm>
          <a:prstGeom prst="rect">
            <a:avLst/>
          </a:prstGeom>
        </p:spPr>
      </p:pic>
      <p:sp>
        <p:nvSpPr>
          <p:cNvPr id="25"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6</a:t>
            </a:fld>
            <a:endParaRPr lang="fr-CA" b="1" dirty="0">
              <a:solidFill>
                <a:schemeClr val="bg1"/>
              </a:solidFill>
              <a:latin typeface="Raleway"/>
              <a:cs typeface="Raleway"/>
            </a:endParaRPr>
          </a:p>
        </p:txBody>
      </p:sp>
    </p:spTree>
    <p:extLst>
      <p:ext uri="{BB962C8B-B14F-4D97-AF65-F5344CB8AC3E}">
        <p14:creationId xmlns:p14="http://schemas.microsoft.com/office/powerpoint/2010/main" val="847776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alpha val="50000"/>
          </a:schemeClr>
        </a:solidFill>
        <a:effectLst/>
      </p:bgPr>
    </p:bg>
    <p:spTree>
      <p:nvGrpSpPr>
        <p:cNvPr id="1" name=""/>
        <p:cNvGrpSpPr/>
        <p:nvPr/>
      </p:nvGrpSpPr>
      <p:grpSpPr>
        <a:xfrm>
          <a:off x="0" y="0"/>
          <a:ext cx="0" cy="0"/>
          <a:chOff x="0" y="0"/>
          <a:chExt cx="0" cy="0"/>
        </a:xfrm>
      </p:grpSpPr>
      <p:sp>
        <p:nvSpPr>
          <p:cNvPr id="10" name="Freeform 9"/>
          <p:cNvSpPr/>
          <p:nvPr/>
        </p:nvSpPr>
        <p:spPr>
          <a:xfrm>
            <a:off x="0" y="-8467"/>
            <a:ext cx="4258734" cy="6874934"/>
          </a:xfrm>
          <a:custGeom>
            <a:avLst/>
            <a:gdLst>
              <a:gd name="connsiteX0" fmla="*/ 3903134 w 4258734"/>
              <a:gd name="connsiteY0" fmla="*/ 8467 h 6874934"/>
              <a:gd name="connsiteX1" fmla="*/ 3894667 w 4258734"/>
              <a:gd name="connsiteY1" fmla="*/ 2878667 h 6874934"/>
              <a:gd name="connsiteX2" fmla="*/ 4258734 w 4258734"/>
              <a:gd name="connsiteY2" fmla="*/ 3429000 h 6874934"/>
              <a:gd name="connsiteX3" fmla="*/ 3911600 w 4258734"/>
              <a:gd name="connsiteY3" fmla="*/ 4072467 h 6874934"/>
              <a:gd name="connsiteX4" fmla="*/ 3911600 w 4258734"/>
              <a:gd name="connsiteY4" fmla="*/ 6874934 h 6874934"/>
              <a:gd name="connsiteX5" fmla="*/ 0 w 4258734"/>
              <a:gd name="connsiteY5" fmla="*/ 6874934 h 6874934"/>
              <a:gd name="connsiteX6" fmla="*/ 8467 w 4258734"/>
              <a:gd name="connsiteY6" fmla="*/ 0 h 6874934"/>
              <a:gd name="connsiteX7" fmla="*/ 3903134 w 4258734"/>
              <a:gd name="connsiteY7" fmla="*/ 8467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734" h="6874934">
                <a:moveTo>
                  <a:pt x="3903134" y="8467"/>
                </a:moveTo>
                <a:cubicBezTo>
                  <a:pt x="3900312" y="965200"/>
                  <a:pt x="3897489" y="1921934"/>
                  <a:pt x="3894667" y="2878667"/>
                </a:cubicBezTo>
                <a:lnTo>
                  <a:pt x="4258734" y="3429000"/>
                </a:lnTo>
                <a:lnTo>
                  <a:pt x="3911600" y="4072467"/>
                </a:lnTo>
                <a:lnTo>
                  <a:pt x="3911600" y="6874934"/>
                </a:lnTo>
                <a:lnTo>
                  <a:pt x="0" y="6874934"/>
                </a:lnTo>
                <a:cubicBezTo>
                  <a:pt x="2822" y="4583289"/>
                  <a:pt x="5645" y="2291645"/>
                  <a:pt x="8467" y="0"/>
                </a:cubicBezTo>
                <a:lnTo>
                  <a:pt x="3903134" y="8467"/>
                </a:lnTo>
                <a:close/>
              </a:path>
            </a:pathLst>
          </a:custGeom>
          <a:solidFill>
            <a:srgbClr val="E8DC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a:spLocks noGrp="1"/>
          </p:cNvSpPr>
          <p:nvPr>
            <p:ph type="title"/>
            <p:custDataLst>
              <p:tags r:id="rId1"/>
            </p:custDataLst>
          </p:nvPr>
        </p:nvSpPr>
        <p:spPr>
          <a:xfrm>
            <a:off x="602340" y="1743718"/>
            <a:ext cx="3225803" cy="2202079"/>
          </a:xfrm>
        </p:spPr>
        <p:txBody>
          <a:bodyPr>
            <a:noAutofit/>
          </a:bodyPr>
          <a:lstStyle/>
          <a:p>
            <a:r>
              <a:rPr lang="fr-CA" sz="4000" b="1" dirty="0">
                <a:solidFill>
                  <a:srgbClr val="484B49"/>
                </a:solidFill>
                <a:latin typeface="Raleway"/>
                <a:cs typeface="Raleway"/>
              </a:rPr>
              <a:t>CE QUE </a:t>
            </a:r>
            <a:br>
              <a:rPr lang="fr-CA" sz="4000" b="1" dirty="0">
                <a:solidFill>
                  <a:srgbClr val="484B49"/>
                </a:solidFill>
                <a:latin typeface="Raleway"/>
                <a:cs typeface="Raleway"/>
              </a:rPr>
            </a:br>
            <a:r>
              <a:rPr lang="fr-CA" sz="4000" b="1" dirty="0">
                <a:solidFill>
                  <a:srgbClr val="484B49"/>
                </a:solidFill>
                <a:latin typeface="Raleway"/>
                <a:cs typeface="Raleway"/>
              </a:rPr>
              <a:t>DIT LA SCIENCE </a:t>
            </a:r>
          </a:p>
        </p:txBody>
      </p:sp>
      <p:sp>
        <p:nvSpPr>
          <p:cNvPr id="6" name="Espace réservé du contenu 4"/>
          <p:cNvSpPr>
            <a:spLocks noGrp="1"/>
          </p:cNvSpPr>
          <p:nvPr>
            <p:ph idx="1"/>
            <p:custDataLst>
              <p:tags r:id="rId2"/>
            </p:custDataLst>
          </p:nvPr>
        </p:nvSpPr>
        <p:spPr>
          <a:xfrm>
            <a:off x="4662713" y="1798410"/>
            <a:ext cx="6767287" cy="3336017"/>
          </a:xfrm>
        </p:spPr>
        <p:txBody>
          <a:bodyPr/>
          <a:lstStyle/>
          <a:p>
            <a:pPr marL="0" indent="0">
              <a:lnSpc>
                <a:spcPct val="100000"/>
              </a:lnSpc>
              <a:spcAft>
                <a:spcPts val="800"/>
              </a:spcAft>
              <a:buClr>
                <a:schemeClr val="accent1"/>
              </a:buClr>
              <a:buSzPct val="85000"/>
              <a:buNone/>
            </a:pPr>
            <a:r>
              <a:rPr lang="fr-CA" sz="2200" dirty="0" smtClean="0">
                <a:solidFill>
                  <a:srgbClr val="484B49"/>
                </a:solidFill>
              </a:rPr>
              <a:t>Les </a:t>
            </a:r>
            <a:r>
              <a:rPr lang="fr-CA" sz="2200" dirty="0">
                <a:solidFill>
                  <a:srgbClr val="484B49"/>
                </a:solidFill>
              </a:rPr>
              <a:t>1 000 premiers jours de vie, c’est-à-dire la grossesse et les deux premières années de l’enfant, </a:t>
            </a:r>
            <a:r>
              <a:rPr lang="fr-CA" sz="2200" dirty="0" smtClean="0">
                <a:solidFill>
                  <a:srgbClr val="484B49"/>
                </a:solidFill>
              </a:rPr>
              <a:t>constituent </a:t>
            </a:r>
            <a:br>
              <a:rPr lang="fr-CA" sz="2200" dirty="0" smtClean="0">
                <a:solidFill>
                  <a:srgbClr val="484B49"/>
                </a:solidFill>
              </a:rPr>
            </a:br>
            <a:r>
              <a:rPr lang="fr-CA" sz="2200" dirty="0" smtClean="0">
                <a:solidFill>
                  <a:srgbClr val="484B49"/>
                </a:solidFill>
              </a:rPr>
              <a:t>une </a:t>
            </a:r>
            <a:r>
              <a:rPr lang="fr-CA" sz="2200" dirty="0">
                <a:solidFill>
                  <a:srgbClr val="484B49"/>
                </a:solidFill>
              </a:rPr>
              <a:t>période </a:t>
            </a:r>
            <a:r>
              <a:rPr lang="fr-CA" sz="2200" dirty="0" smtClean="0">
                <a:solidFill>
                  <a:srgbClr val="484B49"/>
                </a:solidFill>
              </a:rPr>
              <a:t>déterminante </a:t>
            </a:r>
            <a:r>
              <a:rPr lang="fr-CA" sz="2200" dirty="0">
                <a:solidFill>
                  <a:srgbClr val="484B49"/>
                </a:solidFill>
              </a:rPr>
              <a:t>pour </a:t>
            </a:r>
            <a:r>
              <a:rPr lang="fr-CA" sz="2200" dirty="0" smtClean="0">
                <a:solidFill>
                  <a:srgbClr val="484B49"/>
                </a:solidFill>
              </a:rPr>
              <a:t>son </a:t>
            </a:r>
            <a:r>
              <a:rPr lang="fr-CA" sz="2200" dirty="0">
                <a:solidFill>
                  <a:srgbClr val="484B49"/>
                </a:solidFill>
              </a:rPr>
              <a:t>développement. </a:t>
            </a:r>
            <a:endParaRPr lang="fr-CA" sz="2200" dirty="0" smtClean="0">
              <a:solidFill>
                <a:srgbClr val="484B49"/>
              </a:solidFill>
            </a:endParaRPr>
          </a:p>
          <a:p>
            <a:pPr marL="0" indent="0">
              <a:lnSpc>
                <a:spcPct val="100000"/>
              </a:lnSpc>
              <a:spcAft>
                <a:spcPts val="800"/>
              </a:spcAft>
              <a:buClr>
                <a:schemeClr val="accent1"/>
              </a:buClr>
              <a:buSzPct val="85000"/>
              <a:buNone/>
            </a:pPr>
            <a:r>
              <a:rPr lang="fr-CA" sz="2200" dirty="0" smtClean="0">
                <a:solidFill>
                  <a:srgbClr val="484B49"/>
                </a:solidFill>
              </a:rPr>
              <a:t>La </a:t>
            </a:r>
            <a:r>
              <a:rPr lang="fr-CA" sz="2200" dirty="0">
                <a:solidFill>
                  <a:srgbClr val="484B49"/>
                </a:solidFill>
              </a:rPr>
              <a:t>croissance et la maturation du cerveau </a:t>
            </a:r>
            <a:r>
              <a:rPr lang="fr-CA" sz="2200" dirty="0" smtClean="0">
                <a:solidFill>
                  <a:srgbClr val="484B49"/>
                </a:solidFill>
              </a:rPr>
              <a:t>se font </a:t>
            </a:r>
            <a:r>
              <a:rPr lang="fr-CA" sz="2200" dirty="0">
                <a:solidFill>
                  <a:srgbClr val="484B49"/>
                </a:solidFill>
              </a:rPr>
              <a:t>très rapidement en bas âge</a:t>
            </a:r>
            <a:r>
              <a:rPr lang="fr-CA" sz="2200" dirty="0" smtClean="0">
                <a:solidFill>
                  <a:srgbClr val="484B49"/>
                </a:solidFill>
              </a:rPr>
              <a:t>.</a:t>
            </a:r>
          </a:p>
          <a:p>
            <a:pPr marL="0" indent="0">
              <a:lnSpc>
                <a:spcPct val="100000"/>
              </a:lnSpc>
              <a:spcAft>
                <a:spcPts val="800"/>
              </a:spcAft>
              <a:buClr>
                <a:schemeClr val="accent1"/>
              </a:buClr>
              <a:buSzPct val="85000"/>
              <a:buNone/>
            </a:pPr>
            <a:r>
              <a:rPr lang="fr-CA" sz="2200" dirty="0" smtClean="0">
                <a:solidFill>
                  <a:srgbClr val="484B49"/>
                </a:solidFill>
              </a:rPr>
              <a:t>Ce qui se passe durant la petite enfance peut donc laisser des traces et pourrait entraîner des problèmes de santé ou de développement plus tard dans la vie.</a:t>
            </a:r>
          </a:p>
          <a:p>
            <a:pPr marL="0" indent="0">
              <a:buNone/>
            </a:pPr>
            <a:endParaRPr lang="fr-CA" dirty="0"/>
          </a:p>
        </p:txBody>
      </p:sp>
      <p:sp>
        <p:nvSpPr>
          <p:cNvPr id="7" name="ZoneTexte 2"/>
          <p:cNvSpPr txBox="1"/>
          <p:nvPr/>
        </p:nvSpPr>
        <p:spPr>
          <a:xfrm>
            <a:off x="613783" y="4064120"/>
            <a:ext cx="3005717" cy="796372"/>
          </a:xfrm>
          <a:prstGeom prst="rect">
            <a:avLst/>
          </a:prstGeom>
          <a:noFill/>
        </p:spPr>
        <p:txBody>
          <a:bodyPr wrap="square" rtlCol="0">
            <a:spAutoFit/>
          </a:bodyPr>
          <a:lstStyle/>
          <a:p>
            <a:pPr>
              <a:lnSpc>
                <a:spcPct val="115000"/>
              </a:lnSpc>
              <a:spcAft>
                <a:spcPts val="1000"/>
              </a:spcAft>
            </a:pPr>
            <a:r>
              <a:rPr lang="fr-CA" sz="1000" dirty="0" smtClean="0">
                <a:solidFill>
                  <a:schemeClr val="tx2"/>
                </a:solidFill>
              </a:rPr>
              <a:t>Source : </a:t>
            </a:r>
            <a:r>
              <a:rPr lang="en-US" sz="1000" dirty="0" err="1" smtClean="0">
                <a:solidFill>
                  <a:schemeClr val="tx2"/>
                </a:solidFill>
                <a:latin typeface="Calibri" panose="020F0502020204030204" pitchFamily="34" charset="0"/>
                <a:ea typeface="Calibri" panose="020F0502020204030204" pitchFamily="34" charset="0"/>
                <a:cs typeface="Times New Roman" panose="02020603050405020304" pitchFamily="18" charset="0"/>
              </a:rPr>
              <a:t>Martorell</a:t>
            </a:r>
            <a:r>
              <a:rPr lang="en-US" sz="1000" dirty="0">
                <a:solidFill>
                  <a:schemeClr val="tx2"/>
                </a:solidFill>
                <a:latin typeface="Calibri" panose="020F0502020204030204" pitchFamily="34" charset="0"/>
                <a:ea typeface="Calibri" panose="020F0502020204030204" pitchFamily="34" charset="0"/>
                <a:cs typeface="Times New Roman" panose="02020603050405020304" pitchFamily="18" charset="0"/>
              </a:rPr>
              <a:t>, R. “Improved nutrition in the first 1000 days and adult human capital and health”, </a:t>
            </a:r>
            <a:r>
              <a:rPr lang="en-US" sz="1000" i="1"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Americain</a:t>
            </a:r>
            <a:r>
              <a:rPr lang="en-US" sz="1000" i="1" dirty="0">
                <a:solidFill>
                  <a:schemeClr val="tx2"/>
                </a:solidFill>
                <a:latin typeface="Calibri" panose="020F0502020204030204" pitchFamily="34" charset="0"/>
                <a:ea typeface="Calibri" panose="020F0502020204030204" pitchFamily="34" charset="0"/>
                <a:cs typeface="Times New Roman" panose="02020603050405020304" pitchFamily="18" charset="0"/>
              </a:rPr>
              <a:t> Journal of Human Biology</a:t>
            </a:r>
            <a:r>
              <a:rPr lang="en-US" sz="1000" dirty="0">
                <a:solidFill>
                  <a:schemeClr val="tx2"/>
                </a:solidFill>
                <a:latin typeface="Calibri" panose="020F0502020204030204" pitchFamily="34" charset="0"/>
                <a:ea typeface="Calibri" panose="020F0502020204030204" pitchFamily="34" charset="0"/>
                <a:cs typeface="Times New Roman" panose="02020603050405020304" pitchFamily="18" charset="0"/>
              </a:rPr>
              <a:t>, vol. 29, n</a:t>
            </a:r>
            <a:r>
              <a:rPr lang="en-US" sz="1000" baseline="30000" dirty="0">
                <a:solidFill>
                  <a:schemeClr val="tx2"/>
                </a:solidFill>
                <a:latin typeface="Calibri" panose="020F0502020204030204" pitchFamily="34" charset="0"/>
                <a:ea typeface="Calibri" panose="020F0502020204030204" pitchFamily="34" charset="0"/>
                <a:cs typeface="Times New Roman" panose="02020603050405020304" pitchFamily="18" charset="0"/>
              </a:rPr>
              <a:t>o</a:t>
            </a:r>
            <a:r>
              <a:rPr lang="en-US" sz="1000" dirty="0">
                <a:solidFill>
                  <a:schemeClr val="tx2"/>
                </a:solidFill>
                <a:latin typeface="Calibri" panose="020F0502020204030204" pitchFamily="34" charset="0"/>
                <a:ea typeface="Calibri" panose="020F0502020204030204" pitchFamily="34" charset="0"/>
                <a:cs typeface="Times New Roman" panose="02020603050405020304" pitchFamily="18" charset="0"/>
              </a:rPr>
              <a:t> 2, mars 2017. </a:t>
            </a:r>
            <a:endParaRPr lang="fr-CA" sz="10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484B49"/>
                </a:solidFill>
                <a:latin typeface="Raleway"/>
                <a:cs typeface="Raleway"/>
              </a:rPr>
              <a:pPr algn="l"/>
              <a:t>7</a:t>
            </a:fld>
            <a:endParaRPr lang="fr-CA" b="1" dirty="0">
              <a:solidFill>
                <a:srgbClr val="484B49"/>
              </a:solidFill>
              <a:latin typeface="Raleway"/>
              <a:cs typeface="Raleway"/>
            </a:endParaRPr>
          </a:p>
        </p:txBody>
      </p:sp>
      <p:pic>
        <p:nvPicPr>
          <p:cNvPr id="13" name="Picture 12" descr="telecscope-icon-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554" y="355078"/>
            <a:ext cx="1295143" cy="1292074"/>
          </a:xfrm>
          <a:prstGeom prst="rect">
            <a:avLst/>
          </a:prstGeom>
        </p:spPr>
      </p:pic>
      <p:grpSp>
        <p:nvGrpSpPr>
          <p:cNvPr id="11" name="Group 10"/>
          <p:cNvGrpSpPr/>
          <p:nvPr/>
        </p:nvGrpSpPr>
        <p:grpSpPr>
          <a:xfrm>
            <a:off x="8060780" y="6031780"/>
            <a:ext cx="3240297" cy="482783"/>
            <a:chOff x="1649203" y="6039477"/>
            <a:chExt cx="3240297" cy="482783"/>
          </a:xfrm>
        </p:grpSpPr>
        <p:pic>
          <p:nvPicPr>
            <p:cNvPr id="14" name="Picture 13" descr="FLAC-noir.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808" y="6099490"/>
              <a:ext cx="992692" cy="384727"/>
            </a:xfrm>
            <a:prstGeom prst="rect">
              <a:avLst/>
            </a:prstGeom>
          </p:spPr>
        </p:pic>
        <p:pic>
          <p:nvPicPr>
            <p:cNvPr id="17" name="Picture 16" descr="logo_observatoire-P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9203" y="6039477"/>
              <a:ext cx="1549577" cy="482783"/>
            </a:xfrm>
            <a:prstGeom prst="rect">
              <a:avLst/>
            </a:prstGeom>
          </p:spPr>
        </p:pic>
      </p:grpSp>
    </p:spTree>
    <p:extLst>
      <p:ext uri="{BB962C8B-B14F-4D97-AF65-F5344CB8AC3E}">
        <p14:creationId xmlns:p14="http://schemas.microsoft.com/office/powerpoint/2010/main" val="2762383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tyImages-513875516.jpg"/>
          <p:cNvPicPr>
            <a:picLocks noChangeAspect="1"/>
          </p:cNvPicPr>
          <p:nvPr/>
        </p:nvPicPr>
        <p:blipFill rotWithShape="1">
          <a:blip r:embed="rId3" cstate="print">
            <a:extLst>
              <a:ext uri="{28A0092B-C50C-407E-A947-70E740481C1C}">
                <a14:useLocalDpi xmlns:a14="http://schemas.microsoft.com/office/drawing/2010/main" val="0"/>
              </a:ext>
            </a:extLst>
          </a:blip>
          <a:srcRect l="34907" t="6659"/>
          <a:stretch/>
        </p:blipFill>
        <p:spPr>
          <a:xfrm flipH="1">
            <a:off x="5018206" y="0"/>
            <a:ext cx="7173794" cy="6858000"/>
          </a:xfrm>
          <a:prstGeom prst="rect">
            <a:avLst/>
          </a:prstGeom>
        </p:spPr>
      </p:pic>
      <p:sp>
        <p:nvSpPr>
          <p:cNvPr id="13" name="Freeform 12"/>
          <p:cNvSpPr/>
          <p:nvPr/>
        </p:nvSpPr>
        <p:spPr>
          <a:xfrm>
            <a:off x="0" y="-36287"/>
            <a:ext cx="5649294" cy="6946217"/>
          </a:xfrm>
          <a:custGeom>
            <a:avLst/>
            <a:gdLst>
              <a:gd name="connsiteX0" fmla="*/ 5878320 w 6266152"/>
              <a:gd name="connsiteY0" fmla="*/ 0 h 6897927"/>
              <a:gd name="connsiteX1" fmla="*/ 5878320 w 6266152"/>
              <a:gd name="connsiteY1" fmla="*/ 2905191 h 6897927"/>
              <a:gd name="connsiteX2" fmla="*/ 6266152 w 6266152"/>
              <a:gd name="connsiteY2" fmla="*/ 3445161 h 6897927"/>
              <a:gd name="connsiteX3" fmla="*/ 5885924 w 6266152"/>
              <a:gd name="connsiteY3" fmla="*/ 4061183 h 6897927"/>
              <a:gd name="connsiteX4" fmla="*/ 5885924 w 6266152"/>
              <a:gd name="connsiteY4" fmla="*/ 6882717 h 6897927"/>
              <a:gd name="connsiteX5" fmla="*/ 0 w 6266152"/>
              <a:gd name="connsiteY5" fmla="*/ 6897927 h 6897927"/>
              <a:gd name="connsiteX6" fmla="*/ 0 w 6266152"/>
              <a:gd name="connsiteY6" fmla="*/ 7605 h 6897927"/>
              <a:gd name="connsiteX7" fmla="*/ 0 w 6266152"/>
              <a:gd name="connsiteY7" fmla="*/ 7605 h 68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152" h="6897927">
                <a:moveTo>
                  <a:pt x="5878320" y="0"/>
                </a:moveTo>
                <a:lnTo>
                  <a:pt x="5878320" y="2905191"/>
                </a:lnTo>
                <a:lnTo>
                  <a:pt x="6266152" y="3445161"/>
                </a:lnTo>
                <a:lnTo>
                  <a:pt x="5885924" y="4061183"/>
                </a:lnTo>
                <a:lnTo>
                  <a:pt x="5885924" y="6882717"/>
                </a:lnTo>
                <a:lnTo>
                  <a:pt x="0" y="6897927"/>
                </a:lnTo>
                <a:lnTo>
                  <a:pt x="0" y="7605"/>
                </a:lnTo>
                <a:lnTo>
                  <a:pt x="0" y="7605"/>
                </a:lnTo>
              </a:path>
            </a:pathLst>
          </a:custGeom>
          <a:solidFill>
            <a:srgbClr val="3F3F3F"/>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re 1"/>
          <p:cNvSpPr txBox="1">
            <a:spLocks/>
          </p:cNvSpPr>
          <p:nvPr/>
        </p:nvSpPr>
        <p:spPr>
          <a:xfrm>
            <a:off x="571376" y="1097148"/>
            <a:ext cx="5497410" cy="4236852"/>
          </a:xfrm>
          <a:prstGeom prst="rect">
            <a:avLst/>
          </a:prstGeom>
        </p:spPr>
        <p:txBody>
          <a:bodyPr vert="horz" lIns="91434" tIns="45718" rIns="91434" bIns="45718" rtlCol="0" anchor="ctr">
            <a:normAutofit fontScale="97500"/>
          </a:bodyPr>
          <a:lstStyle>
            <a:lvl1pPr algn="l" defTabSz="914332"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r-CA" sz="4000" b="1" dirty="0" smtClean="0">
                <a:solidFill>
                  <a:schemeClr val="bg1"/>
                </a:solidFill>
                <a:latin typeface="Raleway"/>
                <a:cs typeface="Raleway"/>
              </a:rPr>
              <a:t>LES QUÉBÉCOIS JUGENT </a:t>
            </a:r>
            <a:br>
              <a:rPr lang="fr-CA" sz="4000" b="1" dirty="0" smtClean="0">
                <a:solidFill>
                  <a:schemeClr val="bg1"/>
                </a:solidFill>
                <a:latin typeface="Raleway"/>
                <a:cs typeface="Raleway"/>
              </a:rPr>
            </a:br>
            <a:r>
              <a:rPr lang="fr-CA" sz="4000" b="1" dirty="0" smtClean="0">
                <a:solidFill>
                  <a:schemeClr val="bg1"/>
                </a:solidFill>
                <a:latin typeface="Raleway"/>
                <a:cs typeface="Raleway"/>
              </a:rPr>
              <a:t>IMPORTANT </a:t>
            </a:r>
            <a:br>
              <a:rPr lang="fr-CA" sz="4000" b="1" dirty="0" smtClean="0">
                <a:solidFill>
                  <a:schemeClr val="bg1"/>
                </a:solidFill>
                <a:latin typeface="Raleway"/>
                <a:cs typeface="Raleway"/>
              </a:rPr>
            </a:br>
            <a:r>
              <a:rPr lang="fr-CA" sz="4000" b="1" dirty="0" smtClean="0">
                <a:solidFill>
                  <a:schemeClr val="bg1"/>
                </a:solidFill>
                <a:latin typeface="Raleway"/>
                <a:cs typeface="Raleway"/>
              </a:rPr>
              <a:t>D’EN FAIRE PLUS</a:t>
            </a:r>
            <a:r>
              <a:rPr lang="mr-IN" sz="4000" b="1" dirty="0" smtClean="0">
                <a:solidFill>
                  <a:schemeClr val="bg1"/>
                </a:solidFill>
                <a:latin typeface="Raleway"/>
                <a:cs typeface="Raleway"/>
              </a:rPr>
              <a:t>…</a:t>
            </a:r>
            <a:endParaRPr lang="fr-CA" sz="4000" b="1" dirty="0" smtClean="0">
              <a:solidFill>
                <a:schemeClr val="bg1"/>
              </a:solidFill>
              <a:latin typeface="Raleway"/>
              <a:cs typeface="Raleway"/>
            </a:endParaRPr>
          </a:p>
        </p:txBody>
      </p:sp>
      <p:sp>
        <p:nvSpPr>
          <p:cNvPr id="16" name="Espace réservé du numéro de diapositive 3"/>
          <p:cNvSpPr txBox="1">
            <a:spLocks/>
          </p:cNvSpPr>
          <p:nvPr/>
        </p:nvSpPr>
        <p:spPr>
          <a:xfrm>
            <a:off x="610590" y="617328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endParaRPr lang="fr-CA" b="1" dirty="0">
              <a:solidFill>
                <a:schemeClr val="bg1"/>
              </a:solidFill>
              <a:latin typeface="Raleway"/>
              <a:cs typeface="Raleway"/>
            </a:endParaRPr>
          </a:p>
        </p:txBody>
      </p:sp>
      <p:pic>
        <p:nvPicPr>
          <p:cNvPr id="12" name="Picture 11"/>
          <p:cNvPicPr>
            <a:picLocks noChangeAspect="1"/>
          </p:cNvPicPr>
          <p:nvPr/>
        </p:nvPicPr>
        <p:blipFill>
          <a:blip r:embed="rId4"/>
          <a:stretch>
            <a:fillRect/>
          </a:stretch>
        </p:blipFill>
        <p:spPr>
          <a:xfrm>
            <a:off x="1711197" y="6113305"/>
            <a:ext cx="1412380" cy="353095"/>
          </a:xfrm>
          <a:prstGeom prst="rect">
            <a:avLst/>
          </a:prstGeom>
        </p:spPr>
      </p:pic>
      <p:pic>
        <p:nvPicPr>
          <p:cNvPr id="14" name="Picture 13" descr="FLAC_logo_blanc (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9296" y="6102332"/>
            <a:ext cx="960967" cy="370627"/>
          </a:xfrm>
          <a:prstGeom prst="rect">
            <a:avLst/>
          </a:prstGeom>
        </p:spPr>
      </p:pic>
      <p:sp>
        <p:nvSpPr>
          <p:cNvPr id="15" name="Espace réservé du numéro de diapositive 3"/>
          <p:cNvSpPr txBox="1">
            <a:spLocks/>
          </p:cNvSpPr>
          <p:nvPr/>
        </p:nvSpPr>
        <p:spPr>
          <a:xfrm>
            <a:off x="601353" y="6171747"/>
            <a:ext cx="413604"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chemeClr val="bg1"/>
                </a:solidFill>
                <a:latin typeface="Raleway"/>
                <a:cs typeface="Raleway"/>
              </a:rPr>
              <a:pPr algn="l"/>
              <a:t>8</a:t>
            </a:fld>
            <a:endParaRPr lang="fr-CA" b="1" dirty="0">
              <a:solidFill>
                <a:schemeClr val="bg1"/>
              </a:solidFill>
              <a:latin typeface="Raleway"/>
              <a:cs typeface="Raleway"/>
            </a:endParaRPr>
          </a:p>
        </p:txBody>
      </p:sp>
    </p:spTree>
    <p:extLst>
      <p:ext uri="{BB962C8B-B14F-4D97-AF65-F5344CB8AC3E}">
        <p14:creationId xmlns:p14="http://schemas.microsoft.com/office/powerpoint/2010/main" val="4739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sp>
        <p:nvSpPr>
          <p:cNvPr id="34" name="Freeform 33"/>
          <p:cNvSpPr/>
          <p:nvPr/>
        </p:nvSpPr>
        <p:spPr>
          <a:xfrm>
            <a:off x="-8467" y="-8467"/>
            <a:ext cx="6917267" cy="6874934"/>
          </a:xfrm>
          <a:custGeom>
            <a:avLst/>
            <a:gdLst>
              <a:gd name="connsiteX0" fmla="*/ 0 w 6917267"/>
              <a:gd name="connsiteY0" fmla="*/ 0 h 6874934"/>
              <a:gd name="connsiteX1" fmla="*/ 6917267 w 6917267"/>
              <a:gd name="connsiteY1" fmla="*/ 0 h 6874934"/>
              <a:gd name="connsiteX2" fmla="*/ 6908800 w 6917267"/>
              <a:gd name="connsiteY2" fmla="*/ 2912534 h 6874934"/>
              <a:gd name="connsiteX3" fmla="*/ 6561667 w 6917267"/>
              <a:gd name="connsiteY3" fmla="*/ 3445934 h 6874934"/>
              <a:gd name="connsiteX4" fmla="*/ 6900334 w 6917267"/>
              <a:gd name="connsiteY4" fmla="*/ 4064000 h 6874934"/>
              <a:gd name="connsiteX5" fmla="*/ 6891867 w 6917267"/>
              <a:gd name="connsiteY5" fmla="*/ 6866467 h 6874934"/>
              <a:gd name="connsiteX6" fmla="*/ 0 w 6917267"/>
              <a:gd name="connsiteY6" fmla="*/ 6874934 h 6874934"/>
              <a:gd name="connsiteX7" fmla="*/ 0 w 6917267"/>
              <a:gd name="connsiteY7" fmla="*/ 0 h 6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7267" h="6874934">
                <a:moveTo>
                  <a:pt x="0" y="0"/>
                </a:moveTo>
                <a:lnTo>
                  <a:pt x="6917267" y="0"/>
                </a:lnTo>
                <a:cubicBezTo>
                  <a:pt x="6914445" y="970845"/>
                  <a:pt x="6911622" y="1941689"/>
                  <a:pt x="6908800" y="2912534"/>
                </a:cubicBezTo>
                <a:lnTo>
                  <a:pt x="6561667" y="3445934"/>
                </a:lnTo>
                <a:lnTo>
                  <a:pt x="6900334" y="4064000"/>
                </a:lnTo>
                <a:cubicBezTo>
                  <a:pt x="6897512" y="4998156"/>
                  <a:pt x="6894689" y="5932311"/>
                  <a:pt x="6891867" y="6866467"/>
                </a:cubicBezTo>
                <a:lnTo>
                  <a:pt x="0" y="6874934"/>
                </a:lnTo>
                <a:lnTo>
                  <a:pt x="0" y="0"/>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Espace réservé du contenu 2"/>
          <p:cNvSpPr>
            <a:spLocks noGrp="1"/>
          </p:cNvSpPr>
          <p:nvPr>
            <p:ph idx="1"/>
            <p:custDataLst>
              <p:tags r:id="rId1"/>
            </p:custDataLst>
          </p:nvPr>
        </p:nvSpPr>
        <p:spPr>
          <a:xfrm>
            <a:off x="603354" y="2426659"/>
            <a:ext cx="6254646" cy="4395066"/>
          </a:xfrm>
        </p:spPr>
        <p:txBody>
          <a:bodyPr>
            <a:noAutofit/>
          </a:bodyPr>
          <a:lstStyle/>
          <a:p>
            <a:pPr marL="0" lvl="0" indent="0">
              <a:lnSpc>
                <a:spcPct val="120000"/>
              </a:lnSpc>
              <a:buClr>
                <a:srgbClr val="B6352E"/>
              </a:buClr>
              <a:buNone/>
            </a:pPr>
            <a:r>
              <a:rPr lang="fr-CA" sz="2500" b="1" dirty="0" smtClean="0">
                <a:solidFill>
                  <a:schemeClr val="tx2"/>
                </a:solidFill>
                <a:latin typeface="Raleway"/>
                <a:cs typeface="Raleway"/>
              </a:rPr>
              <a:t>Au Québec, un peu plus </a:t>
            </a:r>
            <a:br>
              <a:rPr lang="fr-CA" sz="2500" b="1" dirty="0" smtClean="0">
                <a:solidFill>
                  <a:schemeClr val="tx2"/>
                </a:solidFill>
                <a:latin typeface="Raleway"/>
                <a:cs typeface="Raleway"/>
              </a:rPr>
            </a:br>
            <a:r>
              <a:rPr lang="fr-CA" sz="2500" b="1" dirty="0" smtClean="0">
                <a:solidFill>
                  <a:schemeClr val="tx2"/>
                </a:solidFill>
                <a:latin typeface="Raleway"/>
                <a:cs typeface="Raleway"/>
              </a:rPr>
              <a:t>de </a:t>
            </a:r>
            <a:r>
              <a:rPr lang="fr-CA" sz="4000" b="1" dirty="0" smtClean="0">
                <a:solidFill>
                  <a:schemeClr val="accent1"/>
                </a:solidFill>
                <a:latin typeface="Raleway"/>
                <a:cs typeface="Raleway"/>
              </a:rPr>
              <a:t>1 enfant sur 4 </a:t>
            </a:r>
            <a:r>
              <a:rPr lang="fr-CA" sz="4000" b="1" dirty="0" smtClean="0">
                <a:solidFill>
                  <a:schemeClr val="tx2"/>
                </a:solidFill>
                <a:latin typeface="Raleway"/>
                <a:cs typeface="Raleway"/>
              </a:rPr>
              <a:t/>
            </a:r>
            <a:br>
              <a:rPr lang="fr-CA" sz="4000" b="1" dirty="0" smtClean="0">
                <a:solidFill>
                  <a:schemeClr val="tx2"/>
                </a:solidFill>
                <a:latin typeface="Raleway"/>
                <a:cs typeface="Raleway"/>
              </a:rPr>
            </a:br>
            <a:r>
              <a:rPr lang="fr-CA" sz="2500" b="1" dirty="0" smtClean="0">
                <a:solidFill>
                  <a:srgbClr val="484B49"/>
                </a:solidFill>
                <a:latin typeface="Raleway"/>
                <a:cs typeface="Raleway"/>
              </a:rPr>
              <a:t>à la maternelle est vulnérable </a:t>
            </a:r>
            <a:br>
              <a:rPr lang="fr-CA" sz="2500" b="1" dirty="0" smtClean="0">
                <a:solidFill>
                  <a:srgbClr val="484B49"/>
                </a:solidFill>
                <a:latin typeface="Raleway"/>
                <a:cs typeface="Raleway"/>
              </a:rPr>
            </a:br>
            <a:r>
              <a:rPr lang="fr-CA" sz="2500" b="1" dirty="0" smtClean="0">
                <a:solidFill>
                  <a:srgbClr val="484B49"/>
                </a:solidFill>
                <a:latin typeface="Raleway"/>
                <a:cs typeface="Raleway"/>
              </a:rPr>
              <a:t>dans au moins un domaine </a:t>
            </a:r>
            <a:br>
              <a:rPr lang="fr-CA" sz="2500" b="1" dirty="0" smtClean="0">
                <a:solidFill>
                  <a:srgbClr val="484B49"/>
                </a:solidFill>
                <a:latin typeface="Raleway"/>
                <a:cs typeface="Raleway"/>
              </a:rPr>
            </a:br>
            <a:r>
              <a:rPr lang="fr-CA" sz="2500" b="1" dirty="0" smtClean="0">
                <a:solidFill>
                  <a:srgbClr val="484B49"/>
                </a:solidFill>
                <a:latin typeface="Raleway"/>
                <a:cs typeface="Raleway"/>
              </a:rPr>
              <a:t>de son développement. </a:t>
            </a:r>
            <a:endParaRPr lang="fr-CA" sz="2500" b="1" baseline="30000" dirty="0" smtClean="0">
              <a:solidFill>
                <a:srgbClr val="484B49"/>
              </a:solidFill>
              <a:latin typeface="Raleway"/>
              <a:cs typeface="Raleway"/>
            </a:endParaRPr>
          </a:p>
        </p:txBody>
      </p:sp>
      <p:sp>
        <p:nvSpPr>
          <p:cNvPr id="17" name="ZoneTexte 2"/>
          <p:cNvSpPr txBox="1"/>
          <p:nvPr/>
        </p:nvSpPr>
        <p:spPr>
          <a:xfrm>
            <a:off x="6813964" y="6375074"/>
            <a:ext cx="5306786" cy="246221"/>
          </a:xfrm>
          <a:prstGeom prst="rect">
            <a:avLst/>
          </a:prstGeom>
          <a:noFill/>
        </p:spPr>
        <p:txBody>
          <a:bodyPr wrap="square" rtlCol="0">
            <a:spAutoFit/>
          </a:bodyPr>
          <a:lstStyle/>
          <a:p>
            <a:pPr algn="ctr"/>
            <a:r>
              <a:rPr lang="fr-CA" sz="1500" b="1" baseline="30000" dirty="0">
                <a:solidFill>
                  <a:schemeClr val="tx2"/>
                </a:solidFill>
              </a:rPr>
              <a:t>Source : Léger, 2018.</a:t>
            </a:r>
          </a:p>
        </p:txBody>
      </p:sp>
      <p:sp>
        <p:nvSpPr>
          <p:cNvPr id="12" name="Espace réservé du contenu 2"/>
          <p:cNvSpPr txBox="1">
            <a:spLocks/>
          </p:cNvSpPr>
          <p:nvPr>
            <p:custDataLst>
              <p:tags r:id="rId2"/>
            </p:custDataLst>
          </p:nvPr>
        </p:nvSpPr>
        <p:spPr>
          <a:xfrm>
            <a:off x="6894286" y="4256849"/>
            <a:ext cx="5297713" cy="2211325"/>
          </a:xfrm>
          <a:prstGeom prst="rect">
            <a:avLst/>
          </a:prstGeom>
        </p:spPr>
        <p:txBody>
          <a:bodyPr vert="horz" lIns="91434" tIns="45718" rIns="91434" bIns="45718" rtlCol="0">
            <a:noAutofit/>
          </a:bodyPr>
          <a:lst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10000"/>
              </a:lnSpc>
              <a:buClr>
                <a:srgbClr val="B6352E"/>
              </a:buClr>
              <a:buFont typeface="Arial" panose="020B0604020202020204" pitchFamily="34" charset="0"/>
              <a:buNone/>
            </a:pPr>
            <a:r>
              <a:rPr lang="fr-CA" sz="4000" b="1" dirty="0" smtClean="0">
                <a:solidFill>
                  <a:schemeClr val="accent1"/>
                </a:solidFill>
                <a:latin typeface="Raleway"/>
                <a:cs typeface="Raleway"/>
              </a:rPr>
              <a:t>91</a:t>
            </a:r>
            <a:r>
              <a:rPr lang="fr-CA" sz="4000" b="1" spc="-150" dirty="0" smtClean="0">
                <a:solidFill>
                  <a:schemeClr val="accent1"/>
                </a:solidFill>
                <a:latin typeface="Raleway"/>
                <a:cs typeface="Raleway"/>
              </a:rPr>
              <a:t> </a:t>
            </a:r>
            <a:r>
              <a:rPr lang="fr-CA" sz="4000" b="1" dirty="0" smtClean="0">
                <a:solidFill>
                  <a:schemeClr val="accent1"/>
                </a:solidFill>
                <a:latin typeface="Raleway"/>
                <a:cs typeface="Raleway"/>
              </a:rPr>
              <a:t>% </a:t>
            </a:r>
            <a:r>
              <a:rPr lang="fr-CA" sz="2100" b="1" dirty="0" smtClean="0">
                <a:solidFill>
                  <a:schemeClr val="tx2"/>
                </a:solidFill>
                <a:latin typeface="Raleway"/>
                <a:cs typeface="Raleway"/>
              </a:rPr>
              <a:t>des Québécois jugent </a:t>
            </a:r>
            <a:br>
              <a:rPr lang="fr-CA" sz="2100" b="1" dirty="0" smtClean="0">
                <a:solidFill>
                  <a:schemeClr val="tx2"/>
                </a:solidFill>
                <a:latin typeface="Raleway"/>
                <a:cs typeface="Raleway"/>
              </a:rPr>
            </a:br>
            <a:r>
              <a:rPr lang="fr-CA" sz="2100" b="1" dirty="0" smtClean="0">
                <a:solidFill>
                  <a:schemeClr val="tx2"/>
                </a:solidFill>
                <a:latin typeface="Raleway"/>
                <a:cs typeface="Raleway"/>
              </a:rPr>
              <a:t>qu’il est important que </a:t>
            </a:r>
            <a:br>
              <a:rPr lang="fr-CA" sz="2100" b="1" dirty="0" smtClean="0">
                <a:solidFill>
                  <a:schemeClr val="tx2"/>
                </a:solidFill>
                <a:latin typeface="Raleway"/>
                <a:cs typeface="Raleway"/>
              </a:rPr>
            </a:br>
            <a:r>
              <a:rPr lang="fr-CA" sz="2100" b="1" dirty="0" smtClean="0">
                <a:solidFill>
                  <a:schemeClr val="tx2"/>
                </a:solidFill>
                <a:latin typeface="Raleway"/>
                <a:cs typeface="Raleway"/>
              </a:rPr>
              <a:t>le gouvernement agisse </a:t>
            </a:r>
            <a:br>
              <a:rPr lang="fr-CA" sz="2100" b="1" dirty="0" smtClean="0">
                <a:solidFill>
                  <a:schemeClr val="tx2"/>
                </a:solidFill>
                <a:latin typeface="Raleway"/>
                <a:cs typeface="Raleway"/>
              </a:rPr>
            </a:br>
            <a:r>
              <a:rPr lang="fr-CA" sz="2100" b="1" dirty="0" smtClean="0">
                <a:solidFill>
                  <a:schemeClr val="tx2"/>
                </a:solidFill>
                <a:latin typeface="Raleway"/>
                <a:cs typeface="Raleway"/>
              </a:rPr>
              <a:t>pour prévenir cette situation.</a:t>
            </a:r>
            <a:endParaRPr lang="fr-CA" sz="2100" b="1" dirty="0">
              <a:solidFill>
                <a:schemeClr val="tx2"/>
              </a:solidFill>
              <a:latin typeface="Raleway"/>
              <a:cs typeface="Raleway"/>
            </a:endParaRPr>
          </a:p>
        </p:txBody>
      </p:sp>
      <p:graphicFrame>
        <p:nvGraphicFramePr>
          <p:cNvPr id="10" name="Chart 9"/>
          <p:cNvGraphicFramePr/>
          <p:nvPr>
            <p:extLst>
              <p:ext uri="{D42A27DB-BD31-4B8C-83A1-F6EECF244321}">
                <p14:modId xmlns:p14="http://schemas.microsoft.com/office/powerpoint/2010/main" val="2089577390"/>
              </p:ext>
            </p:extLst>
          </p:nvPr>
        </p:nvGraphicFramePr>
        <p:xfrm>
          <a:off x="7117713" y="463990"/>
          <a:ext cx="4776754" cy="4005969"/>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8803450" y="2991444"/>
            <a:ext cx="1345202" cy="630942"/>
          </a:xfrm>
          <a:prstGeom prst="rect">
            <a:avLst/>
          </a:prstGeom>
          <a:noFill/>
        </p:spPr>
        <p:txBody>
          <a:bodyPr wrap="square" rtlCol="0">
            <a:spAutoFit/>
          </a:bodyPr>
          <a:lstStyle/>
          <a:p>
            <a:pPr algn="r"/>
            <a:r>
              <a:rPr lang="en-US" sz="3500" b="1" dirty="0" smtClean="0">
                <a:solidFill>
                  <a:srgbClr val="FFFFFF"/>
                </a:solidFill>
              </a:rPr>
              <a:t>91</a:t>
            </a:r>
            <a:r>
              <a:rPr lang="en-US" sz="3500" b="1" spc="-150" dirty="0" smtClean="0">
                <a:solidFill>
                  <a:srgbClr val="FFFFFF"/>
                </a:solidFill>
              </a:rPr>
              <a:t> </a:t>
            </a:r>
            <a:r>
              <a:rPr lang="en-US" sz="3500" b="1" dirty="0" smtClean="0">
                <a:solidFill>
                  <a:srgbClr val="FFFFFF"/>
                </a:solidFill>
              </a:rPr>
              <a:t>%</a:t>
            </a:r>
            <a:endParaRPr lang="en-US" sz="3500" b="1" dirty="0">
              <a:solidFill>
                <a:srgbClr val="FFFFFF"/>
              </a:solidFill>
            </a:endParaRPr>
          </a:p>
        </p:txBody>
      </p:sp>
      <p:pic>
        <p:nvPicPr>
          <p:cNvPr id="4" name="Picture 3"/>
          <p:cNvPicPr>
            <a:picLocks noChangeAspect="1"/>
          </p:cNvPicPr>
          <p:nvPr/>
        </p:nvPicPr>
        <p:blipFill>
          <a:blip r:embed="rId6"/>
          <a:stretch>
            <a:fillRect/>
          </a:stretch>
        </p:blipFill>
        <p:spPr>
          <a:xfrm>
            <a:off x="700232" y="1297214"/>
            <a:ext cx="2620554" cy="1060224"/>
          </a:xfrm>
          <a:prstGeom prst="rect">
            <a:avLst/>
          </a:prstGeom>
        </p:spPr>
      </p:pic>
      <p:sp>
        <p:nvSpPr>
          <p:cNvPr id="35" name="TextBox 34"/>
          <p:cNvSpPr txBox="1"/>
          <p:nvPr/>
        </p:nvSpPr>
        <p:spPr>
          <a:xfrm>
            <a:off x="8815325" y="6554559"/>
            <a:ext cx="2151763" cy="246221"/>
          </a:xfrm>
          <a:prstGeom prst="rect">
            <a:avLst/>
          </a:prstGeom>
          <a:noFill/>
        </p:spPr>
        <p:txBody>
          <a:bodyPr wrap="square" rtlCol="0">
            <a:spAutoFit/>
          </a:bodyPr>
          <a:lstStyle/>
          <a:p>
            <a:r>
              <a:rPr lang="fr-CA" sz="1500" b="1" baseline="30000" dirty="0" smtClean="0">
                <a:solidFill>
                  <a:schemeClr val="tx2"/>
                </a:solidFill>
              </a:rPr>
              <a:t>Nombre de répondants : 1 260</a:t>
            </a:r>
          </a:p>
        </p:txBody>
      </p:sp>
      <p:pic>
        <p:nvPicPr>
          <p:cNvPr id="13" name="Picture 12" descr="FLAC-noir.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496" y="6091793"/>
            <a:ext cx="992692" cy="384727"/>
          </a:xfrm>
          <a:prstGeom prst="rect">
            <a:avLst/>
          </a:prstGeom>
        </p:spPr>
      </p:pic>
      <p:pic>
        <p:nvPicPr>
          <p:cNvPr id="14" name="Picture 13" descr="logo_observatoire-PN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4891" y="6031780"/>
            <a:ext cx="1549577" cy="482783"/>
          </a:xfrm>
          <a:prstGeom prst="rect">
            <a:avLst/>
          </a:prstGeom>
        </p:spPr>
      </p:pic>
      <p:sp>
        <p:nvSpPr>
          <p:cNvPr id="15" name="Espace réservé du numéro de diapositive 3"/>
          <p:cNvSpPr txBox="1">
            <a:spLocks/>
          </p:cNvSpPr>
          <p:nvPr/>
        </p:nvSpPr>
        <p:spPr>
          <a:xfrm>
            <a:off x="602893" y="6165590"/>
            <a:ext cx="2550160" cy="384175"/>
          </a:xfrm>
          <a:prstGeom prst="rect">
            <a:avLst/>
          </a:prstGeom>
          <a:ln>
            <a:noFill/>
          </a:ln>
        </p:spPr>
        <p:txBody>
          <a:bodyPr vert="horz" lIns="91434" tIns="45718" rIns="91434" bIns="45718" rtlCol="0" anchor="ctr"/>
          <a:lstStyle>
            <a:defPPr>
              <a:defRPr lang="fr-FR"/>
            </a:defPPr>
            <a:lvl1pPr marL="0" algn="r" defTabSz="914332" rtl="0" eaLnBrk="1" latinLnBrk="0" hangingPunct="1">
              <a:defRPr sz="1200" kern="1200">
                <a:solidFill>
                  <a:schemeClr val="tx1">
                    <a:tint val="75000"/>
                  </a:schemeClr>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a:lstStyle>
          <a:p>
            <a:pPr algn="l"/>
            <a:fld id="{189DF131-12C1-4EAC-8253-9E1DD4322B24}" type="slidenum">
              <a:rPr lang="fr-CA" b="1" smtClean="0">
                <a:solidFill>
                  <a:srgbClr val="3F3F3F"/>
                </a:solidFill>
                <a:latin typeface="Raleway"/>
                <a:cs typeface="Raleway"/>
              </a:rPr>
              <a:pPr algn="l"/>
              <a:t>9</a:t>
            </a:fld>
            <a:endParaRPr lang="fr-CA" b="1" dirty="0">
              <a:solidFill>
                <a:srgbClr val="3F3F3F"/>
              </a:solidFill>
              <a:latin typeface="Raleway"/>
              <a:cs typeface="Raleway"/>
            </a:endParaRPr>
          </a:p>
        </p:txBody>
      </p:sp>
      <p:sp>
        <p:nvSpPr>
          <p:cNvPr id="18" name="TextBox 34"/>
          <p:cNvSpPr txBox="1"/>
          <p:nvPr/>
        </p:nvSpPr>
        <p:spPr>
          <a:xfrm>
            <a:off x="700232" y="5392223"/>
            <a:ext cx="5143097" cy="246221"/>
          </a:xfrm>
          <a:prstGeom prst="rect">
            <a:avLst/>
          </a:prstGeom>
          <a:noFill/>
        </p:spPr>
        <p:txBody>
          <a:bodyPr wrap="square" rtlCol="0">
            <a:spAutoFit/>
          </a:bodyPr>
          <a:lstStyle/>
          <a:p>
            <a:r>
              <a:rPr lang="en-US" sz="1500" b="1" baseline="30000" dirty="0" smtClean="0">
                <a:solidFill>
                  <a:schemeClr val="tx2"/>
                </a:solidFill>
              </a:rPr>
              <a:t>Source : </a:t>
            </a:r>
            <a:r>
              <a:rPr lang="fr-CA" sz="1500" b="1" baseline="30000" dirty="0">
                <a:solidFill>
                  <a:schemeClr val="tx2"/>
                </a:solidFill>
              </a:rPr>
              <a:t>Enquête québécoise sur le développement des enfants à la maternelle</a:t>
            </a:r>
            <a:r>
              <a:rPr lang="fr-CA" sz="1500" b="1" baseline="30000" dirty="0" smtClean="0">
                <a:solidFill>
                  <a:schemeClr val="tx2"/>
                </a:solidFill>
              </a:rPr>
              <a:t>, ISQ, </a:t>
            </a:r>
            <a:r>
              <a:rPr lang="fr-CA" sz="1500" b="1" baseline="30000" dirty="0">
                <a:solidFill>
                  <a:schemeClr val="tx2"/>
                </a:solidFill>
              </a:rPr>
              <a:t>2017. </a:t>
            </a:r>
          </a:p>
        </p:txBody>
      </p:sp>
    </p:spTree>
    <p:extLst>
      <p:ext uri="{BB962C8B-B14F-4D97-AF65-F5344CB8AC3E}">
        <p14:creationId xmlns:p14="http://schemas.microsoft.com/office/powerpoint/2010/main" val="31500409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Thème Office">
  <a:themeElements>
    <a:clrScheme name="OTP">
      <a:dk1>
        <a:srgbClr val="131413"/>
      </a:dk1>
      <a:lt1>
        <a:sysClr val="window" lastClr="FFFFFF"/>
      </a:lt1>
      <a:dk2>
        <a:srgbClr val="484B49"/>
      </a:dk2>
      <a:lt2>
        <a:srgbClr val="EEECE1"/>
      </a:lt2>
      <a:accent1>
        <a:srgbClr val="BA2830"/>
      </a:accent1>
      <a:accent2>
        <a:srgbClr val="76BCB9"/>
      </a:accent2>
      <a:accent3>
        <a:srgbClr val="F0B82F"/>
      </a:accent3>
      <a:accent4>
        <a:srgbClr val="65538B"/>
      </a:accent4>
      <a:accent5>
        <a:srgbClr val="E8DCC1"/>
      </a:accent5>
      <a:accent6>
        <a:srgbClr val="A4CB6F"/>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Thème Office">
  <a:themeElements>
    <a:clrScheme name="OTP">
      <a:dk1>
        <a:srgbClr val="131413"/>
      </a:dk1>
      <a:lt1>
        <a:sysClr val="window" lastClr="FFFFFF"/>
      </a:lt1>
      <a:dk2>
        <a:srgbClr val="484B49"/>
      </a:dk2>
      <a:lt2>
        <a:srgbClr val="EEECE1"/>
      </a:lt2>
      <a:accent1>
        <a:srgbClr val="BA2830"/>
      </a:accent1>
      <a:accent2>
        <a:srgbClr val="76BCB9"/>
      </a:accent2>
      <a:accent3>
        <a:srgbClr val="F0B82F"/>
      </a:accent3>
      <a:accent4>
        <a:srgbClr val="65538B"/>
      </a:accent4>
      <a:accent5>
        <a:srgbClr val="E8DCC1"/>
      </a:accent5>
      <a:accent6>
        <a:srgbClr val="A4CB6F"/>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TP">
    <a:dk1>
      <a:srgbClr val="131413"/>
    </a:dk1>
    <a:lt1>
      <a:sysClr val="window" lastClr="FFFFFF"/>
    </a:lt1>
    <a:dk2>
      <a:srgbClr val="484B49"/>
    </a:dk2>
    <a:lt2>
      <a:srgbClr val="EEECE1"/>
    </a:lt2>
    <a:accent1>
      <a:srgbClr val="BA2830"/>
    </a:accent1>
    <a:accent2>
      <a:srgbClr val="76BCB9"/>
    </a:accent2>
    <a:accent3>
      <a:srgbClr val="F0B82F"/>
    </a:accent3>
    <a:accent4>
      <a:srgbClr val="65538B"/>
    </a:accent4>
    <a:accent5>
      <a:srgbClr val="E8DCC1"/>
    </a:accent5>
    <a:accent6>
      <a:srgbClr val="A4CB6F"/>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TP">
    <a:dk1>
      <a:srgbClr val="131413"/>
    </a:dk1>
    <a:lt1>
      <a:sysClr val="window" lastClr="FFFFFF"/>
    </a:lt1>
    <a:dk2>
      <a:srgbClr val="484B49"/>
    </a:dk2>
    <a:lt2>
      <a:srgbClr val="EEECE1"/>
    </a:lt2>
    <a:accent1>
      <a:srgbClr val="BA2830"/>
    </a:accent1>
    <a:accent2>
      <a:srgbClr val="76BCB9"/>
    </a:accent2>
    <a:accent3>
      <a:srgbClr val="F0B82F"/>
    </a:accent3>
    <a:accent4>
      <a:srgbClr val="65538B"/>
    </a:accent4>
    <a:accent5>
      <a:srgbClr val="E8DCC1"/>
    </a:accent5>
    <a:accent6>
      <a:srgbClr val="A4CB6F"/>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469870AF16134581D08A9BF2BE6FF9" ma:contentTypeVersion="0" ma:contentTypeDescription="Crée un document." ma:contentTypeScope="" ma:versionID="630e7c4c52f2d9c8daf1de6f2a99f064">
  <xsd:schema xmlns:xsd="http://www.w3.org/2001/XMLSchema" xmlns:xs="http://www.w3.org/2001/XMLSchema" xmlns:p="http://schemas.microsoft.com/office/2006/metadata/properties" targetNamespace="http://schemas.microsoft.com/office/2006/metadata/properties" ma:root="true" ma:fieldsID="37a1d453f13da70a6384ccb06b85f91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ExcludedTransformers xmlns="http://schemas.microsoft.com/sharepoint/v3/contenttype/transformers">
  <Transformer Guid="888d770d-d3e9-4d60-8267-3c05ab059ef5"/>
  <Transformer Guid="2798ee32-2961-4232-97dd-1a76b9aa6c6f"/>
  <Transformer Guid="853d58f5-13c3-46f8-8b81-3ca4abcad7b3"/>
</ExcludedTransformers>
</file>

<file path=customXml/item4.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https://kiosque.fondationchagnon.org</rca:property>
    <rca:property rca:type="CreateSynchronously">True</rca:property>
    <rca:property rca:type="AllowChangeProcessingConfig">True</rca:property>
    <rca:property rca:type="ConverterSpecificSettings"/>
  </rca:Converter>
</rca:RCAuthori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04D67A-A6DB-456D-B1B1-D996E83B1F02}">
  <ds:schemaRefs>
    <ds:schemaRef ds:uri="http://www.w3.org/XML/1998/namespac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F063B86-E731-4269-98F1-66829DA74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B3A2DAC-12B9-482B-BB49-BC5DEA5A9B75}">
  <ds:schemaRefs>
    <ds:schemaRef ds:uri="http://schemas.microsoft.com/sharepoint/v3/contenttype/transformers"/>
  </ds:schemaRefs>
</ds:datastoreItem>
</file>

<file path=customXml/itemProps4.xml><?xml version="1.0" encoding="utf-8"?>
<ds:datastoreItem xmlns:ds="http://schemas.openxmlformats.org/officeDocument/2006/customXml" ds:itemID="{AA5E3A76-9D2A-40C9-9A5A-239078AF5CE1}">
  <ds:schemaRefs>
    <ds:schemaRef ds:uri="urn:sharePointPublishingRcaProperties"/>
  </ds:schemaRefs>
</ds:datastoreItem>
</file>

<file path=customXml/itemProps5.xml><?xml version="1.0" encoding="utf-8"?>
<ds:datastoreItem xmlns:ds="http://schemas.openxmlformats.org/officeDocument/2006/customXml" ds:itemID="{F9E6C66B-E628-42F6-831D-2FCC9805E6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6739</TotalTime>
  <Words>1429</Words>
  <Application>Microsoft Office PowerPoint</Application>
  <PresentationFormat>Personnalisé</PresentationFormat>
  <Paragraphs>239</Paragraphs>
  <Slides>28</Slides>
  <Notes>8</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28</vt:i4>
      </vt:variant>
    </vt:vector>
  </HeadingPairs>
  <TitlesOfParts>
    <vt:vector size="39" baseType="lpstr">
      <vt:lpstr>Arial</vt:lpstr>
      <vt:lpstr>Raleway ExtraBold</vt:lpstr>
      <vt:lpstr>Wingdings</vt:lpstr>
      <vt:lpstr>Lucida Grande</vt:lpstr>
      <vt:lpstr>AlternateGotNo3D</vt:lpstr>
      <vt:lpstr>Calibri</vt:lpstr>
      <vt:lpstr>Times New Roman</vt:lpstr>
      <vt:lpstr>Raleway</vt:lpstr>
      <vt:lpstr>Calibri Light</vt:lpstr>
      <vt:lpstr>1_Thème Office</vt:lpstr>
      <vt:lpstr>2_Thème Office</vt:lpstr>
      <vt:lpstr>LES ATTENTES  DES QUÉBÉCOIS SUR L’IMPORTANCE À ACCORDER À LA PETITE ENFANCE  Résultats d’un sondage populationnel </vt:lpstr>
      <vt:lpstr>Présentation PowerPoint</vt:lpstr>
      <vt:lpstr>Présentation PowerPoint</vt:lpstr>
      <vt:lpstr>Présentation PowerPoint</vt:lpstr>
      <vt:lpstr>Présentation PowerPoint</vt:lpstr>
      <vt:lpstr>Présentation PowerPoint</vt:lpstr>
      <vt:lpstr>CE QUE  DIT LA SCIENCE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 QUE  DIT LA SCIENCE </vt:lpstr>
      <vt:lpstr>CE QUE  DIT LA SCIENCE </vt:lpstr>
      <vt:lpstr>Présentation PowerPoint</vt:lpstr>
      <vt:lpstr>Présentation PowerPoint</vt:lpstr>
      <vt:lpstr>CE QUE  DIT LA SCIENCE </vt:lpstr>
      <vt:lpstr>Présentation PowerPoint</vt:lpstr>
      <vt:lpstr>Présentation PowerPoint</vt:lpstr>
      <vt:lpstr>CE QUE  DIT LA SCIENCE </vt:lpstr>
      <vt:lpstr>CE QUE  DIT LA SCIENCE </vt:lpstr>
      <vt:lpstr>Présentation PowerPoint</vt:lpstr>
      <vt:lpstr>Présentation PowerPoint</vt:lpstr>
      <vt:lpstr>Présentation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Gosselin Alexandre</dc:creator>
  <cp:lastModifiedBy>Denault Marilou</cp:lastModifiedBy>
  <cp:revision>417</cp:revision>
  <dcterms:created xsi:type="dcterms:W3CDTF">2017-01-25T17:17:18Z</dcterms:created>
  <dcterms:modified xsi:type="dcterms:W3CDTF">2018-11-22T19:26:35Z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0x01010048469870AF16134581D08A9BF2BE6FF9</vt:lpwstr>
  </property>
</Properties>
</file>